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65" r:id="rId3"/>
    <p:sldId id="257" r:id="rId4"/>
    <p:sldId id="260" r:id="rId5"/>
    <p:sldId id="258" r:id="rId6"/>
    <p:sldId id="259" r:id="rId7"/>
    <p:sldId id="264" r:id="rId8"/>
    <p:sldId id="266" r:id="rId9"/>
    <p:sldId id="263" r:id="rId10"/>
    <p:sldId id="267"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39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C001D5-68B0-4ECF-BDB7-7BFE36E00BE7}" type="datetimeFigureOut">
              <a:rPr lang="tr-TR" smtClean="0"/>
              <a:pPr/>
              <a:t>08.07.2017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EF53FC-03E9-44AA-981E-BBD1E5A464BC}" type="slidenum">
              <a:rPr lang="tr-TR" smtClean="0"/>
              <a:pPr/>
              <a:t>‹#›</a:t>
            </a:fld>
            <a:endParaRPr lang="tr-TR"/>
          </a:p>
        </p:txBody>
      </p:sp>
    </p:spTree>
    <p:extLst>
      <p:ext uri="{BB962C8B-B14F-4D97-AF65-F5344CB8AC3E}">
        <p14:creationId xmlns:p14="http://schemas.microsoft.com/office/powerpoint/2010/main" val="1784999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err="1" smtClean="0"/>
              <a:t>nano</a:t>
            </a:r>
            <a:r>
              <a:rPr lang="tr-TR" baseline="0" dirty="0" smtClean="0"/>
              <a:t> teknolojik çorap :250 </a:t>
            </a:r>
            <a:r>
              <a:rPr lang="tr-TR" baseline="0" dirty="0" err="1" smtClean="0"/>
              <a:t>tl</a:t>
            </a:r>
            <a:endParaRPr lang="tr-TR" baseline="0" dirty="0" smtClean="0"/>
          </a:p>
          <a:p>
            <a:r>
              <a:rPr lang="tr-TR" baseline="0" dirty="0" err="1" smtClean="0"/>
              <a:t>Nanoteknolojik</a:t>
            </a:r>
            <a:r>
              <a:rPr lang="tr-TR" baseline="0" dirty="0" smtClean="0"/>
              <a:t> pil:599 </a:t>
            </a:r>
            <a:r>
              <a:rPr lang="tr-TR" baseline="0" dirty="0" err="1" smtClean="0"/>
              <a:t>tl</a:t>
            </a:r>
            <a:endParaRPr lang="tr-TR" dirty="0"/>
          </a:p>
        </p:txBody>
      </p:sp>
      <p:sp>
        <p:nvSpPr>
          <p:cNvPr id="4" name="3 Slayt Numarası Yer Tutucusu"/>
          <p:cNvSpPr>
            <a:spLocks noGrp="1"/>
          </p:cNvSpPr>
          <p:nvPr>
            <p:ph type="sldNum" sz="quarter" idx="10"/>
          </p:nvPr>
        </p:nvSpPr>
        <p:spPr/>
        <p:txBody>
          <a:bodyPr/>
          <a:lstStyle/>
          <a:p>
            <a:fld id="{5CEF53FC-03E9-44AA-981E-BBD1E5A464BC}" type="slidenum">
              <a:rPr lang="tr-TR" smtClean="0"/>
              <a:pPr/>
              <a:t>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dirty="0" smtClean="0"/>
              <a:t>NANO TEKNOLOJİK GÖZLÜK :99.99 TL</a:t>
            </a:r>
          </a:p>
          <a:p>
            <a:r>
              <a:rPr lang="tr-TR" sz="1200" dirty="0" smtClean="0"/>
              <a:t>NANO TEKNOLOJİK SAÇ MAŞASI:79.90 TL</a:t>
            </a:r>
            <a:endParaRPr lang="tr-TR" dirty="0"/>
          </a:p>
        </p:txBody>
      </p:sp>
      <p:sp>
        <p:nvSpPr>
          <p:cNvPr id="4" name="3 Slayt Numarası Yer Tutucusu"/>
          <p:cNvSpPr>
            <a:spLocks noGrp="1"/>
          </p:cNvSpPr>
          <p:nvPr>
            <p:ph type="sldNum" sz="quarter" idx="10"/>
          </p:nvPr>
        </p:nvSpPr>
        <p:spPr/>
        <p:txBody>
          <a:bodyPr/>
          <a:lstStyle/>
          <a:p>
            <a:fld id="{5CEF53FC-03E9-44AA-981E-BBD1E5A464BC}" type="slidenum">
              <a:rPr lang="tr-TR" smtClean="0"/>
              <a:pPr/>
              <a:t>6</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err="1" smtClean="0"/>
              <a:t>Nano</a:t>
            </a:r>
            <a:r>
              <a:rPr lang="tr-TR" dirty="0" smtClean="0"/>
              <a:t> teknolojik </a:t>
            </a:r>
            <a:r>
              <a:rPr lang="tr-TR" dirty="0" err="1" smtClean="0"/>
              <a:t>cd</a:t>
            </a:r>
            <a:r>
              <a:rPr lang="tr-TR" dirty="0" smtClean="0"/>
              <a:t>:95 </a:t>
            </a:r>
            <a:r>
              <a:rPr lang="tr-TR" dirty="0" err="1" smtClean="0"/>
              <a:t>tl</a:t>
            </a:r>
            <a:endParaRPr lang="tr-TR" dirty="0" smtClean="0"/>
          </a:p>
          <a:p>
            <a:r>
              <a:rPr lang="tr-TR" dirty="0" err="1" smtClean="0"/>
              <a:t>Nano</a:t>
            </a:r>
            <a:r>
              <a:rPr lang="tr-TR" dirty="0" smtClean="0"/>
              <a:t> teknolojik mp3:200tl</a:t>
            </a:r>
            <a:endParaRPr lang="tr-TR" dirty="0"/>
          </a:p>
        </p:txBody>
      </p:sp>
      <p:sp>
        <p:nvSpPr>
          <p:cNvPr id="4" name="3 Slayt Numarası Yer Tutucusu"/>
          <p:cNvSpPr>
            <a:spLocks noGrp="1"/>
          </p:cNvSpPr>
          <p:nvPr>
            <p:ph type="sldNum" sz="quarter" idx="10"/>
          </p:nvPr>
        </p:nvSpPr>
        <p:spPr/>
        <p:txBody>
          <a:bodyPr/>
          <a:lstStyle/>
          <a:p>
            <a:fld id="{5CEF53FC-03E9-44AA-981E-BBD1E5A464BC}"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379F60F2-A29A-4E8F-A0D4-480F0643F3D6}" type="datetime1">
              <a:rPr lang="tr-TR" smtClean="0"/>
              <a:t>08.07.2017</a:t>
            </a:fld>
            <a:endParaRPr lang="tr-TR"/>
          </a:p>
        </p:txBody>
      </p:sp>
      <p:sp>
        <p:nvSpPr>
          <p:cNvPr id="19" name="18 Altbilgi Yer Tutucusu"/>
          <p:cNvSpPr>
            <a:spLocks noGrp="1"/>
          </p:cNvSpPr>
          <p:nvPr>
            <p:ph type="ftr" sz="quarter" idx="11"/>
          </p:nvPr>
        </p:nvSpPr>
        <p:spPr/>
        <p:txBody>
          <a:bodyPr/>
          <a:lstStyle/>
          <a:p>
            <a:r>
              <a:rPr lang="tr-TR" smtClean="0"/>
              <a:t>… www.egitimhane.com …</a:t>
            </a:r>
            <a:endParaRPr lang="tr-TR"/>
          </a:p>
        </p:txBody>
      </p:sp>
      <p:sp>
        <p:nvSpPr>
          <p:cNvPr id="27" name="26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newsflash/>
    <p:sndAc>
      <p:stSnd>
        <p:snd r:embed="rId1" name="camera.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844C1FA-5BF7-4822-901F-F83812B0E30A}" type="datetime1">
              <a:rPr lang="tr-TR" smtClean="0"/>
              <a:t>08.07.2017</a:t>
            </a:fld>
            <a:endParaRPr lang="tr-TR"/>
          </a:p>
        </p:txBody>
      </p:sp>
      <p:sp>
        <p:nvSpPr>
          <p:cNvPr id="5" name="4 Altbilgi Yer Tutucusu"/>
          <p:cNvSpPr>
            <a:spLocks noGrp="1"/>
          </p:cNvSpPr>
          <p:nvPr>
            <p:ph type="ftr" sz="quarter" idx="11"/>
          </p:nvPr>
        </p:nvSpPr>
        <p:spPr/>
        <p:txBody>
          <a:bodyPr/>
          <a:lstStyle/>
          <a:p>
            <a:r>
              <a:rPr lang="tr-TR" smtClean="0"/>
              <a:t>… www.egitimhane.com …</a:t>
            </a:r>
            <a:endParaRPr lang="tr-TR"/>
          </a:p>
        </p:txBody>
      </p:sp>
      <p:sp>
        <p:nvSpPr>
          <p:cNvPr id="6" name="5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00A6889-51E8-43DD-815B-D15A47A4A9E1}" type="datetime1">
              <a:rPr lang="tr-TR" smtClean="0"/>
              <a:t>08.07.2017</a:t>
            </a:fld>
            <a:endParaRPr lang="tr-TR"/>
          </a:p>
        </p:txBody>
      </p:sp>
      <p:sp>
        <p:nvSpPr>
          <p:cNvPr id="5" name="4 Altbilgi Yer Tutucusu"/>
          <p:cNvSpPr>
            <a:spLocks noGrp="1"/>
          </p:cNvSpPr>
          <p:nvPr>
            <p:ph type="ftr" sz="quarter" idx="11"/>
          </p:nvPr>
        </p:nvSpPr>
        <p:spPr/>
        <p:txBody>
          <a:bodyPr/>
          <a:lstStyle/>
          <a:p>
            <a:r>
              <a:rPr lang="tr-TR" smtClean="0"/>
              <a:t>… www.egitimhane.com …</a:t>
            </a:r>
            <a:endParaRPr lang="tr-TR"/>
          </a:p>
        </p:txBody>
      </p:sp>
      <p:sp>
        <p:nvSpPr>
          <p:cNvPr id="6" name="5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3E3C9E9-707F-485F-B51C-C82F7B2ABB30}" type="datetime1">
              <a:rPr lang="tr-TR" smtClean="0"/>
              <a:t>08.07.2017</a:t>
            </a:fld>
            <a:endParaRPr lang="tr-TR"/>
          </a:p>
        </p:txBody>
      </p:sp>
      <p:sp>
        <p:nvSpPr>
          <p:cNvPr id="5" name="4 Altbilgi Yer Tutucusu"/>
          <p:cNvSpPr>
            <a:spLocks noGrp="1"/>
          </p:cNvSpPr>
          <p:nvPr>
            <p:ph type="ftr" sz="quarter" idx="11"/>
          </p:nvPr>
        </p:nvSpPr>
        <p:spPr/>
        <p:txBody>
          <a:bodyPr/>
          <a:lstStyle/>
          <a:p>
            <a:r>
              <a:rPr lang="tr-TR" smtClean="0"/>
              <a:t>… www.egitimhane.com …</a:t>
            </a:r>
            <a:endParaRPr lang="tr-TR"/>
          </a:p>
        </p:txBody>
      </p:sp>
      <p:sp>
        <p:nvSpPr>
          <p:cNvPr id="6" name="5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0A556F8-4A14-4112-B9B8-946BF0684986}" type="datetime1">
              <a:rPr lang="tr-TR" smtClean="0"/>
              <a:t>08.07.2017</a:t>
            </a:fld>
            <a:endParaRPr lang="tr-TR"/>
          </a:p>
        </p:txBody>
      </p:sp>
      <p:sp>
        <p:nvSpPr>
          <p:cNvPr id="5" name="4 Altbilgi Yer Tutucusu"/>
          <p:cNvSpPr>
            <a:spLocks noGrp="1"/>
          </p:cNvSpPr>
          <p:nvPr>
            <p:ph type="ftr" sz="quarter" idx="11"/>
          </p:nvPr>
        </p:nvSpPr>
        <p:spPr/>
        <p:txBody>
          <a:bodyPr/>
          <a:lstStyle/>
          <a:p>
            <a:r>
              <a:rPr lang="tr-TR" smtClean="0"/>
              <a:t>… www.egitimhane.com …</a:t>
            </a:r>
            <a:endParaRPr lang="tr-TR"/>
          </a:p>
        </p:txBody>
      </p:sp>
      <p:sp>
        <p:nvSpPr>
          <p:cNvPr id="6" name="5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newsflash/>
    <p:sndAc>
      <p:stSnd>
        <p:snd r:embed="rId1" name="camera.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FD6E9E7-4B6A-4403-8B1B-EF23D7E13420}" type="datetime1">
              <a:rPr lang="tr-TR" smtClean="0"/>
              <a:t>08.07.2017</a:t>
            </a:fld>
            <a:endParaRPr lang="tr-TR"/>
          </a:p>
        </p:txBody>
      </p:sp>
      <p:sp>
        <p:nvSpPr>
          <p:cNvPr id="6" name="5 Altbilgi Yer Tutucusu"/>
          <p:cNvSpPr>
            <a:spLocks noGrp="1"/>
          </p:cNvSpPr>
          <p:nvPr>
            <p:ph type="ftr" sz="quarter" idx="11"/>
          </p:nvPr>
        </p:nvSpPr>
        <p:spPr/>
        <p:txBody>
          <a:bodyPr/>
          <a:lstStyle/>
          <a:p>
            <a:r>
              <a:rPr lang="tr-TR" smtClean="0"/>
              <a:t>… www.egitimhane.com …</a:t>
            </a:r>
            <a:endParaRPr lang="tr-TR"/>
          </a:p>
        </p:txBody>
      </p:sp>
      <p:sp>
        <p:nvSpPr>
          <p:cNvPr id="7" name="6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5C519BA-2FDF-4169-949F-66F616513E71}" type="datetime1">
              <a:rPr lang="tr-TR" smtClean="0"/>
              <a:t>08.07.2017</a:t>
            </a:fld>
            <a:endParaRPr lang="tr-TR"/>
          </a:p>
        </p:txBody>
      </p:sp>
      <p:sp>
        <p:nvSpPr>
          <p:cNvPr id="8" name="7 Altbilgi Yer Tutucusu"/>
          <p:cNvSpPr>
            <a:spLocks noGrp="1"/>
          </p:cNvSpPr>
          <p:nvPr>
            <p:ph type="ftr" sz="quarter" idx="11"/>
          </p:nvPr>
        </p:nvSpPr>
        <p:spPr/>
        <p:txBody>
          <a:bodyPr/>
          <a:lstStyle/>
          <a:p>
            <a:r>
              <a:rPr lang="tr-TR" smtClean="0"/>
              <a:t>… www.egitimhane.com …</a:t>
            </a:r>
            <a:endParaRPr lang="tr-TR"/>
          </a:p>
        </p:txBody>
      </p:sp>
      <p:sp>
        <p:nvSpPr>
          <p:cNvPr id="9" name="8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752DDE8-163F-4F25-AAC2-4CDA64A2EFC1}" type="datetime1">
              <a:rPr lang="tr-TR" smtClean="0"/>
              <a:t>08.07.2017</a:t>
            </a:fld>
            <a:endParaRPr lang="tr-TR"/>
          </a:p>
        </p:txBody>
      </p:sp>
      <p:sp>
        <p:nvSpPr>
          <p:cNvPr id="4" name="3 Altbilgi Yer Tutucusu"/>
          <p:cNvSpPr>
            <a:spLocks noGrp="1"/>
          </p:cNvSpPr>
          <p:nvPr>
            <p:ph type="ftr" sz="quarter" idx="11"/>
          </p:nvPr>
        </p:nvSpPr>
        <p:spPr/>
        <p:txBody>
          <a:bodyPr/>
          <a:lstStyle/>
          <a:p>
            <a:r>
              <a:rPr lang="tr-TR" smtClean="0"/>
              <a:t>… www.egitimhane.com …</a:t>
            </a:r>
            <a:endParaRPr lang="tr-TR"/>
          </a:p>
        </p:txBody>
      </p:sp>
      <p:sp>
        <p:nvSpPr>
          <p:cNvPr id="5" name="4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04D1151-C24B-4C7B-90DD-50E1E1EAA718}" type="datetime1">
              <a:rPr lang="tr-TR" smtClean="0"/>
              <a:t>08.07.2017</a:t>
            </a:fld>
            <a:endParaRPr lang="tr-TR"/>
          </a:p>
        </p:txBody>
      </p:sp>
      <p:sp>
        <p:nvSpPr>
          <p:cNvPr id="3" name="2 Altbilgi Yer Tutucusu"/>
          <p:cNvSpPr>
            <a:spLocks noGrp="1"/>
          </p:cNvSpPr>
          <p:nvPr>
            <p:ph type="ftr" sz="quarter" idx="11"/>
          </p:nvPr>
        </p:nvSpPr>
        <p:spPr/>
        <p:txBody>
          <a:bodyPr/>
          <a:lstStyle/>
          <a:p>
            <a:r>
              <a:rPr lang="tr-TR" smtClean="0"/>
              <a:t>… www.egitimhane.com …</a:t>
            </a:r>
            <a:endParaRPr lang="tr-TR"/>
          </a:p>
        </p:txBody>
      </p:sp>
      <p:sp>
        <p:nvSpPr>
          <p:cNvPr id="4" name="3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6DC41089-1C5A-4418-8749-4DFE4E8A32EA}" type="datetime1">
              <a:rPr lang="tr-TR" smtClean="0"/>
              <a:t>08.07.2017</a:t>
            </a:fld>
            <a:endParaRPr lang="tr-TR"/>
          </a:p>
        </p:txBody>
      </p:sp>
      <p:sp>
        <p:nvSpPr>
          <p:cNvPr id="6" name="5 Altbilgi Yer Tutucusu"/>
          <p:cNvSpPr>
            <a:spLocks noGrp="1"/>
          </p:cNvSpPr>
          <p:nvPr>
            <p:ph type="ftr" sz="quarter" idx="11"/>
          </p:nvPr>
        </p:nvSpPr>
        <p:spPr/>
        <p:txBody>
          <a:bodyPr/>
          <a:lstStyle/>
          <a:p>
            <a:r>
              <a:rPr lang="tr-TR" smtClean="0"/>
              <a:t>… www.egitimhane.com …</a:t>
            </a:r>
            <a:endParaRPr lang="tr-TR"/>
          </a:p>
        </p:txBody>
      </p:sp>
      <p:sp>
        <p:nvSpPr>
          <p:cNvPr id="7" name="6 Slayt Numarası Yer Tutucusu"/>
          <p:cNvSpPr>
            <a:spLocks noGrp="1"/>
          </p:cNvSpPr>
          <p:nvPr>
            <p:ph type="sldNum" sz="quarter" idx="12"/>
          </p:nvPr>
        </p:nvSpPr>
        <p:spPr/>
        <p:txBody>
          <a:bodyPr/>
          <a:lstStyle/>
          <a:p>
            <a:fld id="{F022A39A-FAF3-4FC7-8951-BAAC2446D992}" type="slidenum">
              <a:rPr lang="tr-TR" smtClean="0"/>
              <a:pPr/>
              <a:t>‹#›</a:t>
            </a:fld>
            <a:endParaRPr lang="tr-TR"/>
          </a:p>
        </p:txBody>
      </p:sp>
    </p:spTree>
  </p:cSld>
  <p:clrMapOvr>
    <a:masterClrMapping/>
  </p:clrMapOvr>
  <p:transition>
    <p:newsflash/>
    <p:sndAc>
      <p:stSnd>
        <p:snd r:embed="rId1" name="camera.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FF51C52-53FB-417F-8DA6-709FF889377C}" type="datetime1">
              <a:rPr lang="tr-TR" smtClean="0"/>
              <a:t>08.07.2017</a:t>
            </a:fld>
            <a:endParaRPr lang="tr-TR"/>
          </a:p>
        </p:txBody>
      </p:sp>
      <p:sp>
        <p:nvSpPr>
          <p:cNvPr id="6" name="5 Altbilgi Yer Tutucusu"/>
          <p:cNvSpPr>
            <a:spLocks noGrp="1"/>
          </p:cNvSpPr>
          <p:nvPr>
            <p:ph type="ftr" sz="quarter" idx="11"/>
          </p:nvPr>
        </p:nvSpPr>
        <p:spPr/>
        <p:txBody>
          <a:bodyPr/>
          <a:lstStyle/>
          <a:p>
            <a:r>
              <a:rPr lang="tr-TR" smtClean="0"/>
              <a:t>… www.egitimhane.com …</a:t>
            </a:r>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F022A39A-FAF3-4FC7-8951-BAAC2446D992}"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newsflash/>
    <p:sndAc>
      <p:stSnd>
        <p:snd r:embed="rId1" name="camera.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15D5E69-045A-4240-BC6E-0F97ADD3E002}" type="datetime1">
              <a:rPr lang="tr-TR" smtClean="0"/>
              <a:t>08.07.2017</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 www.egitimhane.com …</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022A39A-FAF3-4FC7-8951-BAAC2446D992}"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sndAc>
      <p:stSnd>
        <p:snd r:embed="rId13" name="camera.wav"/>
      </p:stSnd>
    </p:sndAc>
  </p:transition>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2.wav"/><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slides/_rels/slide2.xml.rels><?xml version="1.0" encoding="UTF-8" standalone="yes"?>
<Relationships xmlns="http://schemas.openxmlformats.org/package/2006/relationships"><Relationship Id="rId3" Type="http://schemas.openxmlformats.org/officeDocument/2006/relationships/hyperlink" Target="http://www.teknolojide.com/haber/dna.aspx"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hyperlink" Target="http://www.zamazing.org/etiket/nanoteknoloji"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image" Target="../media/image12.wmf"/><Relationship Id="rId4" Type="http://schemas.openxmlformats.org/officeDocument/2006/relationships/hyperlink" Target="http://www.delinetciler.net/forum/soru-cevap-forumu/121457-nanoteknolojinin-kullanim-alanlarina-ornek.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214290"/>
            <a:ext cx="7851648" cy="1828800"/>
          </a:xfrm>
        </p:spPr>
        <p:txBody>
          <a:bodyPr/>
          <a:lstStyle/>
          <a:p>
            <a:r>
              <a:rPr lang="tr-TR" dirty="0" smtClean="0">
                <a:latin typeface="Broadway" pitchFamily="82" charset="0"/>
              </a:rPr>
              <a:t>NANO TEKNOLOJİ</a:t>
            </a:r>
            <a:endParaRPr lang="tr-TR" dirty="0"/>
          </a:p>
        </p:txBody>
      </p:sp>
      <p:sp>
        <p:nvSpPr>
          <p:cNvPr id="3" name="2 Alt Başlık"/>
          <p:cNvSpPr>
            <a:spLocks noGrp="1"/>
          </p:cNvSpPr>
          <p:nvPr>
            <p:ph type="subTitle" idx="1"/>
          </p:nvPr>
        </p:nvSpPr>
        <p:spPr>
          <a:xfrm>
            <a:off x="714348" y="2285992"/>
            <a:ext cx="7858180" cy="4214842"/>
          </a:xfrm>
        </p:spPr>
        <p:txBody>
          <a:bodyPr/>
          <a:lstStyle/>
          <a:p>
            <a:pPr marL="0" marR="45720" lvl="6" algn="r">
              <a:buClr>
                <a:schemeClr val="accent3"/>
              </a:buClr>
              <a:buSzPct val="95000"/>
            </a:pPr>
            <a:r>
              <a:rPr lang="tr-TR" sz="2400" b="1" i="1" u="sng" dirty="0" smtClean="0">
                <a:solidFill>
                  <a:srgbClr val="002060"/>
                </a:solidFill>
                <a:latin typeface="Comic Sans MS" pitchFamily="66" charset="0"/>
              </a:rPr>
              <a:t>İÇİNDEKİLER</a:t>
            </a:r>
          </a:p>
          <a:p>
            <a:pPr marL="0" marR="45720" lvl="6" algn="r">
              <a:buClr>
                <a:schemeClr val="accent3"/>
              </a:buClr>
              <a:buSzPct val="95000"/>
            </a:pPr>
            <a:r>
              <a:rPr lang="tr-TR" sz="2400" b="1" dirty="0" smtClean="0">
                <a:solidFill>
                  <a:srgbClr val="002060"/>
                </a:solidFill>
                <a:latin typeface="Comic Sans MS" pitchFamily="66" charset="0"/>
              </a:rPr>
              <a:t>1-</a:t>
            </a:r>
            <a:r>
              <a:rPr lang="tr-TR" sz="2400" b="1" dirty="0" err="1" smtClean="0">
                <a:solidFill>
                  <a:srgbClr val="002060"/>
                </a:solidFill>
                <a:latin typeface="Comic Sans MS" pitchFamily="66" charset="0"/>
              </a:rPr>
              <a:t>Nano</a:t>
            </a:r>
            <a:r>
              <a:rPr lang="tr-TR" sz="2400" b="1" dirty="0" smtClean="0">
                <a:solidFill>
                  <a:srgbClr val="002060"/>
                </a:solidFill>
                <a:latin typeface="Comic Sans MS" pitchFamily="66" charset="0"/>
              </a:rPr>
              <a:t> teknoloji nedir?</a:t>
            </a:r>
          </a:p>
          <a:p>
            <a:pPr marL="0" marR="45720" lvl="6" algn="r">
              <a:buClr>
                <a:schemeClr val="accent3"/>
              </a:buClr>
              <a:buSzPct val="95000"/>
            </a:pPr>
            <a:r>
              <a:rPr lang="tr-TR" sz="2400" b="1" dirty="0" smtClean="0">
                <a:solidFill>
                  <a:srgbClr val="002060"/>
                </a:solidFill>
                <a:latin typeface="Comic Sans MS" pitchFamily="66" charset="0"/>
              </a:rPr>
              <a:t>2-Hangi alanlarda </a:t>
            </a:r>
            <a:r>
              <a:rPr lang="tr-TR" sz="2400" b="1" dirty="0" err="1" smtClean="0">
                <a:solidFill>
                  <a:srgbClr val="002060"/>
                </a:solidFill>
                <a:latin typeface="Comic Sans MS" pitchFamily="66" charset="0"/>
              </a:rPr>
              <a:t>nano</a:t>
            </a:r>
            <a:r>
              <a:rPr lang="tr-TR" sz="2400" b="1" dirty="0" smtClean="0">
                <a:solidFill>
                  <a:srgbClr val="002060"/>
                </a:solidFill>
                <a:latin typeface="Comic Sans MS" pitchFamily="66" charset="0"/>
              </a:rPr>
              <a:t> teknoloji vardır?</a:t>
            </a:r>
          </a:p>
          <a:p>
            <a:pPr marL="0" marR="45720" lvl="6" algn="r">
              <a:buClr>
                <a:schemeClr val="accent3"/>
              </a:buClr>
              <a:buSzPct val="95000"/>
            </a:pPr>
            <a:r>
              <a:rPr lang="tr-TR" sz="2400" b="1" dirty="0" smtClean="0">
                <a:solidFill>
                  <a:srgbClr val="002060"/>
                </a:solidFill>
                <a:latin typeface="Comic Sans MS" pitchFamily="66" charset="0"/>
              </a:rPr>
              <a:t>3-</a:t>
            </a:r>
            <a:r>
              <a:rPr lang="tr-TR" sz="2400" b="1" dirty="0" err="1" smtClean="0">
                <a:solidFill>
                  <a:srgbClr val="002060"/>
                </a:solidFill>
                <a:latin typeface="Comic Sans MS" pitchFamily="66" charset="0"/>
              </a:rPr>
              <a:t>Nano</a:t>
            </a:r>
            <a:r>
              <a:rPr lang="tr-TR" sz="2400" b="1" dirty="0" smtClean="0">
                <a:solidFill>
                  <a:srgbClr val="002060"/>
                </a:solidFill>
                <a:latin typeface="Comic Sans MS" pitchFamily="66" charset="0"/>
              </a:rPr>
              <a:t> teknolojinin yararları ve Türkiye</a:t>
            </a:r>
          </a:p>
          <a:p>
            <a:pPr marL="0" marR="45720" lvl="6" algn="r">
              <a:buClr>
                <a:schemeClr val="accent3"/>
              </a:buClr>
              <a:buSzPct val="95000"/>
            </a:pPr>
            <a:r>
              <a:rPr lang="tr-TR" sz="2400" b="1" dirty="0" smtClean="0">
                <a:solidFill>
                  <a:srgbClr val="002060"/>
                </a:solidFill>
                <a:latin typeface="Comic Sans MS" pitchFamily="66" charset="0"/>
              </a:rPr>
              <a:t>4-</a:t>
            </a:r>
            <a:r>
              <a:rPr lang="tr-TR" sz="2400" b="1" dirty="0" err="1" smtClean="0">
                <a:solidFill>
                  <a:srgbClr val="002060"/>
                </a:solidFill>
                <a:latin typeface="Comic Sans MS" pitchFamily="66" charset="0"/>
              </a:rPr>
              <a:t>Nano</a:t>
            </a:r>
            <a:r>
              <a:rPr lang="tr-TR" sz="2400" b="1" dirty="0" smtClean="0">
                <a:solidFill>
                  <a:srgbClr val="002060"/>
                </a:solidFill>
                <a:latin typeface="Comic Sans MS" pitchFamily="66" charset="0"/>
              </a:rPr>
              <a:t> teknolojik ürünler ve maliyetleri nelerdir?</a:t>
            </a:r>
          </a:p>
          <a:p>
            <a:pPr marL="0" marR="45720" lvl="6" algn="r">
              <a:buClr>
                <a:schemeClr val="accent3"/>
              </a:buClr>
              <a:buSzPct val="95000"/>
            </a:pPr>
            <a:r>
              <a:rPr lang="tr-TR" sz="2400" b="1" dirty="0" smtClean="0">
                <a:solidFill>
                  <a:srgbClr val="002060"/>
                </a:solidFill>
                <a:latin typeface="Comic Sans MS" pitchFamily="66" charset="0"/>
              </a:rPr>
              <a:t>5-</a:t>
            </a:r>
            <a:r>
              <a:rPr lang="tr-TR" sz="2400" b="1" dirty="0" err="1" smtClean="0">
                <a:solidFill>
                  <a:srgbClr val="002060"/>
                </a:solidFill>
                <a:latin typeface="Comic Sans MS" pitchFamily="66" charset="0"/>
              </a:rPr>
              <a:t>Nano</a:t>
            </a:r>
            <a:r>
              <a:rPr lang="tr-TR" sz="2400" b="1" dirty="0" smtClean="0">
                <a:solidFill>
                  <a:srgbClr val="002060"/>
                </a:solidFill>
                <a:latin typeface="Comic Sans MS" pitchFamily="66" charset="0"/>
              </a:rPr>
              <a:t> teknolojik ürünler ve maliyetleri nelerdir?</a:t>
            </a:r>
          </a:p>
          <a:p>
            <a:pPr marL="0" marR="45720" lvl="6" algn="r">
              <a:buClr>
                <a:schemeClr val="accent3"/>
              </a:buClr>
              <a:buSzPct val="95000"/>
            </a:pPr>
            <a:r>
              <a:rPr lang="tr-TR" sz="2400" b="1" dirty="0" smtClean="0">
                <a:solidFill>
                  <a:srgbClr val="002060"/>
                </a:solidFill>
                <a:latin typeface="Comic Sans MS" pitchFamily="66" charset="0"/>
              </a:rPr>
              <a:t>6-Şirketimizin vizyonu</a:t>
            </a:r>
          </a:p>
          <a:p>
            <a:pPr marL="0" marR="45720" lvl="6" algn="r">
              <a:buClr>
                <a:schemeClr val="accent3"/>
              </a:buClr>
              <a:buSzPct val="95000"/>
            </a:pPr>
            <a:r>
              <a:rPr lang="tr-TR" sz="2400" b="1" dirty="0" smtClean="0">
                <a:solidFill>
                  <a:srgbClr val="002060"/>
                </a:solidFill>
                <a:latin typeface="Comic Sans MS" pitchFamily="66" charset="0"/>
              </a:rPr>
              <a:t>7-Kaynakça </a:t>
            </a:r>
          </a:p>
          <a:p>
            <a:pPr marL="0" marR="45720" lvl="6" algn="r">
              <a:buClr>
                <a:schemeClr val="accent3"/>
              </a:buClr>
              <a:buSzPct val="95000"/>
            </a:pPr>
            <a:r>
              <a:rPr lang="tr-TR" sz="2400" b="1" dirty="0" smtClean="0">
                <a:solidFill>
                  <a:srgbClr val="002060"/>
                </a:solidFill>
                <a:latin typeface="Comic Sans MS" pitchFamily="66" charset="0"/>
              </a:rPr>
              <a:t>8-Teşekkürler </a:t>
            </a:r>
          </a:p>
          <a:p>
            <a:pPr marL="0" marR="45720" lvl="6" algn="r">
              <a:buClr>
                <a:schemeClr val="accent3"/>
              </a:buClr>
              <a:buSzPct val="95000"/>
            </a:pPr>
            <a:endParaRPr lang="tr-TR" sz="2400" b="1" dirty="0" smtClean="0">
              <a:solidFill>
                <a:srgbClr val="002060"/>
              </a:solidFill>
              <a:latin typeface="Comic Sans MS" pitchFamily="66" charset="0"/>
            </a:endParaRPr>
          </a:p>
          <a:p>
            <a:endParaRPr lang="tr-TR" dirty="0"/>
          </a:p>
        </p:txBody>
      </p:sp>
      <p:pic>
        <p:nvPicPr>
          <p:cNvPr id="5122" name="Picture 2" descr="C:\Users\pc\Desktop\527-42457032-microscope-203-300.jpg"/>
          <p:cNvPicPr>
            <a:picLocks noChangeAspect="1" noChangeArrowheads="1"/>
          </p:cNvPicPr>
          <p:nvPr/>
        </p:nvPicPr>
        <p:blipFill>
          <a:blip r:embed="rId3" cstate="print"/>
          <a:srcRect/>
          <a:stretch>
            <a:fillRect/>
          </a:stretch>
        </p:blipFill>
        <p:spPr bwMode="auto">
          <a:xfrm>
            <a:off x="857224" y="5000636"/>
            <a:ext cx="1428760" cy="1576373"/>
          </a:xfrm>
          <a:prstGeom prst="rect">
            <a:avLst/>
          </a:prstGeom>
          <a:noFill/>
        </p:spPr>
      </p:pic>
      <p:pic>
        <p:nvPicPr>
          <p:cNvPr id="5123" name="Picture 3" descr="C:\Users\pc\Desktop\527-resonant-xray-diffraction-microscope.jpg"/>
          <p:cNvPicPr>
            <a:picLocks noChangeAspect="1" noChangeArrowheads="1"/>
          </p:cNvPicPr>
          <p:nvPr/>
        </p:nvPicPr>
        <p:blipFill>
          <a:blip r:embed="rId4" cstate="print"/>
          <a:srcRect/>
          <a:stretch>
            <a:fillRect/>
          </a:stretch>
        </p:blipFill>
        <p:spPr bwMode="auto">
          <a:xfrm>
            <a:off x="571472" y="2000240"/>
            <a:ext cx="1785950" cy="1905014"/>
          </a:xfrm>
          <a:prstGeom prst="rect">
            <a:avLst/>
          </a:prstGeom>
          <a:noFill/>
          <a:ln>
            <a:solidFill>
              <a:schemeClr val="accent5">
                <a:lumMod val="60000"/>
                <a:lumOff val="40000"/>
              </a:schemeClr>
            </a:solidFill>
          </a:ln>
        </p:spPr>
      </p:pic>
      <p:grpSp>
        <p:nvGrpSpPr>
          <p:cNvPr id="3078" name="Group 6"/>
          <p:cNvGrpSpPr>
            <a:grpSpLocks/>
          </p:cNvGrpSpPr>
          <p:nvPr/>
        </p:nvGrpSpPr>
        <p:grpSpPr bwMode="auto">
          <a:xfrm>
            <a:off x="2411762" y="5099326"/>
            <a:ext cx="3570290" cy="1425576"/>
            <a:chOff x="2480" y="3162"/>
            <a:chExt cx="2249" cy="898"/>
          </a:xfrm>
        </p:grpSpPr>
        <p:sp>
          <p:nvSpPr>
            <p:cNvPr id="3079" name="Gear"/>
            <p:cNvSpPr>
              <a:spLocks noEditPoints="1" noChangeArrowheads="1"/>
            </p:cNvSpPr>
            <p:nvPr/>
          </p:nvSpPr>
          <p:spPr bwMode="auto">
            <a:xfrm>
              <a:off x="3893" y="3271"/>
              <a:ext cx="836" cy="789"/>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vert="horz" wrap="square" lIns="91440" tIns="45720" rIns="91440" bIns="45720" numCol="1" anchor="t" anchorCtr="0" compatLnSpc="1">
              <a:prstTxWarp prst="textNoShape">
                <a:avLst/>
              </a:prstTxWarp>
              <a:flatTx/>
            </a:bodyPr>
            <a:lstStyle/>
            <a:p>
              <a:endParaRPr lang="tr-TR"/>
            </a:p>
          </p:txBody>
        </p:sp>
        <p:sp>
          <p:nvSpPr>
            <p:cNvPr id="3080" name="AutoShape 8"/>
            <p:cNvSpPr>
              <a:spLocks noEditPoints="1" noChangeArrowheads="1"/>
            </p:cNvSpPr>
            <p:nvPr/>
          </p:nvSpPr>
          <p:spPr bwMode="auto">
            <a:xfrm>
              <a:off x="2480" y="3324"/>
              <a:ext cx="542" cy="587"/>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vert="horz" wrap="square" lIns="91440" tIns="45720" rIns="91440" bIns="45720" numCol="1" anchor="t" anchorCtr="0" compatLnSpc="1">
              <a:prstTxWarp prst="textNoShape">
                <a:avLst/>
              </a:prstTxWarp>
              <a:flatTx/>
            </a:bodyPr>
            <a:lstStyle/>
            <a:p>
              <a:endParaRPr lang="tr-TR"/>
            </a:p>
          </p:txBody>
        </p:sp>
        <p:sp>
          <p:nvSpPr>
            <p:cNvPr id="3081" name="AutoShape 9"/>
            <p:cNvSpPr>
              <a:spLocks noEditPoints="1" noChangeArrowheads="1"/>
            </p:cNvSpPr>
            <p:nvPr/>
          </p:nvSpPr>
          <p:spPr bwMode="auto">
            <a:xfrm>
              <a:off x="3018" y="3162"/>
              <a:ext cx="908" cy="893"/>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p:spPr>
          <p:txBody>
            <a:bodyPr vert="horz" wrap="square" lIns="91440" tIns="45720" rIns="91440" bIns="45720" numCol="1" anchor="t" anchorCtr="0" compatLnSpc="1">
              <a:prstTxWarp prst="textNoShape">
                <a:avLst/>
              </a:prstTxWarp>
              <a:flatTx/>
            </a:bodyPr>
            <a:lstStyle/>
            <a:p>
              <a:endParaRPr lang="tr-TR"/>
            </a:p>
          </p:txBody>
        </p:sp>
      </p:grpSp>
      <p:sp>
        <p:nvSpPr>
          <p:cNvPr id="11" name="10 Komut Düğmesi: Bilgi">
            <a:hlinkClick r:id="" action="ppaction://hlinkshowjump?jump=nextslide" highlightClick="1">
              <a:snd r:embed="rId5" name="click.wav"/>
            </a:hlinkClick>
          </p:cNvPr>
          <p:cNvSpPr/>
          <p:nvPr/>
        </p:nvSpPr>
        <p:spPr>
          <a:xfrm>
            <a:off x="6660232" y="6309320"/>
            <a:ext cx="720080" cy="54868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dirty="0" smtClean="0"/>
              <a:t>… </a:t>
            </a:r>
            <a:r>
              <a:rPr lang="tr-TR" dirty="0" smtClean="0"/>
              <a:t>www.dersakademi.com…</a:t>
            </a:r>
            <a:endParaRPr lang="tr-TR" dirty="0"/>
          </a:p>
        </p:txBody>
      </p:sp>
    </p:spTree>
  </p:cSld>
  <p:clrMapOvr>
    <a:masterClrMapping/>
  </p:clrMapOvr>
  <p:transition advTm="5141">
    <p:newsflash/>
    <p:sndAc>
      <p:stSnd>
        <p:snd r:embed="rId2" name="camera.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bwMode="auto"/>
        <p:txBody>
          <a:bodyPr anchor="ctr">
            <a:normAutofit/>
          </a:bodyPr>
          <a:lstStyle/>
          <a:p>
            <a:pPr>
              <a:buNone/>
            </a:pPr>
            <a:endParaRPr lang="tr-TR" sz="7200" dirty="0" smtClean="0">
              <a:latin typeface="Bernard MT Condensed" pitchFamily="18" charset="0"/>
            </a:endParaRPr>
          </a:p>
          <a:p>
            <a:pPr>
              <a:buNone/>
            </a:pPr>
            <a:r>
              <a:rPr lang="tr-TR" sz="7200" dirty="0" smtClean="0">
                <a:solidFill>
                  <a:schemeClr val="accent4">
                    <a:lumMod val="60000"/>
                    <a:lumOff val="40000"/>
                  </a:schemeClr>
                </a:solidFill>
                <a:latin typeface="Algerian" pitchFamily="82" charset="0"/>
              </a:rPr>
              <a:t>TEŞEKKÜRLER…</a:t>
            </a:r>
          </a:p>
          <a:p>
            <a:pPr>
              <a:buNone/>
            </a:pPr>
            <a:r>
              <a:rPr lang="tr-TR" sz="3600" dirty="0" smtClean="0">
                <a:latin typeface="Bernard MT Condensed" pitchFamily="18" charset="0"/>
              </a:rPr>
              <a:t>Hazırlayan:Büşra </a:t>
            </a:r>
            <a:r>
              <a:rPr lang="tr-TR" sz="3600" dirty="0" err="1" smtClean="0">
                <a:latin typeface="Bernard MT Condensed" pitchFamily="18" charset="0"/>
              </a:rPr>
              <a:t>Altuntaş</a:t>
            </a:r>
            <a:r>
              <a:rPr lang="tr-TR" sz="3600" dirty="0" smtClean="0">
                <a:latin typeface="Bernard MT Condensed" pitchFamily="18" charset="0"/>
              </a:rPr>
              <a:t> </a:t>
            </a:r>
          </a:p>
          <a:p>
            <a:pPr>
              <a:buNone/>
            </a:pPr>
            <a:r>
              <a:rPr lang="tr-TR" sz="3600" dirty="0" smtClean="0">
                <a:latin typeface="Bernard MT Condensed" pitchFamily="18" charset="0"/>
              </a:rPr>
              <a:t>                  8/D SINIFI 3331</a:t>
            </a:r>
            <a:endParaRPr lang="tr-TR" sz="3600" dirty="0">
              <a:latin typeface="Bernard MT Condensed" pitchFamily="18" charset="0"/>
            </a:endParaRPr>
          </a:p>
        </p:txBody>
      </p:sp>
      <p:pic>
        <p:nvPicPr>
          <p:cNvPr id="1026" name="Picture 2" descr="C:\Program Files\Microsoft Office\MEDIA\CAGCAT10\j0205582.wmf"/>
          <p:cNvPicPr>
            <a:picLocks noChangeAspect="1" noChangeArrowheads="1"/>
          </p:cNvPicPr>
          <p:nvPr/>
        </p:nvPicPr>
        <p:blipFill>
          <a:blip r:embed="rId4" cstate="print"/>
          <a:srcRect/>
          <a:stretch>
            <a:fillRect/>
          </a:stretch>
        </p:blipFill>
        <p:spPr bwMode="auto">
          <a:xfrm>
            <a:off x="3600533" y="1595503"/>
            <a:ext cx="1776679" cy="1630375"/>
          </a:xfrm>
          <a:prstGeom prst="rect">
            <a:avLst/>
          </a:prstGeom>
          <a:noFill/>
        </p:spPr>
      </p:pic>
      <p:pic>
        <p:nvPicPr>
          <p:cNvPr id="1027" name="Picture 3" descr="C:\Program Files\Microsoft Office\MEDIA\CAGCAT10\j0285750.wmf"/>
          <p:cNvPicPr>
            <a:picLocks noChangeAspect="1" noChangeArrowheads="1"/>
          </p:cNvPicPr>
          <p:nvPr/>
        </p:nvPicPr>
        <p:blipFill>
          <a:blip r:embed="rId5" cstate="print"/>
          <a:srcRect/>
          <a:stretch>
            <a:fillRect/>
          </a:stretch>
        </p:blipFill>
        <p:spPr bwMode="auto">
          <a:xfrm>
            <a:off x="5820366" y="4522231"/>
            <a:ext cx="1824228" cy="1121054"/>
          </a:xfrm>
          <a:prstGeom prst="rect">
            <a:avLst/>
          </a:prstGeom>
          <a:noFill/>
        </p:spPr>
      </p:pic>
      <p:pic>
        <p:nvPicPr>
          <p:cNvPr id="1028" name="Picture 4" descr="C:\Program Files\Microsoft Office\MEDIA\CAGCAT10\j0291984.wmf"/>
          <p:cNvPicPr>
            <a:picLocks noChangeAspect="1" noChangeArrowheads="1"/>
          </p:cNvPicPr>
          <p:nvPr/>
        </p:nvPicPr>
        <p:blipFill>
          <a:blip r:embed="rId6" cstate="print"/>
          <a:srcRect/>
          <a:stretch>
            <a:fillRect/>
          </a:stretch>
        </p:blipFill>
        <p:spPr bwMode="auto">
          <a:xfrm>
            <a:off x="821006" y="1079698"/>
            <a:ext cx="1807769" cy="1913839"/>
          </a:xfrm>
          <a:prstGeom prst="rect">
            <a:avLst/>
          </a:prstGeom>
          <a:noFill/>
        </p:spPr>
      </p:pic>
      <p:sp>
        <p:nvSpPr>
          <p:cNvPr id="2" name="Altbilgi Yer Tutucusu 1"/>
          <p:cNvSpPr>
            <a:spLocks noGrp="1"/>
          </p:cNvSpPr>
          <p:nvPr>
            <p:ph type="ftr" sz="quarter" idx="11"/>
          </p:nvPr>
        </p:nvSpPr>
        <p:spPr/>
        <p:txBody>
          <a:bodyPr/>
          <a:lstStyle/>
          <a:p>
            <a:r>
              <a:rPr lang="tr-TR" dirty="0" smtClean="0"/>
              <a:t>… </a:t>
            </a:r>
            <a:r>
              <a:rPr lang="tr-TR" dirty="0"/>
              <a:t>… www.dersakademi.com</a:t>
            </a:r>
            <a:r>
              <a:rPr lang="tr-TR" dirty="0" smtClean="0"/>
              <a:t>…</a:t>
            </a:r>
            <a:endParaRPr lang="tr-TR" dirty="0"/>
          </a:p>
        </p:txBody>
      </p:sp>
    </p:spTree>
    <p:custDataLst>
      <p:tags r:id="rId1"/>
    </p:custDataLst>
  </p:cSld>
  <p:clrMapOvr>
    <a:masterClrMapping/>
  </p:clrMapOvr>
  <p:transition spd="slow" advTm="4296">
    <p:newsflash/>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accent1">
                    <a:lumMod val="60000"/>
                    <a:lumOff val="40000"/>
                  </a:schemeClr>
                </a:solidFill>
                <a:latin typeface="Broadway" pitchFamily="82" charset="0"/>
              </a:rPr>
              <a:t>NANO TEKNOLOJİ NEDİR?</a:t>
            </a:r>
            <a:endParaRPr lang="tr-TR"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normAutofit fontScale="85000" lnSpcReduction="10000"/>
          </a:bodyPr>
          <a:lstStyle/>
          <a:p>
            <a:r>
              <a:rPr lang="tr-TR" dirty="0" smtClean="0"/>
              <a:t>Yunanca “</a:t>
            </a:r>
            <a:r>
              <a:rPr lang="tr-TR" dirty="0" err="1" smtClean="0"/>
              <a:t>nannos</a:t>
            </a:r>
            <a:r>
              <a:rPr lang="tr-TR" dirty="0" smtClean="0"/>
              <a:t>” kelimesinden gelen ve “cüce” anlamı taşıyan </a:t>
            </a:r>
            <a:r>
              <a:rPr lang="tr-TR" dirty="0" err="1" smtClean="0"/>
              <a:t>nano</a:t>
            </a:r>
            <a:r>
              <a:rPr lang="tr-TR" dirty="0" smtClean="0"/>
              <a:t>, bir fiziksel büyüklüğün bir milyarda biri olarak tanımlanıyor ve genellikle metre ile birlikte kullanılıyor</a:t>
            </a:r>
            <a:r>
              <a:rPr lang="tr-TR" b="1" dirty="0" smtClean="0"/>
              <a:t>.</a:t>
            </a:r>
            <a:r>
              <a:rPr lang="tr-TR" dirty="0" smtClean="0"/>
              <a:t> </a:t>
            </a:r>
            <a:br>
              <a:rPr lang="tr-TR" dirty="0" smtClean="0"/>
            </a:br>
            <a:r>
              <a:rPr lang="tr-TR" dirty="0" smtClean="0"/>
              <a:t>Nanometre, 5 ila 10 atomun ardı ardına dizilmesinden oluşan, metrenin 1 milyarda biri ölçüsündeki uzunluğu temsil ediyor. İnsan saç telinin çapının yaklaşık 50 bin, </a:t>
            </a:r>
            <a:r>
              <a:rPr lang="tr-TR" dirty="0" err="1" smtClean="0">
                <a:hlinkClick r:id="rId3" tooltip="dna"/>
              </a:rPr>
              <a:t>dna</a:t>
            </a:r>
            <a:r>
              <a:rPr lang="tr-TR" dirty="0" smtClean="0"/>
              <a:t> molekülünün ise 2,5 nanometre olduğu düşünüldüğünde, ne kadar küçük bir ölçekten bahsedildiği daha net anlaşılıyor. Ya da bunu bir futbol topunun Dünya’ya olan büyüklüğü gibi  düşünebilirsiniz.</a:t>
            </a:r>
            <a:r>
              <a:rPr lang="tr-TR" dirty="0" err="1" smtClean="0"/>
              <a:t>Nanoteknoloji</a:t>
            </a:r>
            <a:r>
              <a:rPr lang="tr-TR" dirty="0" smtClean="0"/>
              <a:t>, 1–100 nanometre ölçeğinde fiziksel, kimyasal ve biyolojik yapıların anlaşılması, kontrol edilmesi ve atomsal seviyede değiştirilip fonksiyonel hale getirilmesi olarak tanımlanıyor. </a:t>
            </a:r>
            <a:br>
              <a:rPr lang="tr-TR" dirty="0" smtClean="0"/>
            </a:br>
            <a:endParaRPr lang="tr-TR" b="1" i="1" u="sng" dirty="0">
              <a:solidFill>
                <a:srgbClr val="FF0000"/>
              </a:solidFill>
              <a:latin typeface="Comic Sans MS" pitchFamily="66" charset="0"/>
            </a:endParaRPr>
          </a:p>
        </p:txBody>
      </p:sp>
      <p:sp>
        <p:nvSpPr>
          <p:cNvPr id="4" name="3 Komut Düğmesi: İleri veya Sonraki">
            <a:hlinkClick r:id="" action="ppaction://hlinkshowjump?jump=nextslide" highlightClick="1"/>
          </p:cNvPr>
          <p:cNvSpPr/>
          <p:nvPr/>
        </p:nvSpPr>
        <p:spPr>
          <a:xfrm>
            <a:off x="6660232" y="5815584"/>
            <a:ext cx="1042416" cy="104241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Altbilgi Yer Tutucusu 4"/>
          <p:cNvSpPr>
            <a:spLocks noGrp="1"/>
          </p:cNvSpPr>
          <p:nvPr>
            <p:ph type="ftr" sz="quarter" idx="11"/>
          </p:nvPr>
        </p:nvSpPr>
        <p:spPr/>
        <p:txBody>
          <a:bodyPr/>
          <a:lstStyle/>
          <a:p>
            <a:r>
              <a:rPr lang="tr-TR" dirty="0" smtClean="0"/>
              <a:t>… </a:t>
            </a:r>
            <a:r>
              <a:rPr lang="tr-TR" dirty="0"/>
              <a:t>… www.dersakademi.com…</a:t>
            </a:r>
          </a:p>
          <a:p>
            <a:r>
              <a:rPr lang="tr-TR" dirty="0" smtClean="0"/>
              <a:t>…</a:t>
            </a:r>
            <a:endParaRPr lang="tr-TR" dirty="0"/>
          </a:p>
        </p:txBody>
      </p:sp>
    </p:spTree>
  </p:cSld>
  <p:clrMapOvr>
    <a:masterClrMapping/>
  </p:clrMapOvr>
  <p:transition advTm="3516">
    <p:newsflash/>
    <p:sndAc>
      <p:stSnd>
        <p:snd r:embed="rId2" name="camera.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400" dirty="0" smtClean="0">
                <a:solidFill>
                  <a:schemeClr val="accent1">
                    <a:lumMod val="60000"/>
                    <a:lumOff val="40000"/>
                  </a:schemeClr>
                </a:solidFill>
                <a:latin typeface="Broadway" pitchFamily="82" charset="0"/>
              </a:rPr>
              <a:t>HANGİ ALANLARDA NANO TEKNOLOJİ KULLANILIR?</a:t>
            </a:r>
            <a:endParaRPr lang="tr-TR" sz="4400"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a:xfrm>
            <a:off x="214282" y="1935480"/>
            <a:ext cx="8786874" cy="4922520"/>
          </a:xfrm>
        </p:spPr>
        <p:txBody>
          <a:bodyPr>
            <a:normAutofit fontScale="70000" lnSpcReduction="20000"/>
          </a:bodyPr>
          <a:lstStyle/>
          <a:p>
            <a:r>
              <a:rPr lang="tr-TR" dirty="0" err="1" smtClean="0"/>
              <a:t>Nanoteknoloji</a:t>
            </a:r>
            <a:r>
              <a:rPr lang="tr-TR" dirty="0" smtClean="0"/>
              <a:t> birçok bilim dalını kapsamasına karşın tıp alanında oldukça çarpıcı gelişmelere imkan tanıyacaktır. Uzmanların görüşüne göre; gelecekte mikroskobik robotlar vücudun dolaşım sistemine girerek hücre seviyesinde onarım yapıp hastalıkları iyileştirebilecek. </a:t>
            </a:r>
            <a:r>
              <a:rPr lang="tr-TR" dirty="0" err="1" smtClean="0"/>
              <a:t>Nano</a:t>
            </a:r>
            <a:r>
              <a:rPr lang="tr-TR" dirty="0" smtClean="0"/>
              <a:t> algılayıcılar insan vücudundaki hastalıkları çok önceden saptayarak erken tedavi olanağı tanıyacaktır. Dahası ameliyat esnasında vücudun sadece hastalıklı bölgesine inen mikroskobik cihazlar; yiyecekleri saran ve bakteriyel bozulma olduğunda rengi değişen alüminyum folyo gibi ürünler elde edilebilecektir. Bu teknolojiyle üretilen minik </a:t>
            </a:r>
            <a:br>
              <a:rPr lang="tr-TR" dirty="0" smtClean="0"/>
            </a:br>
            <a:r>
              <a:rPr lang="tr-TR" dirty="0" smtClean="0"/>
              <a:t>aygıtlar adeta minik birer denizaltı gibi damarlarımızda dolaşabilecek , yönlendirdiğimiz hücreye alıcıları vasıtasıyla yapışabilecek ve mikro makaslarıyla adeta bir cerrah gibi hücredeki aksaklıkları giderebilecek, hatta DNA üzerinde değişiklikler yapabilecekler. </a:t>
            </a:r>
            <a:br>
              <a:rPr lang="tr-TR" dirty="0" smtClean="0"/>
            </a:br>
            <a:r>
              <a:rPr lang="tr-TR" dirty="0" smtClean="0"/>
              <a:t>Bu konuda en çok gelecek vaat eden ise </a:t>
            </a:r>
            <a:r>
              <a:rPr lang="tr-TR" dirty="0" err="1" smtClean="0"/>
              <a:t>nano</a:t>
            </a:r>
            <a:r>
              <a:rPr lang="tr-TR" dirty="0" smtClean="0"/>
              <a:t> materyallerdir. Çok hafif ve dayanıklı olacak olan bu materyallerden yapılacak araba, uçak ve uzay araçları ile çok az enerji tüketimiyle daha uzun ve güvenli yolculuklar yapılabilecektir. Ayrıca doğada mevcut olan birçok teknoloji hayata geçirilebilecek örneğin; lotus çiçeği yaprağının hiç ıslanmaması ve kirlenmemesi özelliğinden yararlanılarak kirlenmeyen, ıslanmayan kaşıklar, çatallar, tabaklar, elbiseler üretilebilecektir.</a:t>
            </a:r>
            <a:endParaRPr lang="tr-TR" dirty="0"/>
          </a:p>
        </p:txBody>
      </p:sp>
      <p:sp>
        <p:nvSpPr>
          <p:cNvPr id="4" name="3 Komut Düğmesi: İleri veya Sonraki">
            <a:hlinkClick r:id="" action="ppaction://hlinkshowjump?jump=nextslide" highlightClick="1"/>
          </p:cNvPr>
          <p:cNvSpPr/>
          <p:nvPr/>
        </p:nvSpPr>
        <p:spPr>
          <a:xfrm>
            <a:off x="7236296" y="5815584"/>
            <a:ext cx="1042416" cy="104241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Altbilgi Yer Tutucusu 4"/>
          <p:cNvSpPr>
            <a:spLocks noGrp="1"/>
          </p:cNvSpPr>
          <p:nvPr>
            <p:ph type="ftr" sz="quarter" idx="11"/>
          </p:nvPr>
        </p:nvSpPr>
        <p:spPr/>
        <p:txBody>
          <a:bodyPr/>
          <a:lstStyle/>
          <a:p>
            <a:r>
              <a:rPr lang="tr-TR" dirty="0" smtClean="0"/>
              <a:t>… </a:t>
            </a:r>
            <a:r>
              <a:rPr lang="tr-TR" dirty="0"/>
              <a:t>… www.dersakademi.com…</a:t>
            </a:r>
          </a:p>
          <a:p>
            <a:r>
              <a:rPr lang="tr-TR" dirty="0" smtClean="0"/>
              <a:t>…</a:t>
            </a:r>
            <a:endParaRPr lang="tr-TR" dirty="0"/>
          </a:p>
        </p:txBody>
      </p:sp>
    </p:spTree>
  </p:cSld>
  <p:clrMapOvr>
    <a:masterClrMapping/>
  </p:clrMapOvr>
  <p:transition advTm="4375">
    <p:newsflash/>
    <p:sndAc>
      <p:stSnd>
        <p:snd r:embed="rId2" name="camera.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14400" y="714356"/>
            <a:ext cx="8229600" cy="1285876"/>
          </a:xfrm>
        </p:spPr>
        <p:txBody>
          <a:bodyPr>
            <a:normAutofit fontScale="90000"/>
          </a:bodyPr>
          <a:lstStyle/>
          <a:p>
            <a:r>
              <a:rPr lang="tr-TR" sz="4400" dirty="0" smtClean="0">
                <a:solidFill>
                  <a:schemeClr val="accent1">
                    <a:lumMod val="60000"/>
                    <a:lumOff val="40000"/>
                  </a:schemeClr>
                </a:solidFill>
                <a:latin typeface="Broadway" pitchFamily="82" charset="0"/>
              </a:rPr>
              <a:t>NANO TEKNOLOJİNİN YARARLARI ve TÜRKİYE</a:t>
            </a:r>
            <a:endParaRPr lang="tr-TR" sz="4400"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normAutofit fontScale="77500" lnSpcReduction="20000"/>
          </a:bodyPr>
          <a:lstStyle/>
          <a:p>
            <a:pPr fontAlgn="base"/>
            <a:r>
              <a:rPr lang="tr-TR" b="1" dirty="0" err="1" smtClean="0"/>
              <a:t>Nanoteknolojinin</a:t>
            </a:r>
            <a:r>
              <a:rPr lang="tr-TR" b="1" dirty="0" smtClean="0"/>
              <a:t> Yararları Nelerdir?</a:t>
            </a:r>
            <a:r>
              <a:rPr lang="tr-TR" dirty="0" smtClean="0"/>
              <a:t/>
            </a:r>
            <a:br>
              <a:rPr lang="tr-TR" dirty="0" smtClean="0"/>
            </a:br>
            <a:r>
              <a:rPr lang="tr-TR" dirty="0" smtClean="0"/>
              <a:t>Daha az maliyet ve daha fazla üretim sağlanılabilir. Yaşam kalitesinin artmasında önemli bir etkendir. Daha sağlıklı ve güvenli bir yaşam sunar. Zaman ve maliyet kaybı en az seviyelere düşebilir.</a:t>
            </a:r>
          </a:p>
          <a:p>
            <a:pPr fontAlgn="base"/>
            <a:r>
              <a:rPr lang="tr-TR" b="1" dirty="0" smtClean="0"/>
              <a:t>Türkiye’de </a:t>
            </a:r>
            <a:r>
              <a:rPr lang="tr-TR" b="1" dirty="0" err="1" smtClean="0"/>
              <a:t>Nanoteknoloji</a:t>
            </a:r>
            <a:r>
              <a:rPr lang="tr-TR" b="1" dirty="0" smtClean="0"/>
              <a:t> Çalışmaları</a:t>
            </a:r>
            <a:endParaRPr lang="tr-TR" dirty="0" smtClean="0"/>
          </a:p>
          <a:p>
            <a:pPr fontAlgn="base"/>
            <a:r>
              <a:rPr lang="tr-TR" dirty="0" smtClean="0"/>
              <a:t>Türkiye Bilim Merkezleri Vakfı Bilim Merkezi’nin bir </a:t>
            </a:r>
            <a:r>
              <a:rPr lang="tr-TR" dirty="0" err="1" smtClean="0"/>
              <a:t>nanoteknoloji</a:t>
            </a:r>
            <a:r>
              <a:rPr lang="tr-TR" dirty="0" smtClean="0"/>
              <a:t> atölyesi bulunmaktadır. Ülkemizde şuanda bu alandaki önemli adımlar artırılmakta ve çalışmalar sürdürülmektedir.</a:t>
            </a:r>
            <a:br>
              <a:rPr lang="tr-TR" dirty="0" smtClean="0"/>
            </a:br>
            <a:r>
              <a:rPr lang="tr-TR" dirty="0" smtClean="0"/>
              <a:t>TÜBİTAK’ın 2023 Vizyon Programı’nda da </a:t>
            </a:r>
            <a:r>
              <a:rPr lang="tr-TR" dirty="0" err="1" smtClean="0"/>
              <a:t>nanoteknoloji</a:t>
            </a:r>
            <a:r>
              <a:rPr lang="tr-TR" dirty="0" smtClean="0"/>
              <a:t> çalışmaları için bir yol haritası oluşturulmuştur. Bilkent </a:t>
            </a:r>
            <a:r>
              <a:rPr lang="tr-TR" dirty="0" err="1" smtClean="0"/>
              <a:t>Üniverisitesi’nin</a:t>
            </a:r>
            <a:r>
              <a:rPr lang="tr-TR" dirty="0" smtClean="0"/>
              <a:t> Ulusal </a:t>
            </a:r>
            <a:r>
              <a:rPr lang="tr-TR" dirty="0" err="1" smtClean="0"/>
              <a:t>Nanoteknoloji</a:t>
            </a:r>
            <a:r>
              <a:rPr lang="tr-TR" dirty="0" smtClean="0"/>
              <a:t> Araştırma Merkezi (UNAM) bu alanda büyük bir gelişim sağlamaktadır. Türkiye’nin her yerinden araştırmacılar bu kurumdan yararlanabilmektedir. Gebze Yüksek Teknoloji Enstitüsü,TÜBİTAK,MAM gibi merkezler de bu araştırmalar için yeterli donanıma sahiptir. Türkiye’de şuan </a:t>
            </a:r>
            <a:r>
              <a:rPr lang="tr-TR" dirty="0" err="1" smtClean="0"/>
              <a:t>nanoteknoloji</a:t>
            </a:r>
            <a:r>
              <a:rPr lang="tr-TR" dirty="0" smtClean="0"/>
              <a:t> alanında 13 yeni </a:t>
            </a:r>
            <a:r>
              <a:rPr lang="tr-TR" dirty="0" err="1" smtClean="0"/>
              <a:t>nanoteknoloji</a:t>
            </a:r>
            <a:r>
              <a:rPr lang="tr-TR" dirty="0" smtClean="0"/>
              <a:t> şirketi vardır.</a:t>
            </a:r>
          </a:p>
          <a:p>
            <a:endParaRPr lang="tr-TR" dirty="0"/>
          </a:p>
        </p:txBody>
      </p:sp>
      <p:sp>
        <p:nvSpPr>
          <p:cNvPr id="4" name="3 Komut Düğmesi: İleri veya Sonraki">
            <a:hlinkClick r:id="" action="ppaction://hlinkshowjump?jump=nextslide" highlightClick="1"/>
          </p:cNvPr>
          <p:cNvSpPr/>
          <p:nvPr/>
        </p:nvSpPr>
        <p:spPr>
          <a:xfrm>
            <a:off x="7020272" y="5815584"/>
            <a:ext cx="1042416" cy="104241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Altbilgi Yer Tutucusu 4"/>
          <p:cNvSpPr>
            <a:spLocks noGrp="1"/>
          </p:cNvSpPr>
          <p:nvPr>
            <p:ph type="ftr" sz="quarter" idx="11"/>
          </p:nvPr>
        </p:nvSpPr>
        <p:spPr/>
        <p:txBody>
          <a:bodyPr/>
          <a:lstStyle/>
          <a:p>
            <a:r>
              <a:rPr lang="tr-TR" dirty="0"/>
              <a:t>… www.dersakademi.com…</a:t>
            </a:r>
            <a:endParaRPr lang="tr-TR" dirty="0"/>
          </a:p>
        </p:txBody>
      </p:sp>
    </p:spTree>
  </p:cSld>
  <p:clrMapOvr>
    <a:masterClrMapping/>
  </p:clrMapOvr>
  <p:transition advTm="2891">
    <p:newsflash/>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sz="4400" dirty="0" smtClean="0">
                <a:solidFill>
                  <a:schemeClr val="accent1">
                    <a:lumMod val="60000"/>
                    <a:lumOff val="40000"/>
                  </a:schemeClr>
                </a:solidFill>
                <a:latin typeface="Broadway" pitchFamily="82" charset="0"/>
              </a:rPr>
              <a:t>NANO TEKNOLOJİK ÜRÜNLER VE MALİYETLERİ</a:t>
            </a:r>
            <a:endParaRPr lang="tr-TR" sz="4400"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lstStyle/>
          <a:p>
            <a:r>
              <a:rPr lang="tr-TR" sz="1600" b="1" dirty="0" err="1" smtClean="0"/>
              <a:t>Nanoteknoloji</a:t>
            </a:r>
            <a:r>
              <a:rPr lang="tr-TR" sz="1600" b="1" dirty="0" smtClean="0"/>
              <a:t> ile varis çorabı  250 </a:t>
            </a:r>
            <a:r>
              <a:rPr lang="tr-TR" sz="1600" b="1" dirty="0" err="1" smtClean="0"/>
              <a:t>tl</a:t>
            </a:r>
            <a:r>
              <a:rPr lang="tr-TR" sz="1600" b="1" dirty="0" smtClean="0"/>
              <a:t>              </a:t>
            </a:r>
            <a:r>
              <a:rPr lang="tr-TR" sz="1800" b="1" dirty="0" err="1" smtClean="0"/>
              <a:t>Nanoteknolojik</a:t>
            </a:r>
            <a:r>
              <a:rPr lang="tr-TR" sz="1800" b="1" dirty="0" smtClean="0"/>
              <a:t> pil 599 </a:t>
            </a:r>
            <a:r>
              <a:rPr lang="tr-TR" sz="1800" b="1" dirty="0" err="1" smtClean="0"/>
              <a:t>tl</a:t>
            </a:r>
            <a:endParaRPr lang="tr-TR" sz="1800" b="1" dirty="0" smtClean="0"/>
          </a:p>
          <a:p>
            <a:r>
              <a:rPr lang="tr-TR" sz="1800" b="1" dirty="0" smtClean="0"/>
              <a:t>                                                            </a:t>
            </a:r>
          </a:p>
          <a:p>
            <a:r>
              <a:rPr lang="tr-TR" sz="1800" b="1" dirty="0" smtClean="0"/>
              <a:t/>
            </a:r>
            <a:br>
              <a:rPr lang="tr-TR" sz="1800" b="1" dirty="0" smtClean="0"/>
            </a:br>
            <a:r>
              <a:rPr lang="tr-TR" b="1" dirty="0" smtClean="0"/>
              <a:t/>
            </a:r>
            <a:br>
              <a:rPr lang="tr-TR" b="1" dirty="0" smtClean="0"/>
            </a:br>
            <a:endParaRPr lang="tr-TR" dirty="0"/>
          </a:p>
        </p:txBody>
      </p:sp>
      <p:pic>
        <p:nvPicPr>
          <p:cNvPr id="1026" name="Picture 2" descr="C:\Users\pc\Desktop\527-nanoteknolojik-varis-corabi.jpg"/>
          <p:cNvPicPr>
            <a:picLocks noChangeAspect="1" noChangeArrowheads="1"/>
          </p:cNvPicPr>
          <p:nvPr/>
        </p:nvPicPr>
        <p:blipFill>
          <a:blip r:embed="rId4" cstate="print"/>
          <a:srcRect/>
          <a:stretch>
            <a:fillRect/>
          </a:stretch>
        </p:blipFill>
        <p:spPr bwMode="auto">
          <a:xfrm>
            <a:off x="500034" y="2357430"/>
            <a:ext cx="3228968" cy="3143272"/>
          </a:xfrm>
          <a:prstGeom prst="rect">
            <a:avLst/>
          </a:prstGeom>
          <a:noFill/>
        </p:spPr>
      </p:pic>
      <p:pic>
        <p:nvPicPr>
          <p:cNvPr id="1027" name="Picture 3" descr="C:\Users\pc\Desktop\527-271038.jpg"/>
          <p:cNvPicPr>
            <a:picLocks noChangeAspect="1" noChangeArrowheads="1"/>
          </p:cNvPicPr>
          <p:nvPr/>
        </p:nvPicPr>
        <p:blipFill>
          <a:blip r:embed="rId5" cstate="print"/>
          <a:srcRect/>
          <a:stretch>
            <a:fillRect/>
          </a:stretch>
        </p:blipFill>
        <p:spPr bwMode="auto">
          <a:xfrm>
            <a:off x="4357686" y="2428868"/>
            <a:ext cx="3190631" cy="3071834"/>
          </a:xfrm>
          <a:prstGeom prst="rect">
            <a:avLst/>
          </a:prstGeom>
          <a:noFill/>
        </p:spPr>
      </p:pic>
      <p:sp>
        <p:nvSpPr>
          <p:cNvPr id="6" name="5 Komut Düğmesi: İleri veya Sonraki">
            <a:hlinkClick r:id="" action="ppaction://hlinkshowjump?jump=nextslide" highlightClick="1"/>
          </p:cNvPr>
          <p:cNvSpPr/>
          <p:nvPr/>
        </p:nvSpPr>
        <p:spPr>
          <a:xfrm>
            <a:off x="6948264" y="5815584"/>
            <a:ext cx="1042416" cy="104241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dirty="0"/>
              <a:t>… www.dersakademi.com…</a:t>
            </a:r>
            <a:endParaRPr lang="tr-TR" dirty="0"/>
          </a:p>
        </p:txBody>
      </p:sp>
    </p:spTree>
  </p:cSld>
  <p:clrMapOvr>
    <a:masterClrMapping/>
  </p:clrMapOvr>
  <p:transition advTm="1422">
    <p:newsflash/>
    <p:sndAc>
      <p:stSnd>
        <p:snd r:embed="rId3" name="camera.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20" y="714356"/>
            <a:ext cx="8229600" cy="1143000"/>
          </a:xfrm>
        </p:spPr>
        <p:txBody>
          <a:bodyPr>
            <a:normAutofit fontScale="90000"/>
          </a:bodyPr>
          <a:lstStyle/>
          <a:p>
            <a:r>
              <a:rPr lang="tr-TR" sz="4400" dirty="0" smtClean="0">
                <a:solidFill>
                  <a:schemeClr val="accent1">
                    <a:lumMod val="60000"/>
                    <a:lumOff val="40000"/>
                  </a:schemeClr>
                </a:solidFill>
                <a:latin typeface="Broadway" pitchFamily="82" charset="0"/>
              </a:rPr>
              <a:t>NANO TEKNOLOJİK ÜRÜNLER VE MALİYETLERİ</a:t>
            </a:r>
            <a:endParaRPr lang="tr-TR" sz="4400"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lstStyle/>
          <a:p>
            <a:pPr>
              <a:buNone/>
            </a:pPr>
            <a:r>
              <a:rPr lang="tr-TR" sz="1600" dirty="0" smtClean="0"/>
              <a:t>NANO TEKNOLOJİK GÖZLÜK  99.99  </a:t>
            </a:r>
            <a:r>
              <a:rPr lang="tr-TR" sz="1600" dirty="0" err="1" smtClean="0"/>
              <a:t>tl</a:t>
            </a:r>
            <a:r>
              <a:rPr lang="tr-TR" sz="1600" dirty="0" smtClean="0"/>
              <a:t>          NANO  TEKNOLOJİK SAÇ MAŞASI  79.90 </a:t>
            </a:r>
            <a:r>
              <a:rPr lang="tr-TR" sz="1600" dirty="0" err="1" smtClean="0"/>
              <a:t>tl</a:t>
            </a:r>
            <a:endParaRPr lang="tr-TR" sz="1600" dirty="0"/>
          </a:p>
        </p:txBody>
      </p:sp>
      <p:pic>
        <p:nvPicPr>
          <p:cNvPr id="2050" name="Picture 2" descr="C:\Users\pc\Desktop\solar-sunnies.jpg"/>
          <p:cNvPicPr>
            <a:picLocks noChangeAspect="1" noChangeArrowheads="1"/>
          </p:cNvPicPr>
          <p:nvPr/>
        </p:nvPicPr>
        <p:blipFill>
          <a:blip r:embed="rId4" cstate="print"/>
          <a:srcRect/>
          <a:stretch>
            <a:fillRect/>
          </a:stretch>
        </p:blipFill>
        <p:spPr bwMode="auto">
          <a:xfrm>
            <a:off x="642910" y="2428868"/>
            <a:ext cx="3929090" cy="3071834"/>
          </a:xfrm>
          <a:prstGeom prst="rect">
            <a:avLst/>
          </a:prstGeom>
          <a:noFill/>
        </p:spPr>
      </p:pic>
      <p:pic>
        <p:nvPicPr>
          <p:cNvPr id="2051" name="Picture 3" descr="C:\Users\pc\Desktop\babyliss-2325e-nano-teknoloji-25-mm-sac-masasi.jpg"/>
          <p:cNvPicPr>
            <a:picLocks noChangeAspect="1" noChangeArrowheads="1"/>
          </p:cNvPicPr>
          <p:nvPr/>
        </p:nvPicPr>
        <p:blipFill>
          <a:blip r:embed="rId5" cstate="print"/>
          <a:srcRect/>
          <a:stretch>
            <a:fillRect/>
          </a:stretch>
        </p:blipFill>
        <p:spPr bwMode="auto">
          <a:xfrm>
            <a:off x="4786314" y="2860924"/>
            <a:ext cx="3635356" cy="2496901"/>
          </a:xfrm>
          <a:prstGeom prst="rect">
            <a:avLst/>
          </a:prstGeom>
          <a:noFill/>
        </p:spPr>
      </p:pic>
      <p:sp>
        <p:nvSpPr>
          <p:cNvPr id="6" name="5 Komut Düğmesi: İleri veya Sonraki">
            <a:hlinkClick r:id="" action="ppaction://hlinkshowjump?jump=nextslide" highlightClick="1"/>
          </p:cNvPr>
          <p:cNvSpPr/>
          <p:nvPr/>
        </p:nvSpPr>
        <p:spPr>
          <a:xfrm>
            <a:off x="7668344" y="5589240"/>
            <a:ext cx="1042416" cy="1042416"/>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dirty="0"/>
              <a:t>… www.dersakademi.com…</a:t>
            </a:r>
            <a:endParaRPr lang="tr-TR" dirty="0"/>
          </a:p>
        </p:txBody>
      </p:sp>
    </p:spTree>
  </p:cSld>
  <p:clrMapOvr>
    <a:masterClrMapping/>
  </p:clrMapOvr>
  <p:transition advTm="1953">
    <p:newsflash/>
    <p:sndAc>
      <p:stSnd>
        <p:snd r:embed="rId3" name="camera.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1143000"/>
          </a:xfrm>
        </p:spPr>
        <p:txBody>
          <a:bodyPr>
            <a:normAutofit fontScale="90000"/>
          </a:bodyPr>
          <a:lstStyle/>
          <a:p>
            <a:r>
              <a:rPr lang="tr-TR" sz="4400" dirty="0" smtClean="0">
                <a:solidFill>
                  <a:schemeClr val="accent1">
                    <a:lumMod val="60000"/>
                    <a:lumOff val="40000"/>
                  </a:schemeClr>
                </a:solidFill>
                <a:latin typeface="Broadway" pitchFamily="82" charset="0"/>
              </a:rPr>
              <a:t>NANO TEKNOLOJİK ÜRÜNLER Ve MALİYETLERİ</a:t>
            </a:r>
            <a:endParaRPr lang="tr-TR" sz="4400"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lstStyle/>
          <a:p>
            <a:r>
              <a:rPr lang="tr-TR" dirty="0" err="1" smtClean="0"/>
              <a:t>Nano</a:t>
            </a:r>
            <a:r>
              <a:rPr lang="tr-TR" dirty="0" smtClean="0"/>
              <a:t> teknolojik </a:t>
            </a:r>
            <a:r>
              <a:rPr lang="tr-TR" dirty="0" err="1" smtClean="0"/>
              <a:t>cd</a:t>
            </a:r>
            <a:r>
              <a:rPr lang="tr-TR" dirty="0" smtClean="0"/>
              <a:t> 95 </a:t>
            </a:r>
            <a:r>
              <a:rPr lang="tr-TR" dirty="0" err="1" smtClean="0"/>
              <a:t>tl</a:t>
            </a:r>
            <a:r>
              <a:rPr lang="tr-TR" dirty="0" smtClean="0"/>
              <a:t>      </a:t>
            </a:r>
            <a:r>
              <a:rPr lang="tr-TR" dirty="0" err="1" smtClean="0"/>
              <a:t>nano</a:t>
            </a:r>
            <a:r>
              <a:rPr lang="tr-TR" dirty="0" smtClean="0"/>
              <a:t> teknolojik mp3 200tl</a:t>
            </a:r>
            <a:endParaRPr lang="tr-TR" dirty="0"/>
          </a:p>
        </p:txBody>
      </p:sp>
      <p:pic>
        <p:nvPicPr>
          <p:cNvPr id="3074" name="Picture 2" descr="C:\Users\pc\Desktop\527-dvd.jpg"/>
          <p:cNvPicPr>
            <a:picLocks noChangeAspect="1" noChangeArrowheads="1"/>
          </p:cNvPicPr>
          <p:nvPr/>
        </p:nvPicPr>
        <p:blipFill>
          <a:blip r:embed="rId4" cstate="print"/>
          <a:srcRect/>
          <a:stretch>
            <a:fillRect/>
          </a:stretch>
        </p:blipFill>
        <p:spPr bwMode="auto">
          <a:xfrm>
            <a:off x="1000100" y="2643182"/>
            <a:ext cx="3443288" cy="3514725"/>
          </a:xfrm>
          <a:prstGeom prst="rect">
            <a:avLst/>
          </a:prstGeom>
          <a:noFill/>
        </p:spPr>
      </p:pic>
      <p:pic>
        <p:nvPicPr>
          <p:cNvPr id="3075" name="Picture 3" descr="C:\Users\pc\Desktop\527-image00611.jpg"/>
          <p:cNvPicPr>
            <a:picLocks noChangeAspect="1" noChangeArrowheads="1"/>
          </p:cNvPicPr>
          <p:nvPr/>
        </p:nvPicPr>
        <p:blipFill>
          <a:blip r:embed="rId5" cstate="print"/>
          <a:srcRect/>
          <a:stretch>
            <a:fillRect/>
          </a:stretch>
        </p:blipFill>
        <p:spPr bwMode="auto">
          <a:xfrm>
            <a:off x="4786314" y="2857496"/>
            <a:ext cx="3929090" cy="3140626"/>
          </a:xfrm>
          <a:prstGeom prst="rect">
            <a:avLst/>
          </a:prstGeom>
          <a:noFill/>
        </p:spPr>
      </p:pic>
      <p:sp>
        <p:nvSpPr>
          <p:cNvPr id="6" name="5 Komut Düğmesi: İleri veya Sonraki">
            <a:hlinkClick r:id="" action="ppaction://hlinkshowjump?jump=nextslide" highlightClick="1"/>
          </p:cNvPr>
          <p:cNvSpPr/>
          <p:nvPr/>
        </p:nvSpPr>
        <p:spPr>
          <a:xfrm>
            <a:off x="7596336" y="5949280"/>
            <a:ext cx="1042416" cy="90872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dirty="0"/>
              <a:t>… www.dersakademi.com…</a:t>
            </a:r>
            <a:endParaRPr lang="tr-TR" dirty="0"/>
          </a:p>
        </p:txBody>
      </p:sp>
    </p:spTree>
  </p:cSld>
  <p:clrMapOvr>
    <a:masterClrMapping/>
  </p:clrMapOvr>
  <p:transition advTm="1360">
    <p:newsflash/>
    <p:sndAc>
      <p:stSnd>
        <p:snd r:embed="rId3"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accent1">
                    <a:lumMod val="60000"/>
                    <a:lumOff val="40000"/>
                  </a:schemeClr>
                </a:solidFill>
                <a:latin typeface="Broadway" pitchFamily="82" charset="0"/>
              </a:rPr>
              <a:t>ŞİRKETİMİZİN VİZYONU</a:t>
            </a:r>
            <a:endParaRPr lang="tr-TR"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normAutofit/>
          </a:bodyPr>
          <a:lstStyle/>
          <a:p>
            <a:r>
              <a:rPr lang="tr-TR" sz="2400" dirty="0" smtClean="0"/>
              <a:t>Öncelikle gelen Dubaili misafirlerimize teşekkür ederiz.Şirketimiz köklü bir şirket olup </a:t>
            </a:r>
            <a:r>
              <a:rPr lang="tr-TR" sz="2400" dirty="0" err="1" smtClean="0"/>
              <a:t>TÜRKİYE’de</a:t>
            </a:r>
            <a:r>
              <a:rPr lang="tr-TR" sz="2400" dirty="0" smtClean="0"/>
              <a:t> </a:t>
            </a:r>
            <a:r>
              <a:rPr lang="tr-TR" sz="2400" dirty="0" err="1" smtClean="0"/>
              <a:t>nano</a:t>
            </a:r>
            <a:r>
              <a:rPr lang="tr-TR" sz="2400" dirty="0" smtClean="0"/>
              <a:t> teknoloji için önemli adımlar atmaktadır.</a:t>
            </a:r>
            <a:r>
              <a:rPr lang="tr-TR" sz="2400" dirty="0" err="1" smtClean="0"/>
              <a:t>Nano</a:t>
            </a:r>
            <a:r>
              <a:rPr lang="tr-TR" sz="2400" dirty="0" smtClean="0"/>
              <a:t> teknoloji yeni zaman içerisinde önem kazanmış,düşük maliyetli ve kullanışlı bir teknolojidir.</a:t>
            </a:r>
            <a:r>
              <a:rPr lang="tr-TR" sz="2400" dirty="0" err="1" smtClean="0"/>
              <a:t>Nano</a:t>
            </a:r>
            <a:r>
              <a:rPr lang="tr-TR" sz="2400" dirty="0" smtClean="0"/>
              <a:t> teknolojinin  gelişmesi amacıyla yaptığımız çalışmalara ortak olurken sizi görmekten büyük mutluluk duyarız.</a:t>
            </a:r>
            <a:endParaRPr lang="tr-TR" sz="2400" dirty="0"/>
          </a:p>
        </p:txBody>
      </p:sp>
      <p:pic>
        <p:nvPicPr>
          <p:cNvPr id="4098" name="Picture 2" descr="C:\Users\pc\Desktop\images.jpg"/>
          <p:cNvPicPr>
            <a:picLocks noChangeAspect="1" noChangeArrowheads="1"/>
          </p:cNvPicPr>
          <p:nvPr/>
        </p:nvPicPr>
        <p:blipFill>
          <a:blip r:embed="rId3" cstate="print"/>
          <a:srcRect/>
          <a:stretch>
            <a:fillRect/>
          </a:stretch>
        </p:blipFill>
        <p:spPr bwMode="auto">
          <a:xfrm>
            <a:off x="785786" y="4786322"/>
            <a:ext cx="3143272" cy="1643074"/>
          </a:xfrm>
          <a:prstGeom prst="rect">
            <a:avLst/>
          </a:prstGeom>
          <a:noFill/>
        </p:spPr>
      </p:pic>
      <p:pic>
        <p:nvPicPr>
          <p:cNvPr id="4099" name="Picture 3" descr="C:\Users\pc\Desktop\Turk-Bayragi.jpg"/>
          <p:cNvPicPr>
            <a:picLocks noChangeAspect="1" noChangeArrowheads="1"/>
          </p:cNvPicPr>
          <p:nvPr/>
        </p:nvPicPr>
        <p:blipFill>
          <a:blip r:embed="rId4" cstate="print"/>
          <a:srcRect/>
          <a:stretch>
            <a:fillRect/>
          </a:stretch>
        </p:blipFill>
        <p:spPr bwMode="auto">
          <a:xfrm>
            <a:off x="4643438" y="4572008"/>
            <a:ext cx="3076765" cy="2110453"/>
          </a:xfrm>
          <a:prstGeom prst="rect">
            <a:avLst/>
          </a:prstGeom>
          <a:noFill/>
        </p:spPr>
      </p:pic>
      <p:sp>
        <p:nvSpPr>
          <p:cNvPr id="6" name="5 Komut Düğmesi: İleri veya Sonraki">
            <a:hlinkClick r:id="" action="ppaction://hlinkshowjump?jump=nextslide" highlightClick="1"/>
          </p:cNvPr>
          <p:cNvSpPr/>
          <p:nvPr/>
        </p:nvSpPr>
        <p:spPr>
          <a:xfrm>
            <a:off x="7740352" y="5949280"/>
            <a:ext cx="970408" cy="90872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dirty="0" smtClean="0"/>
              <a:t>… </a:t>
            </a:r>
            <a:r>
              <a:rPr lang="tr-TR" dirty="0"/>
              <a:t>… www.dersakademi.com…</a:t>
            </a:r>
          </a:p>
          <a:p>
            <a:r>
              <a:rPr lang="tr-TR" dirty="0" smtClean="0"/>
              <a:t>…</a:t>
            </a:r>
            <a:endParaRPr lang="tr-TR" dirty="0"/>
          </a:p>
        </p:txBody>
      </p:sp>
    </p:spTree>
  </p:cSld>
  <p:clrMapOvr>
    <a:masterClrMapping/>
  </p:clrMapOvr>
  <p:transition advTm="8375">
    <p:newsflash/>
    <p:sndAc>
      <p:stSnd>
        <p:snd r:embed="rId2" name="camera.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accent1">
                    <a:lumMod val="60000"/>
                    <a:lumOff val="40000"/>
                  </a:schemeClr>
                </a:solidFill>
                <a:latin typeface="Broadway" pitchFamily="82" charset="0"/>
              </a:rPr>
              <a:t>KAYNAKÇA</a:t>
            </a:r>
            <a:endParaRPr lang="tr-TR" dirty="0">
              <a:solidFill>
                <a:schemeClr val="accent1">
                  <a:lumMod val="60000"/>
                  <a:lumOff val="40000"/>
                </a:schemeClr>
              </a:solidFill>
              <a:latin typeface="Broadway" pitchFamily="82" charset="0"/>
            </a:endParaRPr>
          </a:p>
        </p:txBody>
      </p:sp>
      <p:sp>
        <p:nvSpPr>
          <p:cNvPr id="3" name="2 İçerik Yer Tutucusu"/>
          <p:cNvSpPr>
            <a:spLocks noGrp="1"/>
          </p:cNvSpPr>
          <p:nvPr>
            <p:ph idx="1"/>
          </p:nvPr>
        </p:nvSpPr>
        <p:spPr/>
        <p:txBody>
          <a:bodyPr/>
          <a:lstStyle/>
          <a:p>
            <a:r>
              <a:rPr lang="tr-TR" dirty="0" smtClean="0">
                <a:hlinkClick r:id="rId3"/>
              </a:rPr>
              <a:t>http://www.</a:t>
            </a:r>
            <a:r>
              <a:rPr lang="tr-TR" dirty="0" err="1" smtClean="0">
                <a:hlinkClick r:id="rId3"/>
              </a:rPr>
              <a:t>zamazing</a:t>
            </a:r>
            <a:r>
              <a:rPr lang="tr-TR" dirty="0" smtClean="0">
                <a:hlinkClick r:id="rId3"/>
              </a:rPr>
              <a:t>.org/etiket/</a:t>
            </a:r>
            <a:r>
              <a:rPr lang="tr-TR" dirty="0" err="1" smtClean="0">
                <a:hlinkClick r:id="rId3"/>
              </a:rPr>
              <a:t>nanoteknoloji</a:t>
            </a:r>
            <a:endParaRPr lang="tr-TR" dirty="0" smtClean="0"/>
          </a:p>
          <a:p>
            <a:r>
              <a:rPr lang="tr-TR" dirty="0" smtClean="0">
                <a:hlinkClick r:id="rId4"/>
              </a:rPr>
              <a:t>http://www.</a:t>
            </a:r>
            <a:r>
              <a:rPr lang="tr-TR" dirty="0" err="1" smtClean="0">
                <a:hlinkClick r:id="rId4"/>
              </a:rPr>
              <a:t>delinetciler</a:t>
            </a:r>
            <a:r>
              <a:rPr lang="tr-TR" dirty="0" smtClean="0">
                <a:hlinkClick r:id="rId4"/>
              </a:rPr>
              <a:t>.net/forum/soru-cevap-forumu/121457-</a:t>
            </a:r>
            <a:r>
              <a:rPr lang="tr-TR" dirty="0" err="1" smtClean="0">
                <a:hlinkClick r:id="rId4"/>
              </a:rPr>
              <a:t>nanoteknolojinin</a:t>
            </a:r>
            <a:r>
              <a:rPr lang="tr-TR" dirty="0" smtClean="0">
                <a:hlinkClick r:id="rId4"/>
              </a:rPr>
              <a:t>-</a:t>
            </a:r>
            <a:r>
              <a:rPr lang="tr-TR" dirty="0" err="1" smtClean="0">
                <a:hlinkClick r:id="rId4"/>
              </a:rPr>
              <a:t>kullanim</a:t>
            </a:r>
            <a:r>
              <a:rPr lang="tr-TR" dirty="0" smtClean="0">
                <a:hlinkClick r:id="rId4"/>
              </a:rPr>
              <a:t>-</a:t>
            </a:r>
            <a:r>
              <a:rPr lang="tr-TR" dirty="0" err="1" smtClean="0">
                <a:hlinkClick r:id="rId4"/>
              </a:rPr>
              <a:t>alanlarina</a:t>
            </a:r>
            <a:r>
              <a:rPr lang="tr-TR" dirty="0" smtClean="0">
                <a:hlinkClick r:id="rId4"/>
              </a:rPr>
              <a:t>-</a:t>
            </a:r>
            <a:r>
              <a:rPr lang="tr-TR" dirty="0" err="1" smtClean="0">
                <a:hlinkClick r:id="rId4"/>
              </a:rPr>
              <a:t>ornek</a:t>
            </a:r>
            <a:r>
              <a:rPr lang="tr-TR" dirty="0" smtClean="0">
                <a:hlinkClick r:id="rId4"/>
              </a:rPr>
              <a:t>.html</a:t>
            </a:r>
            <a:endParaRPr lang="tr-TR" dirty="0" smtClean="0"/>
          </a:p>
          <a:p>
            <a:r>
              <a:rPr lang="tr-TR" dirty="0" smtClean="0"/>
              <a:t>VİKİPEDİA</a:t>
            </a:r>
          </a:p>
          <a:p>
            <a:endParaRPr lang="tr-TR" dirty="0"/>
          </a:p>
        </p:txBody>
      </p:sp>
      <p:sp>
        <p:nvSpPr>
          <p:cNvPr id="4" name="3 Komut Düğmesi: Bitiş">
            <a:hlinkClick r:id="" action="ppaction://hlinkshowjump?jump=lastslide" highlightClick="1"/>
          </p:cNvPr>
          <p:cNvSpPr/>
          <p:nvPr/>
        </p:nvSpPr>
        <p:spPr>
          <a:xfrm>
            <a:off x="7308304" y="4869160"/>
            <a:ext cx="1186432" cy="125844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50" name="Picture 2" descr="C:\Program Files\Microsoft Office\MEDIA\CAGCAT10\j0217698.wmf"/>
          <p:cNvPicPr>
            <a:picLocks noChangeAspect="1" noChangeArrowheads="1"/>
          </p:cNvPicPr>
          <p:nvPr/>
        </p:nvPicPr>
        <p:blipFill>
          <a:blip r:embed="rId5" cstate="print"/>
          <a:srcRect/>
          <a:stretch>
            <a:fillRect/>
          </a:stretch>
        </p:blipFill>
        <p:spPr bwMode="auto">
          <a:xfrm>
            <a:off x="3677509" y="4847483"/>
            <a:ext cx="1747418" cy="1693469"/>
          </a:xfrm>
          <a:prstGeom prst="rect">
            <a:avLst/>
          </a:prstGeom>
          <a:noFill/>
        </p:spPr>
      </p:pic>
      <p:pic>
        <p:nvPicPr>
          <p:cNvPr id="2051" name="Picture 3" descr="C:\Program Files\Microsoft Office\MEDIA\CAGCAT10\j0234687.gif"/>
          <p:cNvPicPr>
            <a:picLocks noChangeAspect="1" noChangeArrowheads="1" noCrop="1"/>
          </p:cNvPicPr>
          <p:nvPr/>
        </p:nvPicPr>
        <p:blipFill>
          <a:blip r:embed="rId6" cstate="print"/>
          <a:srcRect/>
          <a:stretch>
            <a:fillRect/>
          </a:stretch>
        </p:blipFill>
        <p:spPr bwMode="auto">
          <a:xfrm>
            <a:off x="539552" y="4797152"/>
            <a:ext cx="2643628" cy="1557486"/>
          </a:xfrm>
          <a:prstGeom prst="rect">
            <a:avLst/>
          </a:prstGeom>
          <a:noFill/>
        </p:spPr>
      </p:pic>
      <p:sp>
        <p:nvSpPr>
          <p:cNvPr id="5" name="Altbilgi Yer Tutucusu 4"/>
          <p:cNvSpPr>
            <a:spLocks noGrp="1"/>
          </p:cNvSpPr>
          <p:nvPr>
            <p:ph type="ftr" sz="quarter" idx="11"/>
          </p:nvPr>
        </p:nvSpPr>
        <p:spPr/>
        <p:txBody>
          <a:bodyPr/>
          <a:lstStyle/>
          <a:p>
            <a:r>
              <a:rPr lang="tr-TR" smtClean="0"/>
              <a:t> www.dersakademi.com</a:t>
            </a:r>
            <a:endParaRPr lang="tr-TR" dirty="0"/>
          </a:p>
        </p:txBody>
      </p:sp>
    </p:spTree>
  </p:cSld>
  <p:clrMapOvr>
    <a:masterClrMapping/>
  </p:clrMapOvr>
  <p:transition advTm="1922">
    <p:newsflash/>
    <p:sndAc>
      <p:stSnd>
        <p:snd r:embed="rId2" name="camera.wav"/>
      </p:stSnd>
    </p:sndAc>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0.4|1.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TotalTime>
  <Words>330</Words>
  <Application>Microsoft Office PowerPoint</Application>
  <PresentationFormat>Ekran Gösterisi (4:3)</PresentationFormat>
  <Paragraphs>58</Paragraphs>
  <Slides>10</Slides>
  <Notes>3</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Akış</vt:lpstr>
      <vt:lpstr>NANO TEKNOLOJİ</vt:lpstr>
      <vt:lpstr>NANO TEKNOLOJİ NEDİR?</vt:lpstr>
      <vt:lpstr>HANGİ ALANLARDA NANO TEKNOLOJİ KULLANILIR?</vt:lpstr>
      <vt:lpstr>NANO TEKNOLOJİNİN YARARLARI ve TÜRKİYE</vt:lpstr>
      <vt:lpstr>NANO TEKNOLOJİK ÜRÜNLER VE MALİYETLERİ</vt:lpstr>
      <vt:lpstr>NANO TEKNOLOJİK ÜRÜNLER VE MALİYETLERİ</vt:lpstr>
      <vt:lpstr>NANO TEKNOLOJİK ÜRÜNLER Ve MALİYETLERİ</vt:lpstr>
      <vt:lpstr>ŞİRKETİMİZİN VİZYONU</vt:lpstr>
      <vt:lpstr>KAYNAKÇA</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pc</dc:creator>
  <cp:lastModifiedBy>user</cp:lastModifiedBy>
  <cp:revision>19</cp:revision>
  <dcterms:created xsi:type="dcterms:W3CDTF">2012-10-18T11:08:09Z</dcterms:created>
  <dcterms:modified xsi:type="dcterms:W3CDTF">2017-07-08T09:51:53Z</dcterms:modified>
</cp:coreProperties>
</file>