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5"/>
  </p:notes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8" r:id="rId9"/>
    <p:sldId id="267" r:id="rId10"/>
    <p:sldId id="266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0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68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17EA3-9A40-40F0-80FA-E7AEDF35BA51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EA37B-F7D5-4AC5-87D4-A2147C040F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3861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EA37B-F7D5-4AC5-87D4-A2147C040F0D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7491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7124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201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6748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6152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5483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1115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0246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3005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7361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7783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8465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3A956-5F77-4F6F-A75B-45260C9EA678}" type="datetimeFigureOut">
              <a:rPr lang="tr-TR" smtClean="0"/>
              <a:t>31.12.2016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FE751-4B88-4989-92CD-8B9BF4AF76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1671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71"/>
          <a:stretch/>
        </p:blipFill>
        <p:spPr>
          <a:xfrm>
            <a:off x="473122" y="551645"/>
            <a:ext cx="2979762" cy="352903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9600" dirty="0" smtClean="0"/>
              <a:t>Pisagor</a:t>
            </a:r>
            <a:endParaRPr lang="tr-TR" sz="96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Bağıntısı</a:t>
            </a:r>
            <a:endParaRPr lang="tr-TR" sz="44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811" y="2316163"/>
            <a:ext cx="3947829" cy="3947829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007797" y="5961809"/>
            <a:ext cx="1323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Levent AKIN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51" y="5844292"/>
            <a:ext cx="513711" cy="60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09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364197" y="1586147"/>
            <a:ext cx="3809524" cy="2866667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4" name="Metin kutusu 3"/>
          <p:cNvSpPr txBox="1"/>
          <p:nvPr/>
        </p:nvSpPr>
        <p:spPr>
          <a:xfrm>
            <a:off x="4906484" y="3019480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8 cm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895195" y="2788647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10 cm</a:t>
            </a:r>
            <a:endParaRPr lang="tr-TR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7917773" y="3128748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x =?</a:t>
            </a:r>
            <a:endParaRPr lang="tr-TR" sz="24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3126795" y="4924243"/>
            <a:ext cx="284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00252" y="27636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4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13137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1897276" y="2855475"/>
            <a:ext cx="3809524" cy="286666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965279" y="2897915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4 cm</a:t>
            </a:r>
            <a:endParaRPr lang="tr-TR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Metin kutusu 4"/>
              <p:cNvSpPr txBox="1"/>
              <p:nvPr/>
            </p:nvSpPr>
            <p:spPr>
              <a:xfrm>
                <a:off x="3653050" y="4441207"/>
                <a:ext cx="1570629" cy="496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tr-TR" sz="2400" b="1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tr-TR" sz="2400" b="1" i="1" smtClean="0">
                            <a:latin typeface="Cambria Math" panose="02040503050406030204" pitchFamily="18" charset="0"/>
                          </a:rPr>
                          <m:t>𝟐𝟎</m:t>
                        </m:r>
                      </m:e>
                    </m:rad>
                  </m:oMath>
                </a14:m>
                <a:r>
                  <a:rPr lang="tr-TR" sz="2400" b="1" dirty="0" smtClean="0"/>
                  <a:t> cm</a:t>
                </a:r>
                <a:endParaRPr lang="tr-TR" b="1" dirty="0"/>
              </a:p>
            </p:txBody>
          </p:sp>
        </mc:Choice>
        <mc:Fallback xmlns="">
          <p:sp>
            <p:nvSpPr>
              <p:cNvPr id="5" name="Metin kutusu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3050" y="4441207"/>
                <a:ext cx="1570629" cy="496483"/>
              </a:xfrm>
              <a:prstGeom prst="rect">
                <a:avLst/>
              </a:prstGeom>
              <a:blipFill rotWithShape="0">
                <a:blip r:embed="rId3"/>
                <a:stretch>
                  <a:fillRect t="-2469" b="-28395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Metin kutusu 5"/>
          <p:cNvSpPr txBox="1"/>
          <p:nvPr/>
        </p:nvSpPr>
        <p:spPr>
          <a:xfrm>
            <a:off x="7917773" y="3128748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x =?</a:t>
            </a:r>
            <a:endParaRPr lang="tr-TR" sz="24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5223680" y="2473974"/>
            <a:ext cx="284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00252" y="27636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5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419480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039440" y="2157080"/>
            <a:ext cx="3809524" cy="286666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549543" y="3019481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4</a:t>
            </a:r>
            <a:r>
              <a:rPr lang="tr-TR" sz="2400" b="1" dirty="0" smtClean="0"/>
              <a:t> cm</a:t>
            </a:r>
            <a:endParaRPr lang="tr-TR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Metin kutusu 4"/>
              <p:cNvSpPr txBox="1"/>
              <p:nvPr/>
            </p:nvSpPr>
            <p:spPr>
              <a:xfrm>
                <a:off x="3432411" y="1088780"/>
                <a:ext cx="1023582" cy="4963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tr-TR" sz="2400" b="1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tr-TR" sz="2400" b="1" i="1" smtClean="0">
                            <a:latin typeface="Cambria Math" panose="02040503050406030204" pitchFamily="18" charset="0"/>
                          </a:rPr>
                          <m:t>𝟖</m:t>
                        </m:r>
                      </m:e>
                    </m:rad>
                  </m:oMath>
                </a14:m>
                <a:r>
                  <a:rPr lang="tr-TR" sz="2400" b="1" dirty="0" smtClean="0"/>
                  <a:t> cm</a:t>
                </a:r>
                <a:endParaRPr lang="tr-TR" b="1" dirty="0"/>
              </a:p>
            </p:txBody>
          </p:sp>
        </mc:Choice>
        <mc:Fallback xmlns="">
          <p:sp>
            <p:nvSpPr>
              <p:cNvPr id="5" name="Metin kutusu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2411" y="1088780"/>
                <a:ext cx="1023582" cy="496354"/>
              </a:xfrm>
              <a:prstGeom prst="rect">
                <a:avLst/>
              </a:prstGeom>
              <a:blipFill rotWithShape="0">
                <a:blip r:embed="rId3"/>
                <a:stretch>
                  <a:fillRect t="-2469" r="-8333" b="-28395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Metin kutusu 5"/>
          <p:cNvSpPr txBox="1"/>
          <p:nvPr/>
        </p:nvSpPr>
        <p:spPr>
          <a:xfrm>
            <a:off x="7917773" y="3128748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x =?</a:t>
            </a:r>
            <a:endParaRPr lang="tr-TR" sz="24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4313829" y="3590413"/>
            <a:ext cx="284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00252" y="27636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6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92263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037" y="914010"/>
            <a:ext cx="5209472" cy="4997382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00252" y="27636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7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121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2" y="27636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8</a:t>
            </a:r>
            <a:endParaRPr lang="tr-TR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598" y="1054731"/>
            <a:ext cx="5811484" cy="483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8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2" y="27636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9</a:t>
            </a:r>
            <a:endParaRPr lang="tr-TR" b="1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142" y="1017460"/>
            <a:ext cx="6935684" cy="500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31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10</a:t>
            </a:r>
            <a:endParaRPr lang="tr-TR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481" y="1190339"/>
            <a:ext cx="7183099" cy="478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6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7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ÖZEL ÜÇGENLER</a:t>
            </a:r>
            <a:endParaRPr lang="tr-TR" sz="72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523" y="1690688"/>
            <a:ext cx="6860953" cy="451414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53" y="247621"/>
            <a:ext cx="1560570" cy="156057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6476" y="247621"/>
            <a:ext cx="1560570" cy="1560570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3177572" y="6332562"/>
            <a:ext cx="5836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u="sng" dirty="0" smtClean="0"/>
              <a:t>Kenar uzunlukları tam sayıların katları olan dik üçgenlerdir.</a:t>
            </a:r>
            <a:endParaRPr lang="tr-TR" b="1" i="1" u="sng" dirty="0"/>
          </a:p>
        </p:txBody>
      </p:sp>
    </p:spTree>
    <p:extLst>
      <p:ext uri="{BB962C8B-B14F-4D97-AF65-F5344CB8AC3E}">
        <p14:creationId xmlns:p14="http://schemas.microsoft.com/office/powerpoint/2010/main" val="16921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799" y="1804365"/>
            <a:ext cx="3809524" cy="286666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45999" y="2885301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3 cm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3482965" y="2654468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938845" y="4755984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4 cm </a:t>
            </a:r>
            <a:endParaRPr lang="tr-TR" sz="24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00252" y="276366"/>
            <a:ext cx="9548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Alıştırmalar 1: </a:t>
            </a:r>
            <a:r>
              <a:rPr lang="tr-TR" sz="2400" i="1" dirty="0"/>
              <a:t>V</a:t>
            </a:r>
            <a:r>
              <a:rPr lang="tr-TR" sz="2400" i="1" dirty="0" smtClean="0"/>
              <a:t>erilen dik üçgenlerde x’ </a:t>
            </a:r>
            <a:r>
              <a:rPr lang="tr-TR" sz="2400" i="1" dirty="0" err="1" smtClean="0"/>
              <a:t>leri</a:t>
            </a:r>
            <a:r>
              <a:rPr lang="tr-TR" sz="2400" i="1" dirty="0" smtClean="0"/>
              <a:t> bulalım. </a:t>
            </a:r>
            <a:endParaRPr lang="tr-TR" i="1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1596" y="1719413"/>
            <a:ext cx="3809524" cy="2866667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6797806" y="2949083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sz="24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9264762" y="256951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13 cm</a:t>
            </a:r>
            <a:endParaRPr lang="tr-TR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8720642" y="4671032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5 cm 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6222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799" y="1804365"/>
            <a:ext cx="3809524" cy="286666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45999" y="2885301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8 cm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3482965" y="2654468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938845" y="4755984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15 cm </a:t>
            </a:r>
            <a:endParaRPr lang="tr-TR" sz="24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00252" y="276366"/>
            <a:ext cx="9548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Alıştırmalar 2: </a:t>
            </a:r>
            <a:r>
              <a:rPr lang="tr-TR" sz="2400" i="1" dirty="0"/>
              <a:t>V</a:t>
            </a:r>
            <a:r>
              <a:rPr lang="tr-TR" sz="2400" i="1" dirty="0" smtClean="0"/>
              <a:t>erilen dik üçgenlerde x’ </a:t>
            </a:r>
            <a:r>
              <a:rPr lang="tr-TR" sz="2400" i="1" dirty="0" err="1" smtClean="0"/>
              <a:t>leri</a:t>
            </a:r>
            <a:r>
              <a:rPr lang="tr-TR" sz="2400" i="1" dirty="0" smtClean="0"/>
              <a:t> bulalım. </a:t>
            </a:r>
            <a:endParaRPr lang="tr-TR" i="1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1596" y="1719413"/>
            <a:ext cx="3809524" cy="2866667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6563191" y="3006865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7 cm</a:t>
            </a:r>
            <a:endParaRPr lang="tr-TR" sz="24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9264762" y="256951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25 cm</a:t>
            </a:r>
            <a:endParaRPr lang="tr-TR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8720642" y="4671032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119777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803230"/>
            <a:ext cx="4286250" cy="308610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5505450" y="170095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0" i="0" dirty="0" smtClean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"Sayıların babası" olarak bilinir. Pisagor ve öğrencileri, her şeyin matematikle ilgili olduğuna, sayıların nihaî gerçek olduğuna, matematik aracılığıyla her şeyin tahmin edilebileceğine ve ölçülebileceğine inanmışlardır.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5505450" y="85725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0" i="0" u="none" strike="noStrike" dirty="0" smtClean="0">
                <a:solidFill>
                  <a:srgbClr val="A55858"/>
                </a:solidFill>
                <a:effectLst/>
                <a:latin typeface="Arial" panose="020B0604020202020204" pitchFamily="34" charset="0"/>
              </a:rPr>
              <a:t>MÖ 570</a:t>
            </a:r>
            <a:r>
              <a:rPr lang="tr-TR" b="0" i="0" dirty="0" smtClean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 - </a:t>
            </a:r>
            <a:r>
              <a:rPr lang="tr-TR" b="0" i="0" u="none" strike="noStrike" dirty="0" smtClean="0">
                <a:solidFill>
                  <a:srgbClr val="A55858"/>
                </a:solidFill>
                <a:effectLst/>
                <a:latin typeface="Arial" panose="020B0604020202020204" pitchFamily="34" charset="0"/>
              </a:rPr>
              <a:t>MÖ 495</a:t>
            </a:r>
            <a:r>
              <a:rPr lang="tr-TR" b="0" i="0" dirty="0" smtClean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 yılları arasında yaşamış olan İyonyalı filozof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9525" y="3139610"/>
            <a:ext cx="3971925" cy="3392024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619125" y="509202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0" i="0" dirty="0" smtClean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  Onun ardıllarından Hippasos irrasyonel sayıları keşfetmiştir, fakat Pisagor için bu düşünülemez bir şeydi ve bu konu yüzünden Hippasos 'un öldürüldüğü söylenir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619125" y="416869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0" i="0" dirty="0" smtClean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  Pisagorcuların evrendeki her şeyin iki sayının birbirine oranı kullanılarak ifade edilebileceğine (rasyonel sayılarla) dair bir inanışları vardı</a:t>
            </a:r>
            <a:endParaRPr lang="tr-TR" dirty="0"/>
          </a:p>
        </p:txBody>
      </p:sp>
      <p:sp>
        <p:nvSpPr>
          <p:cNvPr id="10" name="Satır Belirtme Çizgisi 1 (Diğer Çubuk) 9"/>
          <p:cNvSpPr/>
          <p:nvPr/>
        </p:nvSpPr>
        <p:spPr>
          <a:xfrm>
            <a:off x="8175009" y="5744765"/>
            <a:ext cx="3179928" cy="461664"/>
          </a:xfrm>
          <a:prstGeom prst="accentCallout1">
            <a:avLst>
              <a:gd name="adj1" fmla="val -23897"/>
              <a:gd name="adj2" fmla="val -1389"/>
              <a:gd name="adj3" fmla="val -208543"/>
              <a:gd name="adj4" fmla="val 57864"/>
            </a:avLst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Sisam adasında doğmuştur.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0719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799" y="1804365"/>
            <a:ext cx="3809524" cy="286666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45999" y="2885301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6 cm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3482965" y="2654468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938845" y="4755984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8 cm </a:t>
            </a:r>
            <a:endParaRPr lang="tr-TR" sz="24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00252" y="276366"/>
            <a:ext cx="9548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Alıştırmalar 3: </a:t>
            </a:r>
            <a:r>
              <a:rPr lang="tr-TR" sz="2400" i="1" dirty="0"/>
              <a:t>V</a:t>
            </a:r>
            <a:r>
              <a:rPr lang="tr-TR" sz="2400" i="1" dirty="0" smtClean="0"/>
              <a:t>erilen dik üçgenlerde x’ </a:t>
            </a:r>
            <a:r>
              <a:rPr lang="tr-TR" sz="2400" i="1" dirty="0" err="1" smtClean="0"/>
              <a:t>leri</a:t>
            </a:r>
            <a:r>
              <a:rPr lang="tr-TR" sz="2400" i="1" dirty="0" smtClean="0"/>
              <a:t> bulalım. </a:t>
            </a:r>
            <a:endParaRPr lang="tr-TR" i="1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1596" y="1719413"/>
            <a:ext cx="3809524" cy="2866667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6563191" y="3006865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9</a:t>
            </a:r>
            <a:r>
              <a:rPr lang="tr-TR" sz="2400" b="1" dirty="0" smtClean="0"/>
              <a:t> cm</a:t>
            </a:r>
            <a:endParaRPr lang="tr-TR" sz="24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9264762" y="256951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1</a:t>
            </a:r>
            <a:r>
              <a:rPr lang="tr-TR" sz="2400" b="1" dirty="0" smtClean="0"/>
              <a:t>5 cm</a:t>
            </a:r>
            <a:endParaRPr lang="tr-TR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8720642" y="4671032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180254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799" y="1804365"/>
            <a:ext cx="3809524" cy="286666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45999" y="2885301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16 cm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3482965" y="2654468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938845" y="4755984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12 cm </a:t>
            </a:r>
            <a:endParaRPr lang="tr-TR" sz="24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00252" y="276366"/>
            <a:ext cx="9548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Alıştırmalar 4: </a:t>
            </a:r>
            <a:r>
              <a:rPr lang="tr-TR" sz="2400" i="1" dirty="0"/>
              <a:t>V</a:t>
            </a:r>
            <a:r>
              <a:rPr lang="tr-TR" sz="2400" i="1" dirty="0" smtClean="0"/>
              <a:t>erilen dik üçgenlerde x’ </a:t>
            </a:r>
            <a:r>
              <a:rPr lang="tr-TR" sz="2400" i="1" dirty="0" err="1" smtClean="0"/>
              <a:t>leri</a:t>
            </a:r>
            <a:r>
              <a:rPr lang="tr-TR" sz="2400" i="1" dirty="0" smtClean="0"/>
              <a:t> bulalım. </a:t>
            </a:r>
            <a:endParaRPr lang="tr-TR" i="1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1596" y="1719413"/>
            <a:ext cx="3809524" cy="2866667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6563191" y="3006865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10 cm</a:t>
            </a:r>
            <a:endParaRPr lang="tr-TR" sz="24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9264762" y="256951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26 cm</a:t>
            </a:r>
            <a:endParaRPr lang="tr-TR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8720642" y="4671032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340308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799" y="1804365"/>
            <a:ext cx="3809524" cy="286666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45999" y="2885301"/>
            <a:ext cx="1023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x</a:t>
            </a:r>
            <a:endParaRPr lang="tr-TR" sz="28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3482965" y="2654468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25 cm</a:t>
            </a:r>
            <a:endParaRPr lang="tr-TR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938845" y="4755984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15 cm </a:t>
            </a:r>
            <a:endParaRPr lang="tr-TR" sz="24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00252" y="276366"/>
            <a:ext cx="9548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Alıştırmalar 5: </a:t>
            </a:r>
            <a:r>
              <a:rPr lang="tr-TR" sz="2400" i="1" dirty="0"/>
              <a:t>V</a:t>
            </a:r>
            <a:r>
              <a:rPr lang="tr-TR" sz="2400" i="1" dirty="0" smtClean="0"/>
              <a:t>erilen dik üçgenlerde x’ </a:t>
            </a:r>
            <a:r>
              <a:rPr lang="tr-TR" sz="2400" i="1" dirty="0" err="1" smtClean="0"/>
              <a:t>leri</a:t>
            </a:r>
            <a:r>
              <a:rPr lang="tr-TR" sz="2400" i="1" dirty="0" smtClean="0"/>
              <a:t> bulalım. </a:t>
            </a:r>
            <a:endParaRPr lang="tr-TR" i="1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1596" y="1719413"/>
            <a:ext cx="3809524" cy="2866667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6563191" y="3006865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16 cm</a:t>
            </a:r>
            <a:endParaRPr lang="tr-TR" sz="24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9264762" y="256951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34 cm</a:t>
            </a:r>
            <a:endParaRPr lang="tr-TR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8720642" y="4671032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279897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105" y="1143156"/>
            <a:ext cx="4738531" cy="4693114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11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40528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12</a:t>
            </a:r>
            <a:endParaRPr lang="tr-TR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059" y="1466526"/>
            <a:ext cx="6775555" cy="444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63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13</a:t>
            </a:r>
            <a:endParaRPr lang="tr-TR" b="1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48721" y="507198"/>
            <a:ext cx="6650245" cy="566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2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14</a:t>
            </a:r>
            <a:endParaRPr lang="tr-TR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C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569101" y="738031"/>
            <a:ext cx="6537331" cy="540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7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15</a:t>
            </a:r>
            <a:endParaRPr lang="tr-TR" b="1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800" y="738031"/>
            <a:ext cx="7174472" cy="527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3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16</a:t>
            </a:r>
            <a:endParaRPr lang="tr-TR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35" y="738031"/>
            <a:ext cx="6781957" cy="521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39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17</a:t>
            </a:r>
            <a:endParaRPr lang="tr-TR" b="1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550" y="738031"/>
            <a:ext cx="6904274" cy="524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54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4202" y="1779610"/>
            <a:ext cx="4691828" cy="331100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148" y="1643133"/>
            <a:ext cx="3726068" cy="3133584"/>
          </a:xfrm>
          <a:prstGeom prst="rect">
            <a:avLst/>
          </a:prstGeom>
        </p:spPr>
      </p:pic>
      <p:grpSp>
        <p:nvGrpSpPr>
          <p:cNvPr id="7" name="Grup 6"/>
          <p:cNvGrpSpPr/>
          <p:nvPr/>
        </p:nvGrpSpPr>
        <p:grpSpPr>
          <a:xfrm>
            <a:off x="261257" y="261256"/>
            <a:ext cx="2975428" cy="584775"/>
            <a:chOff x="304800" y="275771"/>
            <a:chExt cx="2975428" cy="584775"/>
          </a:xfrm>
          <a:solidFill>
            <a:srgbClr val="F30D0D"/>
          </a:solidFill>
        </p:grpSpPr>
        <p:sp>
          <p:nvSpPr>
            <p:cNvPr id="8" name="Beşgen 7"/>
            <p:cNvSpPr/>
            <p:nvPr/>
          </p:nvSpPr>
          <p:spPr>
            <a:xfrm>
              <a:off x="304800" y="275771"/>
              <a:ext cx="2975428" cy="584775"/>
            </a:xfrm>
            <a:prstGeom prst="homePlate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  <p:sp>
          <p:nvSpPr>
            <p:cNvPr id="9" name="Metin kutusu 8"/>
            <p:cNvSpPr txBox="1"/>
            <p:nvPr/>
          </p:nvSpPr>
          <p:spPr>
            <a:xfrm>
              <a:off x="304800" y="275771"/>
              <a:ext cx="243840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b="1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NOT AL</a:t>
              </a:r>
              <a:endParaRPr lang="tr-T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217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18</a:t>
            </a:r>
            <a:endParaRPr lang="tr-TR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493" y="738031"/>
            <a:ext cx="7239142" cy="570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0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19</a:t>
            </a:r>
            <a:endParaRPr lang="tr-TR" b="1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868" y="507198"/>
            <a:ext cx="7120094" cy="578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9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20</a:t>
            </a:r>
            <a:endParaRPr lang="tr-TR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196" y="738031"/>
            <a:ext cx="6972057" cy="579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63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00251" y="276366"/>
            <a:ext cx="142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21</a:t>
            </a:r>
            <a:endParaRPr lang="tr-TR" b="1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845" y="1005811"/>
            <a:ext cx="7715022" cy="504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03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530" y="1417021"/>
            <a:ext cx="8821190" cy="3018501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261257" y="261256"/>
            <a:ext cx="2975428" cy="584775"/>
            <a:chOff x="304800" y="275771"/>
            <a:chExt cx="2975428" cy="584775"/>
          </a:xfrm>
          <a:solidFill>
            <a:srgbClr val="F30D0D"/>
          </a:solidFill>
        </p:grpSpPr>
        <p:sp>
          <p:nvSpPr>
            <p:cNvPr id="4" name="Beşgen 3"/>
            <p:cNvSpPr/>
            <p:nvPr/>
          </p:nvSpPr>
          <p:spPr>
            <a:xfrm>
              <a:off x="304800" y="275771"/>
              <a:ext cx="2975428" cy="584775"/>
            </a:xfrm>
            <a:prstGeom prst="homePlate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  <p:sp>
          <p:nvSpPr>
            <p:cNvPr id="5" name="Metin kutusu 4"/>
            <p:cNvSpPr txBox="1"/>
            <p:nvPr/>
          </p:nvSpPr>
          <p:spPr>
            <a:xfrm>
              <a:off x="304800" y="275771"/>
              <a:ext cx="243840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200" b="1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NOT AL</a:t>
              </a:r>
              <a:endParaRPr lang="tr-T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933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7950" y="1105807"/>
            <a:ext cx="4762500" cy="4762500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988704" y="2702227"/>
            <a:ext cx="52788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  Dik üçgenin kenarları üzerine </a:t>
            </a:r>
          </a:p>
          <a:p>
            <a:r>
              <a:rPr lang="tr-TR" sz="3200" dirty="0" smtClean="0"/>
              <a:t>çizilen karelerin alanları </a:t>
            </a:r>
          </a:p>
          <a:p>
            <a:r>
              <a:rPr lang="tr-TR" sz="3200" dirty="0" smtClean="0"/>
              <a:t>birbirine eşit olur.</a:t>
            </a:r>
          </a:p>
        </p:txBody>
      </p:sp>
      <p:grpSp>
        <p:nvGrpSpPr>
          <p:cNvPr id="7" name="Grup 6"/>
          <p:cNvGrpSpPr/>
          <p:nvPr/>
        </p:nvGrpSpPr>
        <p:grpSpPr>
          <a:xfrm>
            <a:off x="420888" y="293747"/>
            <a:ext cx="3207224" cy="887104"/>
            <a:chOff x="420888" y="218703"/>
            <a:chExt cx="3207224" cy="887104"/>
          </a:xfrm>
        </p:grpSpPr>
        <p:sp>
          <p:nvSpPr>
            <p:cNvPr id="2" name="Çentikli Sağ Ok 1"/>
            <p:cNvSpPr/>
            <p:nvPr/>
          </p:nvSpPr>
          <p:spPr>
            <a:xfrm>
              <a:off x="420888" y="218703"/>
              <a:ext cx="3207224" cy="887104"/>
            </a:xfrm>
            <a:prstGeom prst="notchedRightArrow">
              <a:avLst>
                <a:gd name="adj1" fmla="val 62308"/>
                <a:gd name="adj2" fmla="val 37692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Metin kutusu 3"/>
            <p:cNvSpPr txBox="1"/>
            <p:nvPr/>
          </p:nvSpPr>
          <p:spPr>
            <a:xfrm>
              <a:off x="1331457" y="400645"/>
              <a:ext cx="13860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2800" b="1" dirty="0" smtClean="0"/>
                <a:t>DİKKAT!</a:t>
              </a:r>
              <a:endParaRPr lang="tr-TR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15228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 6"/>
          <p:cNvGrpSpPr/>
          <p:nvPr/>
        </p:nvGrpSpPr>
        <p:grpSpPr>
          <a:xfrm>
            <a:off x="2567508" y="5076967"/>
            <a:ext cx="6987654" cy="900752"/>
            <a:chOff x="2511188" y="4517409"/>
            <a:chExt cx="6987654" cy="900752"/>
          </a:xfrm>
        </p:grpSpPr>
        <p:sp>
          <p:nvSpPr>
            <p:cNvPr id="5" name="Dikdörtgen 4"/>
            <p:cNvSpPr/>
            <p:nvPr/>
          </p:nvSpPr>
          <p:spPr>
            <a:xfrm>
              <a:off x="2511188" y="4517409"/>
              <a:ext cx="6987654" cy="90075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Metin kutusu 3"/>
            <p:cNvSpPr txBox="1"/>
            <p:nvPr/>
          </p:nvSpPr>
          <p:spPr>
            <a:xfrm>
              <a:off x="2744436" y="4640239"/>
              <a:ext cx="66543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dirty="0" smtClean="0"/>
                <a:t> Dikkat ettiyseniz hipotenüsün olduğu büyük karenin içindeki su diğer </a:t>
              </a:r>
            </a:p>
            <a:p>
              <a:r>
                <a:rPr lang="tr-TR" dirty="0" smtClean="0"/>
                <a:t>iki karenin içindeki su kadar yer kaplamaktadır.</a:t>
              </a:r>
              <a:endParaRPr lang="tr-TR" dirty="0"/>
            </a:p>
          </p:txBody>
        </p:sp>
      </p:grp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6469" y="798985"/>
            <a:ext cx="4909733" cy="358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1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871" y="1216570"/>
            <a:ext cx="5834631" cy="396657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13900" y="290015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1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99933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5018" y="1695415"/>
            <a:ext cx="3809524" cy="286666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323834" y="3128748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9</a:t>
            </a:r>
            <a:r>
              <a:rPr lang="tr-TR" sz="2400" b="1" dirty="0" smtClean="0"/>
              <a:t> cm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4089780" y="255781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7917773" y="3128748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x =?</a:t>
            </a:r>
            <a:endParaRPr lang="tr-TR" sz="24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3659876" y="4562082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12cm </a:t>
            </a:r>
            <a:endParaRPr lang="tr-TR" sz="24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00252" y="27636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2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49767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5018" y="1695415"/>
            <a:ext cx="3809524" cy="286666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323834" y="3128748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x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4089780" y="255781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13 cm</a:t>
            </a:r>
            <a:endParaRPr lang="tr-TR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7917773" y="3128748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x =?</a:t>
            </a:r>
            <a:endParaRPr lang="tr-TR" sz="24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3659876" y="4562082"/>
            <a:ext cx="117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5cm</a:t>
            </a:r>
            <a:endParaRPr lang="tr-TR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00252" y="276366"/>
            <a:ext cx="10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Soru 3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94410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</TotalTime>
  <Words>318</Words>
  <Application>Microsoft Office PowerPoint</Application>
  <PresentationFormat>Özel</PresentationFormat>
  <Paragraphs>96</Paragraphs>
  <Slides>33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Office Teması</vt:lpstr>
      <vt:lpstr>Pisagor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ÖZEL ÜÇGENLER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Pisagor</dc:title>
  <dc:creator>Levent AKINCI</dc:creator>
  <cp:lastModifiedBy>asus</cp:lastModifiedBy>
  <cp:revision>42</cp:revision>
  <dcterms:created xsi:type="dcterms:W3CDTF">2016-12-23T20:55:30Z</dcterms:created>
  <dcterms:modified xsi:type="dcterms:W3CDTF">2016-12-31T15:06:10Z</dcterms:modified>
</cp:coreProperties>
</file>