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9" r:id="rId11"/>
    <p:sldId id="266" r:id="rId12"/>
    <p:sldId id="267" r:id="rId13"/>
    <p:sldId id="268"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67" d="100"/>
          <a:sy n="67"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82608-A29F-443E-AFF7-6E24885142AB}" type="datetimeFigureOut">
              <a:rPr lang="tr-TR" smtClean="0"/>
              <a:pPr/>
              <a:t>25.01.2015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B796B-C2AA-457E-872D-1676ADFD0759}" type="slidenum">
              <a:rPr lang="tr-TR" smtClean="0"/>
              <a:pPr/>
              <a:t>‹#›</a:t>
            </a:fld>
            <a:endParaRPr lang="tr-TR"/>
          </a:p>
        </p:txBody>
      </p:sp>
    </p:spTree>
    <p:extLst>
      <p:ext uri="{BB962C8B-B14F-4D97-AF65-F5344CB8AC3E}">
        <p14:creationId xmlns:p14="http://schemas.microsoft.com/office/powerpoint/2010/main" xmlns="" val="276309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endParaRPr lang="en-US" altLang="tr-T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ltLang="tr-TR" smtClean="0"/>
              <a:t>www.turkceciler.com</a:t>
            </a:r>
            <a:endParaRPr lang="en-US" alt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DD8783E-7973-47C2-B363-09525DA54869}" type="slidenum">
              <a:rPr lang="en-US" altLang="tr-TR" smtClean="0"/>
              <a:pPr/>
              <a:t>‹#›</a:t>
            </a:fld>
            <a:endParaRPr lang="en-US" alt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www.turkceciler.com</a:t>
            </a:r>
            <a:endParaRPr lang="en-US" altLang="tr-TR"/>
          </a:p>
        </p:txBody>
      </p:sp>
      <p:sp>
        <p:nvSpPr>
          <p:cNvPr id="6" name="Slide Number Placeholder 5"/>
          <p:cNvSpPr>
            <a:spLocks noGrp="1"/>
          </p:cNvSpPr>
          <p:nvPr>
            <p:ph type="sldNum" sz="quarter" idx="12"/>
          </p:nvPr>
        </p:nvSpPr>
        <p:spPr/>
        <p:txBody>
          <a:bodyPr/>
          <a:lstStyle/>
          <a:p>
            <a:fld id="{C376D61D-6C46-4305-B3B3-70F223554586}" type="slidenum">
              <a:rPr lang="en-US" altLang="tr-TR" smtClean="0"/>
              <a:pPr/>
              <a:t>‹#›</a:t>
            </a:fld>
            <a:endParaRPr lang="en-US" alt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www.turkceciler.com</a:t>
            </a:r>
            <a:endParaRPr lang="en-US" altLang="tr-TR"/>
          </a:p>
        </p:txBody>
      </p:sp>
      <p:sp>
        <p:nvSpPr>
          <p:cNvPr id="6" name="Slide Number Placeholder 5"/>
          <p:cNvSpPr>
            <a:spLocks noGrp="1"/>
          </p:cNvSpPr>
          <p:nvPr>
            <p:ph type="sldNum" sz="quarter" idx="12"/>
          </p:nvPr>
        </p:nvSpPr>
        <p:spPr/>
        <p:txBody>
          <a:bodyPr/>
          <a:lstStyle/>
          <a:p>
            <a:fld id="{C7AA1184-4831-462A-8C66-25740CEAB5FC}" type="slidenum">
              <a:rPr lang="en-US" altLang="tr-TR" smtClean="0"/>
              <a:pPr/>
              <a:t>‹#›</a:t>
            </a:fld>
            <a:endParaRPr lang="en-US" alt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www.turkceciler.com</a:t>
            </a:r>
            <a:endParaRPr lang="en-US" altLang="tr-TR"/>
          </a:p>
        </p:txBody>
      </p:sp>
      <p:sp>
        <p:nvSpPr>
          <p:cNvPr id="6" name="Slide Number Placeholder 5"/>
          <p:cNvSpPr>
            <a:spLocks noGrp="1"/>
          </p:cNvSpPr>
          <p:nvPr>
            <p:ph type="sldNum" sz="quarter" idx="12"/>
          </p:nvPr>
        </p:nvSpPr>
        <p:spPr/>
        <p:txBody>
          <a:bodyPr/>
          <a:lstStyle/>
          <a:p>
            <a:fld id="{6595E438-B0A6-4D23-9517-F5AD2EBD08E4}" type="slidenum">
              <a:rPr lang="en-US" altLang="tr-TR" smtClean="0"/>
              <a:pPr/>
              <a:t>‹#›</a:t>
            </a:fld>
            <a:endParaRPr lang="en-US" alt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www.turkceciler.com</a:t>
            </a:r>
            <a:endParaRPr lang="en-US" altLang="tr-TR"/>
          </a:p>
        </p:txBody>
      </p:sp>
      <p:sp>
        <p:nvSpPr>
          <p:cNvPr id="6" name="Slide Number Placeholder 5"/>
          <p:cNvSpPr>
            <a:spLocks noGrp="1"/>
          </p:cNvSpPr>
          <p:nvPr>
            <p:ph type="sldNum" sz="quarter" idx="12"/>
          </p:nvPr>
        </p:nvSpPr>
        <p:spPr/>
        <p:txBody>
          <a:bodyPr/>
          <a:lstStyle/>
          <a:p>
            <a:fld id="{A48EFA2D-2CD3-41E1-90C1-90302F756D96}" type="slidenum">
              <a:rPr lang="en-US" altLang="tr-TR" smtClean="0"/>
              <a:pPr/>
              <a:t>‹#›</a:t>
            </a:fld>
            <a:endParaRPr lang="en-US" alt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r>
              <a:rPr lang="en-US" altLang="tr-TR" smtClean="0"/>
              <a:t>www.turkceciler.com</a:t>
            </a:r>
            <a:endParaRPr lang="en-US" altLang="tr-TR"/>
          </a:p>
        </p:txBody>
      </p:sp>
      <p:sp>
        <p:nvSpPr>
          <p:cNvPr id="7" name="Slide Number Placeholder 6"/>
          <p:cNvSpPr>
            <a:spLocks noGrp="1"/>
          </p:cNvSpPr>
          <p:nvPr>
            <p:ph type="sldNum" sz="quarter" idx="12"/>
          </p:nvPr>
        </p:nvSpPr>
        <p:spPr/>
        <p:txBody>
          <a:bodyPr/>
          <a:lstStyle/>
          <a:p>
            <a:fld id="{1C3D1BAD-0B72-40F3-8E2D-385C53ADADA3}" type="slidenum">
              <a:rPr lang="en-US" altLang="tr-TR" smtClean="0"/>
              <a:pPr/>
              <a:t>‹#›</a:t>
            </a:fld>
            <a:endParaRPr lang="en-US" alt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en-US" altLang="tr-TR"/>
          </a:p>
        </p:txBody>
      </p:sp>
      <p:sp>
        <p:nvSpPr>
          <p:cNvPr id="8" name="Footer Placeholder 7"/>
          <p:cNvSpPr>
            <a:spLocks noGrp="1"/>
          </p:cNvSpPr>
          <p:nvPr>
            <p:ph type="ftr" sz="quarter" idx="11"/>
          </p:nvPr>
        </p:nvSpPr>
        <p:spPr/>
        <p:txBody>
          <a:bodyPr/>
          <a:lstStyle/>
          <a:p>
            <a:r>
              <a:rPr lang="en-US" altLang="tr-TR" smtClean="0"/>
              <a:t>www.turkceciler.com</a:t>
            </a:r>
            <a:endParaRPr lang="en-US" altLang="tr-TR"/>
          </a:p>
        </p:txBody>
      </p:sp>
      <p:sp>
        <p:nvSpPr>
          <p:cNvPr id="9" name="Slide Number Placeholder 8"/>
          <p:cNvSpPr>
            <a:spLocks noGrp="1"/>
          </p:cNvSpPr>
          <p:nvPr>
            <p:ph type="sldNum" sz="quarter" idx="12"/>
          </p:nvPr>
        </p:nvSpPr>
        <p:spPr/>
        <p:txBody>
          <a:bodyPr/>
          <a:lstStyle/>
          <a:p>
            <a:fld id="{F74EA374-45D6-49B6-B17E-17BA38D16797}" type="slidenum">
              <a:rPr lang="en-US" altLang="tr-TR" smtClean="0"/>
              <a:pPr/>
              <a:t>‹#›</a:t>
            </a:fld>
            <a:endParaRPr lang="en-US" alt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en-US" altLang="tr-TR"/>
          </a:p>
        </p:txBody>
      </p:sp>
      <p:sp>
        <p:nvSpPr>
          <p:cNvPr id="4" name="Footer Placeholder 3"/>
          <p:cNvSpPr>
            <a:spLocks noGrp="1"/>
          </p:cNvSpPr>
          <p:nvPr>
            <p:ph type="ftr" sz="quarter" idx="11"/>
          </p:nvPr>
        </p:nvSpPr>
        <p:spPr/>
        <p:txBody>
          <a:bodyPr/>
          <a:lstStyle/>
          <a:p>
            <a:r>
              <a:rPr lang="en-US" altLang="tr-TR" smtClean="0"/>
              <a:t>www.turkceciler.com</a:t>
            </a:r>
            <a:endParaRPr lang="en-US" altLang="tr-TR"/>
          </a:p>
        </p:txBody>
      </p:sp>
      <p:sp>
        <p:nvSpPr>
          <p:cNvPr id="5" name="Slide Number Placeholder 4"/>
          <p:cNvSpPr>
            <a:spLocks noGrp="1"/>
          </p:cNvSpPr>
          <p:nvPr>
            <p:ph type="sldNum" sz="quarter" idx="12"/>
          </p:nvPr>
        </p:nvSpPr>
        <p:spPr/>
        <p:txBody>
          <a:bodyPr/>
          <a:lstStyle/>
          <a:p>
            <a:fld id="{927D6FCD-D1DA-43C6-BECF-364C1D3A1BE9}" type="slidenum">
              <a:rPr lang="en-US" altLang="tr-TR" smtClean="0"/>
              <a:pPr/>
              <a:t>‹#›</a:t>
            </a:fld>
            <a:endParaRPr lang="en-US" alt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tr-TR"/>
          </a:p>
        </p:txBody>
      </p:sp>
      <p:sp>
        <p:nvSpPr>
          <p:cNvPr id="3" name="Footer Placeholder 2"/>
          <p:cNvSpPr>
            <a:spLocks noGrp="1"/>
          </p:cNvSpPr>
          <p:nvPr>
            <p:ph type="ftr" sz="quarter" idx="11"/>
          </p:nvPr>
        </p:nvSpPr>
        <p:spPr/>
        <p:txBody>
          <a:bodyPr/>
          <a:lstStyle/>
          <a:p>
            <a:r>
              <a:rPr lang="en-US" altLang="tr-TR" smtClean="0"/>
              <a:t>www.turkceciler.com</a:t>
            </a:r>
            <a:endParaRPr lang="en-US" altLang="tr-TR"/>
          </a:p>
        </p:txBody>
      </p:sp>
      <p:sp>
        <p:nvSpPr>
          <p:cNvPr id="4" name="Slide Number Placeholder 3"/>
          <p:cNvSpPr>
            <a:spLocks noGrp="1"/>
          </p:cNvSpPr>
          <p:nvPr>
            <p:ph type="sldNum" sz="quarter" idx="12"/>
          </p:nvPr>
        </p:nvSpPr>
        <p:spPr/>
        <p:txBody>
          <a:bodyPr/>
          <a:lstStyle/>
          <a:p>
            <a:fld id="{7FFBEF98-EFD0-411A-B32C-A119580D9285}" type="slidenum">
              <a:rPr lang="en-US" altLang="tr-TR" smtClean="0"/>
              <a:pPr/>
              <a:t>‹#›</a:t>
            </a:fld>
            <a:endParaRPr lang="en-US"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r>
              <a:rPr lang="en-US" altLang="tr-TR" smtClean="0"/>
              <a:t>www.turkceciler.com</a:t>
            </a:r>
            <a:endParaRPr lang="en-US" altLang="tr-TR"/>
          </a:p>
        </p:txBody>
      </p:sp>
      <p:sp>
        <p:nvSpPr>
          <p:cNvPr id="7" name="Slide Number Placeholder 6"/>
          <p:cNvSpPr>
            <a:spLocks noGrp="1"/>
          </p:cNvSpPr>
          <p:nvPr>
            <p:ph type="sldNum" sz="quarter" idx="12"/>
          </p:nvPr>
        </p:nvSpPr>
        <p:spPr/>
        <p:txBody>
          <a:bodyPr/>
          <a:lstStyle/>
          <a:p>
            <a:fld id="{A3EFB204-758C-42B3-B72C-C9CA733CC9CC}" type="slidenum">
              <a:rPr lang="en-US" altLang="tr-TR" smtClean="0"/>
              <a:pPr/>
              <a:t>‹#›</a:t>
            </a:fld>
            <a:endParaRPr lang="en-US"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r>
              <a:rPr lang="en-US" altLang="tr-TR" smtClean="0"/>
              <a:t>www.turkceciler.com</a:t>
            </a:r>
            <a:endParaRPr lang="en-US" altLang="tr-TR"/>
          </a:p>
        </p:txBody>
      </p:sp>
      <p:sp>
        <p:nvSpPr>
          <p:cNvPr id="7" name="Slide Number Placeholder 6"/>
          <p:cNvSpPr>
            <a:spLocks noGrp="1"/>
          </p:cNvSpPr>
          <p:nvPr>
            <p:ph type="sldNum" sz="quarter" idx="12"/>
          </p:nvPr>
        </p:nvSpPr>
        <p:spPr/>
        <p:txBody>
          <a:bodyPr/>
          <a:lstStyle/>
          <a:p>
            <a:fld id="{54D20D2D-DDB9-4FBE-AF9F-FB9514A73C3F}" type="slidenum">
              <a:rPr lang="en-US" altLang="tr-TR" smtClean="0"/>
              <a:pPr/>
              <a:t>‹#›</a:t>
            </a:fld>
            <a:endParaRPr lang="en-US"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lt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altLang="tr-TR" smtClean="0"/>
              <a:t>www.turkceciler.com</a:t>
            </a:r>
            <a:endParaRPr lang="en-US" alt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88081A7-2118-48FB-82C6-EACE8A9CD5D4}" type="slidenum">
              <a:rPr lang="en-US" altLang="tr-TR" smtClean="0"/>
              <a:pPr/>
              <a:t>‹#›</a:t>
            </a:fld>
            <a:endParaRPr lang="en-US" alt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pPr>
              <a:buFontTx/>
              <a:buNone/>
            </a:pPr>
            <a:r>
              <a:rPr lang="tr-TR" altLang="tr-TR" dirty="0"/>
              <a:t>     Fiil kök ya da gövdeleri üzerine birtakım türetme ekleri getirilerek fiillerin özne ve nesnelerine göre göstermiş oldukları durumlara “fiillerde çatı” denir.</a:t>
            </a:r>
            <a:endParaRPr lang="en-US" altLang="tr-TR" dirty="0"/>
          </a:p>
          <a:p>
            <a:pPr>
              <a:buFontTx/>
              <a:buNone/>
            </a:pPr>
            <a:endParaRPr lang="en-US" altLang="tr-TR" dirty="0"/>
          </a:p>
        </p:txBody>
      </p:sp>
      <p:sp>
        <p:nvSpPr>
          <p:cNvPr id="3074" name="Rectangle 2"/>
          <p:cNvSpPr>
            <a:spLocks noGrp="1" noChangeArrowheads="1"/>
          </p:cNvSpPr>
          <p:nvPr>
            <p:ph type="title"/>
          </p:nvPr>
        </p:nvSpPr>
        <p:spPr>
          <a:xfrm>
            <a:off x="685800" y="609600"/>
            <a:ext cx="7772400" cy="914400"/>
          </a:xfrm>
        </p:spPr>
        <p:txBody>
          <a:bodyPr/>
          <a:lstStyle/>
          <a:p>
            <a:r>
              <a:rPr lang="tr-TR" altLang="tr-TR" dirty="0" smtClean="0"/>
              <a:t>Fiillerde </a:t>
            </a:r>
            <a:r>
              <a:rPr lang="tr-TR" altLang="tr-TR" dirty="0"/>
              <a:t>Çatı</a:t>
            </a: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P spid="307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buFontTx/>
              <a:buNone/>
            </a:pPr>
            <a:r>
              <a:rPr lang="tr-TR" altLang="tr-TR" dirty="0"/>
              <a:t>     </a:t>
            </a:r>
            <a:endParaRPr lang="tr-TR" altLang="tr-TR" dirty="0" smtClean="0"/>
          </a:p>
          <a:p>
            <a:pPr>
              <a:buFontTx/>
              <a:buNone/>
            </a:pPr>
            <a:r>
              <a:rPr lang="tr-TR" altLang="tr-TR" sz="3200" dirty="0" smtClean="0"/>
              <a:t>Fiiller </a:t>
            </a:r>
            <a:r>
              <a:rPr lang="tr-TR" altLang="tr-TR" sz="3200" dirty="0"/>
              <a:t>nesne alıp almamalarına göre değişik şekillerde adlandırılır.</a:t>
            </a:r>
            <a:endParaRPr lang="en-US" altLang="tr-TR" sz="3200" dirty="0"/>
          </a:p>
        </p:txBody>
      </p:sp>
      <p:sp>
        <p:nvSpPr>
          <p:cNvPr id="20482" name="Rectangle 2"/>
          <p:cNvSpPr>
            <a:spLocks noGrp="1" noChangeArrowheads="1"/>
          </p:cNvSpPr>
          <p:nvPr>
            <p:ph type="title"/>
          </p:nvPr>
        </p:nvSpPr>
        <p:spPr/>
        <p:txBody>
          <a:bodyPr/>
          <a:lstStyle/>
          <a:p>
            <a:r>
              <a:rPr lang="tr-TR" altLang="tr-TR" sz="4400" dirty="0"/>
              <a:t>B) Nesnesine Göre Fiil Çatıları</a:t>
            </a:r>
            <a:endParaRPr lang="en-US" altLang="tr-TR"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additive="base">
                                        <p:cTn id="13"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additive="base">
                                        <p:cTn id="19"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P spid="2048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447800"/>
            <a:ext cx="8153400" cy="5105400"/>
          </a:xfrm>
        </p:spPr>
        <p:txBody>
          <a:bodyPr/>
          <a:lstStyle/>
          <a:p>
            <a:pPr>
              <a:buFontTx/>
              <a:buNone/>
            </a:pPr>
            <a:r>
              <a:rPr lang="tr-TR" altLang="tr-TR" dirty="0"/>
              <a:t>     </a:t>
            </a:r>
            <a:endParaRPr lang="tr-TR" altLang="tr-TR" dirty="0" smtClean="0"/>
          </a:p>
          <a:p>
            <a:pPr>
              <a:buFontTx/>
              <a:buNone/>
            </a:pPr>
            <a:endParaRPr lang="tr-TR" altLang="tr-TR" dirty="0"/>
          </a:p>
          <a:p>
            <a:pPr>
              <a:buFontTx/>
              <a:buNone/>
            </a:pPr>
            <a:r>
              <a:rPr lang="tr-TR" altLang="tr-TR" dirty="0" smtClean="0"/>
              <a:t>Nesne </a:t>
            </a:r>
            <a:r>
              <a:rPr lang="tr-TR" altLang="tr-TR" dirty="0"/>
              <a:t>alan veya alabilen, nesne ile birlikte kullanılabilen fiillere “geçişli fiiller” denir. Bu fiillere “</a:t>
            </a:r>
            <a:r>
              <a:rPr lang="tr-TR" altLang="tr-TR" b="1" dirty="0">
                <a:solidFill>
                  <a:srgbClr val="FF0000"/>
                </a:solidFill>
              </a:rPr>
              <a:t>ne?, neyi?, kimi?</a:t>
            </a:r>
            <a:r>
              <a:rPr lang="tr-TR" altLang="tr-TR" dirty="0"/>
              <a:t>” sorularını yöneltiriz. Mantıklı bir cevap alıyorsak fiil, geçişlidir.</a:t>
            </a:r>
          </a:p>
          <a:p>
            <a:pPr>
              <a:buFontTx/>
              <a:buNone/>
            </a:pPr>
            <a:r>
              <a:rPr lang="tr-TR" altLang="tr-TR" dirty="0"/>
              <a:t>   </a:t>
            </a:r>
            <a:endParaRPr lang="tr-TR" altLang="tr-TR" dirty="0" smtClean="0"/>
          </a:p>
          <a:p>
            <a:pPr>
              <a:buFontTx/>
              <a:buNone/>
            </a:pPr>
            <a:r>
              <a:rPr lang="tr-TR" altLang="tr-TR" dirty="0" smtClean="0"/>
              <a:t>Örnek</a:t>
            </a:r>
            <a:r>
              <a:rPr lang="tr-TR" altLang="tr-TR" dirty="0"/>
              <a:t>: Akşam olunca lambayı yaktı.--  Geçişli</a:t>
            </a:r>
          </a:p>
          <a:p>
            <a:pPr>
              <a:buFontTx/>
              <a:buNone/>
            </a:pPr>
            <a:r>
              <a:rPr lang="tr-TR" altLang="tr-TR" dirty="0"/>
              <a:t>               Ona güzel bir hediye aldım.</a:t>
            </a:r>
          </a:p>
          <a:p>
            <a:pPr>
              <a:buFontTx/>
              <a:buNone/>
            </a:pPr>
            <a:r>
              <a:rPr lang="tr-TR" altLang="tr-TR" dirty="0"/>
              <a:t>               Bahçedeki kurumuş ağaçları kestiler.</a:t>
            </a:r>
          </a:p>
          <a:p>
            <a:pPr>
              <a:buFontTx/>
              <a:buNone/>
            </a:pPr>
            <a:r>
              <a:rPr lang="tr-TR" altLang="tr-TR" dirty="0"/>
              <a:t>               Kitaplarımı evde unutmuşum.</a:t>
            </a:r>
            <a:endParaRPr lang="en-US" altLang="tr-TR" dirty="0"/>
          </a:p>
        </p:txBody>
      </p:sp>
      <p:sp>
        <p:nvSpPr>
          <p:cNvPr id="16386" name="Rectangle 2"/>
          <p:cNvSpPr>
            <a:spLocks noGrp="1" noChangeArrowheads="1"/>
          </p:cNvSpPr>
          <p:nvPr>
            <p:ph type="title"/>
          </p:nvPr>
        </p:nvSpPr>
        <p:spPr>
          <a:xfrm>
            <a:off x="685800" y="304800"/>
            <a:ext cx="7772400" cy="990600"/>
          </a:xfrm>
        </p:spPr>
        <p:txBody>
          <a:bodyPr/>
          <a:lstStyle/>
          <a:p>
            <a:r>
              <a:rPr lang="tr-TR" altLang="tr-TR"/>
              <a:t>1- Geçişli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P spid="1638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28600" y="1143000"/>
            <a:ext cx="8610600" cy="5257800"/>
          </a:xfrm>
        </p:spPr>
        <p:txBody>
          <a:bodyPr/>
          <a:lstStyle/>
          <a:p>
            <a:pPr>
              <a:buFontTx/>
              <a:buNone/>
            </a:pPr>
            <a:r>
              <a:rPr lang="tr-TR" altLang="tr-TR" dirty="0"/>
              <a:t>   </a:t>
            </a:r>
            <a:endParaRPr lang="tr-TR" altLang="tr-TR" dirty="0" smtClean="0"/>
          </a:p>
          <a:p>
            <a:pPr>
              <a:buFontTx/>
              <a:buNone/>
            </a:pPr>
            <a:endParaRPr lang="tr-TR" altLang="tr-TR" dirty="0"/>
          </a:p>
          <a:p>
            <a:pPr algn="just">
              <a:buFontTx/>
              <a:buNone/>
            </a:pPr>
            <a:r>
              <a:rPr lang="tr-TR" altLang="tr-TR" dirty="0" smtClean="0"/>
              <a:t>  </a:t>
            </a:r>
            <a:r>
              <a:rPr lang="tr-TR" altLang="tr-TR" dirty="0"/>
              <a:t>Fiilin geçişli olması için cümlede mutlaka </a:t>
            </a:r>
            <a:r>
              <a:rPr lang="tr-TR" altLang="tr-TR" dirty="0" smtClean="0"/>
              <a:t>nesnenin bulunması </a:t>
            </a:r>
            <a:r>
              <a:rPr lang="tr-TR" altLang="tr-TR" dirty="0"/>
              <a:t>gerekmez. Bazen fiil, geçişli olduğu halde cümlede nesne kullanılmamış olabilir. </a:t>
            </a:r>
            <a:endParaRPr lang="tr-TR" altLang="tr-TR" dirty="0" smtClean="0"/>
          </a:p>
          <a:p>
            <a:pPr>
              <a:buFontTx/>
              <a:buNone/>
            </a:pPr>
            <a:endParaRPr lang="tr-TR" altLang="tr-TR" dirty="0"/>
          </a:p>
          <a:p>
            <a:pPr>
              <a:buFontTx/>
              <a:buNone/>
            </a:pPr>
            <a:r>
              <a:rPr lang="tr-TR" altLang="tr-TR" dirty="0" smtClean="0"/>
              <a:t>Örneğin </a:t>
            </a:r>
            <a:r>
              <a:rPr lang="tr-TR" altLang="tr-TR" dirty="0"/>
              <a:t>“Mustafa mutlaka senden öğrenmiştir.” cümlesinde “öğrenmiştir” fiiline “neyi öğrenmiştir?” </a:t>
            </a:r>
            <a:r>
              <a:rPr lang="tr-TR" altLang="tr-TR" dirty="0" smtClean="0"/>
              <a:t>diye sorduğumuzda </a:t>
            </a:r>
            <a:r>
              <a:rPr lang="tr-TR" altLang="tr-TR" dirty="0"/>
              <a:t>cümlede herhangi bir öğenin cevap vermediğini görüyoruz. Ancak biz, cümleye “onu” gibi bir nesne ekleyebiliriz. Öyleyse bu cümlenin fiili geçişlidir, ancak cümlede nesne yoktur.</a:t>
            </a:r>
            <a:endParaRPr lang="en-US" altLang="tr-TR" dirty="0"/>
          </a:p>
        </p:txBody>
      </p:sp>
      <p:sp>
        <p:nvSpPr>
          <p:cNvPr id="17410" name="Rectangle 2"/>
          <p:cNvSpPr>
            <a:spLocks noGrp="1" noChangeArrowheads="1"/>
          </p:cNvSpPr>
          <p:nvPr>
            <p:ph type="title"/>
          </p:nvPr>
        </p:nvSpPr>
        <p:spPr>
          <a:xfrm>
            <a:off x="685800" y="304800"/>
            <a:ext cx="7772400" cy="838200"/>
          </a:xfrm>
        </p:spPr>
        <p:txBody>
          <a:bodyPr/>
          <a:lstStyle/>
          <a:p>
            <a:r>
              <a:rPr lang="tr-TR" altLang="tr-TR" dirty="0">
                <a:solidFill>
                  <a:srgbClr val="FF0000"/>
                </a:solidFill>
              </a:rPr>
              <a:t>Uyarı</a:t>
            </a:r>
            <a:r>
              <a:rPr lang="tr-TR" altLang="tr-TR" dirty="0"/>
              <a:t>:</a:t>
            </a: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P spid="1741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685800" y="1905000"/>
            <a:ext cx="7772400" cy="4495800"/>
          </a:xfrm>
        </p:spPr>
        <p:txBody>
          <a:bodyPr/>
          <a:lstStyle/>
          <a:p>
            <a:pPr>
              <a:buFontTx/>
              <a:buNone/>
            </a:pPr>
            <a:r>
              <a:rPr lang="tr-TR" altLang="tr-TR" dirty="0"/>
              <a:t>     </a:t>
            </a:r>
            <a:endParaRPr lang="tr-TR" altLang="tr-TR" dirty="0" smtClean="0"/>
          </a:p>
          <a:p>
            <a:pPr>
              <a:buFontTx/>
              <a:buNone/>
            </a:pPr>
            <a:r>
              <a:rPr lang="tr-TR" altLang="tr-TR" dirty="0" smtClean="0"/>
              <a:t>Nesne </a:t>
            </a:r>
            <a:r>
              <a:rPr lang="tr-TR" altLang="tr-TR" dirty="0"/>
              <a:t>alamayan, </a:t>
            </a:r>
            <a:r>
              <a:rPr lang="tr-TR" altLang="tr-TR" dirty="0" err="1"/>
              <a:t>nesnesiz</a:t>
            </a:r>
            <a:r>
              <a:rPr lang="tr-TR" altLang="tr-TR" dirty="0"/>
              <a:t> kullanılan fiillere “</a:t>
            </a:r>
            <a:r>
              <a:rPr lang="tr-TR" altLang="tr-TR" dirty="0" err="1"/>
              <a:t>geçişsiz</a:t>
            </a:r>
            <a:r>
              <a:rPr lang="tr-TR" altLang="tr-TR" dirty="0"/>
              <a:t> fiiller” denir. Bu fiillere </a:t>
            </a:r>
            <a:r>
              <a:rPr lang="tr-TR" altLang="tr-TR" b="1" dirty="0">
                <a:solidFill>
                  <a:srgbClr val="FF0000"/>
                </a:solidFill>
              </a:rPr>
              <a:t>“ne?, neyi?, kimi?” </a:t>
            </a:r>
            <a:r>
              <a:rPr lang="tr-TR" altLang="tr-TR" dirty="0"/>
              <a:t>sorularını yöneltiriz. Bir cevap alamazsak fiil </a:t>
            </a:r>
            <a:r>
              <a:rPr lang="tr-TR" altLang="tr-TR" dirty="0" err="1"/>
              <a:t>geçişsizdir</a:t>
            </a:r>
            <a:r>
              <a:rPr lang="tr-TR" altLang="tr-TR" dirty="0"/>
              <a:t>. </a:t>
            </a:r>
          </a:p>
          <a:p>
            <a:pPr>
              <a:buFontTx/>
              <a:buNone/>
            </a:pPr>
            <a:r>
              <a:rPr lang="tr-TR" altLang="tr-TR" dirty="0"/>
              <a:t>   </a:t>
            </a:r>
            <a:endParaRPr lang="tr-TR" altLang="tr-TR" dirty="0" smtClean="0"/>
          </a:p>
          <a:p>
            <a:pPr>
              <a:buFontTx/>
              <a:buNone/>
            </a:pPr>
            <a:r>
              <a:rPr lang="tr-TR" altLang="tr-TR" dirty="0" smtClean="0"/>
              <a:t> </a:t>
            </a:r>
            <a:r>
              <a:rPr lang="tr-TR" altLang="tr-TR" dirty="0"/>
              <a:t>Örnek: Bugün okula erken gittim.</a:t>
            </a:r>
          </a:p>
          <a:p>
            <a:pPr>
              <a:buFontTx/>
              <a:buNone/>
            </a:pPr>
            <a:r>
              <a:rPr lang="tr-TR" altLang="tr-TR" dirty="0"/>
              <a:t>                Ayağı kayınca yere düştü.</a:t>
            </a:r>
          </a:p>
          <a:p>
            <a:pPr>
              <a:buFontTx/>
              <a:buNone/>
            </a:pPr>
            <a:r>
              <a:rPr lang="tr-TR" altLang="tr-TR" dirty="0"/>
              <a:t>                Onun bu sözlerine çok güldüm.</a:t>
            </a:r>
            <a:endParaRPr lang="en-US" altLang="tr-TR" dirty="0"/>
          </a:p>
        </p:txBody>
      </p:sp>
      <p:sp>
        <p:nvSpPr>
          <p:cNvPr id="18434" name="Rectangle 2"/>
          <p:cNvSpPr>
            <a:spLocks noGrp="1" noChangeArrowheads="1"/>
          </p:cNvSpPr>
          <p:nvPr>
            <p:ph type="title"/>
          </p:nvPr>
        </p:nvSpPr>
        <p:spPr>
          <a:xfrm>
            <a:off x="685800" y="609600"/>
            <a:ext cx="7772400" cy="990600"/>
          </a:xfrm>
        </p:spPr>
        <p:txBody>
          <a:bodyPr/>
          <a:lstStyle/>
          <a:p>
            <a:r>
              <a:rPr lang="tr-TR" altLang="tr-TR"/>
              <a:t>2- Geçişsiz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additive="base">
                                        <p:cTn id="25"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additive="base">
                                        <p:cTn id="31"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8435">
                                            <p:txEl>
                                              <p:pRg st="4" end="4"/>
                                            </p:txEl>
                                          </p:spTgt>
                                        </p:tgtEl>
                                        <p:attrNameLst>
                                          <p:attrName>style.visibility</p:attrName>
                                        </p:attrNameLst>
                                      </p:cBhvr>
                                      <p:to>
                                        <p:strVal val="visible"/>
                                      </p:to>
                                    </p:set>
                                    <p:anim calcmode="lin" valueType="num">
                                      <p:cBhvr additive="base">
                                        <p:cTn id="37" dur="500" fill="hold"/>
                                        <p:tgtEl>
                                          <p:spTgt spid="1843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8435">
                                            <p:txEl>
                                              <p:pRg st="5" end="5"/>
                                            </p:txEl>
                                          </p:spTgt>
                                        </p:tgtEl>
                                        <p:attrNameLst>
                                          <p:attrName>style.visibility</p:attrName>
                                        </p:attrNameLst>
                                      </p:cBhvr>
                                      <p:to>
                                        <p:strVal val="visible"/>
                                      </p:to>
                                    </p:set>
                                    <p:anim calcmode="lin" valueType="num">
                                      <p:cBhvr additive="base">
                                        <p:cTn id="43" dur="500" fill="hold"/>
                                        <p:tgtEl>
                                          <p:spTgt spid="1843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a:buFontTx/>
              <a:buNone/>
            </a:pPr>
            <a:r>
              <a:rPr lang="tr-TR" altLang="tr-TR" dirty="0"/>
              <a:t>     </a:t>
            </a:r>
            <a:r>
              <a:rPr lang="tr-TR" altLang="tr-TR" dirty="0" err="1"/>
              <a:t>Geçişsiz</a:t>
            </a:r>
            <a:r>
              <a:rPr lang="tr-TR" altLang="tr-TR" dirty="0"/>
              <a:t> olan bir fiilin </a:t>
            </a:r>
            <a:r>
              <a:rPr lang="tr-TR" altLang="tr-TR" dirty="0" err="1"/>
              <a:t>ettirgenlik</a:t>
            </a:r>
            <a:r>
              <a:rPr lang="tr-TR" altLang="tr-TR" dirty="0"/>
              <a:t> eklerini alarak geçişli fiil haline dönüşmesine </a:t>
            </a:r>
            <a:r>
              <a:rPr lang="tr-TR" altLang="tr-TR" dirty="0" err="1"/>
              <a:t>oldurganlık</a:t>
            </a:r>
            <a:r>
              <a:rPr lang="tr-TR" altLang="tr-TR" dirty="0"/>
              <a:t>, bu haldeki fiillere ise “oldurgan fiiller” denir. </a:t>
            </a:r>
            <a:endParaRPr lang="tr-TR" altLang="tr-TR" dirty="0" smtClean="0"/>
          </a:p>
          <a:p>
            <a:pPr>
              <a:buFontTx/>
              <a:buNone/>
            </a:pPr>
            <a:endParaRPr lang="tr-TR" altLang="tr-TR" dirty="0"/>
          </a:p>
          <a:p>
            <a:pPr>
              <a:buFontTx/>
              <a:buNone/>
            </a:pPr>
            <a:r>
              <a:rPr lang="tr-TR" altLang="tr-TR" dirty="0" smtClean="0"/>
              <a:t>Oldurgan </a:t>
            </a:r>
            <a:r>
              <a:rPr lang="tr-TR" altLang="tr-TR" dirty="0"/>
              <a:t>fiillerin hiçbiri kök halinde değildir. Bu fiiller türemiş, yani gövde halindeki fiillerdir. </a:t>
            </a:r>
            <a:endParaRPr lang="en-US" altLang="tr-TR" dirty="0"/>
          </a:p>
        </p:txBody>
      </p:sp>
      <p:sp>
        <p:nvSpPr>
          <p:cNvPr id="21506" name="Rectangle 2"/>
          <p:cNvSpPr>
            <a:spLocks noGrp="1" noChangeArrowheads="1"/>
          </p:cNvSpPr>
          <p:nvPr>
            <p:ph type="title"/>
          </p:nvPr>
        </p:nvSpPr>
        <p:spPr/>
        <p:txBody>
          <a:bodyPr/>
          <a:lstStyle/>
          <a:p>
            <a:r>
              <a:rPr lang="tr-TR" altLang="tr-TR"/>
              <a:t>3-Oldurgan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28600" y="1219200"/>
            <a:ext cx="8686800" cy="4876800"/>
          </a:xfrm>
        </p:spPr>
        <p:txBody>
          <a:bodyPr>
            <a:normAutofit lnSpcReduction="10000"/>
          </a:bodyPr>
          <a:lstStyle/>
          <a:p>
            <a:pPr>
              <a:lnSpc>
                <a:spcPct val="90000"/>
              </a:lnSpc>
              <a:buFontTx/>
              <a:buNone/>
            </a:pPr>
            <a:r>
              <a:rPr lang="tr-TR" altLang="tr-TR" dirty="0"/>
              <a:t>    </a:t>
            </a:r>
            <a:endParaRPr lang="tr-TR" altLang="tr-TR" dirty="0" smtClean="0"/>
          </a:p>
          <a:p>
            <a:pPr>
              <a:lnSpc>
                <a:spcPct val="90000"/>
              </a:lnSpc>
              <a:buFontTx/>
              <a:buNone/>
            </a:pPr>
            <a:endParaRPr lang="tr-TR" altLang="tr-TR" dirty="0"/>
          </a:p>
          <a:p>
            <a:pPr>
              <a:lnSpc>
                <a:spcPct val="90000"/>
              </a:lnSpc>
              <a:buFontTx/>
              <a:buNone/>
            </a:pPr>
            <a:endParaRPr lang="tr-TR" altLang="tr-TR" dirty="0" smtClean="0"/>
          </a:p>
          <a:p>
            <a:pPr>
              <a:lnSpc>
                <a:spcPct val="90000"/>
              </a:lnSpc>
              <a:buFontTx/>
              <a:buNone/>
            </a:pPr>
            <a:r>
              <a:rPr lang="tr-TR" altLang="tr-TR" dirty="0" smtClean="0"/>
              <a:t>Oldurgan </a:t>
            </a:r>
            <a:r>
              <a:rPr lang="tr-TR" altLang="tr-TR" dirty="0"/>
              <a:t>fiillerde işi bizzat öznenin kendi yapar. </a:t>
            </a:r>
          </a:p>
          <a:p>
            <a:pPr>
              <a:lnSpc>
                <a:spcPct val="90000"/>
              </a:lnSpc>
              <a:buFontTx/>
              <a:buNone/>
            </a:pPr>
            <a:r>
              <a:rPr lang="tr-TR" altLang="tr-TR" dirty="0"/>
              <a:t>    Oldurgan fiiller, </a:t>
            </a:r>
            <a:r>
              <a:rPr lang="tr-TR" altLang="tr-TR" dirty="0" err="1"/>
              <a:t>geçişsiz</a:t>
            </a:r>
            <a:r>
              <a:rPr lang="tr-TR" altLang="tr-TR" dirty="0"/>
              <a:t> fiillere </a:t>
            </a:r>
            <a:r>
              <a:rPr lang="tr-TR" altLang="tr-TR" b="1" dirty="0">
                <a:solidFill>
                  <a:srgbClr val="FF0000"/>
                </a:solidFill>
              </a:rPr>
              <a:t>“-t,-it,-r,-ir,-</a:t>
            </a:r>
            <a:r>
              <a:rPr lang="tr-TR" altLang="tr-TR" b="1" dirty="0" err="1">
                <a:solidFill>
                  <a:srgbClr val="FF0000"/>
                </a:solidFill>
              </a:rPr>
              <a:t>dir</a:t>
            </a:r>
            <a:r>
              <a:rPr lang="tr-TR" altLang="tr-TR" dirty="0"/>
              <a:t>” ekleri getirilerek yapılır. Böylece </a:t>
            </a:r>
            <a:r>
              <a:rPr lang="tr-TR" altLang="tr-TR" dirty="0" err="1"/>
              <a:t>geçişsiz</a:t>
            </a:r>
            <a:r>
              <a:rPr lang="tr-TR" altLang="tr-TR" dirty="0"/>
              <a:t> durumundaki fiil geçişli hale gelmiş olur.</a:t>
            </a:r>
          </a:p>
          <a:p>
            <a:pPr>
              <a:lnSpc>
                <a:spcPct val="90000"/>
              </a:lnSpc>
              <a:buFontTx/>
              <a:buNone/>
            </a:pPr>
            <a:endParaRPr lang="tr-TR" altLang="tr-TR" dirty="0" smtClean="0"/>
          </a:p>
          <a:p>
            <a:pPr>
              <a:lnSpc>
                <a:spcPct val="90000"/>
              </a:lnSpc>
              <a:buFontTx/>
              <a:buNone/>
            </a:pPr>
            <a:r>
              <a:rPr lang="tr-TR" altLang="tr-TR" dirty="0" smtClean="0"/>
              <a:t> </a:t>
            </a:r>
            <a:r>
              <a:rPr lang="tr-TR" altLang="tr-TR" b="1" dirty="0"/>
              <a:t>Örnek</a:t>
            </a:r>
            <a:r>
              <a:rPr lang="tr-TR" altLang="tr-TR" dirty="0"/>
              <a:t>: gülmek (</a:t>
            </a:r>
            <a:r>
              <a:rPr lang="tr-TR" altLang="tr-TR" dirty="0" err="1"/>
              <a:t>geçişsiz</a:t>
            </a:r>
            <a:r>
              <a:rPr lang="tr-TR" altLang="tr-TR" dirty="0"/>
              <a:t>) ---  güldürmek(oldurgan)</a:t>
            </a:r>
          </a:p>
          <a:p>
            <a:pPr>
              <a:lnSpc>
                <a:spcPct val="90000"/>
              </a:lnSpc>
              <a:buFontTx/>
              <a:buNone/>
            </a:pPr>
            <a:r>
              <a:rPr lang="tr-TR" altLang="tr-TR" dirty="0"/>
              <a:t>            ağlamak (</a:t>
            </a:r>
            <a:r>
              <a:rPr lang="tr-TR" altLang="tr-TR" dirty="0" err="1"/>
              <a:t>geçişsiz</a:t>
            </a:r>
            <a:r>
              <a:rPr lang="tr-TR" altLang="tr-TR" dirty="0"/>
              <a:t>) ---  ağlatmak  (oldurgan)</a:t>
            </a:r>
          </a:p>
          <a:p>
            <a:pPr>
              <a:lnSpc>
                <a:spcPct val="90000"/>
              </a:lnSpc>
              <a:buFontTx/>
              <a:buNone/>
            </a:pPr>
            <a:endParaRPr lang="tr-TR" altLang="tr-TR" dirty="0"/>
          </a:p>
          <a:p>
            <a:pPr>
              <a:lnSpc>
                <a:spcPct val="90000"/>
              </a:lnSpc>
              <a:buFontTx/>
              <a:buNone/>
            </a:pPr>
            <a:r>
              <a:rPr lang="tr-TR" altLang="tr-TR" dirty="0"/>
              <a:t>     Milli değerlerimizi yaşatmalıyız. (oldurgan fiil)</a:t>
            </a:r>
          </a:p>
          <a:p>
            <a:pPr>
              <a:lnSpc>
                <a:spcPct val="90000"/>
              </a:lnSpc>
              <a:buFontTx/>
              <a:buNone/>
            </a:pPr>
            <a:r>
              <a:rPr lang="tr-TR" altLang="tr-TR" dirty="0"/>
              <a:t> </a:t>
            </a:r>
            <a:endParaRPr lang="en-US" altLang="tr-TR" dirty="0"/>
          </a:p>
        </p:txBody>
      </p:sp>
      <p:sp>
        <p:nvSpPr>
          <p:cNvPr id="22530" name="Rectangle 2"/>
          <p:cNvSpPr>
            <a:spLocks noGrp="1" noChangeArrowheads="1"/>
          </p:cNvSpPr>
          <p:nvPr>
            <p:ph type="title"/>
          </p:nvPr>
        </p:nvSpPr>
        <p:spPr>
          <a:xfrm>
            <a:off x="685800" y="304800"/>
            <a:ext cx="7772400" cy="838200"/>
          </a:xfrm>
        </p:spPr>
        <p:txBody>
          <a:bodyPr/>
          <a:lstStyle/>
          <a:p>
            <a:r>
              <a:rPr lang="tr-TR" altLang="tr-TR"/>
              <a:t>Oldurgan Fiiller</a:t>
            </a:r>
            <a:endParaRPr lang="en-US" alt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a:buFontTx/>
              <a:buNone/>
            </a:pPr>
            <a:r>
              <a:rPr lang="tr-TR" altLang="tr-TR" dirty="0"/>
              <a:t>     Geçişli bir fiilin </a:t>
            </a:r>
            <a:r>
              <a:rPr lang="tr-TR" altLang="tr-TR" dirty="0" err="1"/>
              <a:t>ettirgenlik</a:t>
            </a:r>
            <a:r>
              <a:rPr lang="tr-TR" altLang="tr-TR" dirty="0"/>
              <a:t> ekleriyle </a:t>
            </a:r>
            <a:r>
              <a:rPr lang="tr-TR" altLang="tr-TR" dirty="0" err="1"/>
              <a:t>geçişlilik</a:t>
            </a:r>
            <a:r>
              <a:rPr lang="tr-TR" altLang="tr-TR" dirty="0"/>
              <a:t> derecesinin arttırılmış olduğu fiillere “ettirgen fiiller” denir. Bir fiilin ettirgen olabilmesi için ilk şart, o fiilin geçişli olmasıdır.</a:t>
            </a:r>
          </a:p>
          <a:p>
            <a:pPr>
              <a:buFontTx/>
              <a:buNone/>
            </a:pPr>
            <a:r>
              <a:rPr lang="tr-TR" altLang="tr-TR" dirty="0"/>
              <a:t>  </a:t>
            </a:r>
            <a:endParaRPr lang="tr-TR" altLang="tr-TR" dirty="0" smtClean="0"/>
          </a:p>
          <a:p>
            <a:pPr>
              <a:buFontTx/>
              <a:buNone/>
            </a:pPr>
            <a:r>
              <a:rPr lang="tr-TR" altLang="tr-TR" dirty="0" smtClean="0"/>
              <a:t> </a:t>
            </a:r>
            <a:r>
              <a:rPr lang="tr-TR" altLang="tr-TR" dirty="0"/>
              <a:t>Ettirgen fiiller geçişli fiiller üzerine  </a:t>
            </a:r>
            <a:r>
              <a:rPr lang="tr-TR" altLang="tr-TR" b="1" dirty="0">
                <a:solidFill>
                  <a:srgbClr val="FF0000"/>
                </a:solidFill>
              </a:rPr>
              <a:t>“-t-,-r-, -</a:t>
            </a:r>
            <a:r>
              <a:rPr lang="tr-TR" altLang="tr-TR" b="1" dirty="0" err="1">
                <a:solidFill>
                  <a:srgbClr val="FF0000"/>
                </a:solidFill>
              </a:rPr>
              <a:t>dır</a:t>
            </a:r>
            <a:r>
              <a:rPr lang="tr-TR" altLang="tr-TR" b="1" dirty="0">
                <a:solidFill>
                  <a:srgbClr val="FF0000"/>
                </a:solidFill>
              </a:rPr>
              <a:t>-” </a:t>
            </a:r>
            <a:r>
              <a:rPr lang="tr-TR" altLang="tr-TR" dirty="0"/>
              <a:t>ekleri getirilerek yapılır. </a:t>
            </a:r>
            <a:endParaRPr lang="en-US" altLang="tr-TR" dirty="0"/>
          </a:p>
        </p:txBody>
      </p:sp>
      <p:sp>
        <p:nvSpPr>
          <p:cNvPr id="23554" name="Rectangle 2"/>
          <p:cNvSpPr>
            <a:spLocks noGrp="1" noChangeArrowheads="1"/>
          </p:cNvSpPr>
          <p:nvPr>
            <p:ph type="title"/>
          </p:nvPr>
        </p:nvSpPr>
        <p:spPr/>
        <p:txBody>
          <a:bodyPr/>
          <a:lstStyle/>
          <a:p>
            <a:r>
              <a:rPr lang="tr-TR" altLang="tr-TR"/>
              <a:t>4- Ettirgen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81000" y="1981200"/>
            <a:ext cx="8534400" cy="4114800"/>
          </a:xfrm>
        </p:spPr>
        <p:txBody>
          <a:bodyPr/>
          <a:lstStyle/>
          <a:p>
            <a:pPr>
              <a:buFontTx/>
              <a:buNone/>
            </a:pPr>
            <a:r>
              <a:rPr lang="tr-TR" altLang="tr-TR" dirty="0"/>
              <a:t> </a:t>
            </a:r>
            <a:endParaRPr lang="tr-TR" altLang="tr-TR" dirty="0" smtClean="0"/>
          </a:p>
          <a:p>
            <a:pPr>
              <a:buFontTx/>
              <a:buNone/>
            </a:pPr>
            <a:r>
              <a:rPr lang="tr-TR" altLang="tr-TR" dirty="0" smtClean="0"/>
              <a:t> </a:t>
            </a:r>
            <a:r>
              <a:rPr lang="tr-TR" altLang="tr-TR" dirty="0">
                <a:solidFill>
                  <a:srgbClr val="FF0000"/>
                </a:solidFill>
              </a:rPr>
              <a:t>Ettirgen Fiil = Geçişli fiil + -t, -r, -</a:t>
            </a:r>
            <a:r>
              <a:rPr lang="tr-TR" altLang="tr-TR" dirty="0" err="1">
                <a:solidFill>
                  <a:srgbClr val="FF0000"/>
                </a:solidFill>
              </a:rPr>
              <a:t>dır</a:t>
            </a:r>
            <a:endParaRPr lang="tr-TR" altLang="tr-TR" dirty="0">
              <a:solidFill>
                <a:srgbClr val="FF0000"/>
              </a:solidFill>
            </a:endParaRPr>
          </a:p>
          <a:p>
            <a:pPr>
              <a:buFontTx/>
              <a:buNone/>
            </a:pPr>
            <a:r>
              <a:rPr lang="tr-TR" altLang="tr-TR" dirty="0"/>
              <a:t>   </a:t>
            </a:r>
          </a:p>
          <a:p>
            <a:pPr>
              <a:buFontTx/>
              <a:buNone/>
            </a:pPr>
            <a:r>
              <a:rPr lang="tr-TR" altLang="tr-TR" dirty="0"/>
              <a:t>   yazmak (geçişli fiil) ---  yazdırmak  (ettirgen fiil)</a:t>
            </a:r>
          </a:p>
          <a:p>
            <a:pPr>
              <a:buFontTx/>
              <a:buNone/>
            </a:pPr>
            <a:r>
              <a:rPr lang="tr-TR" altLang="tr-TR" dirty="0"/>
              <a:t>   okumak (geçişli fiil) ---  okutmak     (ettirgen fiil)</a:t>
            </a:r>
          </a:p>
          <a:p>
            <a:pPr>
              <a:buFontTx/>
              <a:buNone/>
            </a:pPr>
            <a:r>
              <a:rPr lang="tr-TR" altLang="tr-TR" dirty="0"/>
              <a:t>    </a:t>
            </a:r>
            <a:endParaRPr lang="tr-TR" altLang="tr-TR" dirty="0" smtClean="0"/>
          </a:p>
          <a:p>
            <a:r>
              <a:rPr lang="tr-TR" altLang="tr-TR" dirty="0" smtClean="0"/>
              <a:t>Masayı </a:t>
            </a:r>
            <a:r>
              <a:rPr lang="tr-TR" altLang="tr-TR" dirty="0"/>
              <a:t>bir güzel yıkattı.</a:t>
            </a:r>
          </a:p>
          <a:p>
            <a:r>
              <a:rPr lang="tr-TR" altLang="tr-TR" dirty="0" smtClean="0"/>
              <a:t>Masayı </a:t>
            </a:r>
            <a:r>
              <a:rPr lang="tr-TR" altLang="tr-TR" dirty="0"/>
              <a:t>ablasına çözdürdü.</a:t>
            </a:r>
            <a:endParaRPr lang="en-US" altLang="tr-TR" dirty="0"/>
          </a:p>
        </p:txBody>
      </p:sp>
      <p:sp>
        <p:nvSpPr>
          <p:cNvPr id="24578" name="Rectangle 2"/>
          <p:cNvSpPr>
            <a:spLocks noGrp="1" noChangeArrowheads="1"/>
          </p:cNvSpPr>
          <p:nvPr>
            <p:ph type="title"/>
          </p:nvPr>
        </p:nvSpPr>
        <p:spPr/>
        <p:txBody>
          <a:bodyPr/>
          <a:lstStyle/>
          <a:p>
            <a:r>
              <a:rPr lang="tr-TR" altLang="tr-TR"/>
              <a:t>Ettirgen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500" fill="hold"/>
                                        <p:tgtEl>
                                          <p:spTgt spid="2457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4579">
                                            <p:txEl>
                                              <p:pRg st="2" end="2"/>
                                            </p:txEl>
                                          </p:spTgt>
                                        </p:tgtEl>
                                        <p:attrNameLst>
                                          <p:attrName>style.visibility</p:attrName>
                                        </p:attrNameLst>
                                      </p:cBhvr>
                                      <p:to>
                                        <p:strVal val="visible"/>
                                      </p:to>
                                    </p:set>
                                    <p:anim calcmode="lin" valueType="num">
                                      <p:cBhvr additive="base">
                                        <p:cTn id="25" dur="500" fill="hold"/>
                                        <p:tgtEl>
                                          <p:spTgt spid="2457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4579">
                                            <p:txEl>
                                              <p:pRg st="3" end="3"/>
                                            </p:txEl>
                                          </p:spTgt>
                                        </p:tgtEl>
                                        <p:attrNameLst>
                                          <p:attrName>style.visibility</p:attrName>
                                        </p:attrNameLst>
                                      </p:cBhvr>
                                      <p:to>
                                        <p:strVal val="visible"/>
                                      </p:to>
                                    </p:set>
                                    <p:anim calcmode="lin" valueType="num">
                                      <p:cBhvr additive="base">
                                        <p:cTn id="31" dur="500" fill="hold"/>
                                        <p:tgtEl>
                                          <p:spTgt spid="2457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4579">
                                            <p:txEl>
                                              <p:pRg st="4" end="4"/>
                                            </p:txEl>
                                          </p:spTgt>
                                        </p:tgtEl>
                                        <p:attrNameLst>
                                          <p:attrName>style.visibility</p:attrName>
                                        </p:attrNameLst>
                                      </p:cBhvr>
                                      <p:to>
                                        <p:strVal val="visible"/>
                                      </p:to>
                                    </p:set>
                                    <p:anim calcmode="lin" valueType="num">
                                      <p:cBhvr additive="base">
                                        <p:cTn id="37" dur="500" fill="hold"/>
                                        <p:tgtEl>
                                          <p:spTgt spid="2457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4579">
                                            <p:txEl>
                                              <p:pRg st="5" end="5"/>
                                            </p:txEl>
                                          </p:spTgt>
                                        </p:tgtEl>
                                        <p:attrNameLst>
                                          <p:attrName>style.visibility</p:attrName>
                                        </p:attrNameLst>
                                      </p:cBhvr>
                                      <p:to>
                                        <p:strVal val="visible"/>
                                      </p:to>
                                    </p:set>
                                    <p:anim calcmode="lin" valueType="num">
                                      <p:cBhvr additive="base">
                                        <p:cTn id="43" dur="500" fill="hold"/>
                                        <p:tgtEl>
                                          <p:spTgt spid="2457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24579">
                                            <p:txEl>
                                              <p:pRg st="6" end="6"/>
                                            </p:txEl>
                                          </p:spTgt>
                                        </p:tgtEl>
                                        <p:attrNameLst>
                                          <p:attrName>style.visibility</p:attrName>
                                        </p:attrNameLst>
                                      </p:cBhvr>
                                      <p:to>
                                        <p:strVal val="visible"/>
                                      </p:to>
                                    </p:set>
                                    <p:anim calcmode="lin" valueType="num">
                                      <p:cBhvr additive="base">
                                        <p:cTn id="49" dur="500" fill="hold"/>
                                        <p:tgtEl>
                                          <p:spTgt spid="2457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24579">
                                            <p:txEl>
                                              <p:pRg st="7" end="7"/>
                                            </p:txEl>
                                          </p:spTgt>
                                        </p:tgtEl>
                                        <p:attrNameLst>
                                          <p:attrName>style.visibility</p:attrName>
                                        </p:attrNameLst>
                                      </p:cBhvr>
                                      <p:to>
                                        <p:strVal val="visible"/>
                                      </p:to>
                                    </p:set>
                                    <p:anim calcmode="lin" valueType="num">
                                      <p:cBhvr additive="base">
                                        <p:cTn id="55" dur="500" fill="hold"/>
                                        <p:tgtEl>
                                          <p:spTgt spid="24579">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P spid="2457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685800" y="1981200"/>
            <a:ext cx="7772400" cy="4495800"/>
          </a:xfrm>
        </p:spPr>
        <p:txBody>
          <a:bodyPr/>
          <a:lstStyle/>
          <a:p>
            <a:pPr>
              <a:buFontTx/>
              <a:buNone/>
            </a:pPr>
            <a:r>
              <a:rPr lang="tr-TR" altLang="tr-TR" dirty="0"/>
              <a:t>    </a:t>
            </a:r>
            <a:endParaRPr lang="tr-TR" altLang="tr-TR" dirty="0" smtClean="0"/>
          </a:p>
          <a:p>
            <a:pPr>
              <a:buFontTx/>
              <a:buNone/>
            </a:pPr>
            <a:r>
              <a:rPr lang="tr-TR" altLang="tr-TR" dirty="0" smtClean="0"/>
              <a:t> </a:t>
            </a:r>
            <a:r>
              <a:rPr lang="tr-TR" altLang="tr-TR" dirty="0"/>
              <a:t>1- Fiil çatı ekleri üst üste getirilebilir. Ancak bu işlemde bir sıralama kuralı vardır. Eğer farklı çatı ekleri üst üste getirilecekse edilgenlik eki en sonda bulunmalıdır. Edilgenlik eki diğer çatı eklerinden önce getirilemez. </a:t>
            </a:r>
          </a:p>
          <a:p>
            <a:pPr>
              <a:buFontTx/>
              <a:buNone/>
            </a:pPr>
            <a:r>
              <a:rPr lang="tr-TR" altLang="tr-TR" dirty="0"/>
              <a:t>  </a:t>
            </a:r>
            <a:endParaRPr lang="tr-TR" altLang="tr-TR" dirty="0" smtClean="0"/>
          </a:p>
          <a:p>
            <a:pPr>
              <a:buFontTx/>
              <a:buNone/>
            </a:pPr>
            <a:r>
              <a:rPr lang="tr-TR" altLang="tr-TR" dirty="0" smtClean="0"/>
              <a:t> </a:t>
            </a:r>
            <a:r>
              <a:rPr lang="tr-TR" altLang="tr-TR" b="1" dirty="0"/>
              <a:t>Örnek</a:t>
            </a:r>
            <a:r>
              <a:rPr lang="tr-TR" altLang="tr-TR" dirty="0"/>
              <a:t>: sev-in-</a:t>
            </a:r>
            <a:r>
              <a:rPr lang="tr-TR" altLang="tr-TR" dirty="0" err="1"/>
              <a:t>dir</a:t>
            </a:r>
            <a:r>
              <a:rPr lang="tr-TR" altLang="tr-TR" dirty="0"/>
              <a:t>-il-         sev-il-in-</a:t>
            </a:r>
            <a:r>
              <a:rPr lang="tr-TR" altLang="tr-TR" dirty="0" err="1"/>
              <a:t>dir</a:t>
            </a:r>
            <a:r>
              <a:rPr lang="tr-TR" altLang="tr-TR" dirty="0"/>
              <a:t>-</a:t>
            </a:r>
          </a:p>
          <a:p>
            <a:pPr>
              <a:buFontTx/>
              <a:buNone/>
            </a:pPr>
            <a:r>
              <a:rPr lang="tr-TR" altLang="tr-TR" dirty="0"/>
              <a:t>                  (Doğru)                  (Yanlış)</a:t>
            </a:r>
            <a:endParaRPr lang="en-US" altLang="tr-TR" dirty="0"/>
          </a:p>
        </p:txBody>
      </p:sp>
      <p:sp>
        <p:nvSpPr>
          <p:cNvPr id="25602" name="Rectangle 2"/>
          <p:cNvSpPr>
            <a:spLocks noGrp="1" noChangeArrowheads="1"/>
          </p:cNvSpPr>
          <p:nvPr>
            <p:ph type="title"/>
          </p:nvPr>
        </p:nvSpPr>
        <p:spPr/>
        <p:txBody>
          <a:bodyPr/>
          <a:lstStyle/>
          <a:p>
            <a:r>
              <a:rPr lang="tr-TR" altLang="tr-TR" sz="4400" dirty="0"/>
              <a:t>Fiil Çatılarıyla İlgili Bazı Hususlar:</a:t>
            </a:r>
            <a:endParaRPr lang="en-US" altLang="tr-TR"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0-#ppt_w/2"/>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additive="base">
                                        <p:cTn id="13"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additive="base">
                                        <p:cTn id="19"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5603">
                                            <p:txEl>
                                              <p:pRg st="2" end="2"/>
                                            </p:txEl>
                                          </p:spTgt>
                                        </p:tgtEl>
                                        <p:attrNameLst>
                                          <p:attrName>style.visibility</p:attrName>
                                        </p:attrNameLst>
                                      </p:cBhvr>
                                      <p:to>
                                        <p:strVal val="visible"/>
                                      </p:to>
                                    </p:set>
                                    <p:anim calcmode="lin" valueType="num">
                                      <p:cBhvr additive="base">
                                        <p:cTn id="25"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 calcmode="lin" valueType="num">
                                      <p:cBhvr additive="base">
                                        <p:cTn id="31" dur="500" fill="hold"/>
                                        <p:tgtEl>
                                          <p:spTgt spid="2560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anim calcmode="lin" valueType="num">
                                      <p:cBhvr additive="base">
                                        <p:cTn id="37" dur="500" fill="hold"/>
                                        <p:tgtEl>
                                          <p:spTgt spid="2560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a:buFontTx/>
              <a:buNone/>
            </a:pPr>
            <a:r>
              <a:rPr lang="tr-TR" altLang="tr-TR" dirty="0"/>
              <a:t>     </a:t>
            </a:r>
            <a:r>
              <a:rPr lang="tr-TR" altLang="tr-TR" dirty="0" smtClean="0"/>
              <a:t>2- </a:t>
            </a:r>
            <a:r>
              <a:rPr lang="tr-TR" altLang="tr-TR" dirty="0" err="1" smtClean="0"/>
              <a:t>Dönüşlülük</a:t>
            </a:r>
            <a:r>
              <a:rPr lang="tr-TR" altLang="tr-TR" dirty="0"/>
              <a:t>, edilgenlik fiillerinin hiçbiri, işteş fiillerin ise pek çoğu nesne almaz. Yani </a:t>
            </a:r>
            <a:r>
              <a:rPr lang="tr-TR" altLang="tr-TR" dirty="0" err="1"/>
              <a:t>geçişsizdir</a:t>
            </a:r>
            <a:r>
              <a:rPr lang="tr-TR" altLang="tr-TR" dirty="0"/>
              <a:t>. </a:t>
            </a:r>
          </a:p>
          <a:p>
            <a:pPr>
              <a:buFontTx/>
              <a:buNone/>
            </a:pPr>
            <a:r>
              <a:rPr lang="tr-TR" altLang="tr-TR" dirty="0"/>
              <a:t>    </a:t>
            </a:r>
            <a:endParaRPr lang="tr-TR" altLang="tr-TR" dirty="0" smtClean="0"/>
          </a:p>
          <a:p>
            <a:pPr>
              <a:buFontTx/>
              <a:buNone/>
            </a:pPr>
            <a:r>
              <a:rPr lang="tr-TR" altLang="tr-TR" b="1" dirty="0" smtClean="0"/>
              <a:t>Örnek</a:t>
            </a:r>
            <a:r>
              <a:rPr lang="tr-TR" altLang="tr-TR" dirty="0"/>
              <a:t>: </a:t>
            </a:r>
          </a:p>
          <a:p>
            <a:pPr>
              <a:buFontTx/>
              <a:buNone/>
            </a:pPr>
            <a:r>
              <a:rPr lang="tr-TR" altLang="tr-TR" dirty="0"/>
              <a:t>    Ali eve gider gitmez yıkandı. (</a:t>
            </a:r>
            <a:r>
              <a:rPr lang="tr-TR" altLang="tr-TR" dirty="0" err="1"/>
              <a:t>Geçişsiz</a:t>
            </a:r>
            <a:r>
              <a:rPr lang="tr-TR" altLang="tr-TR" dirty="0"/>
              <a:t>)</a:t>
            </a:r>
          </a:p>
          <a:p>
            <a:pPr>
              <a:buFontTx/>
              <a:buNone/>
            </a:pPr>
            <a:r>
              <a:rPr lang="tr-TR" altLang="tr-TR" dirty="0"/>
              <a:t>    Masalar temizlendi. (</a:t>
            </a:r>
            <a:r>
              <a:rPr lang="tr-TR" altLang="tr-TR" dirty="0" err="1"/>
              <a:t>Geçişsiz</a:t>
            </a:r>
            <a:r>
              <a:rPr lang="tr-TR" altLang="tr-TR" dirty="0"/>
              <a:t>) </a:t>
            </a:r>
          </a:p>
          <a:p>
            <a:pPr>
              <a:buFontTx/>
              <a:buNone/>
            </a:pPr>
            <a:r>
              <a:rPr lang="tr-TR" altLang="tr-TR" dirty="0"/>
              <a:t>    Kuzular bahçede meleşiyordu. (</a:t>
            </a:r>
            <a:r>
              <a:rPr lang="tr-TR" altLang="tr-TR" dirty="0" err="1"/>
              <a:t>Geçişsiz</a:t>
            </a:r>
            <a:r>
              <a:rPr lang="tr-TR" altLang="tr-TR" dirty="0"/>
              <a:t>)</a:t>
            </a:r>
            <a:endParaRPr lang="en-US" altLang="tr-TR" dirty="0"/>
          </a:p>
        </p:txBody>
      </p:sp>
      <p:sp>
        <p:nvSpPr>
          <p:cNvPr id="26626" name="Rectangle 2"/>
          <p:cNvSpPr>
            <a:spLocks noGrp="1" noChangeArrowheads="1"/>
          </p:cNvSpPr>
          <p:nvPr>
            <p:ph type="title"/>
          </p:nvPr>
        </p:nvSpPr>
        <p:spPr/>
        <p:txBody>
          <a:bodyPr/>
          <a:lstStyle/>
          <a:p>
            <a:r>
              <a:rPr lang="tr-TR" altLang="tr-TR" sz="4400" dirty="0"/>
              <a:t>Fiil Çatılarıyla İlgili Bazı </a:t>
            </a:r>
            <a:r>
              <a:rPr lang="tr-TR" altLang="tr-TR" sz="4400" dirty="0" err="1"/>
              <a:t>Husular</a:t>
            </a:r>
            <a:endParaRPr lang="en-US" altLang="tr-TR"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additive="base">
                                        <p:cTn id="13" dur="5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 calcmode="lin" valueType="num">
                                      <p:cBhvr additive="base">
                                        <p:cTn id="19" dur="5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additive="base">
                                        <p:cTn id="25" dur="5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additive="base">
                                        <p:cTn id="31" dur="5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6627">
                                            <p:txEl>
                                              <p:pRg st="4" end="4"/>
                                            </p:txEl>
                                          </p:spTgt>
                                        </p:tgtEl>
                                        <p:attrNameLst>
                                          <p:attrName>style.visibility</p:attrName>
                                        </p:attrNameLst>
                                      </p:cBhvr>
                                      <p:to>
                                        <p:strVal val="visible"/>
                                      </p:to>
                                    </p:set>
                                    <p:anim calcmode="lin" valueType="num">
                                      <p:cBhvr additive="base">
                                        <p:cTn id="37" dur="500" fill="hold"/>
                                        <p:tgtEl>
                                          <p:spTgt spid="2662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6627">
                                            <p:txEl>
                                              <p:pRg st="5" end="5"/>
                                            </p:txEl>
                                          </p:spTgt>
                                        </p:tgtEl>
                                        <p:attrNameLst>
                                          <p:attrName>style.visibility</p:attrName>
                                        </p:attrNameLst>
                                      </p:cBhvr>
                                      <p:to>
                                        <p:strVal val="visible"/>
                                      </p:to>
                                    </p:set>
                                    <p:anim calcmode="lin" valueType="num">
                                      <p:cBhvr additive="base">
                                        <p:cTn id="43" dur="500" fill="hold"/>
                                        <p:tgtEl>
                                          <p:spTgt spid="2662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P spid="2662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762000"/>
            <a:ext cx="7772400" cy="2057400"/>
          </a:xfrm>
        </p:spPr>
        <p:txBody>
          <a:bodyPr/>
          <a:lstStyle/>
          <a:p>
            <a:r>
              <a:rPr lang="tr-TR" altLang="tr-TR" sz="6000"/>
              <a:t>A) Öznelerine Göre Fiil Çatıları</a:t>
            </a:r>
            <a:endParaRPr lang="en-US" altLang="tr-TR" sz="6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buFontTx/>
              <a:buNone/>
            </a:pPr>
            <a:r>
              <a:rPr lang="tr-TR" altLang="tr-TR" dirty="0"/>
              <a:t>     Öznesi belli olan ve fiilin bildirdiği işi bizzat öznenin kendisinin yaptığı fiillerdir.</a:t>
            </a:r>
          </a:p>
          <a:p>
            <a:pPr>
              <a:buFontTx/>
              <a:buNone/>
            </a:pPr>
            <a:r>
              <a:rPr lang="tr-TR" altLang="tr-TR" dirty="0"/>
              <a:t>    </a:t>
            </a:r>
            <a:endParaRPr lang="tr-TR" altLang="tr-TR" dirty="0" smtClean="0"/>
          </a:p>
          <a:p>
            <a:pPr>
              <a:buFontTx/>
              <a:buNone/>
            </a:pPr>
            <a:r>
              <a:rPr lang="tr-TR" altLang="tr-TR" dirty="0" smtClean="0"/>
              <a:t>Örnek</a:t>
            </a:r>
            <a:r>
              <a:rPr lang="tr-TR" altLang="tr-TR" dirty="0"/>
              <a:t>: Bugün  imtihana çalıştı</a:t>
            </a:r>
            <a:r>
              <a:rPr lang="tr-TR" altLang="tr-TR" u="sng" dirty="0"/>
              <a:t>m</a:t>
            </a:r>
            <a:r>
              <a:rPr lang="tr-TR" altLang="tr-TR" dirty="0"/>
              <a:t>.              Gizli Özne: Ben -- Etken Fiil</a:t>
            </a:r>
          </a:p>
          <a:p>
            <a:pPr>
              <a:buFontTx/>
              <a:buNone/>
            </a:pPr>
            <a:r>
              <a:rPr lang="tr-TR" altLang="tr-TR" dirty="0"/>
              <a:t>  </a:t>
            </a:r>
            <a:endParaRPr lang="tr-TR" altLang="tr-TR" dirty="0" smtClean="0"/>
          </a:p>
          <a:p>
            <a:r>
              <a:rPr lang="tr-TR" altLang="tr-TR" dirty="0" smtClean="0"/>
              <a:t>Ahmet </a:t>
            </a:r>
            <a:r>
              <a:rPr lang="tr-TR" altLang="tr-TR" dirty="0"/>
              <a:t>yarın Antalya’ya gidecekmiş.-- Etken</a:t>
            </a:r>
          </a:p>
          <a:p>
            <a:r>
              <a:rPr lang="tr-TR" altLang="tr-TR" dirty="0"/>
              <a:t> </a:t>
            </a:r>
            <a:r>
              <a:rPr lang="tr-TR" altLang="tr-TR" dirty="0" smtClean="0"/>
              <a:t>Yağmur </a:t>
            </a:r>
            <a:r>
              <a:rPr lang="tr-TR" altLang="tr-TR" dirty="0"/>
              <a:t>yağıyor şırıl şırıl. -- Etken</a:t>
            </a:r>
          </a:p>
          <a:p>
            <a:r>
              <a:rPr lang="tr-TR" altLang="tr-TR" dirty="0"/>
              <a:t> </a:t>
            </a:r>
            <a:r>
              <a:rPr lang="tr-TR" altLang="tr-TR" dirty="0" smtClean="0"/>
              <a:t>Yapraklar </a:t>
            </a:r>
            <a:r>
              <a:rPr lang="tr-TR" altLang="tr-TR" dirty="0"/>
              <a:t>sarardı. -- Etken</a:t>
            </a:r>
            <a:endParaRPr lang="en-US" altLang="tr-TR" dirty="0"/>
          </a:p>
        </p:txBody>
      </p:sp>
      <p:sp>
        <p:nvSpPr>
          <p:cNvPr id="6146" name="Rectangle 2"/>
          <p:cNvSpPr>
            <a:spLocks noGrp="1" noChangeArrowheads="1"/>
          </p:cNvSpPr>
          <p:nvPr>
            <p:ph type="title"/>
          </p:nvPr>
        </p:nvSpPr>
        <p:spPr/>
        <p:txBody>
          <a:bodyPr/>
          <a:lstStyle/>
          <a:p>
            <a:r>
              <a:rPr lang="tr-TR" altLang="tr-TR" sz="5400" dirty="0" smtClean="0"/>
              <a:t>1- Etken </a:t>
            </a:r>
            <a:r>
              <a:rPr lang="tr-TR" altLang="tr-TR" sz="5400" dirty="0"/>
              <a:t>Fiiller</a:t>
            </a:r>
            <a:endParaRPr lang="en-US" altLang="tr-TR" sz="5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6147">
                                            <p:txEl>
                                              <p:pRg st="4" end="4"/>
                                            </p:txEl>
                                          </p:spTgt>
                                        </p:tgtEl>
                                        <p:attrNameLst>
                                          <p:attrName>style.visibility</p:attrName>
                                        </p:attrNameLst>
                                      </p:cBhvr>
                                      <p:to>
                                        <p:strVal val="visible"/>
                                      </p:to>
                                    </p:set>
                                    <p:anim calcmode="lin" valueType="num">
                                      <p:cBhvr additive="base">
                                        <p:cTn id="37"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6147">
                                            <p:txEl>
                                              <p:pRg st="5" end="5"/>
                                            </p:txEl>
                                          </p:spTgt>
                                        </p:tgtEl>
                                        <p:attrNameLst>
                                          <p:attrName>style.visibility</p:attrName>
                                        </p:attrNameLst>
                                      </p:cBhvr>
                                      <p:to>
                                        <p:strVal val="visible"/>
                                      </p:to>
                                    </p:set>
                                    <p:anim calcmode="lin" valueType="num">
                                      <p:cBhvr additive="base">
                                        <p:cTn id="43"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6147">
                                            <p:txEl>
                                              <p:pRg st="6" end="6"/>
                                            </p:txEl>
                                          </p:spTgt>
                                        </p:tgtEl>
                                        <p:attrNameLst>
                                          <p:attrName>style.visibility</p:attrName>
                                        </p:attrNameLst>
                                      </p:cBhvr>
                                      <p:to>
                                        <p:strVal val="visible"/>
                                      </p:to>
                                    </p:set>
                                    <p:anim calcmode="lin" valueType="num">
                                      <p:cBhvr additive="base">
                                        <p:cTn id="49"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P spid="61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85800" y="1143000"/>
            <a:ext cx="7696200" cy="5486400"/>
          </a:xfrm>
        </p:spPr>
        <p:txBody>
          <a:bodyPr/>
          <a:lstStyle/>
          <a:p>
            <a:pPr>
              <a:lnSpc>
                <a:spcPct val="90000"/>
              </a:lnSpc>
              <a:buFontTx/>
              <a:buNone/>
            </a:pPr>
            <a:r>
              <a:rPr lang="tr-TR" altLang="tr-TR" sz="2800" dirty="0"/>
              <a:t>    </a:t>
            </a:r>
            <a:endParaRPr lang="tr-TR" altLang="tr-TR" sz="2800" dirty="0" smtClean="0"/>
          </a:p>
          <a:p>
            <a:pPr>
              <a:lnSpc>
                <a:spcPct val="90000"/>
              </a:lnSpc>
              <a:buFontTx/>
              <a:buNone/>
            </a:pPr>
            <a:endParaRPr lang="tr-TR" altLang="tr-TR" sz="2800" dirty="0"/>
          </a:p>
          <a:p>
            <a:pPr>
              <a:lnSpc>
                <a:spcPct val="90000"/>
              </a:lnSpc>
              <a:buFontTx/>
              <a:buNone/>
            </a:pPr>
            <a:r>
              <a:rPr lang="tr-TR" altLang="tr-TR" dirty="0" smtClean="0"/>
              <a:t>Öznesi </a:t>
            </a:r>
            <a:r>
              <a:rPr lang="tr-TR" altLang="tr-TR" dirty="0"/>
              <a:t>belli olmayan ya da nesnesi özne gibi görünen </a:t>
            </a:r>
            <a:r>
              <a:rPr lang="tr-TR" altLang="tr-TR" dirty="0" err="1"/>
              <a:t>fiillerdir.Fiilin</a:t>
            </a:r>
            <a:r>
              <a:rPr lang="tr-TR" altLang="tr-TR" dirty="0"/>
              <a:t> bildirdiği işi özne değil de başkası yapıyorsa, özne bu işten etkileniyorsa fiil edilgendir. </a:t>
            </a:r>
          </a:p>
          <a:p>
            <a:pPr>
              <a:lnSpc>
                <a:spcPct val="90000"/>
              </a:lnSpc>
              <a:buFontTx/>
              <a:buNone/>
            </a:pPr>
            <a:r>
              <a:rPr lang="tr-TR" altLang="tr-TR" dirty="0"/>
              <a:t>   </a:t>
            </a:r>
            <a:endParaRPr lang="tr-TR" altLang="tr-TR" dirty="0" smtClean="0"/>
          </a:p>
          <a:p>
            <a:pPr>
              <a:lnSpc>
                <a:spcPct val="90000"/>
              </a:lnSpc>
              <a:buFontTx/>
              <a:buNone/>
            </a:pPr>
            <a:r>
              <a:rPr lang="tr-TR" altLang="tr-TR" dirty="0" smtClean="0"/>
              <a:t>Örnek</a:t>
            </a:r>
            <a:r>
              <a:rPr lang="tr-TR" altLang="tr-TR" dirty="0"/>
              <a:t>: Sınıflar temizlendi.(temizleyen yani özne belli değil) -- Edilgen Fiil</a:t>
            </a:r>
          </a:p>
          <a:p>
            <a:pPr>
              <a:lnSpc>
                <a:spcPct val="90000"/>
              </a:lnSpc>
              <a:buFontTx/>
              <a:buNone/>
            </a:pPr>
            <a:r>
              <a:rPr lang="tr-TR" altLang="tr-TR" dirty="0"/>
              <a:t>   </a:t>
            </a:r>
          </a:p>
          <a:p>
            <a:pPr>
              <a:lnSpc>
                <a:spcPct val="90000"/>
              </a:lnSpc>
              <a:buFontTx/>
              <a:buNone/>
            </a:pPr>
            <a:r>
              <a:rPr lang="tr-TR" altLang="tr-TR" dirty="0"/>
              <a:t>     Edilgen fiiller birtakım eklerle yapılır.   Bunlar: </a:t>
            </a:r>
            <a:r>
              <a:rPr lang="tr-TR" altLang="tr-TR" b="1" dirty="0">
                <a:solidFill>
                  <a:srgbClr val="FF0000"/>
                </a:solidFill>
              </a:rPr>
              <a:t>“-n </a:t>
            </a:r>
            <a:r>
              <a:rPr lang="tr-TR" altLang="tr-TR" b="1" dirty="0" err="1">
                <a:solidFill>
                  <a:srgbClr val="FF0000"/>
                </a:solidFill>
              </a:rPr>
              <a:t>ın</a:t>
            </a:r>
            <a:r>
              <a:rPr lang="tr-TR" altLang="tr-TR" b="1" dirty="0">
                <a:solidFill>
                  <a:srgbClr val="FF0000"/>
                </a:solidFill>
              </a:rPr>
              <a:t>,-in,-un,-ün,-</a:t>
            </a:r>
            <a:r>
              <a:rPr lang="tr-TR" altLang="tr-TR" b="1" dirty="0" err="1">
                <a:solidFill>
                  <a:srgbClr val="FF0000"/>
                </a:solidFill>
              </a:rPr>
              <a:t>ıl</a:t>
            </a:r>
            <a:r>
              <a:rPr lang="tr-TR" altLang="tr-TR" b="1" dirty="0">
                <a:solidFill>
                  <a:srgbClr val="FF0000"/>
                </a:solidFill>
              </a:rPr>
              <a:t>,-il,-</a:t>
            </a:r>
            <a:r>
              <a:rPr lang="tr-TR" altLang="tr-TR" b="1" dirty="0" err="1">
                <a:solidFill>
                  <a:srgbClr val="FF0000"/>
                </a:solidFill>
              </a:rPr>
              <a:t>ul</a:t>
            </a:r>
            <a:r>
              <a:rPr lang="tr-TR" altLang="tr-TR" b="1" dirty="0">
                <a:solidFill>
                  <a:srgbClr val="FF0000"/>
                </a:solidFill>
              </a:rPr>
              <a:t>,-</a:t>
            </a:r>
            <a:r>
              <a:rPr lang="tr-TR" altLang="tr-TR" b="1" dirty="0" err="1">
                <a:solidFill>
                  <a:srgbClr val="FF0000"/>
                </a:solidFill>
              </a:rPr>
              <a:t>ül”</a:t>
            </a:r>
            <a:r>
              <a:rPr lang="tr-TR" altLang="tr-TR" dirty="0" err="1"/>
              <a:t>dür</a:t>
            </a:r>
            <a:r>
              <a:rPr lang="tr-TR" altLang="tr-TR" dirty="0"/>
              <a:t>.</a:t>
            </a:r>
          </a:p>
          <a:p>
            <a:pPr>
              <a:lnSpc>
                <a:spcPct val="90000"/>
              </a:lnSpc>
              <a:buFontTx/>
              <a:buNone/>
            </a:pPr>
            <a:r>
              <a:rPr lang="tr-TR" altLang="tr-TR" dirty="0"/>
              <a:t>    Ağaç devr</a:t>
            </a:r>
            <a:r>
              <a:rPr lang="tr-TR" altLang="tr-TR" u="sng" dirty="0"/>
              <a:t>il</a:t>
            </a:r>
            <a:r>
              <a:rPr lang="tr-TR" altLang="tr-TR" dirty="0"/>
              <a:t>di. Tavşan vur</a:t>
            </a:r>
            <a:r>
              <a:rPr lang="tr-TR" altLang="tr-TR" u="sng" dirty="0"/>
              <a:t>ul</a:t>
            </a:r>
            <a:r>
              <a:rPr lang="tr-TR" altLang="tr-TR" dirty="0"/>
              <a:t>du.</a:t>
            </a:r>
          </a:p>
          <a:p>
            <a:pPr>
              <a:lnSpc>
                <a:spcPct val="90000"/>
              </a:lnSpc>
              <a:buFontTx/>
              <a:buNone/>
            </a:pPr>
            <a:r>
              <a:rPr lang="tr-TR" altLang="tr-TR" dirty="0"/>
              <a:t>    Sınıfın tahtası boya</a:t>
            </a:r>
            <a:r>
              <a:rPr lang="tr-TR" altLang="tr-TR" u="sng" dirty="0"/>
              <a:t>n</a:t>
            </a:r>
            <a:r>
              <a:rPr lang="tr-TR" altLang="tr-TR" dirty="0"/>
              <a:t>dı.</a:t>
            </a:r>
          </a:p>
          <a:p>
            <a:pPr>
              <a:lnSpc>
                <a:spcPct val="90000"/>
              </a:lnSpc>
              <a:buFontTx/>
              <a:buNone/>
            </a:pPr>
            <a:endParaRPr lang="en-US" altLang="tr-TR" dirty="0"/>
          </a:p>
        </p:txBody>
      </p:sp>
      <p:sp>
        <p:nvSpPr>
          <p:cNvPr id="8194" name="Rectangle 2"/>
          <p:cNvSpPr>
            <a:spLocks noGrp="1" noChangeArrowheads="1"/>
          </p:cNvSpPr>
          <p:nvPr>
            <p:ph type="title"/>
          </p:nvPr>
        </p:nvSpPr>
        <p:spPr>
          <a:xfrm>
            <a:off x="685800" y="381000"/>
            <a:ext cx="7772400" cy="762000"/>
          </a:xfrm>
        </p:spPr>
        <p:txBody>
          <a:bodyPr/>
          <a:lstStyle/>
          <a:p>
            <a:r>
              <a:rPr lang="tr-TR" altLang="tr-TR"/>
              <a:t>2- Edilgen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 calcmode="lin" valueType="num">
                                      <p:cBhvr additive="base">
                                        <p:cTn id="55" dur="500" fill="hold"/>
                                        <p:tgtEl>
                                          <p:spTgt spid="819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buFontTx/>
              <a:buNone/>
            </a:pPr>
            <a:r>
              <a:rPr lang="tr-TR" altLang="tr-TR" dirty="0"/>
              <a:t>      Bir fiilin, birden fazla özne tarafından birlikte veya karşılıklı olarak yapıldığını gösteren fiillerdir. </a:t>
            </a:r>
          </a:p>
          <a:p>
            <a:pPr>
              <a:buFontTx/>
              <a:buNone/>
            </a:pPr>
            <a:r>
              <a:rPr lang="tr-TR" altLang="tr-TR" dirty="0"/>
              <a:t>    </a:t>
            </a:r>
            <a:endParaRPr lang="tr-TR" altLang="tr-TR" dirty="0" smtClean="0"/>
          </a:p>
          <a:p>
            <a:r>
              <a:rPr lang="tr-TR" altLang="tr-TR" dirty="0" smtClean="0"/>
              <a:t>İşteş </a:t>
            </a:r>
            <a:r>
              <a:rPr lang="tr-TR" altLang="tr-TR" dirty="0"/>
              <a:t>fiiller, fiillere </a:t>
            </a:r>
            <a:r>
              <a:rPr lang="tr-TR" altLang="tr-TR" b="1" dirty="0">
                <a:solidFill>
                  <a:srgbClr val="FF0000"/>
                </a:solidFill>
              </a:rPr>
              <a:t>“-ş-</a:t>
            </a:r>
            <a:r>
              <a:rPr lang="tr-TR" altLang="tr-TR" dirty="0">
                <a:solidFill>
                  <a:srgbClr val="FF0000"/>
                </a:solidFill>
              </a:rPr>
              <a:t>” </a:t>
            </a:r>
            <a:r>
              <a:rPr lang="tr-TR" altLang="tr-TR" dirty="0"/>
              <a:t>eki getirilerek türetilir. </a:t>
            </a:r>
          </a:p>
          <a:p>
            <a:r>
              <a:rPr lang="tr-TR" altLang="tr-TR" dirty="0" smtClean="0"/>
              <a:t>İşteş </a:t>
            </a:r>
            <a:r>
              <a:rPr lang="tr-TR" altLang="tr-TR" dirty="0"/>
              <a:t>fiiller işin yapılışına göre iki grupta incelenir.</a:t>
            </a:r>
            <a:endParaRPr lang="en-US" altLang="tr-TR" dirty="0"/>
          </a:p>
        </p:txBody>
      </p:sp>
      <p:sp>
        <p:nvSpPr>
          <p:cNvPr id="9218" name="Rectangle 2"/>
          <p:cNvSpPr>
            <a:spLocks noGrp="1" noChangeArrowheads="1"/>
          </p:cNvSpPr>
          <p:nvPr>
            <p:ph type="title"/>
          </p:nvPr>
        </p:nvSpPr>
        <p:spPr/>
        <p:txBody>
          <a:bodyPr/>
          <a:lstStyle/>
          <a:p>
            <a:r>
              <a:rPr lang="tr-TR" altLang="tr-TR"/>
              <a:t>3- İşteş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1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buFontTx/>
              <a:buNone/>
            </a:pPr>
            <a:r>
              <a:rPr lang="tr-TR" altLang="tr-TR" dirty="0"/>
              <a:t>    Fiilin, özneler tarafından karşılıklı olarak yapıldığını bildirir. </a:t>
            </a:r>
          </a:p>
          <a:p>
            <a:pPr>
              <a:buFontTx/>
              <a:buNone/>
            </a:pPr>
            <a:r>
              <a:rPr lang="tr-TR" altLang="tr-TR" dirty="0"/>
              <a:t>   </a:t>
            </a:r>
            <a:endParaRPr lang="tr-TR" altLang="tr-TR" dirty="0" smtClean="0"/>
          </a:p>
          <a:p>
            <a:pPr>
              <a:buFontTx/>
              <a:buNone/>
            </a:pPr>
            <a:r>
              <a:rPr lang="tr-TR" altLang="tr-TR" dirty="0" smtClean="0"/>
              <a:t>Örnek</a:t>
            </a:r>
            <a:r>
              <a:rPr lang="tr-TR" altLang="tr-TR" dirty="0"/>
              <a:t>: Okulda onunla hep selamlaşırım.</a:t>
            </a:r>
          </a:p>
          <a:p>
            <a:pPr>
              <a:buFontTx/>
              <a:buNone/>
            </a:pPr>
            <a:r>
              <a:rPr lang="tr-TR" altLang="tr-TR" dirty="0"/>
              <a:t>                Masadaki elmaları paylaştılar.</a:t>
            </a:r>
          </a:p>
          <a:p>
            <a:pPr>
              <a:buFontTx/>
              <a:buNone/>
            </a:pPr>
            <a:r>
              <a:rPr lang="tr-TR" altLang="tr-TR" dirty="0"/>
              <a:t>                Boş yere saatlerce tartıştılar.</a:t>
            </a:r>
          </a:p>
          <a:p>
            <a:pPr>
              <a:buFontTx/>
              <a:buNone/>
            </a:pPr>
            <a:r>
              <a:rPr lang="tr-TR" altLang="tr-TR" dirty="0"/>
              <a:t>                Boksörler çok yaman dövüştüler.</a:t>
            </a:r>
            <a:endParaRPr lang="en-US" altLang="tr-TR" dirty="0"/>
          </a:p>
        </p:txBody>
      </p:sp>
      <p:sp>
        <p:nvSpPr>
          <p:cNvPr id="10242" name="Rectangle 2"/>
          <p:cNvSpPr>
            <a:spLocks noGrp="1" noChangeArrowheads="1"/>
          </p:cNvSpPr>
          <p:nvPr>
            <p:ph type="title"/>
          </p:nvPr>
        </p:nvSpPr>
        <p:spPr/>
        <p:txBody>
          <a:bodyPr/>
          <a:lstStyle/>
          <a:p>
            <a:r>
              <a:rPr lang="tr-TR" altLang="tr-TR" sz="4800" dirty="0"/>
              <a:t>a) Karşılıklı Yapma Bildirir:</a:t>
            </a:r>
            <a:endParaRPr lang="en-US" altLang="tr-TR"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additive="base">
                                        <p:cTn id="31"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additive="base">
                                        <p:cTn id="37" dur="500" fill="hold"/>
                                        <p:tgtEl>
                                          <p:spTgt spid="1024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0243">
                                            <p:txEl>
                                              <p:pRg st="5" end="5"/>
                                            </p:txEl>
                                          </p:spTgt>
                                        </p:tgtEl>
                                        <p:attrNameLst>
                                          <p:attrName>style.visibility</p:attrName>
                                        </p:attrNameLst>
                                      </p:cBhvr>
                                      <p:to>
                                        <p:strVal val="visible"/>
                                      </p:to>
                                    </p:set>
                                    <p:anim calcmode="lin" valueType="num">
                                      <p:cBhvr additive="base">
                                        <p:cTn id="43" dur="500" fill="hold"/>
                                        <p:tgtEl>
                                          <p:spTgt spid="1024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219200"/>
            <a:ext cx="8153400" cy="4876800"/>
          </a:xfrm>
        </p:spPr>
        <p:txBody>
          <a:bodyPr>
            <a:normAutofit fontScale="92500" lnSpcReduction="10000"/>
          </a:bodyPr>
          <a:lstStyle/>
          <a:p>
            <a:pPr>
              <a:buFontTx/>
              <a:buNone/>
            </a:pPr>
            <a:r>
              <a:rPr lang="tr-TR" altLang="tr-TR" sz="2800" dirty="0"/>
              <a:t>   </a:t>
            </a:r>
            <a:endParaRPr lang="tr-TR" altLang="tr-TR" sz="2800" dirty="0" smtClean="0"/>
          </a:p>
          <a:p>
            <a:pPr>
              <a:buFontTx/>
              <a:buNone/>
            </a:pPr>
            <a:endParaRPr lang="tr-TR" altLang="tr-TR" sz="2800" dirty="0"/>
          </a:p>
          <a:p>
            <a:pPr>
              <a:buFontTx/>
              <a:buNone/>
            </a:pPr>
            <a:r>
              <a:rPr lang="tr-TR" altLang="tr-TR" sz="2800" dirty="0" smtClean="0"/>
              <a:t> </a:t>
            </a:r>
            <a:r>
              <a:rPr lang="tr-TR" altLang="tr-TR" sz="2800" dirty="0"/>
              <a:t>Fiilin, özneler tarafından birlikte, beraber yapıldığını gösterir.</a:t>
            </a:r>
          </a:p>
          <a:p>
            <a:pPr>
              <a:buFontTx/>
              <a:buNone/>
            </a:pPr>
            <a:r>
              <a:rPr lang="tr-TR" altLang="tr-TR" sz="2800" dirty="0"/>
              <a:t>    Örnek: Adama bakıp gülüştüler.</a:t>
            </a:r>
          </a:p>
          <a:p>
            <a:pPr>
              <a:buFontTx/>
              <a:buNone/>
            </a:pPr>
            <a:r>
              <a:rPr lang="tr-TR" altLang="tr-TR" sz="2800" dirty="0"/>
              <a:t>                Kuşlar etrafta uçuşuyor. </a:t>
            </a:r>
          </a:p>
          <a:p>
            <a:pPr>
              <a:buFontTx/>
              <a:buNone/>
            </a:pPr>
            <a:endParaRPr lang="tr-TR" altLang="tr-TR" sz="2800" dirty="0"/>
          </a:p>
          <a:p>
            <a:pPr>
              <a:buFontTx/>
              <a:buNone/>
            </a:pPr>
            <a:r>
              <a:rPr lang="tr-TR" altLang="tr-TR" sz="2800" dirty="0"/>
              <a:t>     Uyarı: İşteş fiiller aynı zamanda bir oluş bildirir. </a:t>
            </a:r>
          </a:p>
          <a:p>
            <a:pPr>
              <a:buFontTx/>
              <a:buNone/>
            </a:pPr>
            <a:r>
              <a:rPr lang="tr-TR" altLang="tr-TR" sz="2800" dirty="0"/>
              <a:t>     Örnek: Çocuk iyi gelişmiş.</a:t>
            </a:r>
          </a:p>
          <a:p>
            <a:pPr>
              <a:buFontTx/>
              <a:buNone/>
            </a:pPr>
            <a:r>
              <a:rPr lang="tr-TR" altLang="tr-TR" sz="2800" dirty="0"/>
              <a:t>                 Memleketimiz iyice güzelleşti.</a:t>
            </a:r>
          </a:p>
          <a:p>
            <a:pPr>
              <a:buFontTx/>
              <a:buNone/>
            </a:pPr>
            <a:r>
              <a:rPr lang="tr-TR" altLang="tr-TR" sz="2800" dirty="0"/>
              <a:t>                 Çamaşırlar beyazlaşmış. </a:t>
            </a:r>
          </a:p>
          <a:p>
            <a:pPr>
              <a:buFontTx/>
              <a:buNone/>
            </a:pPr>
            <a:endParaRPr lang="tr-TR" altLang="tr-TR" sz="2800" dirty="0"/>
          </a:p>
          <a:p>
            <a:pPr>
              <a:buFontTx/>
              <a:buNone/>
            </a:pPr>
            <a:endParaRPr lang="tr-TR" altLang="tr-TR" sz="2800" dirty="0"/>
          </a:p>
          <a:p>
            <a:pPr>
              <a:buFontTx/>
              <a:buNone/>
            </a:pPr>
            <a:endParaRPr lang="en-US" altLang="tr-TR" sz="2800" dirty="0"/>
          </a:p>
        </p:txBody>
      </p:sp>
      <p:sp>
        <p:nvSpPr>
          <p:cNvPr id="11266" name="Rectangle 2"/>
          <p:cNvSpPr>
            <a:spLocks noGrp="1" noChangeArrowheads="1"/>
          </p:cNvSpPr>
          <p:nvPr>
            <p:ph type="title"/>
          </p:nvPr>
        </p:nvSpPr>
        <p:spPr>
          <a:xfrm>
            <a:off x="683568" y="548680"/>
            <a:ext cx="8278688" cy="990600"/>
          </a:xfrm>
        </p:spPr>
        <p:txBody>
          <a:bodyPr/>
          <a:lstStyle/>
          <a:p>
            <a:r>
              <a:rPr lang="tr-TR" altLang="tr-TR" sz="4800" dirty="0"/>
              <a:t>b) Birlikte Yapılma Bildirir:</a:t>
            </a:r>
            <a:endParaRPr lang="en-US" altLang="tr-TR"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1267">
                                            <p:txEl>
                                              <p:pRg st="7" end="7"/>
                                            </p:txEl>
                                          </p:spTgt>
                                        </p:tgtEl>
                                        <p:attrNameLst>
                                          <p:attrName>style.visibility</p:attrName>
                                        </p:attrNameLst>
                                      </p:cBhvr>
                                      <p:to>
                                        <p:strVal val="visible"/>
                                      </p:to>
                                    </p:set>
                                    <p:anim calcmode="lin" valueType="num">
                                      <p:cBhvr additive="base">
                                        <p:cTn id="43" dur="500" fill="hold"/>
                                        <p:tgtEl>
                                          <p:spTgt spid="1126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1267">
                                            <p:txEl>
                                              <p:pRg st="8" end="8"/>
                                            </p:txEl>
                                          </p:spTgt>
                                        </p:tgtEl>
                                        <p:attrNameLst>
                                          <p:attrName>style.visibility</p:attrName>
                                        </p:attrNameLst>
                                      </p:cBhvr>
                                      <p:to>
                                        <p:strVal val="visible"/>
                                      </p:to>
                                    </p:set>
                                    <p:anim calcmode="lin" valueType="num">
                                      <p:cBhvr additive="base">
                                        <p:cTn id="49" dur="500" fill="hold"/>
                                        <p:tgtEl>
                                          <p:spTgt spid="11267">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1267">
                                            <p:txEl>
                                              <p:pRg st="9" end="9"/>
                                            </p:txEl>
                                          </p:spTgt>
                                        </p:tgtEl>
                                        <p:attrNameLst>
                                          <p:attrName>style.visibility</p:attrName>
                                        </p:attrNameLst>
                                      </p:cBhvr>
                                      <p:to>
                                        <p:strVal val="visible"/>
                                      </p:to>
                                    </p:set>
                                    <p:anim calcmode="lin" valueType="num">
                                      <p:cBhvr additive="base">
                                        <p:cTn id="55" dur="500" fill="hold"/>
                                        <p:tgtEl>
                                          <p:spTgt spid="11267">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04800" y="1447800"/>
            <a:ext cx="8153400" cy="5105400"/>
          </a:xfrm>
        </p:spPr>
        <p:txBody>
          <a:bodyPr/>
          <a:lstStyle/>
          <a:p>
            <a:pPr>
              <a:lnSpc>
                <a:spcPct val="90000"/>
              </a:lnSpc>
              <a:buFontTx/>
              <a:buNone/>
            </a:pPr>
            <a:r>
              <a:rPr lang="tr-TR" altLang="tr-TR" dirty="0"/>
              <a:t>  </a:t>
            </a:r>
            <a:endParaRPr lang="tr-TR" altLang="tr-TR" dirty="0" smtClean="0"/>
          </a:p>
          <a:p>
            <a:pPr>
              <a:lnSpc>
                <a:spcPct val="90000"/>
              </a:lnSpc>
              <a:buFontTx/>
              <a:buNone/>
            </a:pPr>
            <a:endParaRPr lang="tr-TR" altLang="tr-TR" dirty="0"/>
          </a:p>
          <a:p>
            <a:pPr>
              <a:lnSpc>
                <a:spcPct val="90000"/>
              </a:lnSpc>
              <a:buFontTx/>
              <a:buNone/>
            </a:pPr>
            <a:r>
              <a:rPr lang="tr-TR" altLang="tr-TR" dirty="0" smtClean="0"/>
              <a:t>    </a:t>
            </a:r>
            <a:r>
              <a:rPr lang="tr-TR" altLang="tr-TR" dirty="0"/>
              <a:t>Bir fiili yapan öznenin yine bizzat o fiilden etkilendiği fiillere dönüşlü fiiller denir. Dönüşlü fiillerde özne, hem işi yapan hem de o işten etkilenendir.</a:t>
            </a:r>
          </a:p>
          <a:p>
            <a:pPr>
              <a:lnSpc>
                <a:spcPct val="90000"/>
              </a:lnSpc>
              <a:buFontTx/>
              <a:buNone/>
            </a:pPr>
            <a:r>
              <a:rPr lang="tr-TR" altLang="tr-TR" dirty="0"/>
              <a:t>    </a:t>
            </a:r>
            <a:r>
              <a:rPr lang="tr-TR" altLang="tr-TR" dirty="0" err="1"/>
              <a:t>Dönüşlülük</a:t>
            </a:r>
            <a:r>
              <a:rPr lang="tr-TR" altLang="tr-TR" dirty="0"/>
              <a:t> eki </a:t>
            </a:r>
            <a:r>
              <a:rPr lang="tr-TR" altLang="tr-TR" sz="3600" b="1" dirty="0">
                <a:solidFill>
                  <a:srgbClr val="FF0000"/>
                </a:solidFill>
              </a:rPr>
              <a:t>“-n </a:t>
            </a:r>
            <a:r>
              <a:rPr lang="tr-TR" altLang="tr-TR" sz="3600" b="1" dirty="0" err="1">
                <a:solidFill>
                  <a:srgbClr val="FF0000"/>
                </a:solidFill>
              </a:rPr>
              <a:t>ın</a:t>
            </a:r>
            <a:r>
              <a:rPr lang="tr-TR" altLang="tr-TR" sz="3600" b="1" dirty="0">
                <a:solidFill>
                  <a:srgbClr val="FF0000"/>
                </a:solidFill>
              </a:rPr>
              <a:t>,-in,-un,-ün,-</a:t>
            </a:r>
            <a:r>
              <a:rPr lang="tr-TR" altLang="tr-TR" sz="3600" b="1" dirty="0" err="1">
                <a:solidFill>
                  <a:srgbClr val="FF0000"/>
                </a:solidFill>
              </a:rPr>
              <a:t>ıl</a:t>
            </a:r>
            <a:r>
              <a:rPr lang="tr-TR" altLang="tr-TR" sz="3600" b="1" dirty="0">
                <a:solidFill>
                  <a:srgbClr val="FF0000"/>
                </a:solidFill>
              </a:rPr>
              <a:t>,-il,     - </a:t>
            </a:r>
            <a:r>
              <a:rPr lang="tr-TR" altLang="tr-TR" sz="3600" b="1" dirty="0" err="1">
                <a:solidFill>
                  <a:srgbClr val="FF0000"/>
                </a:solidFill>
              </a:rPr>
              <a:t>ul</a:t>
            </a:r>
            <a:r>
              <a:rPr lang="tr-TR" altLang="tr-TR" sz="3600" b="1" dirty="0">
                <a:solidFill>
                  <a:srgbClr val="FF0000"/>
                </a:solidFill>
              </a:rPr>
              <a:t>,-</a:t>
            </a:r>
            <a:r>
              <a:rPr lang="tr-TR" altLang="tr-TR" sz="3600" b="1" dirty="0" err="1">
                <a:solidFill>
                  <a:srgbClr val="FF0000"/>
                </a:solidFill>
              </a:rPr>
              <a:t>ül</a:t>
            </a:r>
            <a:r>
              <a:rPr lang="tr-TR" altLang="tr-TR" sz="3600" dirty="0" err="1"/>
              <a:t>”dür</a:t>
            </a:r>
            <a:r>
              <a:rPr lang="tr-TR" altLang="tr-TR" sz="3600" dirty="0"/>
              <a:t>.</a:t>
            </a:r>
          </a:p>
          <a:p>
            <a:pPr>
              <a:lnSpc>
                <a:spcPct val="90000"/>
              </a:lnSpc>
              <a:buFontTx/>
              <a:buNone/>
            </a:pPr>
            <a:r>
              <a:rPr lang="tr-TR" altLang="tr-TR" dirty="0"/>
              <a:t>    </a:t>
            </a:r>
            <a:endParaRPr lang="tr-TR" altLang="tr-TR" dirty="0" smtClean="0"/>
          </a:p>
          <a:p>
            <a:pPr>
              <a:lnSpc>
                <a:spcPct val="90000"/>
              </a:lnSpc>
              <a:buFontTx/>
              <a:buNone/>
            </a:pPr>
            <a:r>
              <a:rPr lang="tr-TR" altLang="tr-TR" dirty="0" smtClean="0"/>
              <a:t>Örnek</a:t>
            </a:r>
            <a:r>
              <a:rPr lang="tr-TR" altLang="tr-TR" dirty="0"/>
              <a:t>: Hasan yatmadan önce yıka</a:t>
            </a:r>
            <a:r>
              <a:rPr lang="tr-TR" altLang="tr-TR" u="sng" dirty="0"/>
              <a:t>n</a:t>
            </a:r>
            <a:r>
              <a:rPr lang="tr-TR" altLang="tr-TR" dirty="0"/>
              <a:t>dı.</a:t>
            </a:r>
          </a:p>
          <a:p>
            <a:pPr>
              <a:lnSpc>
                <a:spcPct val="90000"/>
              </a:lnSpc>
              <a:buFontTx/>
              <a:buNone/>
            </a:pPr>
            <a:r>
              <a:rPr lang="tr-TR" altLang="tr-TR" dirty="0"/>
              <a:t>                Kedi yemeğe bakıp yala</a:t>
            </a:r>
            <a:r>
              <a:rPr lang="tr-TR" altLang="tr-TR" u="sng" dirty="0"/>
              <a:t>n</a:t>
            </a:r>
            <a:r>
              <a:rPr lang="tr-TR" altLang="tr-TR" dirty="0"/>
              <a:t>ıyordu.</a:t>
            </a:r>
          </a:p>
          <a:p>
            <a:pPr>
              <a:lnSpc>
                <a:spcPct val="90000"/>
              </a:lnSpc>
              <a:buFontTx/>
              <a:buNone/>
            </a:pPr>
            <a:r>
              <a:rPr lang="tr-TR" altLang="tr-TR" dirty="0"/>
              <a:t>                Askerler ileriye at</a:t>
            </a:r>
            <a:r>
              <a:rPr lang="tr-TR" altLang="tr-TR" u="sng" dirty="0"/>
              <a:t>ıl</a:t>
            </a:r>
            <a:r>
              <a:rPr lang="tr-TR" altLang="tr-TR" dirty="0"/>
              <a:t>dı.</a:t>
            </a:r>
          </a:p>
          <a:p>
            <a:pPr>
              <a:lnSpc>
                <a:spcPct val="90000"/>
              </a:lnSpc>
              <a:buFontTx/>
              <a:buNone/>
            </a:pPr>
            <a:r>
              <a:rPr lang="tr-TR" altLang="tr-TR" dirty="0"/>
              <a:t>                Aynanın karşısına geçip tara</a:t>
            </a:r>
            <a:r>
              <a:rPr lang="tr-TR" altLang="tr-TR" u="sng" dirty="0"/>
              <a:t>n</a:t>
            </a:r>
            <a:r>
              <a:rPr lang="tr-TR" altLang="tr-TR" dirty="0"/>
              <a:t>dı.</a:t>
            </a:r>
            <a:endParaRPr lang="en-US" altLang="tr-TR" dirty="0"/>
          </a:p>
        </p:txBody>
      </p:sp>
      <p:sp>
        <p:nvSpPr>
          <p:cNvPr id="12290" name="Rectangle 2"/>
          <p:cNvSpPr>
            <a:spLocks noGrp="1" noChangeArrowheads="1"/>
          </p:cNvSpPr>
          <p:nvPr>
            <p:ph type="title"/>
          </p:nvPr>
        </p:nvSpPr>
        <p:spPr>
          <a:xfrm>
            <a:off x="685800" y="381000"/>
            <a:ext cx="7772400" cy="1143000"/>
          </a:xfrm>
        </p:spPr>
        <p:txBody>
          <a:bodyPr/>
          <a:lstStyle/>
          <a:p>
            <a:r>
              <a:rPr lang="tr-TR" altLang="tr-TR"/>
              <a:t>4- Dönüşlü Fiiller</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2291">
                                            <p:txEl>
                                              <p:pRg st="7" end="7"/>
                                            </p:txEl>
                                          </p:spTgt>
                                        </p:tgtEl>
                                        <p:attrNameLst>
                                          <p:attrName>style.visibility</p:attrName>
                                        </p:attrNameLst>
                                      </p:cBhvr>
                                      <p:to>
                                        <p:strVal val="visible"/>
                                      </p:to>
                                    </p:set>
                                    <p:anim calcmode="lin" valueType="num">
                                      <p:cBhvr additive="base">
                                        <p:cTn id="49" dur="500" fill="hold"/>
                                        <p:tgtEl>
                                          <p:spTgt spid="12291">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2291">
                                            <p:txEl>
                                              <p:pRg st="8" end="8"/>
                                            </p:txEl>
                                          </p:spTgt>
                                        </p:tgtEl>
                                        <p:attrNameLst>
                                          <p:attrName>style.visibility</p:attrName>
                                        </p:attrNameLst>
                                      </p:cBhvr>
                                      <p:to>
                                        <p:strVal val="visible"/>
                                      </p:to>
                                    </p:set>
                                    <p:anim calcmode="lin" valueType="num">
                                      <p:cBhvr additive="base">
                                        <p:cTn id="55" dur="500" fill="hold"/>
                                        <p:tgtEl>
                                          <p:spTgt spid="12291">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229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P spid="1229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04800" y="1981200"/>
            <a:ext cx="8153400" cy="4114800"/>
          </a:xfrm>
        </p:spPr>
        <p:txBody>
          <a:bodyPr/>
          <a:lstStyle/>
          <a:p>
            <a:pPr>
              <a:buFontTx/>
              <a:buNone/>
            </a:pPr>
            <a:r>
              <a:rPr lang="tr-TR" altLang="tr-TR" dirty="0"/>
              <a:t>    </a:t>
            </a:r>
            <a:endParaRPr lang="tr-TR" altLang="tr-TR" dirty="0" smtClean="0"/>
          </a:p>
          <a:p>
            <a:pPr>
              <a:buFontTx/>
              <a:buNone/>
            </a:pPr>
            <a:r>
              <a:rPr lang="tr-TR" altLang="tr-TR" dirty="0" smtClean="0"/>
              <a:t> </a:t>
            </a:r>
            <a:r>
              <a:rPr lang="tr-TR" altLang="tr-TR" dirty="0"/>
              <a:t>Dönüşlü fiillerde öznenin, fiilde belirtilen işi yapabilecek kuvvette olması gerekir.</a:t>
            </a:r>
          </a:p>
          <a:p>
            <a:pPr>
              <a:buFontTx/>
              <a:buNone/>
            </a:pPr>
            <a:r>
              <a:rPr lang="tr-TR" altLang="tr-TR" dirty="0"/>
              <a:t>    </a:t>
            </a:r>
            <a:endParaRPr lang="tr-TR" altLang="tr-TR" dirty="0" smtClean="0"/>
          </a:p>
          <a:p>
            <a:r>
              <a:rPr lang="tr-TR" altLang="tr-TR" dirty="0" smtClean="0"/>
              <a:t>Örneğin </a:t>
            </a:r>
            <a:r>
              <a:rPr lang="tr-TR" altLang="tr-TR" dirty="0"/>
              <a:t>“Bebek güzelce yıkandı.” cümlesine</a:t>
            </a:r>
          </a:p>
          <a:p>
            <a:pPr>
              <a:buFontTx/>
              <a:buNone/>
            </a:pPr>
            <a:r>
              <a:rPr lang="tr-TR" altLang="tr-TR" dirty="0"/>
              <a:t>    bakıldığında bebek tek başına yıkanamaz</a:t>
            </a:r>
            <a:r>
              <a:rPr lang="tr-TR" altLang="tr-TR" dirty="0" smtClean="0"/>
              <a:t>. Dolayısıyla </a:t>
            </a:r>
            <a:r>
              <a:rPr lang="tr-TR" altLang="tr-TR" dirty="0"/>
              <a:t>işi yapan bebek değildir. Yani bu dönüşlü bir fiil değildir.</a:t>
            </a:r>
          </a:p>
          <a:p>
            <a:pPr>
              <a:buFontTx/>
              <a:buNone/>
            </a:pPr>
            <a:endParaRPr lang="en-US" altLang="tr-TR" dirty="0"/>
          </a:p>
        </p:txBody>
      </p:sp>
      <p:sp>
        <p:nvSpPr>
          <p:cNvPr id="13314" name="Rectangle 2"/>
          <p:cNvSpPr>
            <a:spLocks noGrp="1" noChangeArrowheads="1"/>
          </p:cNvSpPr>
          <p:nvPr>
            <p:ph type="title"/>
          </p:nvPr>
        </p:nvSpPr>
        <p:spPr>
          <a:xfrm>
            <a:off x="685800" y="609600"/>
            <a:ext cx="7772400" cy="838200"/>
          </a:xfrm>
        </p:spPr>
        <p:txBody>
          <a:bodyPr/>
          <a:lstStyle/>
          <a:p>
            <a:r>
              <a:rPr lang="tr-TR" altLang="tr-TR" dirty="0">
                <a:solidFill>
                  <a:srgbClr val="FF0000"/>
                </a:solidFill>
              </a:rPr>
              <a:t>Uyarı</a:t>
            </a:r>
            <a:r>
              <a:rPr lang="tr-TR" altLang="tr-TR" dirty="0"/>
              <a:t>:</a:t>
            </a: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additive="base">
                                        <p:cTn id="3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3315">
                                            <p:txEl>
                                              <p:pRg st="4" end="4"/>
                                            </p:txEl>
                                          </p:spTgt>
                                        </p:tgtEl>
                                        <p:attrNameLst>
                                          <p:attrName>style.visibility</p:attrName>
                                        </p:attrNameLst>
                                      </p:cBhvr>
                                      <p:to>
                                        <p:strVal val="visible"/>
                                      </p:to>
                                    </p:set>
                                    <p:anim calcmode="lin" valueType="num">
                                      <p:cBhvr additive="base">
                                        <p:cTn id="37"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P spid="13314" grpId="0"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164</TotalTime>
  <Words>971</Words>
  <PresentationFormat>Ekran Gösterisi (4:3)</PresentationFormat>
  <Paragraphs>128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Cilt</vt:lpstr>
      <vt:lpstr>Fiillerde Çatı</vt:lpstr>
      <vt:lpstr>A) Öznelerine Göre Fiil Çatıları</vt:lpstr>
      <vt:lpstr>1- Etken Fiiller</vt:lpstr>
      <vt:lpstr>2- Edilgen Fiiller</vt:lpstr>
      <vt:lpstr>3- İşteş Fiiller</vt:lpstr>
      <vt:lpstr>a) Karşılıklı Yapma Bildirir:</vt:lpstr>
      <vt:lpstr>b) Birlikte Yapılma Bildirir:</vt:lpstr>
      <vt:lpstr>4- Dönüşlü Fiiller</vt:lpstr>
      <vt:lpstr>Uyarı:</vt:lpstr>
      <vt:lpstr>B) Nesnesine Göre Fiil Çatıları</vt:lpstr>
      <vt:lpstr>1- Geçişli Fiiller</vt:lpstr>
      <vt:lpstr>Uyarı:</vt:lpstr>
      <vt:lpstr>2- Geçişsiz Fiiller</vt:lpstr>
      <vt:lpstr>3-Oldurgan Fiiller</vt:lpstr>
      <vt:lpstr>Oldurgan Fiiller</vt:lpstr>
      <vt:lpstr>4- Ettirgen Fiiller</vt:lpstr>
      <vt:lpstr>Ettirgen Fiiller</vt:lpstr>
      <vt:lpstr>Fiil Çatılarıyla İlgili Bazı Hususlar:</vt:lpstr>
      <vt:lpstr>Fiil Çatılarıyla İlgili Bazı Husular</vt:lpstr>
    </vt:vector>
  </TitlesOfParts>
  <Manager>www.turkceciler.com</Manager>
  <Company>www.turkceciler.com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www.turkceciler.com</dc:title>
  <dc:subject>www.turkceciler.com</dc:subject>
  <dc:creator>www.turkceciler.com</dc:creator>
  <cp:keywords>www.turkceciler.com</cp:keywords>
  <dc:description>www.turkceciler.com</dc:description>
  <cp:lastModifiedBy>Your User Name</cp:lastModifiedBy>
  <cp:revision>2</cp:revision>
  <dcterms:created xsi:type="dcterms:W3CDTF">2000-04-05T19:45:55Z</dcterms:created>
  <dcterms:modified xsi:type="dcterms:W3CDTF">2015-01-25T21:00:00Z</dcterms:modified>
  <cp:category>http://www.turkceciler.com</cp:category>
  <cp:contentStatus>www.turkceciler.com</cp:contentStatus>
  <cp:version>www.turkceciler.com</cp:version>
</cp:coreProperties>
</file>