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comments/comment1.xml" ContentType="application/vnd.openxmlformats-officedocument.presentationml.comment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4"/>
  </p:notesMasterIdLst>
  <p:sldIdLst>
    <p:sldId id="256" r:id="rId2"/>
    <p:sldId id="257" r:id="rId3"/>
    <p:sldId id="275" r:id="rId4"/>
    <p:sldId id="274" r:id="rId5"/>
    <p:sldId id="273" r:id="rId6"/>
    <p:sldId id="272" r:id="rId7"/>
    <p:sldId id="271" r:id="rId8"/>
    <p:sldId id="323" r:id="rId9"/>
    <p:sldId id="269" r:id="rId10"/>
    <p:sldId id="268" r:id="rId11"/>
    <p:sldId id="267" r:id="rId12"/>
    <p:sldId id="266" r:id="rId13"/>
    <p:sldId id="265" r:id="rId14"/>
    <p:sldId id="264" r:id="rId15"/>
    <p:sldId id="263" r:id="rId16"/>
    <p:sldId id="262" r:id="rId17"/>
    <p:sldId id="261" r:id="rId18"/>
    <p:sldId id="258" r:id="rId19"/>
    <p:sldId id="259" r:id="rId20"/>
    <p:sldId id="301" r:id="rId21"/>
    <p:sldId id="300" r:id="rId22"/>
    <p:sldId id="299" r:id="rId23"/>
    <p:sldId id="298" r:id="rId24"/>
    <p:sldId id="304" r:id="rId25"/>
    <p:sldId id="303" r:id="rId26"/>
    <p:sldId id="280" r:id="rId27"/>
    <p:sldId id="279" r:id="rId28"/>
    <p:sldId id="278" r:id="rId29"/>
    <p:sldId id="309" r:id="rId30"/>
    <p:sldId id="308" r:id="rId31"/>
    <p:sldId id="307" r:id="rId32"/>
    <p:sldId id="306" r:id="rId33"/>
    <p:sldId id="305" r:id="rId34"/>
    <p:sldId id="286" r:id="rId35"/>
    <p:sldId id="291" r:id="rId36"/>
    <p:sldId id="312" r:id="rId37"/>
    <p:sldId id="310" r:id="rId38"/>
    <p:sldId id="311" r:id="rId39"/>
    <p:sldId id="293" r:id="rId40"/>
    <p:sldId id="297" r:id="rId41"/>
    <p:sldId id="318" r:id="rId42"/>
    <p:sldId id="317" r:id="rId43"/>
    <p:sldId id="316" r:id="rId44"/>
    <p:sldId id="315" r:id="rId45"/>
    <p:sldId id="314" r:id="rId46"/>
    <p:sldId id="313" r:id="rId47"/>
    <p:sldId id="296" r:id="rId48"/>
    <p:sldId id="295" r:id="rId49"/>
    <p:sldId id="321" r:id="rId50"/>
    <p:sldId id="320" r:id="rId51"/>
    <p:sldId id="319" r:id="rId52"/>
    <p:sldId id="294" r:id="rId5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ÜRK" initials="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52"/>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3-07T23:05:27.103" idx="1">
    <p:pos x="10" y="10"/>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03-07T23:05:27.103" idx="2">
    <p:pos x="10" y="10"/>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127344-4094-477E-BF31-6DAD35068781}" type="datetimeFigureOut">
              <a:rPr lang="tr-TR" smtClean="0"/>
              <a:pPr/>
              <a:t>15.03.2012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9C0EEC-4CD7-42F8-896E-2B70190B1DE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21325E37-8E47-4017-AA60-8ACCA41B6126}" type="datetimeFigureOut">
              <a:rPr lang="tr-TR" smtClean="0"/>
              <a:pPr/>
              <a:t>15.03.2012</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FC9514D8-95A4-4325-90DB-575FB4D83A5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1325E37-8E47-4017-AA60-8ACCA41B6126}" type="datetimeFigureOut">
              <a:rPr lang="tr-TR" smtClean="0"/>
              <a:pPr/>
              <a:t>15.03.2012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C9514D8-95A4-4325-90DB-575FB4D83A50}" type="slidenum">
              <a:rPr lang="tr-TR" smtClean="0"/>
              <a:pPr/>
              <a:t>‹#›</a:t>
            </a:fld>
            <a:endParaRPr lang="tr-TR"/>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1325E37-8E47-4017-AA60-8ACCA41B6126}" type="datetimeFigureOut">
              <a:rPr lang="tr-TR" smtClean="0"/>
              <a:pPr/>
              <a:t>15.03.2012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C9514D8-95A4-4325-90DB-575FB4D83A50}" type="slidenum">
              <a:rPr lang="tr-TR" smtClean="0"/>
              <a:pPr/>
              <a:t>‹#›</a:t>
            </a:fld>
            <a:endParaRPr lang="tr-TR"/>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21325E37-8E47-4017-AA60-8ACCA41B6126}" type="datetimeFigureOut">
              <a:rPr lang="tr-TR" smtClean="0"/>
              <a:pPr/>
              <a:t>15.03.2012</a:t>
            </a:fld>
            <a:endParaRPr lang="tr-TR"/>
          </a:p>
        </p:txBody>
      </p:sp>
      <p:sp>
        <p:nvSpPr>
          <p:cNvPr id="9" name="8 Slayt Numarası Yer Tutucusu"/>
          <p:cNvSpPr>
            <a:spLocks noGrp="1"/>
          </p:cNvSpPr>
          <p:nvPr>
            <p:ph type="sldNum" sz="quarter" idx="15"/>
          </p:nvPr>
        </p:nvSpPr>
        <p:spPr/>
        <p:txBody>
          <a:bodyPr rtlCol="0"/>
          <a:lstStyle/>
          <a:p>
            <a:fld id="{FC9514D8-95A4-4325-90DB-575FB4D83A50}"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21325E37-8E47-4017-AA60-8ACCA41B6126}" type="datetimeFigureOut">
              <a:rPr lang="tr-TR" smtClean="0"/>
              <a:pPr/>
              <a:t>15.03.2012</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FC9514D8-95A4-4325-90DB-575FB4D83A5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21325E37-8E47-4017-AA60-8ACCA41B6126}" type="datetimeFigureOut">
              <a:rPr lang="tr-TR" smtClean="0"/>
              <a:pPr/>
              <a:t>15.03.2012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C9514D8-95A4-4325-90DB-575FB4D83A50}"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21325E37-8E47-4017-AA60-8ACCA41B6126}" type="datetimeFigureOut">
              <a:rPr lang="tr-TR" smtClean="0"/>
              <a:pPr/>
              <a:t>15.03.2012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C9514D8-95A4-4325-90DB-575FB4D83A50}"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21325E37-8E47-4017-AA60-8ACCA41B6126}" type="datetimeFigureOut">
              <a:rPr lang="tr-TR" smtClean="0"/>
              <a:pPr/>
              <a:t>15.03.2012</a:t>
            </a:fld>
            <a:endParaRPr lang="tr-TR"/>
          </a:p>
        </p:txBody>
      </p:sp>
      <p:sp>
        <p:nvSpPr>
          <p:cNvPr id="7" name="6 Slayt Numarası Yer Tutucusu"/>
          <p:cNvSpPr>
            <a:spLocks noGrp="1"/>
          </p:cNvSpPr>
          <p:nvPr>
            <p:ph type="sldNum" sz="quarter" idx="11"/>
          </p:nvPr>
        </p:nvSpPr>
        <p:spPr/>
        <p:txBody>
          <a:bodyPr rtlCol="0"/>
          <a:lstStyle/>
          <a:p>
            <a:fld id="{FC9514D8-95A4-4325-90DB-575FB4D83A50}"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1325E37-8E47-4017-AA60-8ACCA41B6126}" type="datetimeFigureOut">
              <a:rPr lang="tr-TR" smtClean="0"/>
              <a:pPr/>
              <a:t>15.03.2012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C9514D8-95A4-4325-90DB-575FB4D83A50}" type="slidenum">
              <a:rPr lang="tr-TR" smtClean="0"/>
              <a:pPr/>
              <a:t>‹#›</a:t>
            </a:fld>
            <a:endParaRPr lang="tr-TR"/>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21325E37-8E47-4017-AA60-8ACCA41B6126}" type="datetimeFigureOut">
              <a:rPr lang="tr-TR" smtClean="0"/>
              <a:pPr/>
              <a:t>15.03.2012</a:t>
            </a:fld>
            <a:endParaRPr lang="tr-TR"/>
          </a:p>
        </p:txBody>
      </p:sp>
      <p:sp>
        <p:nvSpPr>
          <p:cNvPr id="22" name="21 Slayt Numarası Yer Tutucusu"/>
          <p:cNvSpPr>
            <a:spLocks noGrp="1"/>
          </p:cNvSpPr>
          <p:nvPr>
            <p:ph type="sldNum" sz="quarter" idx="15"/>
          </p:nvPr>
        </p:nvSpPr>
        <p:spPr/>
        <p:txBody>
          <a:bodyPr rtlCol="0"/>
          <a:lstStyle/>
          <a:p>
            <a:fld id="{FC9514D8-95A4-4325-90DB-575FB4D83A50}"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21325E37-8E47-4017-AA60-8ACCA41B6126}" type="datetimeFigureOut">
              <a:rPr lang="tr-TR" smtClean="0"/>
              <a:pPr/>
              <a:t>15.03.2012</a:t>
            </a:fld>
            <a:endParaRPr lang="tr-TR"/>
          </a:p>
        </p:txBody>
      </p:sp>
      <p:sp>
        <p:nvSpPr>
          <p:cNvPr id="18" name="17 Slayt Numarası Yer Tutucusu"/>
          <p:cNvSpPr>
            <a:spLocks noGrp="1"/>
          </p:cNvSpPr>
          <p:nvPr>
            <p:ph type="sldNum" sz="quarter" idx="11"/>
          </p:nvPr>
        </p:nvSpPr>
        <p:spPr/>
        <p:txBody>
          <a:bodyPr rtlCol="0"/>
          <a:lstStyle/>
          <a:p>
            <a:fld id="{FC9514D8-95A4-4325-90DB-575FB4D83A50}"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1325E37-8E47-4017-AA60-8ACCA41B6126}" type="datetimeFigureOut">
              <a:rPr lang="tr-TR" smtClean="0"/>
              <a:pPr/>
              <a:t>15.03.2012</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C9514D8-95A4-4325-90DB-575FB4D83A5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dissolve/>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1472" y="500042"/>
            <a:ext cx="7772400" cy="4071966"/>
          </a:xfrm>
        </p:spPr>
        <p:txBody>
          <a:bodyPr>
            <a:normAutofit/>
          </a:bodyPr>
          <a:lstStyle/>
          <a:p>
            <a:r>
              <a:rPr lang="tr-TR" sz="6000" dirty="0">
                <a:latin typeface="Bodoni MT Black" pitchFamily="18" charset="0"/>
              </a:rPr>
              <a:t>BÜYÜK HARFLERİN KULLANILDIĞI YERLER</a:t>
            </a: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28596" y="357166"/>
            <a:ext cx="8501122" cy="6500834"/>
          </a:xfrm>
        </p:spPr>
        <p:txBody>
          <a:bodyPr>
            <a:normAutofit/>
          </a:bodyPr>
          <a:lstStyle/>
          <a:p>
            <a:pPr algn="l"/>
            <a:r>
              <a:rPr lang="tr-TR" sz="2800" b="1" dirty="0">
                <a:solidFill>
                  <a:srgbClr val="FF0000"/>
                </a:solidFill>
              </a:rPr>
              <a:t>C. </a:t>
            </a:r>
            <a:r>
              <a:rPr lang="tr-TR" sz="2800" dirty="0">
                <a:solidFill>
                  <a:srgbClr val="FF0000"/>
                </a:solidFill>
              </a:rPr>
              <a:t>Özel adlar büyük harfle başlar:</a:t>
            </a:r>
          </a:p>
          <a:p>
            <a:pPr algn="l"/>
            <a:r>
              <a:rPr lang="tr-TR" sz="2800" b="1" dirty="0" smtClean="0"/>
              <a:t>       1</a:t>
            </a:r>
            <a:r>
              <a:rPr lang="tr-TR" sz="2800" b="1" dirty="0"/>
              <a:t>. </a:t>
            </a:r>
            <a:r>
              <a:rPr lang="tr-TR" sz="2800" dirty="0"/>
              <a:t>Kişi adlarıyla soyadları büyük harfle başlar: </a:t>
            </a:r>
            <a:endParaRPr lang="tr-TR" sz="2800" dirty="0" smtClean="0"/>
          </a:p>
          <a:p>
            <a:pPr algn="l"/>
            <a:r>
              <a:rPr lang="tr-TR" sz="2800" i="1" dirty="0"/>
              <a:t> </a:t>
            </a:r>
            <a:r>
              <a:rPr lang="tr-TR" sz="2800" i="1" dirty="0" smtClean="0"/>
              <a:t>     Mustafa </a:t>
            </a:r>
            <a:r>
              <a:rPr lang="tr-TR" sz="2800" i="1" dirty="0"/>
              <a:t>Kemal Atatürk, </a:t>
            </a:r>
            <a:endParaRPr lang="tr-TR" sz="2800" i="1" dirty="0" smtClean="0"/>
          </a:p>
          <a:p>
            <a:pPr algn="l"/>
            <a:r>
              <a:rPr lang="tr-TR" sz="2800" i="1" dirty="0" smtClean="0"/>
              <a:t>     İsmet </a:t>
            </a:r>
            <a:r>
              <a:rPr lang="tr-TR" sz="2800" i="1" dirty="0"/>
              <a:t>İnönü, </a:t>
            </a:r>
            <a:endParaRPr lang="tr-TR" sz="2800" i="1" dirty="0" smtClean="0"/>
          </a:p>
          <a:p>
            <a:pPr algn="l"/>
            <a:r>
              <a:rPr lang="tr-TR" sz="2800" i="1" dirty="0" smtClean="0"/>
              <a:t>     Kâzım </a:t>
            </a:r>
            <a:r>
              <a:rPr lang="tr-TR" sz="2800" i="1" dirty="0"/>
              <a:t>Karabekir, </a:t>
            </a:r>
            <a:endParaRPr lang="tr-TR" sz="2800" i="1" dirty="0" smtClean="0"/>
          </a:p>
          <a:p>
            <a:pPr algn="l"/>
            <a:r>
              <a:rPr lang="tr-TR" sz="2800" i="1" dirty="0" smtClean="0"/>
              <a:t>     Ahmet </a:t>
            </a:r>
            <a:r>
              <a:rPr lang="tr-TR" sz="2800" i="1" dirty="0"/>
              <a:t>Haşim, </a:t>
            </a:r>
            <a:endParaRPr lang="tr-TR" sz="2800" i="1" dirty="0" smtClean="0"/>
          </a:p>
          <a:p>
            <a:pPr algn="l"/>
            <a:r>
              <a:rPr lang="tr-TR" sz="2800" i="1" dirty="0" smtClean="0"/>
              <a:t>    Sait </a:t>
            </a:r>
            <a:r>
              <a:rPr lang="tr-TR" sz="2800" i="1" dirty="0"/>
              <a:t>Faik Abasıyanık, </a:t>
            </a:r>
            <a:endParaRPr lang="tr-TR" sz="2800" i="1" dirty="0" smtClean="0"/>
          </a:p>
          <a:p>
            <a:pPr algn="l"/>
            <a:r>
              <a:rPr lang="tr-TR" sz="2800" i="1" dirty="0" smtClean="0"/>
              <a:t>    Yunus </a:t>
            </a:r>
            <a:r>
              <a:rPr lang="tr-TR" sz="2800" i="1" dirty="0"/>
              <a:t>Emre, </a:t>
            </a:r>
            <a:endParaRPr lang="tr-TR" sz="2800" i="1" dirty="0" smtClean="0"/>
          </a:p>
          <a:p>
            <a:pPr algn="l"/>
            <a:r>
              <a:rPr lang="tr-TR" sz="2800" i="1" dirty="0" smtClean="0"/>
              <a:t>    Karacaoğlan</a:t>
            </a:r>
            <a:r>
              <a:rPr lang="tr-TR" sz="2800" i="1" dirty="0"/>
              <a:t>, </a:t>
            </a:r>
            <a:endParaRPr lang="tr-TR" sz="2800" i="1" dirty="0" smtClean="0"/>
          </a:p>
          <a:p>
            <a:pPr algn="l"/>
            <a:r>
              <a:rPr lang="tr-TR" sz="2800" i="1" dirty="0" smtClean="0"/>
              <a:t>    Âşık </a:t>
            </a:r>
            <a:r>
              <a:rPr lang="tr-TR" sz="2800" i="1" dirty="0"/>
              <a:t>Ömer, </a:t>
            </a:r>
            <a:endParaRPr lang="tr-TR" sz="2800" i="1" dirty="0" smtClean="0"/>
          </a:p>
          <a:p>
            <a:pPr algn="l"/>
            <a:r>
              <a:rPr lang="tr-TR" sz="2800" i="1" dirty="0" smtClean="0"/>
              <a:t>    Wolfgang </a:t>
            </a:r>
            <a:r>
              <a:rPr lang="tr-TR" sz="2800" i="1" dirty="0" err="1"/>
              <a:t>von</a:t>
            </a:r>
            <a:r>
              <a:rPr lang="tr-TR" sz="2800" i="1" dirty="0"/>
              <a:t> Goethe, </a:t>
            </a:r>
            <a:endParaRPr lang="tr-TR" sz="2800" i="1" dirty="0" smtClean="0"/>
          </a:p>
          <a:p>
            <a:pPr algn="l"/>
            <a:r>
              <a:rPr lang="tr-TR" sz="2800" i="1" dirty="0" smtClean="0"/>
              <a:t>    </a:t>
            </a:r>
            <a:r>
              <a:rPr lang="tr-TR" sz="2800" i="1" dirty="0" err="1" smtClean="0"/>
              <a:t>Vilhelm</a:t>
            </a:r>
            <a:r>
              <a:rPr lang="tr-TR" sz="2800" i="1" dirty="0" smtClean="0"/>
              <a:t> </a:t>
            </a:r>
            <a:r>
              <a:rPr lang="tr-TR" sz="2800" i="1" dirty="0" err="1"/>
              <a:t>Thomsen</a:t>
            </a:r>
            <a:r>
              <a:rPr lang="tr-TR" sz="2800" dirty="0"/>
              <a:t> vb.</a:t>
            </a:r>
          </a:p>
          <a:p>
            <a:endParaRPr lang="tr-TR" dirty="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57158" y="285728"/>
            <a:ext cx="8501122" cy="6357982"/>
          </a:xfrm>
        </p:spPr>
        <p:txBody>
          <a:bodyPr>
            <a:normAutofit fontScale="92500" lnSpcReduction="20000"/>
          </a:bodyPr>
          <a:lstStyle/>
          <a:p>
            <a:pPr algn="l"/>
            <a:endParaRPr lang="tr-TR" dirty="0" smtClean="0"/>
          </a:p>
          <a:p>
            <a:pPr algn="l"/>
            <a:r>
              <a:rPr lang="tr-TR" dirty="0">
                <a:solidFill>
                  <a:srgbClr val="FF0000"/>
                </a:solidFill>
              </a:rPr>
              <a:t> </a:t>
            </a:r>
            <a:r>
              <a:rPr lang="tr-TR" dirty="0" smtClean="0">
                <a:solidFill>
                  <a:srgbClr val="FF0000"/>
                </a:solidFill>
              </a:rPr>
              <a:t>        </a:t>
            </a:r>
            <a:r>
              <a:rPr lang="tr-TR" sz="3200" dirty="0" smtClean="0">
                <a:solidFill>
                  <a:srgbClr val="FF0000"/>
                </a:solidFill>
              </a:rPr>
              <a:t>Takma adlar da büyük harfle başlar: </a:t>
            </a:r>
          </a:p>
          <a:p>
            <a:pPr algn="l"/>
            <a:r>
              <a:rPr lang="tr-TR" sz="3200" i="1" dirty="0"/>
              <a:t> </a:t>
            </a:r>
            <a:r>
              <a:rPr lang="tr-TR" sz="3200" i="1" dirty="0" smtClean="0"/>
              <a:t>     </a:t>
            </a:r>
          </a:p>
          <a:p>
            <a:pPr algn="l"/>
            <a:r>
              <a:rPr lang="tr-TR" sz="3200" i="1" dirty="0"/>
              <a:t> </a:t>
            </a:r>
            <a:r>
              <a:rPr lang="tr-TR" sz="3200" i="1" dirty="0" smtClean="0"/>
              <a:t>        Muhibbi</a:t>
            </a:r>
            <a:r>
              <a:rPr lang="tr-TR" sz="3200" dirty="0" smtClean="0"/>
              <a:t> (Kanuni Sultan Süleyman), </a:t>
            </a:r>
          </a:p>
          <a:p>
            <a:pPr algn="l"/>
            <a:r>
              <a:rPr lang="tr-TR" sz="3200" i="1" dirty="0"/>
              <a:t> </a:t>
            </a:r>
            <a:r>
              <a:rPr lang="tr-TR" sz="3200" i="1" dirty="0" smtClean="0"/>
              <a:t>        </a:t>
            </a:r>
            <a:r>
              <a:rPr lang="tr-TR" sz="3200" i="1" dirty="0" err="1" smtClean="0"/>
              <a:t>Demirtaş</a:t>
            </a:r>
            <a:r>
              <a:rPr lang="tr-TR" sz="3200" dirty="0" smtClean="0"/>
              <a:t> (Ziya Gökalp), </a:t>
            </a:r>
          </a:p>
          <a:p>
            <a:pPr algn="l"/>
            <a:r>
              <a:rPr lang="tr-TR" sz="3200" i="1" dirty="0"/>
              <a:t> </a:t>
            </a:r>
            <a:r>
              <a:rPr lang="tr-TR" sz="3200" i="1" dirty="0" smtClean="0"/>
              <a:t>       Tarhan</a:t>
            </a:r>
            <a:r>
              <a:rPr lang="tr-TR" sz="3200" dirty="0" smtClean="0"/>
              <a:t> (Ömer Seyfettin), </a:t>
            </a:r>
          </a:p>
          <a:p>
            <a:pPr algn="l"/>
            <a:r>
              <a:rPr lang="tr-TR" sz="3200" i="1" dirty="0"/>
              <a:t> </a:t>
            </a:r>
            <a:r>
              <a:rPr lang="tr-TR" sz="3200" i="1" dirty="0" smtClean="0"/>
              <a:t>       Aka</a:t>
            </a:r>
            <a:r>
              <a:rPr lang="tr-TR" sz="3200" dirty="0" smtClean="0"/>
              <a:t> </a:t>
            </a:r>
            <a:r>
              <a:rPr lang="tr-TR" sz="3200" i="1" dirty="0" smtClean="0"/>
              <a:t>Gündüz</a:t>
            </a:r>
            <a:r>
              <a:rPr lang="tr-TR" sz="3200" dirty="0" smtClean="0"/>
              <a:t> (Hüseyin Avni, Enis Avni), </a:t>
            </a:r>
          </a:p>
          <a:p>
            <a:pPr algn="l"/>
            <a:r>
              <a:rPr lang="tr-TR" sz="3200" i="1" dirty="0"/>
              <a:t> </a:t>
            </a:r>
            <a:r>
              <a:rPr lang="tr-TR" sz="3200" i="1" dirty="0" smtClean="0"/>
              <a:t>       Kirpi</a:t>
            </a:r>
            <a:r>
              <a:rPr lang="tr-TR" sz="3200" dirty="0" smtClean="0"/>
              <a:t> (Refik Halit Karay), </a:t>
            </a:r>
          </a:p>
          <a:p>
            <a:pPr algn="l"/>
            <a:r>
              <a:rPr lang="tr-TR" sz="3200" i="1" dirty="0"/>
              <a:t> </a:t>
            </a:r>
            <a:r>
              <a:rPr lang="tr-TR" sz="3200" i="1" dirty="0" smtClean="0"/>
              <a:t>       Deli Ozan</a:t>
            </a:r>
            <a:r>
              <a:rPr lang="tr-TR" sz="3200" dirty="0" smtClean="0"/>
              <a:t> (Faruk Nafiz Çamlıbel), </a:t>
            </a:r>
          </a:p>
          <a:p>
            <a:pPr algn="l"/>
            <a:r>
              <a:rPr lang="tr-TR" sz="3200" i="1" dirty="0"/>
              <a:t> </a:t>
            </a:r>
            <a:r>
              <a:rPr lang="tr-TR" sz="3200" i="1" dirty="0" smtClean="0"/>
              <a:t>       Server Bedi</a:t>
            </a:r>
            <a:r>
              <a:rPr lang="tr-TR" sz="3200" dirty="0" smtClean="0"/>
              <a:t> (Peyami Safa), </a:t>
            </a:r>
          </a:p>
          <a:p>
            <a:pPr algn="l"/>
            <a:r>
              <a:rPr lang="tr-TR" sz="3200" i="1" dirty="0"/>
              <a:t> </a:t>
            </a:r>
            <a:r>
              <a:rPr lang="tr-TR" sz="3200" i="1" dirty="0" smtClean="0"/>
              <a:t>       İrfan Kudret</a:t>
            </a:r>
            <a:r>
              <a:rPr lang="tr-TR" sz="3200" dirty="0" smtClean="0"/>
              <a:t> (Cahit Sıtkı Tarancı),</a:t>
            </a:r>
          </a:p>
          <a:p>
            <a:pPr algn="l"/>
            <a:r>
              <a:rPr lang="tr-TR" sz="3200" dirty="0"/>
              <a:t> </a:t>
            </a:r>
            <a:r>
              <a:rPr lang="tr-TR" sz="3200" dirty="0" smtClean="0"/>
              <a:t>       </a:t>
            </a:r>
            <a:r>
              <a:rPr lang="tr-TR" sz="3200" i="1" dirty="0" smtClean="0"/>
              <a:t>Mehmet Ali Sel</a:t>
            </a:r>
            <a:r>
              <a:rPr lang="tr-TR" sz="3200" dirty="0" smtClean="0"/>
              <a:t> (Orhan Veli Kanık) vb.</a:t>
            </a:r>
          </a:p>
          <a:p>
            <a:pPr algn="l"/>
            <a:endParaRPr lang="tr-TR" sz="3200" dirty="0"/>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0"/>
            <a:ext cx="8892480" cy="6858000"/>
          </a:xfrm>
        </p:spPr>
        <p:txBody>
          <a:bodyPr>
            <a:normAutofit lnSpcReduction="10000"/>
          </a:bodyPr>
          <a:lstStyle/>
          <a:p>
            <a:pPr algn="l"/>
            <a:r>
              <a:rPr lang="tr-TR" b="1" dirty="0"/>
              <a:t> </a:t>
            </a:r>
            <a:endParaRPr lang="tr-TR" b="1" dirty="0" smtClean="0"/>
          </a:p>
          <a:p>
            <a:pPr algn="l"/>
            <a:r>
              <a:rPr lang="tr-TR" b="1" dirty="0">
                <a:solidFill>
                  <a:srgbClr val="FF0000"/>
                </a:solidFill>
              </a:rPr>
              <a:t> </a:t>
            </a:r>
            <a:r>
              <a:rPr lang="tr-TR" b="1" dirty="0" smtClean="0">
                <a:solidFill>
                  <a:srgbClr val="FF0000"/>
                </a:solidFill>
              </a:rPr>
              <a:t>       </a:t>
            </a:r>
            <a:r>
              <a:rPr lang="tr-TR" sz="3600" b="1" dirty="0" smtClean="0">
                <a:solidFill>
                  <a:srgbClr val="FF0000"/>
                </a:solidFill>
              </a:rPr>
              <a:t>2</a:t>
            </a:r>
            <a:r>
              <a:rPr lang="tr-TR" sz="3600" b="1" dirty="0">
                <a:solidFill>
                  <a:srgbClr val="FF0000"/>
                </a:solidFill>
              </a:rPr>
              <a:t>. </a:t>
            </a:r>
            <a:r>
              <a:rPr lang="tr-TR" sz="3600" dirty="0">
                <a:solidFill>
                  <a:srgbClr val="FF0000"/>
                </a:solidFill>
              </a:rPr>
              <a:t>Kişi adlarından önce ve sonra gelen unvanlar, saygı sözleri, rütbe adları ve lakaplar büyük harfle başlar: </a:t>
            </a:r>
            <a:endParaRPr lang="tr-TR" sz="3600" dirty="0" smtClean="0">
              <a:solidFill>
                <a:srgbClr val="FF0000"/>
              </a:solidFill>
            </a:endParaRPr>
          </a:p>
          <a:p>
            <a:pPr algn="l"/>
            <a:r>
              <a:rPr lang="tr-TR" sz="3600" i="1" dirty="0"/>
              <a:t> </a:t>
            </a:r>
            <a:r>
              <a:rPr lang="tr-TR" sz="3600" i="1" dirty="0" smtClean="0"/>
              <a:t>      Cumhurbaşkanı </a:t>
            </a:r>
            <a:r>
              <a:rPr lang="tr-TR" sz="3600" i="1" dirty="0"/>
              <a:t>Mustafa Kemal Atatürk, Kaymakam Erol Bey, Dr. </a:t>
            </a:r>
            <a:r>
              <a:rPr lang="tr-TR" sz="3600" i="1" dirty="0" err="1"/>
              <a:t>Alâaddin</a:t>
            </a:r>
            <a:r>
              <a:rPr lang="tr-TR" sz="3600" i="1" dirty="0"/>
              <a:t> Yavaşça; Sayın Prof. Dr. Hasan Eren; Mustafa Efendi, Zeynep Hanım, Bay Ali Çiçekçi; Mareşal Fevzi Çakmak, Yüzbaşı Cengiz Topel; Mimar Sinan, Fatih Sultan Mehmet, Genç Osman, Deli Petro</a:t>
            </a:r>
            <a:r>
              <a:rPr lang="tr-TR" sz="3600" dirty="0"/>
              <a:t> vb.</a:t>
            </a:r>
          </a:p>
          <a:p>
            <a:pPr algn="l"/>
            <a:endParaRPr lang="tr-TR" dirty="0"/>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85720" y="214290"/>
            <a:ext cx="8572560" cy="6215106"/>
          </a:xfrm>
        </p:spPr>
        <p:txBody>
          <a:bodyPr>
            <a:normAutofit lnSpcReduction="10000"/>
          </a:bodyPr>
          <a:lstStyle/>
          <a:p>
            <a:pPr algn="l"/>
            <a:endParaRPr lang="tr-TR" dirty="0" smtClean="0"/>
          </a:p>
          <a:p>
            <a:pPr algn="l"/>
            <a:r>
              <a:rPr lang="tr-TR" sz="3200" dirty="0"/>
              <a:t> </a:t>
            </a:r>
            <a:r>
              <a:rPr lang="tr-TR" sz="3200" dirty="0" smtClean="0"/>
              <a:t>       Akrabalık adı olup lakap veya unvan olarak kullanılan kelimeler büyük harfle başlar: </a:t>
            </a:r>
          </a:p>
          <a:p>
            <a:pPr algn="l"/>
            <a:endParaRPr lang="tr-TR" sz="3200" i="1" dirty="0"/>
          </a:p>
          <a:p>
            <a:pPr algn="l"/>
            <a:r>
              <a:rPr lang="tr-TR" sz="3200" i="1" dirty="0" smtClean="0"/>
              <a:t>      Baba Gündüz, </a:t>
            </a:r>
          </a:p>
          <a:p>
            <a:pPr algn="l"/>
            <a:r>
              <a:rPr lang="tr-TR" sz="3200" i="1" dirty="0"/>
              <a:t> </a:t>
            </a:r>
            <a:r>
              <a:rPr lang="tr-TR" sz="3200" i="1" dirty="0" smtClean="0"/>
              <a:t>     Dayı Kemal, </a:t>
            </a:r>
          </a:p>
          <a:p>
            <a:pPr algn="l"/>
            <a:r>
              <a:rPr lang="tr-TR" sz="3200" i="1" dirty="0" smtClean="0"/>
              <a:t>      Hala Sultan, </a:t>
            </a:r>
          </a:p>
          <a:p>
            <a:pPr algn="l"/>
            <a:r>
              <a:rPr lang="tr-TR" sz="3200" i="1" dirty="0" smtClean="0"/>
              <a:t>      Nene Hatun,</a:t>
            </a:r>
          </a:p>
          <a:p>
            <a:pPr algn="l"/>
            <a:r>
              <a:rPr lang="tr-TR" sz="3200" i="1" dirty="0" smtClean="0"/>
              <a:t>      Gül Baba, </a:t>
            </a:r>
          </a:p>
          <a:p>
            <a:pPr algn="l"/>
            <a:r>
              <a:rPr lang="tr-TR" sz="3200" i="1" dirty="0" smtClean="0"/>
              <a:t>      Susuz Dede, </a:t>
            </a:r>
          </a:p>
          <a:p>
            <a:pPr algn="l"/>
            <a:r>
              <a:rPr lang="tr-TR" sz="3200" i="1" dirty="0" smtClean="0"/>
              <a:t>     Telli Baba</a:t>
            </a:r>
            <a:r>
              <a:rPr lang="tr-TR" sz="3200" dirty="0" smtClean="0"/>
              <a:t> vb.</a:t>
            </a:r>
          </a:p>
          <a:p>
            <a:endParaRPr lang="tr-TR" dirty="0"/>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28596" y="428604"/>
            <a:ext cx="8143932" cy="6072230"/>
          </a:xfrm>
        </p:spPr>
        <p:txBody>
          <a:bodyPr>
            <a:normAutofit/>
          </a:bodyPr>
          <a:lstStyle/>
          <a:p>
            <a:pPr algn="l"/>
            <a:endParaRPr lang="tr-TR" b="1" dirty="0" smtClean="0"/>
          </a:p>
          <a:p>
            <a:pPr algn="l"/>
            <a:endParaRPr lang="tr-TR" b="1" dirty="0"/>
          </a:p>
          <a:p>
            <a:pPr algn="l"/>
            <a:r>
              <a:rPr lang="tr-TR" sz="4400" b="1" dirty="0" smtClean="0"/>
              <a:t>      </a:t>
            </a:r>
            <a:r>
              <a:rPr lang="tr-TR" sz="4400" b="1" dirty="0" smtClean="0">
                <a:solidFill>
                  <a:srgbClr val="FF0000"/>
                </a:solidFill>
              </a:rPr>
              <a:t>UYARI: </a:t>
            </a:r>
            <a:r>
              <a:rPr lang="tr-TR" sz="4400" dirty="0" smtClean="0">
                <a:solidFill>
                  <a:srgbClr val="FF0000"/>
                </a:solidFill>
              </a:rPr>
              <a:t>Akrabalık bildiren kelimeler küçük harfle başlar: </a:t>
            </a:r>
          </a:p>
          <a:p>
            <a:pPr algn="l"/>
            <a:r>
              <a:rPr lang="tr-TR" sz="4400" i="1" dirty="0"/>
              <a:t> </a:t>
            </a:r>
            <a:r>
              <a:rPr lang="tr-TR" sz="4400" i="1" dirty="0" smtClean="0"/>
              <a:t>        Tülay ablama gittim. </a:t>
            </a:r>
          </a:p>
          <a:p>
            <a:pPr algn="l"/>
            <a:r>
              <a:rPr lang="tr-TR" sz="4400" i="1" dirty="0"/>
              <a:t> </a:t>
            </a:r>
            <a:r>
              <a:rPr lang="tr-TR" sz="4400" i="1" dirty="0" smtClean="0"/>
              <a:t>        Ayşe teyzemin keki çok güzel.</a:t>
            </a:r>
            <a:endParaRPr lang="tr-TR" sz="4400" dirty="0" smtClean="0"/>
          </a:p>
          <a:p>
            <a:pPr algn="l"/>
            <a:endParaRPr lang="tr-TR" dirty="0" smtClean="0"/>
          </a:p>
          <a:p>
            <a:endParaRPr lang="tr-TR" dirty="0"/>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00034" y="357166"/>
            <a:ext cx="8001056" cy="6143668"/>
          </a:xfrm>
        </p:spPr>
        <p:txBody>
          <a:bodyPr>
            <a:normAutofit/>
          </a:bodyPr>
          <a:lstStyle/>
          <a:p>
            <a:pPr algn="l"/>
            <a:r>
              <a:rPr lang="tr-TR" b="1" dirty="0" smtClean="0"/>
              <a:t>         </a:t>
            </a:r>
          </a:p>
          <a:p>
            <a:pPr algn="l"/>
            <a:endParaRPr lang="tr-TR" b="1" dirty="0"/>
          </a:p>
          <a:p>
            <a:pPr algn="l"/>
            <a:r>
              <a:rPr lang="tr-TR" b="1" dirty="0" smtClean="0"/>
              <a:t>              </a:t>
            </a:r>
            <a:r>
              <a:rPr lang="tr-TR" sz="4000" b="1" dirty="0" smtClean="0">
                <a:solidFill>
                  <a:srgbClr val="FF0000"/>
                </a:solidFill>
              </a:rPr>
              <a:t>UYARI: </a:t>
            </a:r>
            <a:r>
              <a:rPr lang="tr-TR" sz="4000" dirty="0" smtClean="0">
                <a:solidFill>
                  <a:srgbClr val="FF0000"/>
                </a:solidFill>
              </a:rPr>
              <a:t>Cümle içinde özel adın yerine kullanılan makam veya unvan sözleri büyük harfle başlar: </a:t>
            </a:r>
          </a:p>
          <a:p>
            <a:pPr algn="l"/>
            <a:r>
              <a:rPr lang="tr-TR" sz="4000" i="1" dirty="0"/>
              <a:t> </a:t>
            </a:r>
            <a:r>
              <a:rPr lang="tr-TR" sz="4000" i="1" dirty="0" smtClean="0"/>
              <a:t>         </a:t>
            </a:r>
          </a:p>
          <a:p>
            <a:pPr algn="l"/>
            <a:r>
              <a:rPr lang="tr-TR" sz="4000" i="1" dirty="0"/>
              <a:t> </a:t>
            </a:r>
            <a:r>
              <a:rPr lang="tr-TR" sz="4000" i="1" dirty="0" smtClean="0"/>
              <a:t>         Uzak Doğu’dan gelen heyeti </a:t>
            </a:r>
            <a:r>
              <a:rPr lang="tr-TR" sz="4000" i="1" dirty="0" smtClean="0">
                <a:solidFill>
                  <a:srgbClr val="FF0000"/>
                </a:solidFill>
              </a:rPr>
              <a:t>Vali</a:t>
            </a:r>
            <a:r>
              <a:rPr lang="tr-TR" sz="4000" i="1" dirty="0" smtClean="0"/>
              <a:t> dün kabul etti.</a:t>
            </a:r>
            <a:endParaRPr lang="tr-TR" sz="4000" dirty="0"/>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00034" y="214290"/>
            <a:ext cx="8429684" cy="6215106"/>
          </a:xfrm>
        </p:spPr>
        <p:txBody>
          <a:bodyPr>
            <a:normAutofit fontScale="92500" lnSpcReduction="10000"/>
          </a:bodyPr>
          <a:lstStyle/>
          <a:p>
            <a:pPr algn="l"/>
            <a:endParaRPr lang="tr-TR" b="1" dirty="0" smtClean="0"/>
          </a:p>
          <a:p>
            <a:pPr algn="l"/>
            <a:r>
              <a:rPr lang="tr-TR" sz="4000" b="1" dirty="0">
                <a:solidFill>
                  <a:srgbClr val="FF0000"/>
                </a:solidFill>
              </a:rPr>
              <a:t> </a:t>
            </a:r>
            <a:r>
              <a:rPr lang="tr-TR" sz="4000" b="1" dirty="0" smtClean="0">
                <a:solidFill>
                  <a:srgbClr val="FF0000"/>
                </a:solidFill>
              </a:rPr>
              <a:t>           3</a:t>
            </a:r>
            <a:r>
              <a:rPr lang="tr-TR" sz="4000" b="1" dirty="0">
                <a:solidFill>
                  <a:srgbClr val="FF0000"/>
                </a:solidFill>
              </a:rPr>
              <a:t>. </a:t>
            </a:r>
            <a:r>
              <a:rPr lang="tr-TR" sz="4000" dirty="0">
                <a:solidFill>
                  <a:srgbClr val="FF0000"/>
                </a:solidFill>
              </a:rPr>
              <a:t>Saygı bildiren sözlerden sonra gelen ve makam, mevki, unvan bildiren kelimeler büyük harfle başlar:</a:t>
            </a:r>
          </a:p>
          <a:p>
            <a:pPr algn="l"/>
            <a:endParaRPr lang="tr-TR" sz="4000" i="1" dirty="0" smtClean="0"/>
          </a:p>
          <a:p>
            <a:pPr algn="l"/>
            <a:r>
              <a:rPr lang="tr-TR" sz="4000" i="1" dirty="0"/>
              <a:t> </a:t>
            </a:r>
            <a:r>
              <a:rPr lang="tr-TR" sz="4000" i="1" dirty="0" smtClean="0"/>
              <a:t>        Sayın </a:t>
            </a:r>
            <a:r>
              <a:rPr lang="tr-TR" sz="4000" i="1" dirty="0"/>
              <a:t>Bakan,</a:t>
            </a:r>
            <a:endParaRPr lang="tr-TR" sz="4000" dirty="0"/>
          </a:p>
          <a:p>
            <a:pPr algn="l"/>
            <a:r>
              <a:rPr lang="tr-TR" sz="4000" i="1" dirty="0" smtClean="0"/>
              <a:t>         Sayın </a:t>
            </a:r>
            <a:r>
              <a:rPr lang="tr-TR" sz="4000" i="1" dirty="0"/>
              <a:t>Başkan,</a:t>
            </a:r>
            <a:endParaRPr lang="tr-TR" sz="4000" dirty="0"/>
          </a:p>
          <a:p>
            <a:pPr algn="l"/>
            <a:r>
              <a:rPr lang="tr-TR" sz="4000" i="1" dirty="0" smtClean="0"/>
              <a:t>         Sayın </a:t>
            </a:r>
            <a:r>
              <a:rPr lang="tr-TR" sz="4000" i="1" dirty="0"/>
              <a:t>Rektör,</a:t>
            </a:r>
            <a:endParaRPr lang="tr-TR" sz="4000" dirty="0"/>
          </a:p>
          <a:p>
            <a:pPr algn="l"/>
            <a:r>
              <a:rPr lang="tr-TR" sz="4000" i="1" dirty="0" smtClean="0"/>
              <a:t>         Sayın </a:t>
            </a:r>
            <a:r>
              <a:rPr lang="tr-TR" sz="4000" i="1" dirty="0"/>
              <a:t>Vali,</a:t>
            </a:r>
            <a:endParaRPr lang="tr-TR" sz="4000" dirty="0"/>
          </a:p>
          <a:p>
            <a:pPr algn="l"/>
            <a:r>
              <a:rPr lang="tr-TR" sz="4000" dirty="0"/>
              <a:t>     </a:t>
            </a: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28596" y="500042"/>
            <a:ext cx="8358246" cy="5857916"/>
          </a:xfrm>
        </p:spPr>
        <p:txBody>
          <a:bodyPr>
            <a:normAutofit/>
          </a:bodyPr>
          <a:lstStyle/>
          <a:p>
            <a:pPr algn="l"/>
            <a:endParaRPr lang="tr-TR" dirty="0" smtClean="0"/>
          </a:p>
          <a:p>
            <a:pPr algn="l"/>
            <a:endParaRPr lang="tr-TR" dirty="0"/>
          </a:p>
          <a:p>
            <a:pPr algn="l"/>
            <a:r>
              <a:rPr lang="tr-TR" sz="3200" dirty="0" smtClean="0"/>
              <a:t>         </a:t>
            </a:r>
            <a:r>
              <a:rPr lang="tr-TR" sz="3200" dirty="0" smtClean="0">
                <a:solidFill>
                  <a:srgbClr val="FF0000"/>
                </a:solidFill>
              </a:rPr>
              <a:t>Mektuplarda ve resmî yazışmalarda hitaplar büyük harfle başlar:</a:t>
            </a:r>
          </a:p>
          <a:p>
            <a:pPr algn="l"/>
            <a:r>
              <a:rPr lang="tr-TR" sz="3200" dirty="0" smtClean="0"/>
              <a:t>      </a:t>
            </a:r>
          </a:p>
          <a:p>
            <a:pPr algn="l"/>
            <a:r>
              <a:rPr lang="tr-TR" sz="3200" i="1" dirty="0"/>
              <a:t> </a:t>
            </a:r>
            <a:r>
              <a:rPr lang="tr-TR" sz="3200" i="1" dirty="0" smtClean="0"/>
              <a:t>       Sevgili Kardeşim,</a:t>
            </a:r>
            <a:endParaRPr lang="tr-TR" sz="3200" dirty="0" smtClean="0"/>
          </a:p>
          <a:p>
            <a:pPr algn="l"/>
            <a:endParaRPr lang="tr-TR" sz="3200" i="1" dirty="0" smtClean="0"/>
          </a:p>
          <a:p>
            <a:pPr algn="l"/>
            <a:r>
              <a:rPr lang="tr-TR" sz="3200" i="1" dirty="0"/>
              <a:t> </a:t>
            </a:r>
            <a:r>
              <a:rPr lang="tr-TR" sz="3200" i="1" dirty="0" smtClean="0"/>
              <a:t>       Aziz Dostum,</a:t>
            </a:r>
            <a:endParaRPr lang="tr-TR" sz="3200" dirty="0" smtClean="0"/>
          </a:p>
          <a:p>
            <a:pPr algn="l"/>
            <a:r>
              <a:rPr lang="tr-TR" sz="3200" dirty="0" smtClean="0"/>
              <a:t> </a:t>
            </a:r>
          </a:p>
          <a:p>
            <a:pPr algn="l"/>
            <a:r>
              <a:rPr lang="tr-TR" sz="3200" i="1" dirty="0" smtClean="0"/>
              <a:t>      Değerli Dinleyiciler,</a:t>
            </a:r>
            <a:endParaRPr lang="tr-TR" sz="3200" dirty="0" smtClean="0"/>
          </a:p>
          <a:p>
            <a:pPr algn="l"/>
            <a:endParaRPr lang="tr-TR" dirty="0"/>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428604"/>
            <a:ext cx="6400800" cy="5210196"/>
          </a:xfrm>
        </p:spPr>
        <p:txBody>
          <a:bodyPr>
            <a:normAutofit/>
          </a:bodyPr>
          <a:lstStyle/>
          <a:p>
            <a:pPr algn="l"/>
            <a:r>
              <a:rPr lang="tr-TR" b="1" dirty="0" smtClean="0"/>
              <a:t>       </a:t>
            </a:r>
          </a:p>
          <a:p>
            <a:pPr algn="l"/>
            <a:endParaRPr lang="tr-TR" dirty="0" smtClean="0"/>
          </a:p>
          <a:p>
            <a:pPr algn="l"/>
            <a:r>
              <a:rPr lang="tr-TR" b="1" dirty="0" smtClean="0"/>
              <a:t>         </a:t>
            </a:r>
            <a:r>
              <a:rPr lang="tr-TR" sz="4000" b="1" dirty="0" smtClean="0">
                <a:solidFill>
                  <a:srgbClr val="FF0000"/>
                </a:solidFill>
              </a:rPr>
              <a:t>4</a:t>
            </a:r>
            <a:r>
              <a:rPr lang="tr-TR" sz="4000" b="1" dirty="0">
                <a:solidFill>
                  <a:srgbClr val="FF0000"/>
                </a:solidFill>
              </a:rPr>
              <a:t>. </a:t>
            </a:r>
            <a:r>
              <a:rPr lang="tr-TR" sz="4000" dirty="0">
                <a:solidFill>
                  <a:srgbClr val="FF0000"/>
                </a:solidFill>
              </a:rPr>
              <a:t>Hayvanlara verilen özel adlar büyük harfle başlar: </a:t>
            </a:r>
            <a:endParaRPr lang="tr-TR" sz="4000" dirty="0" smtClean="0">
              <a:solidFill>
                <a:srgbClr val="FF0000"/>
              </a:solidFill>
            </a:endParaRPr>
          </a:p>
          <a:p>
            <a:pPr algn="l"/>
            <a:endParaRPr lang="tr-TR" sz="4000" i="1" dirty="0" smtClean="0"/>
          </a:p>
          <a:p>
            <a:pPr algn="l"/>
            <a:r>
              <a:rPr lang="tr-TR" sz="4000" i="1" dirty="0" smtClean="0"/>
              <a:t>      Boncuk</a:t>
            </a:r>
            <a:r>
              <a:rPr lang="tr-TR" sz="4000" i="1" dirty="0"/>
              <a:t>, Fındık, Minnoş, Pamuk</a:t>
            </a:r>
            <a:r>
              <a:rPr lang="tr-TR" sz="4000" dirty="0"/>
              <a:t> vb.</a:t>
            </a:r>
          </a:p>
          <a:p>
            <a:pPr algn="l"/>
            <a:endParaRPr lang="tr-TR" dirty="0"/>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00034" y="357166"/>
            <a:ext cx="8358246" cy="6000792"/>
          </a:xfrm>
        </p:spPr>
        <p:txBody>
          <a:bodyPr>
            <a:normAutofit/>
          </a:bodyPr>
          <a:lstStyle/>
          <a:p>
            <a:pPr algn="l"/>
            <a:endParaRPr lang="tr-TR" b="1" dirty="0" smtClean="0">
              <a:solidFill>
                <a:srgbClr val="FF0000"/>
              </a:solidFill>
            </a:endParaRPr>
          </a:p>
          <a:p>
            <a:pPr algn="l"/>
            <a:r>
              <a:rPr lang="tr-TR" sz="4000" dirty="0" smtClean="0">
                <a:solidFill>
                  <a:srgbClr val="FF0000"/>
                </a:solidFill>
              </a:rPr>
              <a:t> </a:t>
            </a:r>
            <a:r>
              <a:rPr lang="tr-TR" sz="4000" dirty="0" smtClean="0">
                <a:solidFill>
                  <a:srgbClr val="FF0000"/>
                </a:solidFill>
              </a:rPr>
              <a:t>           </a:t>
            </a:r>
            <a:r>
              <a:rPr lang="tr-TR" sz="4000" b="1" dirty="0" smtClean="0">
                <a:solidFill>
                  <a:srgbClr val="FF0000"/>
                </a:solidFill>
              </a:rPr>
              <a:t>5</a:t>
            </a:r>
            <a:r>
              <a:rPr lang="tr-TR" sz="4000" b="1" dirty="0" smtClean="0">
                <a:solidFill>
                  <a:srgbClr val="FF0000"/>
                </a:solidFill>
              </a:rPr>
              <a:t>. </a:t>
            </a:r>
            <a:r>
              <a:rPr lang="tr-TR" sz="4000" dirty="0" smtClean="0">
                <a:solidFill>
                  <a:srgbClr val="FF0000"/>
                </a:solidFill>
              </a:rPr>
              <a:t>Millet, boy, oymak adları büyük harfle başlar: </a:t>
            </a:r>
            <a:endParaRPr lang="tr-TR" sz="4000" dirty="0" smtClean="0">
              <a:solidFill>
                <a:srgbClr val="FF0000"/>
              </a:solidFill>
            </a:endParaRPr>
          </a:p>
          <a:p>
            <a:pPr algn="l"/>
            <a:r>
              <a:rPr lang="tr-TR" sz="4000" i="1" dirty="0" smtClean="0"/>
              <a:t>      </a:t>
            </a:r>
          </a:p>
          <a:p>
            <a:pPr algn="l"/>
            <a:r>
              <a:rPr lang="tr-TR" sz="4000" i="1" dirty="0" smtClean="0"/>
              <a:t> </a:t>
            </a:r>
            <a:r>
              <a:rPr lang="tr-TR" sz="4000" i="1" dirty="0" smtClean="0"/>
              <a:t>          </a:t>
            </a:r>
            <a:r>
              <a:rPr lang="tr-TR" sz="4000" i="1" dirty="0" smtClean="0"/>
              <a:t>Alman</a:t>
            </a:r>
            <a:r>
              <a:rPr lang="tr-TR" sz="4000" i="1" dirty="0" smtClean="0"/>
              <a:t>, Arap, İngiliz, Japon, Rus, Türk; Kazak, Kırgız, Oğuz, Özbek, Tatar; </a:t>
            </a:r>
            <a:r>
              <a:rPr lang="tr-TR" sz="4000" i="1" dirty="0" err="1" smtClean="0"/>
              <a:t>Hacımusalı</a:t>
            </a:r>
            <a:r>
              <a:rPr lang="tr-TR" sz="4000" i="1" dirty="0" smtClean="0"/>
              <a:t>, Karakeçili</a:t>
            </a:r>
            <a:r>
              <a:rPr lang="tr-TR" sz="4000" dirty="0" smtClean="0"/>
              <a:t> vb.</a:t>
            </a: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85720" y="357166"/>
            <a:ext cx="8501122" cy="6500834"/>
          </a:xfrm>
        </p:spPr>
        <p:txBody>
          <a:bodyPr>
            <a:normAutofit fontScale="92500" lnSpcReduction="20000"/>
          </a:bodyPr>
          <a:lstStyle/>
          <a:p>
            <a:pPr algn="l"/>
            <a:r>
              <a:rPr lang="tr-TR" b="1" dirty="0" smtClean="0">
                <a:solidFill>
                  <a:srgbClr val="FF0000"/>
                </a:solidFill>
              </a:rPr>
              <a:t>    </a:t>
            </a:r>
          </a:p>
          <a:p>
            <a:pPr algn="l"/>
            <a:r>
              <a:rPr lang="tr-TR" sz="4000" b="1" dirty="0">
                <a:solidFill>
                  <a:srgbClr val="FF0000"/>
                </a:solidFill>
              </a:rPr>
              <a:t> </a:t>
            </a:r>
            <a:r>
              <a:rPr lang="tr-TR" sz="4000" b="1" dirty="0" smtClean="0">
                <a:solidFill>
                  <a:srgbClr val="FF0000"/>
                </a:solidFill>
              </a:rPr>
              <a:t>        A.</a:t>
            </a:r>
            <a:r>
              <a:rPr lang="tr-TR" sz="4000" dirty="0" smtClean="0">
                <a:solidFill>
                  <a:srgbClr val="FF0000"/>
                </a:solidFill>
              </a:rPr>
              <a:t>Cümle </a:t>
            </a:r>
            <a:r>
              <a:rPr lang="tr-TR" sz="4000" dirty="0">
                <a:solidFill>
                  <a:srgbClr val="FF0000"/>
                </a:solidFill>
              </a:rPr>
              <a:t>büyük harfle başlar: </a:t>
            </a:r>
            <a:endParaRPr lang="tr-TR" sz="4000" dirty="0" smtClean="0">
              <a:solidFill>
                <a:srgbClr val="FF0000"/>
              </a:solidFill>
            </a:endParaRPr>
          </a:p>
          <a:p>
            <a:pPr algn="l"/>
            <a:r>
              <a:rPr lang="tr-TR" sz="4000" i="1" dirty="0"/>
              <a:t> </a:t>
            </a:r>
            <a:r>
              <a:rPr lang="tr-TR" sz="4000" i="1" dirty="0" smtClean="0"/>
              <a:t> </a:t>
            </a:r>
          </a:p>
          <a:p>
            <a:pPr algn="l"/>
            <a:r>
              <a:rPr lang="tr-TR" sz="4000" i="1" dirty="0"/>
              <a:t> </a:t>
            </a:r>
            <a:r>
              <a:rPr lang="tr-TR" sz="4000" i="1" dirty="0" smtClean="0"/>
              <a:t>     </a:t>
            </a:r>
            <a:r>
              <a:rPr lang="tr-TR" sz="4000" i="1" dirty="0" smtClean="0">
                <a:solidFill>
                  <a:schemeClr val="tx2">
                    <a:lumMod val="60000"/>
                    <a:lumOff val="40000"/>
                  </a:schemeClr>
                </a:solidFill>
              </a:rPr>
              <a:t>ÖRNEK:</a:t>
            </a:r>
          </a:p>
          <a:p>
            <a:pPr algn="l"/>
            <a:r>
              <a:rPr lang="tr-TR" sz="4000" i="1" dirty="0" smtClean="0">
                <a:latin typeface="Comic Sans MS" pitchFamily="66" charset="0"/>
              </a:rPr>
              <a:t>      Ak </a:t>
            </a:r>
            <a:r>
              <a:rPr lang="tr-TR" sz="4000" i="1" dirty="0">
                <a:latin typeface="Comic Sans MS" pitchFamily="66" charset="0"/>
              </a:rPr>
              <a:t>akçe kara gün içindir.</a:t>
            </a:r>
          </a:p>
          <a:p>
            <a:pPr algn="l"/>
            <a:r>
              <a:rPr lang="tr-TR" sz="4000" i="1" dirty="0" smtClean="0">
                <a:latin typeface="Comic Sans MS" pitchFamily="66" charset="0"/>
              </a:rPr>
              <a:t>      </a:t>
            </a:r>
          </a:p>
          <a:p>
            <a:pPr algn="l"/>
            <a:r>
              <a:rPr lang="tr-TR" sz="4000" i="1" dirty="0">
                <a:latin typeface="Comic Sans MS" pitchFamily="66" charset="0"/>
              </a:rPr>
              <a:t> </a:t>
            </a:r>
            <a:r>
              <a:rPr lang="tr-TR" sz="4000" i="1" dirty="0" smtClean="0">
                <a:latin typeface="Comic Sans MS" pitchFamily="66" charset="0"/>
              </a:rPr>
              <a:t>    Hayatta </a:t>
            </a:r>
            <a:r>
              <a:rPr lang="tr-TR" sz="4000" i="1" dirty="0">
                <a:latin typeface="Comic Sans MS" pitchFamily="66" charset="0"/>
              </a:rPr>
              <a:t>en hakiki mürşit ilimdir, fendir.</a:t>
            </a:r>
            <a:r>
              <a:rPr lang="tr-TR" sz="4000" i="1" dirty="0"/>
              <a:t> </a:t>
            </a:r>
            <a:r>
              <a:rPr lang="tr-TR" sz="4000" i="1" dirty="0" smtClean="0"/>
              <a:t>    </a:t>
            </a:r>
          </a:p>
          <a:p>
            <a:pPr algn="l"/>
            <a:r>
              <a:rPr lang="tr-TR" sz="4000" i="1" dirty="0"/>
              <a:t> </a:t>
            </a:r>
            <a:r>
              <a:rPr lang="tr-TR" sz="4000" i="1" dirty="0" smtClean="0"/>
              <a:t>                                                              </a:t>
            </a:r>
            <a:r>
              <a:rPr lang="tr-TR" sz="4000" dirty="0" smtClean="0"/>
              <a:t>(M. K. Atatürk</a:t>
            </a:r>
            <a:r>
              <a:rPr lang="tr-TR" sz="4000" dirty="0"/>
              <a:t>)</a:t>
            </a:r>
          </a:p>
          <a:p>
            <a:pPr algn="l"/>
            <a:r>
              <a:rPr lang="tr-TR" sz="4000" dirty="0" smtClean="0"/>
              <a:t>             </a:t>
            </a:r>
            <a:endParaRPr lang="tr-TR" sz="4000" dirty="0"/>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00034" y="357166"/>
            <a:ext cx="8358246" cy="6000792"/>
          </a:xfrm>
        </p:spPr>
        <p:txBody>
          <a:bodyPr>
            <a:normAutofit/>
          </a:bodyPr>
          <a:lstStyle/>
          <a:p>
            <a:pPr algn="l"/>
            <a:endParaRPr lang="tr-TR" b="1" dirty="0" smtClean="0"/>
          </a:p>
          <a:p>
            <a:pPr algn="l"/>
            <a:r>
              <a:rPr lang="tr-TR" dirty="0" smtClean="0">
                <a:solidFill>
                  <a:srgbClr val="FF0000"/>
                </a:solidFill>
              </a:rPr>
              <a:t> </a:t>
            </a:r>
            <a:r>
              <a:rPr lang="tr-TR" dirty="0" smtClean="0">
                <a:solidFill>
                  <a:srgbClr val="FF0000"/>
                </a:solidFill>
              </a:rPr>
              <a:t>        </a:t>
            </a:r>
            <a:r>
              <a:rPr lang="tr-TR" sz="4000" b="1" dirty="0" smtClean="0">
                <a:solidFill>
                  <a:srgbClr val="FF0000"/>
                </a:solidFill>
              </a:rPr>
              <a:t>6</a:t>
            </a:r>
            <a:r>
              <a:rPr lang="tr-TR" sz="4000" b="1" dirty="0" smtClean="0">
                <a:solidFill>
                  <a:srgbClr val="FF0000"/>
                </a:solidFill>
              </a:rPr>
              <a:t>. </a:t>
            </a:r>
            <a:r>
              <a:rPr lang="tr-TR" sz="4000" dirty="0" smtClean="0">
                <a:solidFill>
                  <a:srgbClr val="FF0000"/>
                </a:solidFill>
              </a:rPr>
              <a:t>Dil ve lehçe adları büyük harfle başlar: </a:t>
            </a:r>
            <a:endParaRPr lang="tr-TR" sz="4000" dirty="0" smtClean="0">
              <a:solidFill>
                <a:srgbClr val="FF0000"/>
              </a:solidFill>
            </a:endParaRPr>
          </a:p>
          <a:p>
            <a:pPr algn="l"/>
            <a:r>
              <a:rPr lang="tr-TR" sz="4000" i="1" dirty="0" smtClean="0">
                <a:solidFill>
                  <a:srgbClr val="FF0000"/>
                </a:solidFill>
              </a:rPr>
              <a:t> </a:t>
            </a:r>
            <a:endParaRPr lang="tr-TR" sz="4000" i="1" dirty="0" smtClean="0">
              <a:solidFill>
                <a:srgbClr val="FF0000"/>
              </a:solidFill>
            </a:endParaRPr>
          </a:p>
          <a:p>
            <a:pPr algn="l"/>
            <a:r>
              <a:rPr lang="tr-TR" sz="4000" i="1" dirty="0" smtClean="0"/>
              <a:t> </a:t>
            </a:r>
            <a:r>
              <a:rPr lang="tr-TR" sz="4000" i="1" dirty="0" smtClean="0"/>
              <a:t>          Türkçe</a:t>
            </a:r>
            <a:r>
              <a:rPr lang="tr-TR" sz="4000" i="1" dirty="0" smtClean="0"/>
              <a:t>, Almanca, İngilizce, Rusça, Arapça; Oğuzca, Kazakça, Kırgızca, Özbekçe, Tatarca</a:t>
            </a:r>
            <a:r>
              <a:rPr lang="tr-TR" sz="4000" dirty="0" smtClean="0"/>
              <a:t> vb.</a:t>
            </a:r>
          </a:p>
          <a:p>
            <a:endParaRPr lang="tr-TR" sz="4000" dirty="0" smtClean="0"/>
          </a:p>
          <a:p>
            <a:endParaRPr lang="tr-TR" dirty="0"/>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00034" y="357166"/>
            <a:ext cx="8358246" cy="6000792"/>
          </a:xfrm>
        </p:spPr>
        <p:txBody>
          <a:bodyPr>
            <a:normAutofit/>
          </a:bodyPr>
          <a:lstStyle/>
          <a:p>
            <a:pPr algn="l"/>
            <a:r>
              <a:rPr lang="tr-TR" sz="3600" b="1" dirty="0" smtClean="0"/>
              <a:t>   </a:t>
            </a:r>
          </a:p>
          <a:p>
            <a:pPr algn="l"/>
            <a:r>
              <a:rPr lang="tr-TR" sz="3600" dirty="0" smtClean="0"/>
              <a:t> </a:t>
            </a:r>
            <a:r>
              <a:rPr lang="tr-TR" sz="3600" dirty="0" smtClean="0"/>
              <a:t>          </a:t>
            </a:r>
            <a:r>
              <a:rPr lang="tr-TR" sz="3600" b="1" dirty="0" smtClean="0">
                <a:solidFill>
                  <a:srgbClr val="FF0000"/>
                </a:solidFill>
              </a:rPr>
              <a:t>7</a:t>
            </a:r>
            <a:r>
              <a:rPr lang="tr-TR" sz="3600" b="1" dirty="0" smtClean="0">
                <a:solidFill>
                  <a:srgbClr val="FF0000"/>
                </a:solidFill>
              </a:rPr>
              <a:t>. </a:t>
            </a:r>
            <a:r>
              <a:rPr lang="tr-TR" sz="3600" dirty="0" smtClean="0">
                <a:solidFill>
                  <a:srgbClr val="FF0000"/>
                </a:solidFill>
              </a:rPr>
              <a:t>Devlet adları büyük harfle başlar: </a:t>
            </a:r>
            <a:endParaRPr lang="tr-TR" sz="3600" dirty="0" smtClean="0">
              <a:solidFill>
                <a:srgbClr val="FF0000"/>
              </a:solidFill>
            </a:endParaRPr>
          </a:p>
          <a:p>
            <a:pPr algn="l"/>
            <a:r>
              <a:rPr lang="tr-TR" sz="3600" i="1" dirty="0" smtClean="0">
                <a:solidFill>
                  <a:srgbClr val="FF0000"/>
                </a:solidFill>
              </a:rPr>
              <a:t> </a:t>
            </a:r>
            <a:r>
              <a:rPr lang="tr-TR" sz="3600" i="1" dirty="0" smtClean="0">
                <a:solidFill>
                  <a:srgbClr val="FF0000"/>
                </a:solidFill>
              </a:rPr>
              <a:t> </a:t>
            </a:r>
          </a:p>
          <a:p>
            <a:pPr algn="l"/>
            <a:r>
              <a:rPr lang="tr-TR" sz="3600" i="1" dirty="0" smtClean="0"/>
              <a:t> </a:t>
            </a:r>
            <a:r>
              <a:rPr lang="tr-TR" sz="3600" i="1" dirty="0" smtClean="0"/>
              <a:t>         Türkiye </a:t>
            </a:r>
            <a:r>
              <a:rPr lang="tr-TR" sz="3600" i="1" dirty="0" smtClean="0"/>
              <a:t>Cumhuriyeti, Kuzey Kıbrıs Türk Cumhuriyeti, Amerika Birleşik Devletleri, Suudi Arabistan, Azerbaycan, Kırım Özerk Cumhuriyeti</a:t>
            </a:r>
            <a:r>
              <a:rPr lang="tr-TR" sz="3600" dirty="0" smtClean="0"/>
              <a:t> vb.</a:t>
            </a: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83568" y="357166"/>
            <a:ext cx="8174712" cy="6000792"/>
          </a:xfrm>
        </p:spPr>
        <p:txBody>
          <a:bodyPr>
            <a:noAutofit/>
          </a:bodyPr>
          <a:lstStyle/>
          <a:p>
            <a:pPr algn="l"/>
            <a:r>
              <a:rPr lang="tr-TR" sz="3600" b="1" dirty="0" smtClean="0"/>
              <a:t>  </a:t>
            </a:r>
          </a:p>
          <a:p>
            <a:pPr algn="l"/>
            <a:r>
              <a:rPr lang="tr-TR" sz="3600" dirty="0" smtClean="0"/>
              <a:t> </a:t>
            </a:r>
            <a:r>
              <a:rPr lang="tr-TR" sz="3600" dirty="0" smtClean="0"/>
              <a:t>           </a:t>
            </a:r>
            <a:r>
              <a:rPr lang="tr-TR" sz="3600" b="1" dirty="0" smtClean="0">
                <a:solidFill>
                  <a:srgbClr val="FF0000"/>
                </a:solidFill>
              </a:rPr>
              <a:t>8</a:t>
            </a:r>
            <a:r>
              <a:rPr lang="tr-TR" sz="3600" b="1" dirty="0" smtClean="0">
                <a:solidFill>
                  <a:srgbClr val="FF0000"/>
                </a:solidFill>
              </a:rPr>
              <a:t>. </a:t>
            </a:r>
            <a:r>
              <a:rPr lang="tr-TR" sz="3600" dirty="0" smtClean="0">
                <a:solidFill>
                  <a:srgbClr val="FF0000"/>
                </a:solidFill>
              </a:rPr>
              <a:t>Din ve mezhep adları ile bunların mensuplarını bildiren sözler büyük harfle başlar: </a:t>
            </a:r>
            <a:endParaRPr lang="tr-TR" sz="3600" dirty="0" smtClean="0">
              <a:solidFill>
                <a:srgbClr val="FF0000"/>
              </a:solidFill>
            </a:endParaRPr>
          </a:p>
          <a:p>
            <a:pPr algn="l"/>
            <a:r>
              <a:rPr lang="tr-TR" sz="3600" i="1" dirty="0" smtClean="0"/>
              <a:t> </a:t>
            </a:r>
            <a:endParaRPr lang="tr-TR" sz="3600" i="1" dirty="0" smtClean="0"/>
          </a:p>
          <a:p>
            <a:pPr algn="l"/>
            <a:r>
              <a:rPr lang="tr-TR" sz="3600" i="1" dirty="0" smtClean="0"/>
              <a:t> </a:t>
            </a:r>
            <a:r>
              <a:rPr lang="tr-TR" sz="3600" i="1" dirty="0" smtClean="0"/>
              <a:t>           Müslümanlık</a:t>
            </a:r>
            <a:r>
              <a:rPr lang="tr-TR" sz="3600" i="1" dirty="0" smtClean="0"/>
              <a:t>, Müslüman; </a:t>
            </a:r>
            <a:r>
              <a:rPr lang="tr-TR" sz="3600" i="1" dirty="0" err="1" smtClean="0"/>
              <a:t>Hristiyanlık</a:t>
            </a:r>
            <a:r>
              <a:rPr lang="tr-TR" sz="3600" i="1" dirty="0" smtClean="0"/>
              <a:t>, </a:t>
            </a:r>
            <a:r>
              <a:rPr lang="tr-TR" sz="3600" i="1" dirty="0" smtClean="0"/>
              <a:t> </a:t>
            </a:r>
            <a:r>
              <a:rPr lang="tr-TR" sz="3600" i="1" dirty="0" err="1" smtClean="0"/>
              <a:t>Hristiyan</a:t>
            </a:r>
            <a:r>
              <a:rPr lang="tr-TR" sz="3600" i="1" dirty="0" smtClean="0"/>
              <a:t>; </a:t>
            </a:r>
            <a:r>
              <a:rPr lang="tr-TR" sz="3600" i="1" dirty="0" smtClean="0"/>
              <a:t> Musevilik</a:t>
            </a:r>
            <a:r>
              <a:rPr lang="tr-TR" sz="3600" i="1" dirty="0" smtClean="0"/>
              <a:t>, Musevi; Budizm, Budist; Hanefilik, Hanefi; Katoliklik, Katolik</a:t>
            </a:r>
            <a:r>
              <a:rPr lang="tr-TR" sz="3600" dirty="0" smtClean="0"/>
              <a:t> vb.</a:t>
            </a:r>
          </a:p>
          <a:p>
            <a:endParaRPr lang="tr-TR" sz="3600" dirty="0" smtClean="0"/>
          </a:p>
          <a:p>
            <a:endParaRPr lang="tr-TR" sz="3600" dirty="0"/>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00034" y="357166"/>
            <a:ext cx="8358246" cy="6000792"/>
          </a:xfrm>
        </p:spPr>
        <p:txBody>
          <a:bodyPr>
            <a:normAutofit lnSpcReduction="10000"/>
          </a:bodyPr>
          <a:lstStyle/>
          <a:p>
            <a:pPr algn="l"/>
            <a:endParaRPr lang="tr-TR" b="1" dirty="0" smtClean="0"/>
          </a:p>
          <a:p>
            <a:pPr algn="l"/>
            <a:r>
              <a:rPr lang="tr-TR" dirty="0" smtClean="0"/>
              <a:t> </a:t>
            </a:r>
            <a:r>
              <a:rPr lang="tr-TR" dirty="0" smtClean="0"/>
              <a:t>           </a:t>
            </a:r>
            <a:r>
              <a:rPr lang="tr-TR" sz="2800" b="1" dirty="0" smtClean="0">
                <a:solidFill>
                  <a:srgbClr val="FF0000"/>
                </a:solidFill>
              </a:rPr>
              <a:t>9</a:t>
            </a:r>
            <a:r>
              <a:rPr lang="tr-TR" sz="2800" b="1" dirty="0" smtClean="0">
                <a:solidFill>
                  <a:srgbClr val="FF0000"/>
                </a:solidFill>
              </a:rPr>
              <a:t>. </a:t>
            </a:r>
            <a:r>
              <a:rPr lang="tr-TR" sz="2800" dirty="0" smtClean="0">
                <a:solidFill>
                  <a:srgbClr val="FF0000"/>
                </a:solidFill>
              </a:rPr>
              <a:t>Din ve mitoloji ile ilgili özel adlar büyük harfle başlar: </a:t>
            </a:r>
            <a:endParaRPr lang="tr-TR" sz="2800" dirty="0" smtClean="0">
              <a:solidFill>
                <a:srgbClr val="FF0000"/>
              </a:solidFill>
            </a:endParaRPr>
          </a:p>
          <a:p>
            <a:pPr algn="l"/>
            <a:r>
              <a:rPr lang="tr-TR" sz="2800" i="1" dirty="0" smtClean="0"/>
              <a:t> </a:t>
            </a:r>
            <a:r>
              <a:rPr lang="tr-TR" sz="2800" i="1" dirty="0" smtClean="0"/>
              <a:t>        </a:t>
            </a:r>
          </a:p>
          <a:p>
            <a:pPr algn="l"/>
            <a:r>
              <a:rPr lang="tr-TR" sz="2800" i="1" dirty="0" smtClean="0"/>
              <a:t> </a:t>
            </a:r>
            <a:r>
              <a:rPr lang="tr-TR" sz="2800" i="1" dirty="0" smtClean="0"/>
              <a:t>          Tanrı</a:t>
            </a:r>
            <a:r>
              <a:rPr lang="tr-TR" sz="2800" i="1" dirty="0" smtClean="0"/>
              <a:t>, Allah, İlah, Cebrail, Zeus, </a:t>
            </a:r>
            <a:r>
              <a:rPr lang="tr-TR" sz="2800" i="1" dirty="0" err="1" smtClean="0"/>
              <a:t>Osiris</a:t>
            </a:r>
            <a:r>
              <a:rPr lang="tr-TR" sz="2800" i="1" dirty="0" smtClean="0"/>
              <a:t>, Kibele</a:t>
            </a:r>
            <a:r>
              <a:rPr lang="tr-TR" sz="2800" dirty="0" smtClean="0"/>
              <a:t> vb.</a:t>
            </a:r>
            <a:r>
              <a:rPr lang="tr-TR" sz="2800" i="1" dirty="0" smtClean="0"/>
              <a:t> </a:t>
            </a:r>
            <a:endParaRPr lang="tr-TR" sz="2800" i="1" dirty="0" smtClean="0"/>
          </a:p>
          <a:p>
            <a:pPr algn="l"/>
            <a:r>
              <a:rPr lang="tr-TR" sz="2800" i="1" dirty="0" smtClean="0"/>
              <a:t> </a:t>
            </a:r>
            <a:r>
              <a:rPr lang="tr-TR" sz="2800" i="1" dirty="0" smtClean="0"/>
              <a:t>          </a:t>
            </a:r>
            <a:r>
              <a:rPr lang="tr-TR" sz="2800" dirty="0" smtClean="0"/>
              <a:t>Ancak </a:t>
            </a:r>
            <a:r>
              <a:rPr lang="tr-TR" sz="2800" dirty="0" smtClean="0"/>
              <a:t>“Tanrı, Allah, İlah” sözleri özel ad olarak kullanılmadıklarında küçük harfle başlar:</a:t>
            </a:r>
            <a:r>
              <a:rPr lang="tr-TR" sz="2800" i="1" dirty="0" smtClean="0"/>
              <a:t> </a:t>
            </a:r>
            <a:r>
              <a:rPr lang="tr-TR" sz="2800" i="1" dirty="0" smtClean="0"/>
              <a:t> </a:t>
            </a:r>
          </a:p>
          <a:p>
            <a:pPr algn="l"/>
            <a:r>
              <a:rPr lang="tr-TR" sz="2800" i="1" dirty="0" smtClean="0"/>
              <a:t> </a:t>
            </a:r>
            <a:r>
              <a:rPr lang="tr-TR" sz="2800" i="1" dirty="0" smtClean="0"/>
              <a:t>         </a:t>
            </a:r>
            <a:r>
              <a:rPr lang="tr-TR" sz="2800" i="1" dirty="0" smtClean="0"/>
              <a:t>Eski </a:t>
            </a:r>
            <a:r>
              <a:rPr lang="tr-TR" sz="2800" i="1" dirty="0" smtClean="0"/>
              <a:t>Yunan tanrıları. Müzik dünyasının ilahı. </a:t>
            </a:r>
            <a:endParaRPr lang="tr-TR" sz="2800" dirty="0" smtClean="0"/>
          </a:p>
          <a:p>
            <a:pPr algn="l"/>
            <a:r>
              <a:rPr lang="tr-TR" sz="2800" i="1" dirty="0" smtClean="0"/>
              <a:t>         </a:t>
            </a:r>
          </a:p>
          <a:p>
            <a:pPr algn="l"/>
            <a:r>
              <a:rPr lang="tr-TR" sz="2800" i="1" dirty="0" smtClean="0"/>
              <a:t> </a:t>
            </a:r>
            <a:r>
              <a:rPr lang="tr-TR" sz="2800" i="1" dirty="0" smtClean="0"/>
              <a:t>         </a:t>
            </a:r>
            <a:r>
              <a:rPr lang="tr-TR" sz="2800" i="1" dirty="0" smtClean="0"/>
              <a:t>“</a:t>
            </a:r>
            <a:r>
              <a:rPr lang="tr-TR" sz="2800" i="1" dirty="0" smtClean="0"/>
              <a:t>Amerika'da kaçakçılığın </a:t>
            </a:r>
            <a:r>
              <a:rPr lang="tr-TR" sz="2800" i="1" dirty="0" err="1" smtClean="0"/>
              <a:t>allahları</a:t>
            </a:r>
            <a:r>
              <a:rPr lang="tr-TR" sz="2800" i="1" dirty="0" smtClean="0"/>
              <a:t> vardır.”</a:t>
            </a:r>
            <a:r>
              <a:rPr lang="tr-TR" sz="2800" dirty="0" smtClean="0"/>
              <a:t> (Tarık Buğra)</a:t>
            </a:r>
          </a:p>
          <a:p>
            <a:endParaRPr lang="tr-TR" sz="2800" dirty="0"/>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00034" y="357166"/>
            <a:ext cx="8358246" cy="6000792"/>
          </a:xfrm>
        </p:spPr>
        <p:txBody>
          <a:bodyPr>
            <a:normAutofit/>
          </a:bodyPr>
          <a:lstStyle/>
          <a:p>
            <a:pPr algn="l"/>
            <a:endParaRPr lang="tr-TR" sz="4000" b="1" dirty="0" smtClean="0"/>
          </a:p>
          <a:p>
            <a:pPr algn="l"/>
            <a:r>
              <a:rPr lang="tr-TR" sz="4000" dirty="0" smtClean="0"/>
              <a:t> </a:t>
            </a:r>
            <a:r>
              <a:rPr lang="tr-TR" sz="4000" dirty="0" smtClean="0"/>
              <a:t>      </a:t>
            </a:r>
            <a:r>
              <a:rPr lang="tr-TR" sz="4000" b="1" dirty="0" smtClean="0">
                <a:solidFill>
                  <a:srgbClr val="FF0000"/>
                </a:solidFill>
              </a:rPr>
              <a:t>10</a:t>
            </a:r>
            <a:r>
              <a:rPr lang="tr-TR" sz="4000" b="1" dirty="0" smtClean="0">
                <a:solidFill>
                  <a:srgbClr val="FF0000"/>
                </a:solidFill>
              </a:rPr>
              <a:t>. </a:t>
            </a:r>
            <a:r>
              <a:rPr lang="tr-TR" sz="4000" dirty="0" smtClean="0">
                <a:solidFill>
                  <a:srgbClr val="FF0000"/>
                </a:solidFill>
              </a:rPr>
              <a:t>Gezegen ve yıldız adları büyük harfle başlar:</a:t>
            </a:r>
            <a:r>
              <a:rPr lang="tr-TR" sz="4000" i="1" dirty="0" smtClean="0">
                <a:solidFill>
                  <a:srgbClr val="FF0000"/>
                </a:solidFill>
              </a:rPr>
              <a:t> </a:t>
            </a:r>
            <a:endParaRPr lang="tr-TR" sz="4000" i="1" dirty="0" smtClean="0">
              <a:solidFill>
                <a:srgbClr val="FF0000"/>
              </a:solidFill>
            </a:endParaRPr>
          </a:p>
          <a:p>
            <a:pPr algn="l"/>
            <a:endParaRPr lang="tr-TR" sz="4000" i="1" dirty="0" smtClean="0"/>
          </a:p>
          <a:p>
            <a:pPr algn="l"/>
            <a:r>
              <a:rPr lang="tr-TR" sz="4000" i="1" dirty="0" smtClean="0"/>
              <a:t>          Merkür</a:t>
            </a:r>
            <a:r>
              <a:rPr lang="tr-TR" sz="4000" i="1" dirty="0" smtClean="0"/>
              <a:t>, Neptün, Satürn; Halley </a:t>
            </a:r>
            <a:r>
              <a:rPr lang="tr-TR" sz="4000" dirty="0" smtClean="0"/>
              <a:t>vb.</a:t>
            </a:r>
          </a:p>
          <a:p>
            <a:endParaRPr lang="tr-TR" sz="4000" dirty="0"/>
          </a:p>
        </p:txBody>
      </p:sp>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00034" y="357166"/>
            <a:ext cx="8358246" cy="6000792"/>
          </a:xfrm>
        </p:spPr>
        <p:txBody>
          <a:bodyPr>
            <a:normAutofit/>
          </a:bodyPr>
          <a:lstStyle/>
          <a:p>
            <a:pPr algn="l"/>
            <a:endParaRPr lang="tr-TR" sz="4000" b="1" dirty="0" smtClean="0"/>
          </a:p>
          <a:p>
            <a:pPr algn="l"/>
            <a:r>
              <a:rPr lang="tr-TR" sz="4000" dirty="0" smtClean="0"/>
              <a:t> </a:t>
            </a:r>
            <a:r>
              <a:rPr lang="tr-TR" sz="4000" dirty="0" smtClean="0"/>
              <a:t>         </a:t>
            </a:r>
            <a:r>
              <a:rPr lang="tr-TR" sz="4000" b="1" dirty="0" smtClean="0">
                <a:solidFill>
                  <a:srgbClr val="FF0000"/>
                </a:solidFill>
              </a:rPr>
              <a:t>UYARI</a:t>
            </a:r>
            <a:r>
              <a:rPr lang="tr-TR" sz="4000" b="1" dirty="0" smtClean="0">
                <a:solidFill>
                  <a:srgbClr val="FF0000"/>
                </a:solidFill>
              </a:rPr>
              <a:t>: </a:t>
            </a:r>
            <a:r>
              <a:rPr lang="tr-TR" sz="4000" i="1" dirty="0" smtClean="0">
                <a:solidFill>
                  <a:srgbClr val="FF0000"/>
                </a:solidFill>
              </a:rPr>
              <a:t>Dünya, güneş, ay </a:t>
            </a:r>
            <a:r>
              <a:rPr lang="tr-TR" sz="4000" dirty="0" smtClean="0">
                <a:solidFill>
                  <a:srgbClr val="FF0000"/>
                </a:solidFill>
              </a:rPr>
              <a:t>kelimeleri gezegen anlamı dışında kullanıldıklarında küçük harfle başlar:</a:t>
            </a:r>
          </a:p>
          <a:p>
            <a:pPr algn="l"/>
            <a:endParaRPr lang="tr-TR" sz="4000" i="1" dirty="0" smtClean="0"/>
          </a:p>
          <a:p>
            <a:pPr algn="l"/>
            <a:r>
              <a:rPr lang="tr-TR" sz="4000" i="1" dirty="0" smtClean="0"/>
              <a:t> </a:t>
            </a:r>
            <a:r>
              <a:rPr lang="tr-TR" sz="4000" i="1" dirty="0" smtClean="0"/>
              <a:t>         </a:t>
            </a:r>
            <a:r>
              <a:rPr lang="tr-TR" sz="4000" i="1" dirty="0" smtClean="0"/>
              <a:t>Biz </a:t>
            </a:r>
            <a:r>
              <a:rPr lang="tr-TR" sz="4000" i="1" dirty="0" smtClean="0"/>
              <a:t>dünyadan ayrı yaşarken dünya epey değişmiş.</a:t>
            </a:r>
            <a:r>
              <a:rPr lang="tr-TR" sz="4000" dirty="0" smtClean="0"/>
              <a:t> (Hüseyin Cahit Yalçın)</a:t>
            </a:r>
          </a:p>
          <a:p>
            <a:endParaRPr lang="tr-TR" sz="4000" dirty="0"/>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57158" y="214290"/>
            <a:ext cx="8286808" cy="6215106"/>
          </a:xfrm>
        </p:spPr>
        <p:txBody>
          <a:bodyPr>
            <a:normAutofit/>
          </a:bodyPr>
          <a:lstStyle/>
          <a:p>
            <a:pPr algn="l"/>
            <a:endParaRPr lang="tr-TR" b="1" dirty="0" smtClean="0"/>
          </a:p>
          <a:p>
            <a:pPr algn="l"/>
            <a:r>
              <a:rPr lang="tr-TR" dirty="0" smtClean="0"/>
              <a:t> </a:t>
            </a:r>
            <a:r>
              <a:rPr lang="tr-TR" dirty="0" smtClean="0"/>
              <a:t>          </a:t>
            </a:r>
            <a:r>
              <a:rPr lang="tr-TR" sz="3200" b="1" dirty="0" smtClean="0">
                <a:solidFill>
                  <a:srgbClr val="FF0000"/>
                </a:solidFill>
              </a:rPr>
              <a:t>11</a:t>
            </a:r>
            <a:r>
              <a:rPr lang="tr-TR" sz="3200" b="1" dirty="0">
                <a:solidFill>
                  <a:srgbClr val="FF0000"/>
                </a:solidFill>
              </a:rPr>
              <a:t>. </a:t>
            </a:r>
            <a:r>
              <a:rPr lang="tr-TR" sz="3200" dirty="0">
                <a:solidFill>
                  <a:srgbClr val="FF0000"/>
                </a:solidFill>
              </a:rPr>
              <a:t>Düşünce, hayat tarzı, politika vb. anlamlar bildirdiğinde </a:t>
            </a:r>
            <a:r>
              <a:rPr lang="tr-TR" sz="3200" i="1" dirty="0">
                <a:solidFill>
                  <a:srgbClr val="FF0000"/>
                </a:solidFill>
              </a:rPr>
              <a:t>doğu</a:t>
            </a:r>
            <a:r>
              <a:rPr lang="tr-TR" sz="3200" dirty="0">
                <a:solidFill>
                  <a:srgbClr val="FF0000"/>
                </a:solidFill>
              </a:rPr>
              <a:t> ve </a:t>
            </a:r>
            <a:r>
              <a:rPr lang="tr-TR" sz="3200" i="1" dirty="0">
                <a:solidFill>
                  <a:srgbClr val="FF0000"/>
                </a:solidFill>
              </a:rPr>
              <a:t>batı</a:t>
            </a:r>
            <a:r>
              <a:rPr lang="tr-TR" sz="3200" dirty="0">
                <a:solidFill>
                  <a:srgbClr val="FF0000"/>
                </a:solidFill>
              </a:rPr>
              <a:t> sözlerinin ilk harfleri büyük yazılır: </a:t>
            </a:r>
            <a:endParaRPr lang="tr-TR" sz="3200" dirty="0" smtClean="0">
              <a:solidFill>
                <a:srgbClr val="FF0000"/>
              </a:solidFill>
            </a:endParaRPr>
          </a:p>
          <a:p>
            <a:pPr algn="l"/>
            <a:r>
              <a:rPr lang="tr-TR" sz="3200" i="1" dirty="0" smtClean="0"/>
              <a:t> </a:t>
            </a:r>
            <a:r>
              <a:rPr lang="tr-TR" sz="3200" i="1" dirty="0" smtClean="0"/>
              <a:t>         </a:t>
            </a:r>
            <a:r>
              <a:rPr lang="tr-TR" sz="3200" i="1" dirty="0" smtClean="0"/>
              <a:t>Batı </a:t>
            </a:r>
            <a:r>
              <a:rPr lang="tr-TR" sz="3200" i="1" dirty="0"/>
              <a:t>medeniyeti, Doğu mistisizmi </a:t>
            </a:r>
            <a:r>
              <a:rPr lang="tr-TR" sz="3200" dirty="0"/>
              <a:t>vb. </a:t>
            </a:r>
            <a:endParaRPr lang="tr-TR" sz="3200" dirty="0" smtClean="0"/>
          </a:p>
          <a:p>
            <a:pPr algn="l"/>
            <a:r>
              <a:rPr lang="tr-TR" sz="3200" dirty="0" smtClean="0"/>
              <a:t> </a:t>
            </a:r>
            <a:r>
              <a:rPr lang="tr-TR" sz="3200" dirty="0" smtClean="0"/>
              <a:t>        </a:t>
            </a:r>
            <a:r>
              <a:rPr lang="tr-TR" sz="3200" dirty="0" smtClean="0"/>
              <a:t>Bu </a:t>
            </a:r>
            <a:r>
              <a:rPr lang="tr-TR" sz="3200" dirty="0"/>
              <a:t>sözler yön bildirdiğinde küçük yazılır: </a:t>
            </a:r>
            <a:endParaRPr lang="tr-TR" sz="3200" dirty="0" smtClean="0"/>
          </a:p>
          <a:p>
            <a:pPr algn="l"/>
            <a:r>
              <a:rPr lang="tr-TR" sz="3200" i="1" dirty="0" smtClean="0"/>
              <a:t> </a:t>
            </a:r>
            <a:r>
              <a:rPr lang="tr-TR" sz="3200" i="1" dirty="0" smtClean="0"/>
              <a:t>        </a:t>
            </a:r>
            <a:r>
              <a:rPr lang="tr-TR" sz="3200" i="1" dirty="0" smtClean="0"/>
              <a:t>Bursa’nın </a:t>
            </a:r>
            <a:r>
              <a:rPr lang="tr-TR" sz="3200" i="1" dirty="0"/>
              <a:t>doğusu, Ankara’nın batısı</a:t>
            </a:r>
            <a:r>
              <a:rPr lang="tr-TR" sz="3200" dirty="0"/>
              <a:t> vb.</a:t>
            </a:r>
          </a:p>
          <a:p>
            <a:pPr algn="l"/>
            <a:endParaRPr lang="tr-TR" sz="3200" dirty="0"/>
          </a:p>
        </p:txBody>
      </p:sp>
    </p:spTree>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85720" y="285728"/>
            <a:ext cx="8643998" cy="6357982"/>
          </a:xfrm>
        </p:spPr>
        <p:txBody>
          <a:bodyPr>
            <a:normAutofit/>
          </a:bodyPr>
          <a:lstStyle/>
          <a:p>
            <a:pPr algn="l"/>
            <a:endParaRPr lang="tr-TR" sz="3600" b="1" dirty="0" smtClean="0"/>
          </a:p>
          <a:p>
            <a:pPr algn="l"/>
            <a:r>
              <a:rPr lang="tr-TR" sz="3600" dirty="0" smtClean="0"/>
              <a:t> </a:t>
            </a:r>
            <a:r>
              <a:rPr lang="tr-TR" sz="3600" dirty="0" smtClean="0"/>
              <a:t>         </a:t>
            </a:r>
            <a:r>
              <a:rPr lang="tr-TR" sz="3600" b="1" dirty="0" smtClean="0">
                <a:solidFill>
                  <a:srgbClr val="FF0000"/>
                </a:solidFill>
              </a:rPr>
              <a:t>12</a:t>
            </a:r>
            <a:r>
              <a:rPr lang="tr-TR" sz="3600" b="1" dirty="0" smtClean="0">
                <a:solidFill>
                  <a:srgbClr val="FF0000"/>
                </a:solidFill>
              </a:rPr>
              <a:t>. </a:t>
            </a:r>
            <a:r>
              <a:rPr lang="tr-TR" sz="3600" dirty="0" smtClean="0">
                <a:solidFill>
                  <a:srgbClr val="FF0000"/>
                </a:solidFill>
              </a:rPr>
              <a:t>Yer adları (kıta, bölge, il, ilçe, köy, semt vb.) büyük harfle başlar: </a:t>
            </a:r>
            <a:endParaRPr lang="tr-TR" sz="3600" dirty="0" smtClean="0">
              <a:solidFill>
                <a:srgbClr val="FF0000"/>
              </a:solidFill>
            </a:endParaRPr>
          </a:p>
          <a:p>
            <a:pPr algn="l"/>
            <a:r>
              <a:rPr lang="tr-TR" sz="3600" i="1" dirty="0" smtClean="0">
                <a:solidFill>
                  <a:srgbClr val="FF0000"/>
                </a:solidFill>
              </a:rPr>
              <a:t> </a:t>
            </a:r>
            <a:r>
              <a:rPr lang="tr-TR" sz="3600" i="1" dirty="0" smtClean="0">
                <a:solidFill>
                  <a:srgbClr val="FF0000"/>
                </a:solidFill>
              </a:rPr>
              <a:t> </a:t>
            </a:r>
          </a:p>
          <a:p>
            <a:pPr algn="l"/>
            <a:r>
              <a:rPr lang="tr-TR" sz="3600" i="1" dirty="0" smtClean="0"/>
              <a:t> </a:t>
            </a:r>
            <a:r>
              <a:rPr lang="tr-TR" sz="3600" i="1" dirty="0" smtClean="0"/>
              <a:t>         Afrika</a:t>
            </a:r>
            <a:r>
              <a:rPr lang="tr-TR" sz="3600" i="1" dirty="0" smtClean="0"/>
              <a:t>, Asya; Güneydoğu Anadolu, İç Anadolu; İstanbul, Taşkent; Turgutlu, Ürgüp; Akçaköy, Çayırbağı; Bahçelievler, Kızılay, Sarıyer</a:t>
            </a:r>
            <a:r>
              <a:rPr lang="tr-TR" sz="3600" dirty="0" smtClean="0"/>
              <a:t> vb.</a:t>
            </a:r>
          </a:p>
          <a:p>
            <a:endParaRPr lang="tr-TR" sz="3600" dirty="0"/>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715436" cy="6357982"/>
          </a:xfrm>
        </p:spPr>
        <p:txBody>
          <a:bodyPr>
            <a:normAutofit/>
          </a:bodyPr>
          <a:lstStyle/>
          <a:p>
            <a:pPr algn="l"/>
            <a:endParaRPr lang="tr-TR" b="1" dirty="0" smtClean="0"/>
          </a:p>
          <a:p>
            <a:pPr algn="l"/>
            <a:r>
              <a:rPr lang="tr-TR" dirty="0" smtClean="0"/>
              <a:t> </a:t>
            </a:r>
            <a:r>
              <a:rPr lang="tr-TR" dirty="0" smtClean="0"/>
              <a:t>       </a:t>
            </a:r>
            <a:r>
              <a:rPr lang="tr-TR" sz="3600" b="1" dirty="0" smtClean="0">
                <a:solidFill>
                  <a:srgbClr val="FF0000"/>
                </a:solidFill>
              </a:rPr>
              <a:t>13</a:t>
            </a:r>
            <a:r>
              <a:rPr lang="tr-TR" sz="3600" b="1" dirty="0" smtClean="0">
                <a:solidFill>
                  <a:srgbClr val="FF0000"/>
                </a:solidFill>
              </a:rPr>
              <a:t>.</a:t>
            </a:r>
            <a:r>
              <a:rPr lang="tr-TR" sz="3600" dirty="0" smtClean="0">
                <a:solidFill>
                  <a:srgbClr val="FF0000"/>
                </a:solidFill>
              </a:rPr>
              <a:t> Yer adlarında ilk isimden sonra gelen ve </a:t>
            </a:r>
            <a:r>
              <a:rPr lang="tr-TR" sz="3600" i="1" dirty="0" smtClean="0">
                <a:solidFill>
                  <a:srgbClr val="FF0000"/>
                </a:solidFill>
              </a:rPr>
              <a:t>deniz, nehir, göl, dağ, boğaz </a:t>
            </a:r>
            <a:r>
              <a:rPr lang="tr-TR" sz="3600" dirty="0" smtClean="0">
                <a:solidFill>
                  <a:srgbClr val="FF0000"/>
                </a:solidFill>
              </a:rPr>
              <a:t>vb. tür bildiren ikinci isimler büyük harfle başlar: </a:t>
            </a:r>
            <a:endParaRPr lang="tr-TR" sz="3600" dirty="0" smtClean="0">
              <a:solidFill>
                <a:srgbClr val="FF0000"/>
              </a:solidFill>
            </a:endParaRPr>
          </a:p>
          <a:p>
            <a:pPr algn="l"/>
            <a:endParaRPr lang="tr-TR" sz="3600" i="1" dirty="0" smtClean="0"/>
          </a:p>
          <a:p>
            <a:pPr algn="l"/>
            <a:r>
              <a:rPr lang="tr-TR" sz="3600" i="1" dirty="0" smtClean="0"/>
              <a:t>       Ağrı </a:t>
            </a:r>
            <a:r>
              <a:rPr lang="tr-TR" sz="3600" i="1" dirty="0" smtClean="0"/>
              <a:t>Dağı, Aral Gölü, Asya Yakası</a:t>
            </a:r>
            <a:r>
              <a:rPr lang="tr-TR" sz="3600" dirty="0" smtClean="0"/>
              <a:t>, </a:t>
            </a:r>
            <a:r>
              <a:rPr lang="tr-TR" sz="3600" i="1" dirty="0" smtClean="0"/>
              <a:t>Çanakkale Boğazı, Dicle Irmağı, Ege Denizi, Erciyes Dağı, Fırat Nehri, Süveyş Kanalı, Tuna Nehri, Van Gölü, Zigana Geçidi </a:t>
            </a:r>
            <a:r>
              <a:rPr lang="tr-TR" sz="3600" dirty="0" smtClean="0"/>
              <a:t>vb.</a:t>
            </a:r>
          </a:p>
          <a:p>
            <a:endParaRPr lang="tr-TR" dirty="0"/>
          </a:p>
        </p:txBody>
      </p:sp>
    </p:spTree>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715436" cy="6357982"/>
          </a:xfrm>
        </p:spPr>
        <p:txBody>
          <a:bodyPr>
            <a:normAutofit/>
          </a:bodyPr>
          <a:lstStyle/>
          <a:p>
            <a:pPr algn="l"/>
            <a:endParaRPr lang="tr-TR" sz="3600" b="1" dirty="0" smtClean="0"/>
          </a:p>
          <a:p>
            <a:pPr algn="l"/>
            <a:r>
              <a:rPr lang="tr-TR" sz="3600" dirty="0" smtClean="0"/>
              <a:t> </a:t>
            </a:r>
            <a:r>
              <a:rPr lang="tr-TR" sz="3600" dirty="0" smtClean="0"/>
              <a:t>        </a:t>
            </a:r>
            <a:r>
              <a:rPr lang="tr-TR" sz="3600" b="1" dirty="0" smtClean="0">
                <a:solidFill>
                  <a:srgbClr val="FF0000"/>
                </a:solidFill>
              </a:rPr>
              <a:t>UYARI</a:t>
            </a:r>
            <a:r>
              <a:rPr lang="tr-TR" sz="3600" b="1" dirty="0" smtClean="0">
                <a:solidFill>
                  <a:srgbClr val="FF0000"/>
                </a:solidFill>
              </a:rPr>
              <a:t>: </a:t>
            </a:r>
            <a:r>
              <a:rPr lang="tr-TR" sz="3600" dirty="0" smtClean="0">
                <a:solidFill>
                  <a:srgbClr val="FF0000"/>
                </a:solidFill>
              </a:rPr>
              <a:t>Özel ada dâhil olmayıp tamlama kuran şehir, il, ilçe, belde, köy vb. sözler küçük harfle başlar:</a:t>
            </a:r>
            <a:r>
              <a:rPr lang="tr-TR" sz="3600" i="1" dirty="0" smtClean="0">
                <a:solidFill>
                  <a:srgbClr val="FF0000"/>
                </a:solidFill>
              </a:rPr>
              <a:t> </a:t>
            </a:r>
            <a:endParaRPr lang="tr-TR" sz="3600" i="1" dirty="0" smtClean="0">
              <a:solidFill>
                <a:srgbClr val="FF0000"/>
              </a:solidFill>
            </a:endParaRPr>
          </a:p>
          <a:p>
            <a:pPr algn="l"/>
            <a:endParaRPr lang="tr-TR" sz="3600" i="1" dirty="0" smtClean="0"/>
          </a:p>
          <a:p>
            <a:pPr algn="l"/>
            <a:r>
              <a:rPr lang="tr-TR" sz="3600" i="1" dirty="0" smtClean="0"/>
              <a:t>         Konya </a:t>
            </a:r>
            <a:r>
              <a:rPr lang="tr-TR" sz="3600" i="1" dirty="0" smtClean="0"/>
              <a:t>ili, Etimesgut ilçesi, </a:t>
            </a:r>
            <a:r>
              <a:rPr lang="tr-TR" sz="3600" i="1" dirty="0" err="1" smtClean="0"/>
              <a:t>Uzungöl</a:t>
            </a:r>
            <a:r>
              <a:rPr lang="tr-TR" sz="3600" i="1" dirty="0" smtClean="0"/>
              <a:t> beldesi, Taflan köyü </a:t>
            </a:r>
            <a:r>
              <a:rPr lang="tr-TR" sz="3600" dirty="0" smtClean="0"/>
              <a:t>vb.</a:t>
            </a:r>
          </a:p>
          <a:p>
            <a:endParaRPr lang="tr-TR" sz="3600" dirty="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85720" y="357166"/>
            <a:ext cx="8572560" cy="6215106"/>
          </a:xfrm>
        </p:spPr>
        <p:txBody>
          <a:bodyPr>
            <a:normAutofit/>
          </a:bodyPr>
          <a:lstStyle/>
          <a:p>
            <a:pPr algn="l"/>
            <a:endParaRPr lang="tr-TR" sz="2800" dirty="0" smtClean="0">
              <a:solidFill>
                <a:srgbClr val="FF0000"/>
              </a:solidFill>
            </a:endParaRPr>
          </a:p>
          <a:p>
            <a:pPr algn="l"/>
            <a:r>
              <a:rPr lang="tr-TR" sz="2800" dirty="0">
                <a:solidFill>
                  <a:srgbClr val="FF0000"/>
                </a:solidFill>
              </a:rPr>
              <a:t> </a:t>
            </a:r>
            <a:r>
              <a:rPr lang="tr-TR" sz="2800" dirty="0" smtClean="0">
                <a:solidFill>
                  <a:srgbClr val="FF0000"/>
                </a:solidFill>
              </a:rPr>
              <a:t>      Cümle içinde tırnak veya yay ayraç içine alınan cümleler büyük harfle başlar ve sonlarına uygun noktalama işareti (nokta, soru, ünlem vb.) konur:</a:t>
            </a:r>
          </a:p>
          <a:p>
            <a:pPr algn="l"/>
            <a:r>
              <a:rPr lang="tr-TR" sz="2800" i="1" dirty="0" smtClean="0"/>
              <a:t>   </a:t>
            </a:r>
            <a:r>
              <a:rPr lang="tr-TR" sz="2800" i="1" dirty="0" smtClean="0">
                <a:solidFill>
                  <a:schemeClr val="tx2">
                    <a:lumMod val="60000"/>
                    <a:lumOff val="40000"/>
                  </a:schemeClr>
                </a:solidFill>
              </a:rPr>
              <a:t>ÖRNEK:</a:t>
            </a:r>
          </a:p>
          <a:p>
            <a:pPr algn="l"/>
            <a:r>
              <a:rPr lang="tr-TR" sz="2800" i="1" dirty="0"/>
              <a:t> </a:t>
            </a:r>
            <a:r>
              <a:rPr lang="tr-TR" sz="2800" i="1" dirty="0" smtClean="0"/>
              <a:t>     Atatürk "Muhtaç olduğun kudret, damarlarındaki asil kanda mevcuttur!"</a:t>
            </a:r>
            <a:r>
              <a:rPr lang="tr-TR" sz="2800" dirty="0" smtClean="0"/>
              <a:t> </a:t>
            </a:r>
            <a:r>
              <a:rPr lang="tr-TR" sz="2800" i="1" dirty="0" smtClean="0"/>
              <a:t>diyor.</a:t>
            </a:r>
            <a:endParaRPr lang="tr-TR" sz="2800" dirty="0" smtClean="0"/>
          </a:p>
          <a:p>
            <a:pPr algn="l"/>
            <a:r>
              <a:rPr lang="tr-TR" sz="2800" i="1" dirty="0" smtClean="0"/>
              <a:t>      Anadolu kentlerini, köylerini (Köy sözünü de çekinerek yazıyorum.) gezsek bile görmek için değil, kendimizi göstermek için geziyoruz.     </a:t>
            </a:r>
            <a:r>
              <a:rPr lang="tr-TR" sz="2800" dirty="0" smtClean="0"/>
              <a:t>(Nurullah Ataç)</a:t>
            </a:r>
          </a:p>
          <a:p>
            <a:endParaRPr lang="tr-TR" sz="2800" dirty="0"/>
          </a:p>
        </p:txBody>
      </p:sp>
    </p:spTree>
  </p:cSld>
  <p:clrMapOvr>
    <a:masterClrMapping/>
  </p:clrMapOvr>
  <p:transition spd="slow">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715436" cy="6357982"/>
          </a:xfrm>
        </p:spPr>
        <p:txBody>
          <a:bodyPr>
            <a:normAutofit/>
          </a:bodyPr>
          <a:lstStyle/>
          <a:p>
            <a:pPr algn="l"/>
            <a:endParaRPr lang="tr-TR" b="1" dirty="0" smtClean="0"/>
          </a:p>
          <a:p>
            <a:pPr algn="l"/>
            <a:r>
              <a:rPr lang="tr-TR" sz="3200" dirty="0" smtClean="0"/>
              <a:t> </a:t>
            </a:r>
            <a:r>
              <a:rPr lang="tr-TR" sz="3200" dirty="0" smtClean="0"/>
              <a:t>           </a:t>
            </a:r>
            <a:r>
              <a:rPr lang="tr-TR" sz="3200" b="1" dirty="0" smtClean="0">
                <a:solidFill>
                  <a:srgbClr val="FF0000"/>
                </a:solidFill>
              </a:rPr>
              <a:t>14</a:t>
            </a:r>
            <a:r>
              <a:rPr lang="tr-TR" sz="3200" b="1" dirty="0" smtClean="0">
                <a:solidFill>
                  <a:srgbClr val="FF0000"/>
                </a:solidFill>
              </a:rPr>
              <a:t>.</a:t>
            </a:r>
            <a:r>
              <a:rPr lang="tr-TR" sz="3200" dirty="0" smtClean="0">
                <a:solidFill>
                  <a:srgbClr val="FF0000"/>
                </a:solidFill>
              </a:rPr>
              <a:t> Mahalle, meydan, bulvar, cadde, sokak adlarında geçen </a:t>
            </a:r>
            <a:r>
              <a:rPr lang="tr-TR" sz="3200" i="1" dirty="0" smtClean="0">
                <a:solidFill>
                  <a:srgbClr val="FF0000"/>
                </a:solidFill>
              </a:rPr>
              <a:t>mahalle, meydan, bulvar, cadde, sokak </a:t>
            </a:r>
            <a:r>
              <a:rPr lang="tr-TR" sz="3200" dirty="0" smtClean="0">
                <a:solidFill>
                  <a:srgbClr val="FF0000"/>
                </a:solidFill>
              </a:rPr>
              <a:t>kelimeleri büyük harfle başlar: </a:t>
            </a:r>
            <a:endParaRPr lang="tr-TR" sz="3200" dirty="0" smtClean="0">
              <a:solidFill>
                <a:srgbClr val="FF0000"/>
              </a:solidFill>
            </a:endParaRPr>
          </a:p>
          <a:p>
            <a:pPr algn="l"/>
            <a:r>
              <a:rPr lang="tr-TR" sz="3200" i="1" dirty="0" smtClean="0"/>
              <a:t> </a:t>
            </a:r>
            <a:r>
              <a:rPr lang="tr-TR" sz="3200" i="1" dirty="0" smtClean="0"/>
              <a:t>          </a:t>
            </a:r>
            <a:r>
              <a:rPr lang="tr-TR" sz="3200" i="1" dirty="0" smtClean="0"/>
              <a:t>Halit </a:t>
            </a:r>
            <a:r>
              <a:rPr lang="tr-TR" sz="3200" i="1" dirty="0" err="1" smtClean="0"/>
              <a:t>Rifat</a:t>
            </a:r>
            <a:r>
              <a:rPr lang="tr-TR" sz="3200" i="1" dirty="0" smtClean="0"/>
              <a:t> Paşa Mahallesi, Yunus Emre Mahallesi, Karaköy Meydanı, Zafer Meydanı, Gazi Mustafa Kemal Bulvarı, Ziya Gökalp Bulvarı, Nene Hatun Caddesi, Cemal Nadir Sokağı, İnkılap Sokağı</a:t>
            </a:r>
            <a:r>
              <a:rPr lang="tr-TR" sz="3200" dirty="0" smtClean="0"/>
              <a:t> vb.</a:t>
            </a:r>
          </a:p>
          <a:p>
            <a:endParaRPr lang="tr-TR" dirty="0"/>
          </a:p>
        </p:txBody>
      </p:sp>
    </p:spTree>
  </p:cSld>
  <p:clrMapOvr>
    <a:masterClrMapping/>
  </p:clrMapOvr>
  <p:transition spd="slow">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715436" cy="6357982"/>
          </a:xfrm>
        </p:spPr>
        <p:txBody>
          <a:bodyPr>
            <a:normAutofit/>
          </a:bodyPr>
          <a:lstStyle/>
          <a:p>
            <a:pPr algn="l"/>
            <a:endParaRPr lang="tr-TR" b="1" dirty="0" smtClean="0"/>
          </a:p>
          <a:p>
            <a:pPr algn="l"/>
            <a:r>
              <a:rPr lang="tr-TR" dirty="0" smtClean="0"/>
              <a:t> </a:t>
            </a:r>
            <a:r>
              <a:rPr lang="tr-TR" dirty="0" smtClean="0"/>
              <a:t>            </a:t>
            </a:r>
            <a:r>
              <a:rPr lang="tr-TR" sz="3600" b="1" dirty="0" smtClean="0">
                <a:solidFill>
                  <a:srgbClr val="FF0000"/>
                </a:solidFill>
              </a:rPr>
              <a:t>15</a:t>
            </a:r>
            <a:r>
              <a:rPr lang="tr-TR" sz="3600" b="1" dirty="0" smtClean="0">
                <a:solidFill>
                  <a:srgbClr val="FF0000"/>
                </a:solidFill>
              </a:rPr>
              <a:t>. </a:t>
            </a:r>
            <a:r>
              <a:rPr lang="tr-TR" sz="3600" i="1" dirty="0" smtClean="0">
                <a:solidFill>
                  <a:srgbClr val="FF0000"/>
                </a:solidFill>
              </a:rPr>
              <a:t>Saray, köşk, han, kale, köprü, kule, anıt</a:t>
            </a:r>
            <a:r>
              <a:rPr lang="tr-TR" sz="3600" dirty="0" smtClean="0">
                <a:solidFill>
                  <a:srgbClr val="FF0000"/>
                </a:solidFill>
              </a:rPr>
              <a:t> vb. yapı adlarının bütün ke­limeleri büyük harfle başlar: </a:t>
            </a:r>
            <a:endParaRPr lang="tr-TR" sz="3600" dirty="0" smtClean="0">
              <a:solidFill>
                <a:srgbClr val="FF0000"/>
              </a:solidFill>
            </a:endParaRPr>
          </a:p>
          <a:p>
            <a:pPr algn="l"/>
            <a:r>
              <a:rPr lang="tr-TR" sz="3600" i="1" dirty="0" smtClean="0"/>
              <a:t> </a:t>
            </a:r>
            <a:r>
              <a:rPr lang="tr-TR" sz="3600" i="1" dirty="0" smtClean="0"/>
              <a:t>            </a:t>
            </a:r>
            <a:r>
              <a:rPr lang="tr-TR" sz="3600" i="1" dirty="0" smtClean="0"/>
              <a:t>Dolmabahçe </a:t>
            </a:r>
            <a:r>
              <a:rPr lang="tr-TR" sz="3600" i="1" dirty="0" smtClean="0"/>
              <a:t>Sarayı, İshakpaşa Sarayı, Çankaya Köşkü, Horozlu Han, Ankara Kalesi, Alanya Kalesi, Galata Köprüsü, Mostar Köprüsü, Beyazıt Kulesi, Zafer Abidesi, Bilge Kağan Anıtı</a:t>
            </a:r>
            <a:r>
              <a:rPr lang="tr-TR" sz="3600" dirty="0" smtClean="0"/>
              <a:t> vb.</a:t>
            </a:r>
          </a:p>
          <a:p>
            <a:endParaRPr lang="tr-TR" dirty="0"/>
          </a:p>
        </p:txBody>
      </p: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715436" cy="6357982"/>
          </a:xfrm>
        </p:spPr>
        <p:txBody>
          <a:bodyPr>
            <a:normAutofit/>
          </a:bodyPr>
          <a:lstStyle/>
          <a:p>
            <a:pPr algn="l"/>
            <a:endParaRPr lang="tr-TR" b="1" dirty="0" smtClean="0"/>
          </a:p>
          <a:p>
            <a:pPr algn="l"/>
            <a:r>
              <a:rPr lang="tr-TR" dirty="0" smtClean="0"/>
              <a:t> </a:t>
            </a:r>
            <a:r>
              <a:rPr lang="tr-TR" dirty="0" smtClean="0"/>
              <a:t>          </a:t>
            </a:r>
            <a:r>
              <a:rPr lang="tr-TR" sz="4000" b="1" dirty="0" smtClean="0">
                <a:solidFill>
                  <a:srgbClr val="FF0000"/>
                </a:solidFill>
              </a:rPr>
              <a:t>UYARI</a:t>
            </a:r>
            <a:r>
              <a:rPr lang="tr-TR" sz="4000" b="1" dirty="0" smtClean="0">
                <a:solidFill>
                  <a:srgbClr val="FF0000"/>
                </a:solidFill>
              </a:rPr>
              <a:t>:</a:t>
            </a:r>
            <a:r>
              <a:rPr lang="tr-TR" sz="4000" dirty="0" smtClean="0">
                <a:solidFill>
                  <a:srgbClr val="FF0000"/>
                </a:solidFill>
              </a:rPr>
              <a:t> Yer bildiren özel isimlerde kısaltmalı söyleyiş söz konusu olduğunda, yer adının ilk harfi büyük yazılır: </a:t>
            </a:r>
            <a:endParaRPr lang="tr-TR" sz="4000" dirty="0" smtClean="0">
              <a:solidFill>
                <a:srgbClr val="FF0000"/>
              </a:solidFill>
            </a:endParaRPr>
          </a:p>
          <a:p>
            <a:pPr algn="l"/>
            <a:r>
              <a:rPr lang="tr-TR" sz="4000" i="1" dirty="0" smtClean="0"/>
              <a:t> </a:t>
            </a:r>
            <a:r>
              <a:rPr lang="tr-TR" sz="4000" i="1" dirty="0" smtClean="0"/>
              <a:t>     </a:t>
            </a:r>
          </a:p>
          <a:p>
            <a:pPr algn="l"/>
            <a:r>
              <a:rPr lang="tr-TR" sz="4000" i="1" dirty="0" smtClean="0"/>
              <a:t> </a:t>
            </a:r>
            <a:r>
              <a:rPr lang="tr-TR" sz="4000" i="1" dirty="0" smtClean="0"/>
              <a:t>           Hisar’dan</a:t>
            </a:r>
            <a:r>
              <a:rPr lang="tr-TR" sz="4000" i="1" dirty="0" smtClean="0"/>
              <a:t>, Boğaz’dan, Köşk’e</a:t>
            </a:r>
            <a:r>
              <a:rPr lang="tr-TR" sz="4000" dirty="0" smtClean="0"/>
              <a:t> vb.</a:t>
            </a:r>
          </a:p>
          <a:p>
            <a:endParaRPr lang="tr-TR" sz="4000" dirty="0"/>
          </a:p>
        </p:txBody>
      </p:sp>
    </p:spTree>
  </p:cSld>
  <p:clrMapOvr>
    <a:masterClrMapping/>
  </p:clrMapOvr>
  <p:transition spd="slow">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715436" cy="6357982"/>
          </a:xfrm>
        </p:spPr>
        <p:txBody>
          <a:bodyPr>
            <a:normAutofit/>
          </a:bodyPr>
          <a:lstStyle/>
          <a:p>
            <a:endParaRPr lang="tr-TR" sz="2800" b="1" dirty="0" smtClean="0"/>
          </a:p>
          <a:p>
            <a:r>
              <a:rPr lang="tr-TR" sz="2800" dirty="0" smtClean="0"/>
              <a:t> </a:t>
            </a:r>
            <a:r>
              <a:rPr lang="tr-TR" sz="2800" dirty="0" smtClean="0"/>
              <a:t>          </a:t>
            </a:r>
            <a:r>
              <a:rPr lang="tr-TR" sz="2800" b="1" dirty="0" smtClean="0">
                <a:solidFill>
                  <a:srgbClr val="FF0000"/>
                </a:solidFill>
              </a:rPr>
              <a:t>16</a:t>
            </a:r>
            <a:r>
              <a:rPr lang="tr-TR" sz="2800" b="1" dirty="0" smtClean="0">
                <a:solidFill>
                  <a:srgbClr val="FF0000"/>
                </a:solidFill>
              </a:rPr>
              <a:t>. </a:t>
            </a:r>
            <a:r>
              <a:rPr lang="tr-TR" sz="2800" dirty="0" smtClean="0">
                <a:solidFill>
                  <a:srgbClr val="FF0000"/>
                </a:solidFill>
              </a:rPr>
              <a:t>Kurum, kuruluş ve kurul adlarının her kelimesi büyük harfle başlar: </a:t>
            </a:r>
            <a:endParaRPr lang="tr-TR" sz="2800" dirty="0" smtClean="0">
              <a:solidFill>
                <a:srgbClr val="FF0000"/>
              </a:solidFill>
            </a:endParaRPr>
          </a:p>
          <a:p>
            <a:r>
              <a:rPr lang="tr-TR" sz="2800" i="1" dirty="0" smtClean="0">
                <a:solidFill>
                  <a:srgbClr val="FF0000"/>
                </a:solidFill>
              </a:rPr>
              <a:t> </a:t>
            </a:r>
            <a:r>
              <a:rPr lang="tr-TR" sz="2800" i="1" dirty="0" smtClean="0">
                <a:solidFill>
                  <a:srgbClr val="FF0000"/>
                </a:solidFill>
              </a:rPr>
              <a:t>    </a:t>
            </a:r>
          </a:p>
          <a:p>
            <a:r>
              <a:rPr lang="tr-TR" sz="2800" i="1" dirty="0" smtClean="0"/>
              <a:t> </a:t>
            </a:r>
            <a:r>
              <a:rPr lang="tr-TR" sz="2800" i="1" dirty="0" smtClean="0"/>
              <a:t>          Türkiye </a:t>
            </a:r>
            <a:r>
              <a:rPr lang="tr-TR" sz="2800" i="1" dirty="0" smtClean="0"/>
              <a:t>Büyük Millet Meclisi, Türk Dil Kurumu, Dil ve Tarih-Coğrafya Fakültesi, Devlet Malzeme Ofisi, Millî Kütüphane, Çocuk Esirgeme Kurumu, Atatürk Orman Çiftliği, Çankaya Lisesi; Anadolu Kulübü, Mavi Köşe Bakkaliyesi; Türk Ocağı, Yeşilay Derneği, Muharip Gaziler Derneği, Emek İnşaat; Bakanlar Kurulu, Türk Dili Dergisi Yayın Danışma Kurulu, Talim ve Terbiye Kurulu Başkanlığı; Türk Dili ve Edebiyatı Bölümü</a:t>
            </a:r>
            <a:r>
              <a:rPr lang="tr-TR" sz="2800" dirty="0" smtClean="0"/>
              <a:t> vb.</a:t>
            </a:r>
          </a:p>
          <a:p>
            <a:endParaRPr lang="tr-TR" sz="2800" dirty="0"/>
          </a:p>
        </p:txBody>
      </p:sp>
    </p:spTree>
  </p:cSld>
  <p:clrMapOvr>
    <a:masterClrMapping/>
  </p:clrMapOvr>
  <p:transition spd="slow">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28596" y="285728"/>
            <a:ext cx="8429684" cy="6572272"/>
          </a:xfrm>
        </p:spPr>
        <p:txBody>
          <a:bodyPr>
            <a:normAutofit/>
          </a:bodyPr>
          <a:lstStyle/>
          <a:p>
            <a:pPr algn="l"/>
            <a:endParaRPr lang="tr-TR" b="1" dirty="0" smtClean="0"/>
          </a:p>
          <a:p>
            <a:pPr algn="l"/>
            <a:r>
              <a:rPr lang="tr-TR" dirty="0" smtClean="0"/>
              <a:t> </a:t>
            </a:r>
            <a:r>
              <a:rPr lang="tr-TR" dirty="0" smtClean="0"/>
              <a:t>     </a:t>
            </a:r>
            <a:r>
              <a:rPr lang="tr-TR" sz="4000" b="1" dirty="0" smtClean="0">
                <a:solidFill>
                  <a:srgbClr val="FF0000"/>
                </a:solidFill>
              </a:rPr>
              <a:t>17</a:t>
            </a:r>
            <a:r>
              <a:rPr lang="tr-TR" sz="4000" b="1" dirty="0">
                <a:solidFill>
                  <a:srgbClr val="FF0000"/>
                </a:solidFill>
              </a:rPr>
              <a:t>. </a:t>
            </a:r>
            <a:r>
              <a:rPr lang="tr-TR" sz="4000" dirty="0">
                <a:solidFill>
                  <a:srgbClr val="FF0000"/>
                </a:solidFill>
              </a:rPr>
              <a:t>Kanun, tüzük, yönetmelik, yönerge, genelge adlarının her kelimesi büyük harfle başlar: </a:t>
            </a:r>
            <a:endParaRPr lang="tr-TR" sz="4000" dirty="0" smtClean="0">
              <a:solidFill>
                <a:srgbClr val="FF0000"/>
              </a:solidFill>
            </a:endParaRPr>
          </a:p>
          <a:p>
            <a:pPr algn="l"/>
            <a:endParaRPr lang="tr-TR" sz="4000" i="1" dirty="0" smtClean="0"/>
          </a:p>
          <a:p>
            <a:pPr algn="l"/>
            <a:r>
              <a:rPr lang="tr-TR" sz="4000" i="1" dirty="0" smtClean="0"/>
              <a:t>        Medeni </a:t>
            </a:r>
            <a:r>
              <a:rPr lang="tr-TR" sz="4000" i="1" dirty="0"/>
              <a:t>Kanun, Türk Bayrağı Tüzüğü, Telif Hakkı Yayın ve Satış Yönetmeliği</a:t>
            </a:r>
            <a:r>
              <a:rPr lang="tr-TR" sz="4000" dirty="0"/>
              <a:t> vb.</a:t>
            </a:r>
          </a:p>
          <a:p>
            <a:endParaRPr lang="tr-TR" dirty="0"/>
          </a:p>
        </p:txBody>
      </p:sp>
    </p:spTree>
  </p:cSld>
  <p:clrMapOvr>
    <a:masterClrMapping/>
  </p:clrMapOvr>
  <p:transition spd="slow">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lnSpcReduction="10000"/>
          </a:bodyPr>
          <a:lstStyle/>
          <a:p>
            <a:pPr algn="l"/>
            <a:endParaRPr lang="tr-TR" b="1" dirty="0" smtClean="0"/>
          </a:p>
          <a:p>
            <a:pPr algn="l"/>
            <a:r>
              <a:rPr lang="tr-TR" dirty="0" smtClean="0"/>
              <a:t> </a:t>
            </a:r>
            <a:r>
              <a:rPr lang="tr-TR" dirty="0" smtClean="0"/>
              <a:t>     </a:t>
            </a:r>
            <a:r>
              <a:rPr lang="tr-TR" sz="2400" b="1" dirty="0" smtClean="0">
                <a:solidFill>
                  <a:srgbClr val="FF0000"/>
                </a:solidFill>
              </a:rPr>
              <a:t>UYARI</a:t>
            </a:r>
            <a:r>
              <a:rPr lang="tr-TR" sz="2400" b="1" dirty="0" smtClean="0">
                <a:solidFill>
                  <a:srgbClr val="FF0000"/>
                </a:solidFill>
              </a:rPr>
              <a:t>: </a:t>
            </a:r>
            <a:r>
              <a:rPr lang="tr-TR" sz="2400" dirty="0" smtClean="0">
                <a:solidFill>
                  <a:srgbClr val="FF0000"/>
                </a:solidFill>
              </a:rPr>
              <a:t>Kurum, kuruluş, kurul, merkez, bakanlık, üniversite, fakülte, bölüm, kanun, tüzük, yönetmelik ve makam sözleri asılları kastedildiğinde büyük harfle </a:t>
            </a:r>
            <a:r>
              <a:rPr lang="tr-TR" sz="2400" dirty="0" smtClean="0">
                <a:solidFill>
                  <a:srgbClr val="FF0000"/>
                </a:solidFill>
              </a:rPr>
              <a:t>başlar</a:t>
            </a:r>
            <a:r>
              <a:rPr lang="tr-TR" sz="2400" dirty="0" smtClean="0">
                <a:solidFill>
                  <a:srgbClr val="FF0000"/>
                </a:solidFill>
              </a:rPr>
              <a:t>: </a:t>
            </a:r>
          </a:p>
          <a:p>
            <a:pPr algn="l"/>
            <a:r>
              <a:rPr lang="tr-TR" sz="2400" dirty="0" smtClean="0"/>
              <a:t>     </a:t>
            </a:r>
            <a:r>
              <a:rPr lang="tr-TR" sz="2400" i="1" dirty="0" smtClean="0"/>
              <a:t> Türkiye Büyük Millet Meclisi her yıl 1 Ekim’de toplanır. </a:t>
            </a:r>
            <a:r>
              <a:rPr lang="tr-TR" sz="2400" i="1" dirty="0" smtClean="0"/>
              <a:t> Bu </a:t>
            </a:r>
            <a:r>
              <a:rPr lang="tr-TR" sz="2400" i="1" dirty="0" smtClean="0"/>
              <a:t>yıl ise Meclis, yeni döneme erken başlayacak.</a:t>
            </a:r>
            <a:endParaRPr lang="tr-TR" sz="2400" dirty="0" smtClean="0"/>
          </a:p>
          <a:p>
            <a:pPr algn="l"/>
            <a:r>
              <a:rPr lang="tr-TR" sz="2400" i="1" dirty="0" smtClean="0"/>
              <a:t>       Türk </a:t>
            </a:r>
            <a:r>
              <a:rPr lang="tr-TR" sz="2400" i="1" dirty="0" smtClean="0"/>
              <a:t>Dil Kurumu çalışmalarını titizlikle sürdürüyor. Atasözleri ve Deyimler Sözlüğü, Kurumun 21 Mayıs 2009 tarihinde Kars’ta düzenlediği toplantıda kullanıma açıldı.</a:t>
            </a:r>
            <a:endParaRPr lang="tr-TR" sz="2400" dirty="0" smtClean="0"/>
          </a:p>
          <a:p>
            <a:pPr algn="l"/>
            <a:r>
              <a:rPr lang="tr-TR" sz="2400" i="1" dirty="0" smtClean="0"/>
              <a:t>       2876 </a:t>
            </a:r>
            <a:r>
              <a:rPr lang="tr-TR" sz="2400" i="1" dirty="0" smtClean="0"/>
              <a:t>sayılı Kanun bu yıl yeniden gözden geçiriliyor. </a:t>
            </a:r>
            <a:endParaRPr lang="tr-TR" sz="2400" dirty="0" smtClean="0"/>
          </a:p>
          <a:p>
            <a:pPr algn="l"/>
            <a:r>
              <a:rPr lang="tr-TR" sz="2400" dirty="0" smtClean="0"/>
              <a:t>      Yazarlara ödenecek telif ücreti, Telif Hakkı Yayın ve Satış Yönetmeliği’ne göre düzenlenmektedir. Yapılan işlem </a:t>
            </a:r>
            <a:r>
              <a:rPr lang="tr-TR" sz="2400" dirty="0" err="1" smtClean="0"/>
              <a:t>Yönetmelik’in</a:t>
            </a:r>
            <a:r>
              <a:rPr lang="tr-TR" sz="2400" dirty="0" smtClean="0"/>
              <a:t> 4’üncü maddesine aykırı düşmektedir.</a:t>
            </a:r>
          </a:p>
          <a:p>
            <a:endParaRPr lang="tr-TR" dirty="0"/>
          </a:p>
        </p:txBody>
      </p:sp>
    </p:spTree>
  </p:cSld>
  <p:clrMapOvr>
    <a:masterClrMapping/>
  </p:clrMapOvr>
  <p:transition spd="slow">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a:bodyPr>
          <a:lstStyle/>
          <a:p>
            <a:pPr algn="l"/>
            <a:endParaRPr lang="tr-TR" sz="3200" b="1" dirty="0" smtClean="0"/>
          </a:p>
          <a:p>
            <a:pPr algn="l"/>
            <a:r>
              <a:rPr lang="tr-TR" sz="3200" dirty="0" smtClean="0"/>
              <a:t> </a:t>
            </a:r>
            <a:r>
              <a:rPr lang="tr-TR" sz="3200" dirty="0" smtClean="0"/>
              <a:t>       </a:t>
            </a:r>
            <a:r>
              <a:rPr lang="tr-TR" sz="3200" b="1" dirty="0" smtClean="0">
                <a:solidFill>
                  <a:srgbClr val="FF0000"/>
                </a:solidFill>
              </a:rPr>
              <a:t>18</a:t>
            </a:r>
            <a:r>
              <a:rPr lang="tr-TR" sz="3200" b="1" dirty="0" smtClean="0">
                <a:solidFill>
                  <a:srgbClr val="FF0000"/>
                </a:solidFill>
              </a:rPr>
              <a:t>.</a:t>
            </a:r>
            <a:r>
              <a:rPr lang="tr-TR" sz="3200" dirty="0" smtClean="0">
                <a:solidFill>
                  <a:srgbClr val="FF0000"/>
                </a:solidFill>
              </a:rPr>
              <a:t> Kitap, dergi, gazete ve sanat eserlerinin (tablo, heykel, beste vb.) her kelimesi büyük harfle başlar: </a:t>
            </a:r>
            <a:endParaRPr lang="tr-TR" sz="3200" dirty="0" smtClean="0">
              <a:solidFill>
                <a:srgbClr val="FF0000"/>
              </a:solidFill>
            </a:endParaRPr>
          </a:p>
          <a:p>
            <a:pPr algn="l"/>
            <a:endParaRPr lang="tr-TR" sz="3200" i="1" dirty="0" smtClean="0"/>
          </a:p>
          <a:p>
            <a:pPr algn="l"/>
            <a:r>
              <a:rPr lang="tr-TR" sz="3200" i="1" dirty="0" smtClean="0"/>
              <a:t>         Nutuk</a:t>
            </a:r>
            <a:r>
              <a:rPr lang="tr-TR" sz="3200" i="1" dirty="0" smtClean="0"/>
              <a:t>, Safahat, Kendi Gök Kubbemiz, Anadolu Notları, Sinekli Bakkal; Türk Dili, Türk Kültürü, Varlık; Resmî Gazete, Hürriyet, Milliyet, Türkiye, Yeni Asır; Kaplumbağa Terbiyecisi; Yorgun </a:t>
            </a:r>
            <a:r>
              <a:rPr lang="tr-TR" sz="3200" i="1" dirty="0" err="1" smtClean="0"/>
              <a:t>Herkül</a:t>
            </a:r>
            <a:r>
              <a:rPr lang="tr-TR" sz="3200" i="1" dirty="0" smtClean="0"/>
              <a:t>; Saraydan Kız Kaçırma, Onuncu Yıl Marşı</a:t>
            </a:r>
            <a:r>
              <a:rPr lang="tr-TR" sz="3200" dirty="0" smtClean="0"/>
              <a:t> vb.</a:t>
            </a:r>
          </a:p>
          <a:p>
            <a:endParaRPr lang="tr-TR" sz="3200" dirty="0"/>
          </a:p>
        </p:txBody>
      </p:sp>
    </p:spTree>
  </p:cSld>
  <p:clrMapOvr>
    <a:masterClrMapping/>
  </p:clrMapOvr>
  <p:transition spd="slow">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a:bodyPr>
          <a:lstStyle/>
          <a:p>
            <a:pPr algn="l"/>
            <a:endParaRPr lang="tr-TR" sz="3600" b="1" dirty="0" smtClean="0"/>
          </a:p>
          <a:p>
            <a:pPr algn="l"/>
            <a:r>
              <a:rPr lang="tr-TR" sz="3600" dirty="0" smtClean="0"/>
              <a:t> </a:t>
            </a:r>
            <a:r>
              <a:rPr lang="tr-TR" sz="3600" dirty="0" smtClean="0"/>
              <a:t>       </a:t>
            </a:r>
            <a:r>
              <a:rPr lang="tr-TR" sz="3600" b="1" dirty="0" smtClean="0">
                <a:solidFill>
                  <a:srgbClr val="FF0000"/>
                </a:solidFill>
              </a:rPr>
              <a:t>UYARI</a:t>
            </a:r>
            <a:r>
              <a:rPr lang="tr-TR" sz="3600" b="1" dirty="0" smtClean="0">
                <a:solidFill>
                  <a:srgbClr val="FF0000"/>
                </a:solidFill>
              </a:rPr>
              <a:t>:</a:t>
            </a:r>
            <a:r>
              <a:rPr lang="tr-TR" sz="3600" dirty="0" smtClean="0">
                <a:solidFill>
                  <a:srgbClr val="FF0000"/>
                </a:solidFill>
              </a:rPr>
              <a:t> Özel ada dâhil olmayan </a:t>
            </a:r>
            <a:r>
              <a:rPr lang="tr-TR" sz="3600" i="1" dirty="0" smtClean="0">
                <a:solidFill>
                  <a:srgbClr val="FF0000"/>
                </a:solidFill>
              </a:rPr>
              <a:t>gazete, dergi, tablo</a:t>
            </a:r>
            <a:r>
              <a:rPr lang="tr-TR" sz="3600" dirty="0" smtClean="0">
                <a:solidFill>
                  <a:srgbClr val="FF0000"/>
                </a:solidFill>
              </a:rPr>
              <a:t> vb. sözler büyük harfle başlamaz: </a:t>
            </a:r>
            <a:endParaRPr lang="tr-TR" sz="3600" dirty="0" smtClean="0">
              <a:solidFill>
                <a:srgbClr val="FF0000"/>
              </a:solidFill>
            </a:endParaRPr>
          </a:p>
          <a:p>
            <a:pPr algn="l"/>
            <a:r>
              <a:rPr lang="tr-TR" sz="3600" i="1" dirty="0" smtClean="0">
                <a:solidFill>
                  <a:srgbClr val="FF0000"/>
                </a:solidFill>
              </a:rPr>
              <a:t> </a:t>
            </a:r>
            <a:r>
              <a:rPr lang="tr-TR" sz="3600" i="1" dirty="0" smtClean="0">
                <a:solidFill>
                  <a:srgbClr val="FF0000"/>
                </a:solidFill>
              </a:rPr>
              <a:t>   </a:t>
            </a:r>
          </a:p>
          <a:p>
            <a:pPr algn="l"/>
            <a:r>
              <a:rPr lang="tr-TR" sz="3600" i="1" dirty="0" smtClean="0"/>
              <a:t> </a:t>
            </a:r>
            <a:r>
              <a:rPr lang="tr-TR" sz="3600" i="1" dirty="0" smtClean="0"/>
              <a:t>         Milliyet </a:t>
            </a:r>
            <a:r>
              <a:rPr lang="tr-TR" sz="3600" i="1" dirty="0" smtClean="0"/>
              <a:t>gazetesi, Türk Dili dergisi, Halı Dokuyan Kızlar </a:t>
            </a:r>
            <a:r>
              <a:rPr lang="tr-TR" sz="3600" i="1" dirty="0" smtClean="0"/>
              <a:t>tablosu</a:t>
            </a:r>
            <a:r>
              <a:rPr lang="tr-TR" sz="3600" dirty="0" smtClean="0"/>
              <a:t> </a:t>
            </a:r>
            <a:r>
              <a:rPr lang="tr-TR" sz="3600" dirty="0" smtClean="0"/>
              <a:t>vb.</a:t>
            </a:r>
          </a:p>
          <a:p>
            <a:endParaRPr lang="tr-TR" sz="3600" dirty="0"/>
          </a:p>
        </p:txBody>
      </p:sp>
    </p:spTree>
  </p:cSld>
  <p:clrMapOvr>
    <a:masterClrMapping/>
  </p:clrMapOvr>
  <p:transition spd="slow">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fontScale="92500" lnSpcReduction="10000"/>
          </a:bodyPr>
          <a:lstStyle/>
          <a:p>
            <a:endParaRPr lang="tr-TR" b="1" dirty="0" smtClean="0"/>
          </a:p>
          <a:p>
            <a:r>
              <a:rPr lang="tr-TR" dirty="0" smtClean="0"/>
              <a:t> </a:t>
            </a:r>
            <a:r>
              <a:rPr lang="tr-TR" dirty="0" smtClean="0"/>
              <a:t>      </a:t>
            </a:r>
            <a:r>
              <a:rPr lang="tr-TR" sz="2800" b="1" dirty="0" smtClean="0">
                <a:solidFill>
                  <a:srgbClr val="FF0000"/>
                </a:solidFill>
              </a:rPr>
              <a:t>UYARI</a:t>
            </a:r>
            <a:r>
              <a:rPr lang="tr-TR" sz="2800" b="1" dirty="0" smtClean="0">
                <a:solidFill>
                  <a:srgbClr val="FF0000"/>
                </a:solidFill>
              </a:rPr>
              <a:t>:</a:t>
            </a:r>
            <a:r>
              <a:rPr lang="tr-TR" sz="2800" dirty="0" smtClean="0">
                <a:solidFill>
                  <a:srgbClr val="FF0000"/>
                </a:solidFill>
              </a:rPr>
              <a:t> Kitap, makale, tiyatro eseri, kurum adı vb. özel adlarda yer alan kelimelerin ilk harfleri büyük yazıldığında </a:t>
            </a:r>
            <a:r>
              <a:rPr lang="tr-TR" sz="2800" i="1" dirty="0" smtClean="0">
                <a:solidFill>
                  <a:srgbClr val="FF0000"/>
                </a:solidFill>
              </a:rPr>
              <a:t>ve, ile, ya, veya, yahut, ki, da, de </a:t>
            </a:r>
            <a:r>
              <a:rPr lang="tr-TR" sz="2800" dirty="0" smtClean="0">
                <a:solidFill>
                  <a:srgbClr val="FF0000"/>
                </a:solidFill>
              </a:rPr>
              <a:t>sözleriyle </a:t>
            </a:r>
            <a:r>
              <a:rPr lang="tr-TR" sz="2800" i="1" dirty="0" smtClean="0">
                <a:solidFill>
                  <a:srgbClr val="FF0000"/>
                </a:solidFill>
              </a:rPr>
              <a:t>mı, mi, mu, mü </a:t>
            </a:r>
            <a:r>
              <a:rPr lang="tr-TR" sz="2800" dirty="0" smtClean="0">
                <a:solidFill>
                  <a:srgbClr val="FF0000"/>
                </a:solidFill>
              </a:rPr>
              <a:t>soru eki küçük harfle yazılır: </a:t>
            </a:r>
            <a:endParaRPr lang="tr-TR" sz="2800" dirty="0" smtClean="0">
              <a:solidFill>
                <a:srgbClr val="FF0000"/>
              </a:solidFill>
            </a:endParaRPr>
          </a:p>
          <a:p>
            <a:r>
              <a:rPr lang="tr-TR" sz="2800" i="1" dirty="0" smtClean="0">
                <a:solidFill>
                  <a:srgbClr val="FF0000"/>
                </a:solidFill>
              </a:rPr>
              <a:t> </a:t>
            </a:r>
            <a:r>
              <a:rPr lang="tr-TR" sz="2800" i="1" dirty="0" smtClean="0">
                <a:solidFill>
                  <a:srgbClr val="FF0000"/>
                </a:solidFill>
              </a:rPr>
              <a:t>  </a:t>
            </a:r>
          </a:p>
          <a:p>
            <a:r>
              <a:rPr lang="tr-TR" sz="2800" i="1" dirty="0" smtClean="0"/>
              <a:t> </a:t>
            </a:r>
            <a:r>
              <a:rPr lang="tr-TR" sz="2800" i="1" dirty="0" smtClean="0"/>
              <a:t>      </a:t>
            </a:r>
            <a:r>
              <a:rPr lang="tr-TR" sz="2800" i="1" dirty="0" err="1" smtClean="0"/>
              <a:t>Mai</a:t>
            </a:r>
            <a:r>
              <a:rPr lang="tr-TR" sz="2800" i="1" dirty="0" smtClean="0"/>
              <a:t> </a:t>
            </a:r>
            <a:r>
              <a:rPr lang="tr-TR" sz="2800" i="1" dirty="0" smtClean="0"/>
              <a:t>ve Siyah, Suç ve Ceza, Leyla ile Mecnun, Turfanda mı, Turfa mı?, Diyorlar ki, Dünyaya İkinci Geliş yahut Sır İçinde Esrar, Ya Devlet Başa ya Kuzgun Leşe, Ben de Yazdım, Atatürk Kültür, Dil ve Tarih Yüksek Kurumu </a:t>
            </a:r>
            <a:r>
              <a:rPr lang="tr-TR" sz="2800" dirty="0" smtClean="0"/>
              <a:t>vb</a:t>
            </a:r>
            <a:r>
              <a:rPr lang="tr-TR" sz="2800" i="1" dirty="0" smtClean="0"/>
              <a:t>.</a:t>
            </a:r>
            <a:r>
              <a:rPr lang="tr-TR" sz="2800" dirty="0" smtClean="0"/>
              <a:t> Özel adın tamamı büyük yazıldığında </a:t>
            </a:r>
            <a:r>
              <a:rPr lang="tr-TR" sz="2800" i="1" dirty="0" smtClean="0"/>
              <a:t>ve, ile, ya, veya, yahut, ki, da, de </a:t>
            </a:r>
            <a:r>
              <a:rPr lang="tr-TR" sz="2800" dirty="0" smtClean="0"/>
              <a:t>sözleriyle </a:t>
            </a:r>
            <a:r>
              <a:rPr lang="tr-TR" sz="2800" i="1" dirty="0" smtClean="0"/>
              <a:t>mı, mi, mu, mü </a:t>
            </a:r>
            <a:r>
              <a:rPr lang="tr-TR" sz="2800" dirty="0" smtClean="0"/>
              <a:t>soru eki de büyük harfle yazılır: </a:t>
            </a:r>
            <a:endParaRPr lang="tr-TR" sz="2800" dirty="0" smtClean="0"/>
          </a:p>
          <a:p>
            <a:r>
              <a:rPr lang="tr-TR" sz="2800" i="1" dirty="0" smtClean="0"/>
              <a:t> </a:t>
            </a:r>
            <a:r>
              <a:rPr lang="tr-TR" sz="2800" i="1" dirty="0" smtClean="0"/>
              <a:t>    </a:t>
            </a:r>
            <a:r>
              <a:rPr lang="tr-TR" sz="2800" i="1" dirty="0" smtClean="0"/>
              <a:t>DİL </a:t>
            </a:r>
            <a:r>
              <a:rPr lang="tr-TR" sz="2800" i="1" dirty="0" smtClean="0"/>
              <a:t>VE TARİH-COĞRAFYA FAKÜLTESİ</a:t>
            </a:r>
            <a:r>
              <a:rPr lang="tr-TR" sz="2800" dirty="0" smtClean="0"/>
              <a:t> vb.</a:t>
            </a:r>
          </a:p>
          <a:p>
            <a:endParaRPr lang="tr-TR" dirty="0"/>
          </a:p>
        </p:txBody>
      </p:sp>
    </p:spTree>
  </p:cSld>
  <p:clrMapOvr>
    <a:masterClrMapping/>
  </p:clrMapOvr>
  <p:transition spd="slow">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lnSpcReduction="10000"/>
          </a:bodyPr>
          <a:lstStyle/>
          <a:p>
            <a:pPr algn="l"/>
            <a:endParaRPr lang="tr-TR" b="1" dirty="0" smtClean="0"/>
          </a:p>
          <a:p>
            <a:pPr algn="l"/>
            <a:r>
              <a:rPr lang="tr-TR" dirty="0" smtClean="0"/>
              <a:t> </a:t>
            </a:r>
            <a:r>
              <a:rPr lang="tr-TR" dirty="0" smtClean="0"/>
              <a:t>     </a:t>
            </a:r>
            <a:r>
              <a:rPr lang="tr-TR" sz="3200" b="1" dirty="0" smtClean="0">
                <a:solidFill>
                  <a:srgbClr val="FF0000"/>
                </a:solidFill>
              </a:rPr>
              <a:t>19</a:t>
            </a:r>
            <a:r>
              <a:rPr lang="tr-TR" sz="3200" b="1" dirty="0">
                <a:solidFill>
                  <a:srgbClr val="FF0000"/>
                </a:solidFill>
              </a:rPr>
              <a:t>. </a:t>
            </a:r>
            <a:r>
              <a:rPr lang="tr-TR" sz="3200" dirty="0">
                <a:solidFill>
                  <a:srgbClr val="FF0000"/>
                </a:solidFill>
              </a:rPr>
              <a:t>Ulusal, resmî ve dinî bayramlarla anma ve kutlama günlerinin adları büyük harfle başlar: </a:t>
            </a:r>
            <a:endParaRPr lang="tr-TR" sz="3200" dirty="0" smtClean="0">
              <a:solidFill>
                <a:srgbClr val="FF0000"/>
              </a:solidFill>
            </a:endParaRPr>
          </a:p>
          <a:p>
            <a:pPr algn="l"/>
            <a:endParaRPr lang="tr-TR" sz="3200" i="1" dirty="0" smtClean="0"/>
          </a:p>
          <a:p>
            <a:pPr algn="l"/>
            <a:r>
              <a:rPr lang="tr-TR" sz="3200" i="1" dirty="0" smtClean="0"/>
              <a:t>     Cumhuriyet </a:t>
            </a:r>
            <a:r>
              <a:rPr lang="tr-TR" sz="3200" i="1" dirty="0"/>
              <a:t>Bayramı, Ulusal Egemenlik ve Çocuk Bayramı, 19 Mayıs Atatürk’ü Anma Gençlik ve Spor Bayramı, Ramazan Bayramı, Kurban Bayramı, Nevruz Bayramı, Miraç Kandili;</a:t>
            </a:r>
            <a:r>
              <a:rPr lang="tr-TR" sz="3200" dirty="0"/>
              <a:t> </a:t>
            </a:r>
            <a:r>
              <a:rPr lang="tr-TR" sz="3200" i="1" dirty="0"/>
              <a:t>Anneler Günü, Öğretmenler Günü, Dünya Tiyatro Günü, 14 Mart Tıp Bayramı, </a:t>
            </a:r>
            <a:r>
              <a:rPr lang="tr-TR" sz="3200" i="1" dirty="0" err="1"/>
              <a:t>Hıdırellez</a:t>
            </a:r>
            <a:r>
              <a:rPr lang="tr-TR" sz="3200" dirty="0"/>
              <a:t> vb.</a:t>
            </a:r>
          </a:p>
          <a:p>
            <a:endParaRPr lang="tr-TR" dirty="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428604"/>
            <a:ext cx="8643998" cy="6215106"/>
          </a:xfrm>
        </p:spPr>
        <p:txBody>
          <a:bodyPr>
            <a:normAutofit/>
          </a:bodyPr>
          <a:lstStyle/>
          <a:p>
            <a:pPr algn="l"/>
            <a:endParaRPr lang="tr-TR" b="1" dirty="0" smtClean="0"/>
          </a:p>
          <a:p>
            <a:pPr algn="l"/>
            <a:r>
              <a:rPr lang="tr-TR" sz="2800" b="1" dirty="0"/>
              <a:t> </a:t>
            </a:r>
            <a:r>
              <a:rPr lang="tr-TR" sz="2800" b="1" dirty="0" smtClean="0"/>
              <a:t>       </a:t>
            </a:r>
            <a:r>
              <a:rPr lang="tr-TR" sz="2800" b="1" dirty="0" smtClean="0">
                <a:solidFill>
                  <a:srgbClr val="FF0000"/>
                </a:solidFill>
              </a:rPr>
              <a:t>UYARI</a:t>
            </a:r>
            <a:r>
              <a:rPr lang="tr-TR" sz="2800" b="1" dirty="0">
                <a:solidFill>
                  <a:srgbClr val="FF0000"/>
                </a:solidFill>
              </a:rPr>
              <a:t>:</a:t>
            </a:r>
            <a:r>
              <a:rPr lang="tr-TR" sz="2800" b="1" dirty="0"/>
              <a:t> </a:t>
            </a:r>
            <a:r>
              <a:rPr lang="tr-TR" sz="2800" dirty="0"/>
              <a:t>İki çizgi arasındaki açıklama cümleleri büyük harfle </a:t>
            </a:r>
            <a:r>
              <a:rPr lang="tr-TR" sz="2800" dirty="0" smtClean="0"/>
              <a:t>başlamaz:</a:t>
            </a:r>
          </a:p>
          <a:p>
            <a:pPr algn="l"/>
            <a:r>
              <a:rPr lang="tr-TR" sz="2800" dirty="0"/>
              <a:t> </a:t>
            </a:r>
            <a:r>
              <a:rPr lang="tr-TR" sz="2800" dirty="0" smtClean="0"/>
              <a:t>     </a:t>
            </a:r>
            <a:r>
              <a:rPr lang="tr-TR" sz="2800" b="1" dirty="0" smtClean="0">
                <a:solidFill>
                  <a:srgbClr val="FF0000"/>
                </a:solidFill>
              </a:rPr>
              <a:t>ÖRNEK:</a:t>
            </a:r>
            <a:endParaRPr lang="tr-TR" sz="2800" b="1" dirty="0">
              <a:solidFill>
                <a:srgbClr val="FF0000"/>
              </a:solidFill>
            </a:endParaRPr>
          </a:p>
          <a:p>
            <a:pPr algn="l"/>
            <a:r>
              <a:rPr lang="tr-TR" sz="2800" i="1" dirty="0"/>
              <a:t>      Bir zamanlar </a:t>
            </a:r>
            <a:r>
              <a:rPr lang="tr-TR" sz="2800" i="1" dirty="0" smtClean="0">
                <a:solidFill>
                  <a:srgbClr val="FF0000"/>
                </a:solidFill>
              </a:rPr>
              <a:t>-</a:t>
            </a:r>
            <a:r>
              <a:rPr lang="tr-TR" sz="2800" i="1" dirty="0" smtClean="0"/>
              <a:t>bu </a:t>
            </a:r>
            <a:r>
              <a:rPr lang="tr-TR" sz="2800" i="1" dirty="0"/>
              <a:t>zamanlar çok da uzak değildir, bundan on, on iki yıl önce</a:t>
            </a:r>
            <a:r>
              <a:rPr lang="tr-TR" sz="2800" i="1" dirty="0">
                <a:solidFill>
                  <a:srgbClr val="FF0000"/>
                </a:solidFill>
              </a:rPr>
              <a:t>-</a:t>
            </a:r>
            <a:r>
              <a:rPr lang="tr-TR" sz="2800" i="1" dirty="0"/>
              <a:t> Türk saltanatının maddi sınırları uçsuz bucaksız denilecek ka­dar genişti. </a:t>
            </a:r>
            <a:r>
              <a:rPr lang="tr-TR" sz="2800" dirty="0"/>
              <a:t>(Yakup Kadri Karaosmanoğlu)</a:t>
            </a:r>
          </a:p>
          <a:p>
            <a:pPr algn="l"/>
            <a:r>
              <a:rPr lang="tr-TR" sz="2800" i="1" dirty="0"/>
              <a:t>      Bu sefer de onları </a:t>
            </a:r>
            <a:r>
              <a:rPr lang="tr-TR" sz="2800" i="1" dirty="0">
                <a:solidFill>
                  <a:srgbClr val="FF0000"/>
                </a:solidFill>
              </a:rPr>
              <a:t>-</a:t>
            </a:r>
            <a:r>
              <a:rPr lang="tr-TR" sz="2800" i="1" dirty="0"/>
              <a:t>her zamanki yerlerinde bulmak ihtimaliyle</a:t>
            </a:r>
            <a:r>
              <a:rPr lang="tr-TR" sz="2800" i="1" dirty="0">
                <a:solidFill>
                  <a:srgbClr val="FF0000"/>
                </a:solidFill>
              </a:rPr>
              <a:t>-</a:t>
            </a:r>
            <a:r>
              <a:rPr lang="tr-TR" sz="2800" i="1" dirty="0"/>
              <a:t> farkında olmadan aramıştım. </a:t>
            </a:r>
            <a:r>
              <a:rPr lang="tr-TR" sz="2800" dirty="0"/>
              <a:t>(Ahmet Hamdi Tanpınar)</a:t>
            </a:r>
          </a:p>
          <a:p>
            <a:pPr algn="l"/>
            <a:endParaRPr lang="tr-TR" dirty="0"/>
          </a:p>
        </p:txBody>
      </p:sp>
    </p:spTree>
  </p:cSld>
  <p:clrMapOvr>
    <a:masterClrMapping/>
  </p:clrMapOvr>
  <p:transition spd="slow">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a:bodyPr>
          <a:lstStyle/>
          <a:p>
            <a:pPr algn="l"/>
            <a:endParaRPr lang="tr-TR" b="1" dirty="0" smtClean="0"/>
          </a:p>
          <a:p>
            <a:pPr algn="l"/>
            <a:r>
              <a:rPr lang="tr-TR" dirty="0" smtClean="0">
                <a:solidFill>
                  <a:srgbClr val="FF0000"/>
                </a:solidFill>
              </a:rPr>
              <a:t> </a:t>
            </a:r>
            <a:r>
              <a:rPr lang="tr-TR" dirty="0" smtClean="0">
                <a:solidFill>
                  <a:srgbClr val="FF0000"/>
                </a:solidFill>
              </a:rPr>
              <a:t>     </a:t>
            </a:r>
            <a:r>
              <a:rPr lang="tr-TR" sz="3600" b="1" dirty="0" smtClean="0">
                <a:solidFill>
                  <a:srgbClr val="FF0000"/>
                </a:solidFill>
              </a:rPr>
              <a:t>20</a:t>
            </a:r>
            <a:r>
              <a:rPr lang="tr-TR" sz="3600" b="1" dirty="0" smtClean="0">
                <a:solidFill>
                  <a:srgbClr val="FF0000"/>
                </a:solidFill>
              </a:rPr>
              <a:t>. </a:t>
            </a:r>
            <a:r>
              <a:rPr lang="tr-TR" sz="3600" dirty="0" smtClean="0">
                <a:solidFill>
                  <a:srgbClr val="FF0000"/>
                </a:solidFill>
              </a:rPr>
              <a:t>Kurultay, bilgi şöleni, </a:t>
            </a:r>
            <a:r>
              <a:rPr lang="tr-TR" sz="3600" dirty="0" err="1" smtClean="0">
                <a:solidFill>
                  <a:srgbClr val="FF0000"/>
                </a:solidFill>
              </a:rPr>
              <a:t>çalıştay</a:t>
            </a:r>
            <a:r>
              <a:rPr lang="tr-TR" sz="3600" dirty="0" smtClean="0">
                <a:solidFill>
                  <a:srgbClr val="FF0000"/>
                </a:solidFill>
              </a:rPr>
              <a:t>, açık oturum vb. toplantıların adlarında her kelimenin ilk harfi büyük yazılır: </a:t>
            </a:r>
            <a:endParaRPr lang="tr-TR" sz="3600" dirty="0" smtClean="0">
              <a:solidFill>
                <a:srgbClr val="FF0000"/>
              </a:solidFill>
            </a:endParaRPr>
          </a:p>
          <a:p>
            <a:pPr algn="l"/>
            <a:endParaRPr lang="tr-TR" sz="3600" i="1" dirty="0" smtClean="0"/>
          </a:p>
          <a:p>
            <a:pPr algn="l"/>
            <a:r>
              <a:rPr lang="tr-TR" sz="3600" i="1" dirty="0" smtClean="0"/>
              <a:t>      VI</a:t>
            </a:r>
            <a:r>
              <a:rPr lang="tr-TR" sz="3600" i="1" dirty="0" smtClean="0"/>
              <a:t>. Uluslararası Türk Dili Kurultayı, Kitle İletişim Araçlarında Türkçenin Kullanımı Bilgi Şöleni, Karamanlı Türkçesi Araştırmaları </a:t>
            </a:r>
            <a:r>
              <a:rPr lang="tr-TR" sz="3600" i="1" dirty="0" err="1" smtClean="0"/>
              <a:t>Çalıştayı</a:t>
            </a:r>
            <a:r>
              <a:rPr lang="tr-TR" sz="3600" dirty="0" smtClean="0"/>
              <a:t> vb.</a:t>
            </a:r>
          </a:p>
          <a:p>
            <a:endParaRPr lang="tr-TR" dirty="0"/>
          </a:p>
        </p:txBody>
      </p:sp>
    </p:spTree>
  </p:cSld>
  <p:clrMapOvr>
    <a:masterClrMapping/>
  </p:clrMapOvr>
  <p:transition spd="slow">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lnSpcReduction="10000"/>
          </a:bodyPr>
          <a:lstStyle/>
          <a:p>
            <a:pPr algn="l"/>
            <a:endParaRPr lang="tr-TR" b="1" dirty="0" smtClean="0"/>
          </a:p>
          <a:p>
            <a:pPr algn="l"/>
            <a:r>
              <a:rPr lang="tr-TR" dirty="0" smtClean="0"/>
              <a:t> </a:t>
            </a:r>
            <a:r>
              <a:rPr lang="tr-TR" dirty="0" smtClean="0"/>
              <a:t>     </a:t>
            </a:r>
            <a:r>
              <a:rPr lang="tr-TR" sz="4000" b="1" dirty="0" smtClean="0">
                <a:solidFill>
                  <a:srgbClr val="FF0000"/>
                </a:solidFill>
              </a:rPr>
              <a:t>21</a:t>
            </a:r>
            <a:r>
              <a:rPr lang="tr-TR" sz="4000" b="1" dirty="0" smtClean="0">
                <a:solidFill>
                  <a:srgbClr val="FF0000"/>
                </a:solidFill>
              </a:rPr>
              <a:t>.</a:t>
            </a:r>
            <a:r>
              <a:rPr lang="tr-TR" sz="4000" dirty="0" smtClean="0">
                <a:solidFill>
                  <a:srgbClr val="FF0000"/>
                </a:solidFill>
              </a:rPr>
              <a:t> Tarihî olay, çağ ve dönem adları büyük harfle başlar: </a:t>
            </a:r>
            <a:endParaRPr lang="tr-TR" sz="4000" dirty="0" smtClean="0">
              <a:solidFill>
                <a:srgbClr val="FF0000"/>
              </a:solidFill>
            </a:endParaRPr>
          </a:p>
          <a:p>
            <a:pPr algn="l"/>
            <a:r>
              <a:rPr lang="tr-TR" sz="4000" i="1" dirty="0" smtClean="0">
                <a:solidFill>
                  <a:srgbClr val="FF0000"/>
                </a:solidFill>
              </a:rPr>
              <a:t> </a:t>
            </a:r>
            <a:r>
              <a:rPr lang="tr-TR" sz="4000" i="1" dirty="0" smtClean="0">
                <a:solidFill>
                  <a:srgbClr val="FF0000"/>
                </a:solidFill>
              </a:rPr>
              <a:t> </a:t>
            </a:r>
          </a:p>
          <a:p>
            <a:pPr algn="l"/>
            <a:r>
              <a:rPr lang="tr-TR" sz="4000" i="1" dirty="0" smtClean="0"/>
              <a:t> </a:t>
            </a:r>
            <a:r>
              <a:rPr lang="tr-TR" sz="4000" i="1" dirty="0" smtClean="0"/>
              <a:t>      Kurtuluş </a:t>
            </a:r>
            <a:r>
              <a:rPr lang="tr-TR" sz="4000" i="1" dirty="0" smtClean="0"/>
              <a:t>Savaşı, Millî Mücadele, Cilalı Taş Devri, İlk Çağ, Lale Devri, Cahiliye Dönemi, Buzul Dönemi, Millî Edebiyat Dönemi, Servetifünun Dönemi’nin, Tanzimat Dönemi’nde</a:t>
            </a:r>
            <a:r>
              <a:rPr lang="tr-TR" sz="4000" dirty="0" smtClean="0"/>
              <a:t> vb.</a:t>
            </a:r>
          </a:p>
          <a:p>
            <a:endParaRPr lang="tr-TR" sz="4000" dirty="0"/>
          </a:p>
        </p:txBody>
      </p:sp>
    </p:spTree>
  </p:cSld>
  <p:clrMapOvr>
    <a:masterClrMapping/>
  </p:clrMapOvr>
  <p:transition spd="slow">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a:bodyPr>
          <a:lstStyle/>
          <a:p>
            <a:pPr algn="l"/>
            <a:endParaRPr lang="tr-TR" b="1" dirty="0" smtClean="0"/>
          </a:p>
          <a:p>
            <a:pPr algn="l"/>
            <a:r>
              <a:rPr lang="tr-TR" sz="4000" dirty="0" smtClean="0"/>
              <a:t> </a:t>
            </a:r>
            <a:r>
              <a:rPr lang="tr-TR" sz="4000" dirty="0" smtClean="0"/>
              <a:t>       </a:t>
            </a:r>
            <a:r>
              <a:rPr lang="tr-TR" sz="4000" b="1" dirty="0" smtClean="0">
                <a:solidFill>
                  <a:srgbClr val="FF0000"/>
                </a:solidFill>
              </a:rPr>
              <a:t>22</a:t>
            </a:r>
            <a:r>
              <a:rPr lang="tr-TR" sz="4000" b="1" dirty="0" smtClean="0">
                <a:solidFill>
                  <a:srgbClr val="FF0000"/>
                </a:solidFill>
              </a:rPr>
              <a:t>. </a:t>
            </a:r>
            <a:r>
              <a:rPr lang="tr-TR" sz="4000" dirty="0" smtClean="0">
                <a:solidFill>
                  <a:srgbClr val="FF0000"/>
                </a:solidFill>
              </a:rPr>
              <a:t>Özel adlardan türetilen bütün kelimeler büyük harfle başlar: </a:t>
            </a:r>
            <a:endParaRPr lang="tr-TR" sz="4000" dirty="0" smtClean="0">
              <a:solidFill>
                <a:srgbClr val="FF0000"/>
              </a:solidFill>
            </a:endParaRPr>
          </a:p>
          <a:p>
            <a:pPr algn="l"/>
            <a:r>
              <a:rPr lang="tr-TR" sz="4000" i="1" dirty="0" smtClean="0"/>
              <a:t> </a:t>
            </a:r>
            <a:r>
              <a:rPr lang="tr-TR" sz="4000" i="1" dirty="0" smtClean="0"/>
              <a:t>      </a:t>
            </a:r>
            <a:r>
              <a:rPr lang="tr-TR" sz="4000" i="1" dirty="0" smtClean="0"/>
              <a:t>Türklük</a:t>
            </a:r>
            <a:r>
              <a:rPr lang="tr-TR" sz="4000" i="1" dirty="0" smtClean="0"/>
              <a:t>, Türkleşmek, Türkçü, Türkçülük, Türkçe, Avrupalı, Avrupalılaşmak, Asyalılık, Darvinci, Konyalı, Bursalı</a:t>
            </a:r>
            <a:r>
              <a:rPr lang="tr-TR" sz="4000" dirty="0" smtClean="0"/>
              <a:t> vb.</a:t>
            </a:r>
          </a:p>
          <a:p>
            <a:endParaRPr lang="tr-TR" dirty="0"/>
          </a:p>
        </p:txBody>
      </p:sp>
    </p:spTree>
  </p:cSld>
  <p:clrMapOvr>
    <a:masterClrMapping/>
  </p:clrMapOvr>
  <p:transition spd="slow">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lnSpcReduction="10000"/>
          </a:bodyPr>
          <a:lstStyle/>
          <a:p>
            <a:pPr algn="l"/>
            <a:endParaRPr lang="tr-TR" b="1" dirty="0" smtClean="0"/>
          </a:p>
          <a:p>
            <a:pPr algn="l"/>
            <a:r>
              <a:rPr lang="tr-TR" sz="3200" dirty="0" smtClean="0"/>
              <a:t> </a:t>
            </a:r>
            <a:r>
              <a:rPr lang="tr-TR" sz="3200" dirty="0" smtClean="0"/>
              <a:t>      </a:t>
            </a:r>
            <a:r>
              <a:rPr lang="tr-TR" sz="3200" b="1" dirty="0" smtClean="0">
                <a:solidFill>
                  <a:srgbClr val="FF0000"/>
                </a:solidFill>
              </a:rPr>
              <a:t>UYARI</a:t>
            </a:r>
            <a:r>
              <a:rPr lang="tr-TR" sz="3200" b="1" dirty="0" smtClean="0">
                <a:solidFill>
                  <a:srgbClr val="FF0000"/>
                </a:solidFill>
              </a:rPr>
              <a:t>: </a:t>
            </a:r>
            <a:r>
              <a:rPr lang="tr-TR" sz="3200" dirty="0" smtClean="0">
                <a:solidFill>
                  <a:srgbClr val="FF0000"/>
                </a:solidFill>
              </a:rPr>
              <a:t>Özel ad kendi anlamı dışında yeni bir anlam kazanmışsa büyük harfle başlamaz: </a:t>
            </a:r>
            <a:endParaRPr lang="tr-TR" sz="3200" dirty="0" smtClean="0">
              <a:solidFill>
                <a:srgbClr val="FF0000"/>
              </a:solidFill>
            </a:endParaRPr>
          </a:p>
          <a:p>
            <a:pPr algn="l"/>
            <a:endParaRPr lang="tr-TR" sz="3200" i="1" dirty="0" smtClean="0"/>
          </a:p>
          <a:p>
            <a:pPr algn="l"/>
            <a:r>
              <a:rPr lang="tr-TR" sz="3200" i="1" dirty="0" smtClean="0"/>
              <a:t>       acem</a:t>
            </a:r>
            <a:r>
              <a:rPr lang="tr-TR" sz="3200" dirty="0" smtClean="0"/>
              <a:t> </a:t>
            </a:r>
            <a:r>
              <a:rPr lang="tr-TR" sz="3200" dirty="0" smtClean="0"/>
              <a:t>(Türk müziğinde bir perde), </a:t>
            </a:r>
            <a:r>
              <a:rPr lang="tr-TR" sz="3200" i="1" dirty="0" smtClean="0"/>
              <a:t>hicaz</a:t>
            </a:r>
            <a:r>
              <a:rPr lang="tr-TR" sz="3200" dirty="0" smtClean="0"/>
              <a:t> (Türk müzi­ğinde bir makam), </a:t>
            </a:r>
            <a:r>
              <a:rPr lang="tr-TR" sz="3200" i="1" dirty="0" smtClean="0"/>
              <a:t>nihavent</a:t>
            </a:r>
            <a:r>
              <a:rPr lang="tr-TR" sz="3200" dirty="0" smtClean="0"/>
              <a:t> (Türk müziğinde bir makam), </a:t>
            </a:r>
            <a:r>
              <a:rPr lang="tr-TR" sz="3200" i="1" dirty="0" smtClean="0"/>
              <a:t>amper</a:t>
            </a:r>
            <a:r>
              <a:rPr lang="tr-TR" sz="3200" dirty="0" smtClean="0"/>
              <a:t> (elektrik akımında şiddet birimi), </a:t>
            </a:r>
            <a:r>
              <a:rPr lang="tr-TR" sz="3200" i="1" dirty="0" smtClean="0"/>
              <a:t>jul</a:t>
            </a:r>
            <a:r>
              <a:rPr lang="tr-TR" sz="3200" dirty="0" smtClean="0"/>
              <a:t> (fizikte iş bi­rimi), </a:t>
            </a:r>
            <a:r>
              <a:rPr lang="tr-TR" sz="3200" i="1" dirty="0" smtClean="0"/>
              <a:t>allahlık</a:t>
            </a:r>
            <a:r>
              <a:rPr lang="tr-TR" sz="3200" dirty="0" smtClean="0"/>
              <a:t> (saf, zararsız kimse), </a:t>
            </a:r>
            <a:r>
              <a:rPr lang="tr-TR" sz="3200" i="1" dirty="0" err="1" smtClean="0"/>
              <a:t>donkişotluk</a:t>
            </a:r>
            <a:r>
              <a:rPr lang="tr-TR" sz="3200" dirty="0" smtClean="0"/>
              <a:t> (gereği yokken kahra­manlık göstermeye kalkışma) vb.</a:t>
            </a:r>
          </a:p>
          <a:p>
            <a:endParaRPr lang="tr-TR" dirty="0"/>
          </a:p>
        </p:txBody>
      </p:sp>
    </p:spTree>
  </p:cSld>
  <p:clrMapOvr>
    <a:masterClrMapping/>
  </p:clrMapOvr>
  <p:transition spd="slow">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lstStyle/>
          <a:p>
            <a:pPr algn="l"/>
            <a:endParaRPr lang="tr-TR" b="1" dirty="0" smtClean="0"/>
          </a:p>
          <a:p>
            <a:pPr algn="l"/>
            <a:r>
              <a:rPr lang="tr-TR" dirty="0" smtClean="0">
                <a:solidFill>
                  <a:srgbClr val="FF0000"/>
                </a:solidFill>
              </a:rPr>
              <a:t> </a:t>
            </a:r>
            <a:r>
              <a:rPr lang="tr-TR" dirty="0" smtClean="0">
                <a:solidFill>
                  <a:srgbClr val="FF0000"/>
                </a:solidFill>
              </a:rPr>
              <a:t>      </a:t>
            </a:r>
            <a:r>
              <a:rPr lang="tr-TR" sz="4000" b="1" dirty="0" smtClean="0">
                <a:solidFill>
                  <a:srgbClr val="FF0000"/>
                </a:solidFill>
              </a:rPr>
              <a:t>UYARI</a:t>
            </a:r>
            <a:r>
              <a:rPr lang="tr-TR" sz="4000" b="1" dirty="0" smtClean="0">
                <a:solidFill>
                  <a:srgbClr val="FF0000"/>
                </a:solidFill>
              </a:rPr>
              <a:t>: </a:t>
            </a:r>
            <a:r>
              <a:rPr lang="tr-TR" sz="4000" dirty="0" smtClean="0">
                <a:solidFill>
                  <a:srgbClr val="FF0000"/>
                </a:solidFill>
              </a:rPr>
              <a:t>Para birimleri büyük harfle başlamaz: </a:t>
            </a:r>
            <a:endParaRPr lang="tr-TR" sz="4000" dirty="0" smtClean="0">
              <a:solidFill>
                <a:srgbClr val="FF0000"/>
              </a:solidFill>
            </a:endParaRPr>
          </a:p>
          <a:p>
            <a:pPr algn="l"/>
            <a:endParaRPr lang="tr-TR" sz="4000" i="1" dirty="0" smtClean="0"/>
          </a:p>
          <a:p>
            <a:pPr algn="l"/>
            <a:r>
              <a:rPr lang="tr-TR" sz="4000" i="1" dirty="0" smtClean="0"/>
              <a:t>       avro</a:t>
            </a:r>
            <a:r>
              <a:rPr lang="tr-TR" sz="4000" i="1" dirty="0" smtClean="0"/>
              <a:t>, dinar, dolar, lira, kuruş, liret</a:t>
            </a:r>
            <a:r>
              <a:rPr lang="tr-TR" sz="4000" dirty="0" smtClean="0"/>
              <a:t> vb.</a:t>
            </a:r>
          </a:p>
          <a:p>
            <a:endParaRPr lang="tr-TR" sz="4000" dirty="0"/>
          </a:p>
        </p:txBody>
      </p:sp>
    </p:spTree>
  </p:cSld>
  <p:clrMapOvr>
    <a:masterClrMapping/>
  </p:clrMapOvr>
  <p:transition spd="slow">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lstStyle/>
          <a:p>
            <a:pPr algn="l"/>
            <a:endParaRPr lang="tr-TR" b="1" dirty="0" smtClean="0"/>
          </a:p>
          <a:p>
            <a:pPr algn="l"/>
            <a:r>
              <a:rPr lang="tr-TR" dirty="0" smtClean="0"/>
              <a:t> </a:t>
            </a:r>
            <a:r>
              <a:rPr lang="tr-TR" dirty="0" smtClean="0"/>
              <a:t>     </a:t>
            </a:r>
            <a:r>
              <a:rPr lang="tr-TR" sz="4000" b="1" dirty="0" smtClean="0">
                <a:solidFill>
                  <a:srgbClr val="FF0000"/>
                </a:solidFill>
              </a:rPr>
              <a:t>UYARI</a:t>
            </a:r>
            <a:r>
              <a:rPr lang="tr-TR" sz="4000" b="1" dirty="0" smtClean="0">
                <a:solidFill>
                  <a:srgbClr val="FF0000"/>
                </a:solidFill>
              </a:rPr>
              <a:t>: </a:t>
            </a:r>
            <a:r>
              <a:rPr lang="tr-TR" sz="4000" dirty="0" smtClean="0">
                <a:solidFill>
                  <a:srgbClr val="FF0000"/>
                </a:solidFill>
              </a:rPr>
              <a:t>Özel adlar yerine kullanılan </a:t>
            </a:r>
            <a:r>
              <a:rPr lang="tr-TR" sz="4000" i="1" dirty="0" smtClean="0">
                <a:solidFill>
                  <a:srgbClr val="FF0000"/>
                </a:solidFill>
              </a:rPr>
              <a:t>"o"</a:t>
            </a:r>
            <a:r>
              <a:rPr lang="tr-TR" sz="4000" dirty="0" smtClean="0">
                <a:solidFill>
                  <a:srgbClr val="FF0000"/>
                </a:solidFill>
              </a:rPr>
              <a:t> zamiri cümle içinde büyük harfle yazılmaz.</a:t>
            </a:r>
          </a:p>
          <a:p>
            <a:endParaRPr lang="tr-TR" dirty="0"/>
          </a:p>
        </p:txBody>
      </p:sp>
    </p:spTree>
  </p:cSld>
  <p:clrMapOvr>
    <a:masterClrMapping/>
  </p:clrMapOvr>
  <p:transition spd="slow">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lstStyle/>
          <a:p>
            <a:pPr algn="l"/>
            <a:endParaRPr lang="tr-TR" b="1" dirty="0" smtClean="0"/>
          </a:p>
          <a:p>
            <a:pPr algn="l"/>
            <a:r>
              <a:rPr lang="tr-TR" sz="4000" dirty="0" smtClean="0"/>
              <a:t> </a:t>
            </a:r>
            <a:r>
              <a:rPr lang="tr-TR" sz="4000" dirty="0" smtClean="0"/>
              <a:t>     </a:t>
            </a:r>
            <a:r>
              <a:rPr lang="tr-TR" sz="4000" b="1" dirty="0" smtClean="0">
                <a:solidFill>
                  <a:srgbClr val="FF0000"/>
                </a:solidFill>
              </a:rPr>
              <a:t>UYARI</a:t>
            </a:r>
            <a:r>
              <a:rPr lang="tr-TR" sz="4000" b="1" dirty="0" smtClean="0">
                <a:solidFill>
                  <a:srgbClr val="FF0000"/>
                </a:solidFill>
              </a:rPr>
              <a:t>:</a:t>
            </a:r>
            <a:r>
              <a:rPr lang="tr-TR" sz="4000" dirty="0" smtClean="0">
                <a:solidFill>
                  <a:srgbClr val="FF0000"/>
                </a:solidFill>
              </a:rPr>
              <a:t> Müzikte kullanılan makam ve tür adları büyük harfle başlamaz: </a:t>
            </a:r>
            <a:endParaRPr lang="tr-TR" sz="4000" dirty="0" smtClean="0">
              <a:solidFill>
                <a:srgbClr val="FF0000"/>
              </a:solidFill>
            </a:endParaRPr>
          </a:p>
          <a:p>
            <a:pPr algn="l"/>
            <a:endParaRPr lang="tr-TR" sz="4000" i="1" dirty="0" smtClean="0"/>
          </a:p>
          <a:p>
            <a:pPr algn="l"/>
            <a:r>
              <a:rPr lang="tr-TR" sz="4000" i="1" dirty="0" smtClean="0"/>
              <a:t>       acemaşiran</a:t>
            </a:r>
            <a:r>
              <a:rPr lang="tr-TR" sz="4000" i="1" dirty="0" smtClean="0"/>
              <a:t>, acembuselik, bayati, hicazkâr, türkü, varsağı, bayatı</a:t>
            </a:r>
            <a:r>
              <a:rPr lang="tr-TR" sz="4000" dirty="0" smtClean="0"/>
              <a:t> vb.</a:t>
            </a:r>
          </a:p>
          <a:p>
            <a:endParaRPr lang="tr-TR" sz="4000" dirty="0"/>
          </a:p>
        </p:txBody>
      </p:sp>
    </p:spTree>
  </p:cSld>
  <p:clrMapOvr>
    <a:masterClrMapping/>
  </p:clrMapOvr>
  <p:transition spd="slow">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a:bodyPr>
          <a:lstStyle/>
          <a:p>
            <a:pPr algn="l"/>
            <a:endParaRPr lang="tr-TR" b="1" dirty="0" smtClean="0"/>
          </a:p>
          <a:p>
            <a:pPr algn="l"/>
            <a:r>
              <a:rPr lang="tr-TR" dirty="0" smtClean="0"/>
              <a:t> </a:t>
            </a:r>
            <a:r>
              <a:rPr lang="tr-TR" dirty="0" smtClean="0"/>
              <a:t>      </a:t>
            </a:r>
            <a:r>
              <a:rPr lang="tr-TR" sz="3600" b="1" dirty="0" smtClean="0">
                <a:solidFill>
                  <a:srgbClr val="FF0000"/>
                </a:solidFill>
              </a:rPr>
              <a:t>23</a:t>
            </a:r>
            <a:r>
              <a:rPr lang="tr-TR" sz="3600" b="1" dirty="0">
                <a:solidFill>
                  <a:srgbClr val="FF0000"/>
                </a:solidFill>
              </a:rPr>
              <a:t>. </a:t>
            </a:r>
            <a:r>
              <a:rPr lang="tr-TR" sz="3600" dirty="0">
                <a:solidFill>
                  <a:srgbClr val="FF0000"/>
                </a:solidFill>
              </a:rPr>
              <a:t>Yer, millet ve kişi adlarıyla kurulan birleşik kelimelerde sadece özel adlar büyük harfle başlar: </a:t>
            </a:r>
            <a:endParaRPr lang="tr-TR" sz="3600" dirty="0" smtClean="0">
              <a:solidFill>
                <a:srgbClr val="FF0000"/>
              </a:solidFill>
            </a:endParaRPr>
          </a:p>
          <a:p>
            <a:pPr algn="l"/>
            <a:endParaRPr lang="tr-TR" sz="3600" i="1" dirty="0" smtClean="0"/>
          </a:p>
          <a:p>
            <a:pPr algn="l"/>
            <a:r>
              <a:rPr lang="tr-TR" sz="3600" i="1" dirty="0" smtClean="0"/>
              <a:t>      Antep </a:t>
            </a:r>
            <a:r>
              <a:rPr lang="tr-TR" sz="3600" i="1" dirty="0"/>
              <a:t>fıstığı, Brüksel lahanası, Frenk gömleği, Hindistan cevizi, İngiliz anahtarı, Japon gülü, Maraş dondurması, Van kedisi</a:t>
            </a:r>
            <a:r>
              <a:rPr lang="tr-TR" sz="3600" dirty="0"/>
              <a:t> vb</a:t>
            </a:r>
            <a:r>
              <a:rPr lang="tr-TR" sz="3600" dirty="0" smtClean="0"/>
              <a:t>.</a:t>
            </a:r>
            <a:endParaRPr lang="tr-TR" sz="3600" dirty="0"/>
          </a:p>
        </p:txBody>
      </p:sp>
    </p:spTree>
  </p:cSld>
  <p:clrMapOvr>
    <a:masterClrMapping/>
  </p:clrMapOvr>
  <p:transition spd="slow">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lnSpcReduction="10000"/>
          </a:bodyPr>
          <a:lstStyle/>
          <a:p>
            <a:pPr algn="l"/>
            <a:endParaRPr lang="tr-TR" b="1" dirty="0" smtClean="0">
              <a:solidFill>
                <a:srgbClr val="FF0000"/>
              </a:solidFill>
            </a:endParaRPr>
          </a:p>
          <a:p>
            <a:pPr algn="l"/>
            <a:r>
              <a:rPr lang="tr-TR" dirty="0" smtClean="0">
                <a:solidFill>
                  <a:srgbClr val="FF0000"/>
                </a:solidFill>
              </a:rPr>
              <a:t> </a:t>
            </a:r>
            <a:r>
              <a:rPr lang="tr-TR" dirty="0" smtClean="0">
                <a:solidFill>
                  <a:srgbClr val="FF0000"/>
                </a:solidFill>
              </a:rPr>
              <a:t>     </a:t>
            </a:r>
            <a:r>
              <a:rPr lang="tr-TR" sz="2800" b="1" dirty="0" smtClean="0">
                <a:solidFill>
                  <a:srgbClr val="FF0000"/>
                </a:solidFill>
              </a:rPr>
              <a:t>Ç</a:t>
            </a:r>
            <a:r>
              <a:rPr lang="tr-TR" sz="2800" b="1" dirty="0" smtClean="0">
                <a:solidFill>
                  <a:srgbClr val="FF0000"/>
                </a:solidFill>
              </a:rPr>
              <a:t>. </a:t>
            </a:r>
            <a:r>
              <a:rPr lang="tr-TR" sz="2800" dirty="0" smtClean="0">
                <a:solidFill>
                  <a:srgbClr val="FF0000"/>
                </a:solidFill>
              </a:rPr>
              <a:t>Belirli bir tarih bildiren ay ve gün adları büyük harfle başlar: </a:t>
            </a:r>
            <a:endParaRPr lang="tr-TR" sz="2800" dirty="0" smtClean="0">
              <a:solidFill>
                <a:srgbClr val="FF0000"/>
              </a:solidFill>
            </a:endParaRPr>
          </a:p>
          <a:p>
            <a:pPr algn="l"/>
            <a:r>
              <a:rPr lang="tr-TR" sz="2800" i="1" dirty="0" smtClean="0">
                <a:solidFill>
                  <a:srgbClr val="FF0000"/>
                </a:solidFill>
              </a:rPr>
              <a:t> </a:t>
            </a:r>
            <a:r>
              <a:rPr lang="tr-TR" sz="2800" i="1" dirty="0" smtClean="0">
                <a:solidFill>
                  <a:srgbClr val="FF0000"/>
                </a:solidFill>
              </a:rPr>
              <a:t>    </a:t>
            </a:r>
          </a:p>
          <a:p>
            <a:pPr algn="l"/>
            <a:r>
              <a:rPr lang="tr-TR" sz="2800" i="1" dirty="0" smtClean="0">
                <a:solidFill>
                  <a:srgbClr val="FF0000"/>
                </a:solidFill>
              </a:rPr>
              <a:t> </a:t>
            </a:r>
            <a:r>
              <a:rPr lang="tr-TR" sz="2800" i="1" dirty="0" smtClean="0">
                <a:solidFill>
                  <a:srgbClr val="FF0000"/>
                </a:solidFill>
              </a:rPr>
              <a:t>     </a:t>
            </a:r>
            <a:r>
              <a:rPr lang="tr-TR" sz="2800" i="1" dirty="0" smtClean="0"/>
              <a:t>29 </a:t>
            </a:r>
            <a:r>
              <a:rPr lang="tr-TR" sz="2800" i="1" dirty="0" smtClean="0"/>
              <a:t>Mayıs 1453 Salı günü, 29 Ekim 1923, 28 Aralık 1982’de göreve başladı. Lale Festivali 25 Haziran’da başlayacak</a:t>
            </a:r>
            <a:r>
              <a:rPr lang="tr-TR" sz="2800" dirty="0" smtClean="0"/>
              <a:t>.</a:t>
            </a:r>
          </a:p>
          <a:p>
            <a:pPr algn="l"/>
            <a:endParaRPr lang="tr-TR" sz="2800" dirty="0" smtClean="0">
              <a:solidFill>
                <a:srgbClr val="FF0000"/>
              </a:solidFill>
            </a:endParaRPr>
          </a:p>
          <a:p>
            <a:pPr algn="l"/>
            <a:r>
              <a:rPr lang="tr-TR" sz="2800" dirty="0" smtClean="0">
                <a:solidFill>
                  <a:srgbClr val="FF0000"/>
                </a:solidFill>
              </a:rPr>
              <a:t> </a:t>
            </a:r>
            <a:r>
              <a:rPr lang="tr-TR" sz="2800" dirty="0" smtClean="0">
                <a:solidFill>
                  <a:srgbClr val="FF0000"/>
                </a:solidFill>
              </a:rPr>
              <a:t>      </a:t>
            </a:r>
            <a:r>
              <a:rPr lang="tr-TR" sz="2800" dirty="0" smtClean="0">
                <a:solidFill>
                  <a:srgbClr val="FF0000"/>
                </a:solidFill>
              </a:rPr>
              <a:t>Belirli </a:t>
            </a:r>
            <a:r>
              <a:rPr lang="tr-TR" sz="2800" dirty="0" smtClean="0">
                <a:solidFill>
                  <a:srgbClr val="FF0000"/>
                </a:solidFill>
              </a:rPr>
              <a:t>bir tarihi belirtmeyen ay ve gün adları küçük harfle başlar: </a:t>
            </a:r>
            <a:endParaRPr lang="tr-TR" sz="2800" dirty="0" smtClean="0">
              <a:solidFill>
                <a:srgbClr val="FF0000"/>
              </a:solidFill>
            </a:endParaRPr>
          </a:p>
          <a:p>
            <a:pPr algn="l"/>
            <a:r>
              <a:rPr lang="tr-TR" sz="2800" i="1" dirty="0" smtClean="0">
                <a:solidFill>
                  <a:srgbClr val="FF0000"/>
                </a:solidFill>
              </a:rPr>
              <a:t> </a:t>
            </a:r>
            <a:r>
              <a:rPr lang="tr-TR" sz="2800" i="1" dirty="0" smtClean="0">
                <a:solidFill>
                  <a:srgbClr val="FF0000"/>
                </a:solidFill>
              </a:rPr>
              <a:t>     </a:t>
            </a:r>
          </a:p>
          <a:p>
            <a:pPr algn="l"/>
            <a:r>
              <a:rPr lang="tr-TR" sz="2800" i="1" dirty="0" smtClean="0">
                <a:solidFill>
                  <a:srgbClr val="FF0000"/>
                </a:solidFill>
              </a:rPr>
              <a:t> </a:t>
            </a:r>
            <a:r>
              <a:rPr lang="tr-TR" sz="2800" i="1" dirty="0" smtClean="0">
                <a:solidFill>
                  <a:srgbClr val="FF0000"/>
                </a:solidFill>
              </a:rPr>
              <a:t>     </a:t>
            </a:r>
            <a:r>
              <a:rPr lang="tr-TR" sz="2800" i="1" dirty="0" smtClean="0"/>
              <a:t>Okullar </a:t>
            </a:r>
            <a:r>
              <a:rPr lang="tr-TR" sz="2800" i="1" dirty="0" smtClean="0"/>
              <a:t>genel­likle eylülün ikinci haftasında öğretime başlar. Yürütme Kurulu </a:t>
            </a:r>
            <a:r>
              <a:rPr lang="tr-TR" sz="2800" i="1" dirty="0" smtClean="0"/>
              <a:t>toplantılarını </a:t>
            </a:r>
            <a:r>
              <a:rPr lang="tr-TR" sz="2800" i="1" dirty="0" smtClean="0"/>
              <a:t>perşembe günleri yaparız.</a:t>
            </a:r>
            <a:endParaRPr lang="tr-TR" sz="2800" dirty="0" smtClean="0"/>
          </a:p>
        </p:txBody>
      </p:sp>
    </p:spTree>
  </p:cSld>
  <p:clrMapOvr>
    <a:masterClrMapping/>
  </p:clrMapOvr>
  <p:transition spd="slow">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lstStyle/>
          <a:p>
            <a:pPr algn="l"/>
            <a:endParaRPr lang="tr-TR" b="1" dirty="0" smtClean="0"/>
          </a:p>
          <a:p>
            <a:pPr algn="l"/>
            <a:r>
              <a:rPr lang="tr-TR" sz="3600" dirty="0" smtClean="0">
                <a:solidFill>
                  <a:srgbClr val="FF0000"/>
                </a:solidFill>
              </a:rPr>
              <a:t> </a:t>
            </a:r>
            <a:r>
              <a:rPr lang="tr-TR" sz="3600" dirty="0" smtClean="0">
                <a:solidFill>
                  <a:srgbClr val="FF0000"/>
                </a:solidFill>
              </a:rPr>
              <a:t>      </a:t>
            </a:r>
            <a:r>
              <a:rPr lang="tr-TR" sz="3600" b="1" dirty="0" smtClean="0">
                <a:solidFill>
                  <a:srgbClr val="FF0000"/>
                </a:solidFill>
              </a:rPr>
              <a:t>D</a:t>
            </a:r>
            <a:r>
              <a:rPr lang="tr-TR" sz="3600" b="1" dirty="0" smtClean="0">
                <a:solidFill>
                  <a:srgbClr val="FF0000"/>
                </a:solidFill>
              </a:rPr>
              <a:t>. </a:t>
            </a:r>
            <a:r>
              <a:rPr lang="tr-TR" sz="3600" dirty="0" smtClean="0">
                <a:solidFill>
                  <a:srgbClr val="FF0000"/>
                </a:solidFill>
              </a:rPr>
              <a:t>Tabela, levha ve levha niteliğindeki yazılarda geçen kelimeler büyük harfle başlar: </a:t>
            </a:r>
            <a:endParaRPr lang="tr-TR" sz="3600" dirty="0" smtClean="0">
              <a:solidFill>
                <a:srgbClr val="FF0000"/>
              </a:solidFill>
            </a:endParaRPr>
          </a:p>
          <a:p>
            <a:pPr algn="l"/>
            <a:endParaRPr lang="tr-TR" sz="3600" i="1" dirty="0" smtClean="0"/>
          </a:p>
          <a:p>
            <a:pPr algn="l"/>
            <a:r>
              <a:rPr lang="tr-TR" sz="3600" i="1" dirty="0" smtClean="0"/>
              <a:t>       Giriş</a:t>
            </a:r>
            <a:r>
              <a:rPr lang="tr-TR" sz="3600" i="1" dirty="0" smtClean="0"/>
              <a:t>, Çıkış, Müdür, Vezne, Başkan, Doktor, Otobüs Durağı, Dolmuş Du­rağı, Şehirler Arası Telefon, 3. Kat, 4. Sınıf, 1. Blok</a:t>
            </a:r>
            <a:r>
              <a:rPr lang="tr-TR" sz="3600" dirty="0" smtClean="0"/>
              <a:t> vb.</a:t>
            </a:r>
          </a:p>
          <a:p>
            <a:endParaRPr lang="tr-TR" sz="3600" dirty="0" smtClean="0"/>
          </a:p>
          <a:p>
            <a:endParaRPr lang="tr-TR" dirty="0"/>
          </a:p>
        </p:txBody>
      </p:sp>
    </p:spTree>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643998" cy="6215106"/>
          </a:xfrm>
        </p:spPr>
        <p:txBody>
          <a:bodyPr>
            <a:normAutofit/>
          </a:bodyPr>
          <a:lstStyle/>
          <a:p>
            <a:pPr algn="l"/>
            <a:r>
              <a:rPr lang="tr-TR" dirty="0" smtClean="0"/>
              <a:t>             </a:t>
            </a:r>
          </a:p>
          <a:p>
            <a:pPr algn="l"/>
            <a:r>
              <a:rPr lang="tr-TR" sz="4000" dirty="0"/>
              <a:t> </a:t>
            </a:r>
            <a:r>
              <a:rPr lang="tr-TR" sz="4000" dirty="0" smtClean="0"/>
              <a:t>         </a:t>
            </a:r>
            <a:r>
              <a:rPr lang="tr-TR" sz="4000" dirty="0" smtClean="0">
                <a:solidFill>
                  <a:srgbClr val="FF0000"/>
                </a:solidFill>
              </a:rPr>
              <a:t>İki </a:t>
            </a:r>
            <a:r>
              <a:rPr lang="tr-TR" sz="4000" dirty="0">
                <a:solidFill>
                  <a:srgbClr val="FF0000"/>
                </a:solidFill>
              </a:rPr>
              <a:t>noktadan sonra gelen cümleler büyük harfle başlar</a:t>
            </a:r>
            <a:r>
              <a:rPr lang="tr-TR" sz="4000" dirty="0" smtClean="0">
                <a:solidFill>
                  <a:srgbClr val="FF0000"/>
                </a:solidFill>
              </a:rPr>
              <a:t>:</a:t>
            </a:r>
          </a:p>
          <a:p>
            <a:pPr algn="l"/>
            <a:r>
              <a:rPr lang="tr-TR" sz="4000" dirty="0"/>
              <a:t> </a:t>
            </a:r>
            <a:r>
              <a:rPr lang="tr-TR" sz="4000" dirty="0" smtClean="0"/>
              <a:t>     ÖRNEK:</a:t>
            </a:r>
            <a:endParaRPr lang="tr-TR" sz="4000" dirty="0"/>
          </a:p>
          <a:p>
            <a:pPr algn="l"/>
            <a:r>
              <a:rPr lang="tr-TR" sz="4000" dirty="0"/>
              <a:t>     </a:t>
            </a:r>
            <a:r>
              <a:rPr lang="tr-TR" sz="4000" i="1" dirty="0"/>
              <a:t>  Menfaat sandalyeye benzer: Başında taşırsan seni küçültür, ayağının altına alırsan yükseltir.</a:t>
            </a:r>
            <a:r>
              <a:rPr lang="tr-TR" sz="4000" dirty="0"/>
              <a:t> (Cenap Şahabettin)</a:t>
            </a:r>
          </a:p>
          <a:p>
            <a:pPr algn="l"/>
            <a:endParaRPr lang="tr-TR" sz="4000" dirty="0"/>
          </a:p>
        </p:txBody>
      </p:sp>
    </p:spTree>
  </p:cSld>
  <p:clrMapOvr>
    <a:masterClrMapping/>
  </p:clrMapOvr>
  <p:transition spd="slow">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lstStyle/>
          <a:p>
            <a:pPr algn="l"/>
            <a:endParaRPr lang="tr-TR" b="1" dirty="0" smtClean="0"/>
          </a:p>
          <a:p>
            <a:pPr algn="l"/>
            <a:r>
              <a:rPr lang="tr-TR" sz="4000" dirty="0" smtClean="0"/>
              <a:t> </a:t>
            </a:r>
            <a:r>
              <a:rPr lang="tr-TR" sz="4000" dirty="0" smtClean="0"/>
              <a:t>      </a:t>
            </a:r>
            <a:r>
              <a:rPr lang="tr-TR" sz="4000" b="1" dirty="0" smtClean="0">
                <a:solidFill>
                  <a:srgbClr val="FF0000"/>
                </a:solidFill>
              </a:rPr>
              <a:t>E</a:t>
            </a:r>
            <a:r>
              <a:rPr lang="tr-TR" sz="4000" b="1" dirty="0" smtClean="0">
                <a:solidFill>
                  <a:srgbClr val="FF0000"/>
                </a:solidFill>
              </a:rPr>
              <a:t>. </a:t>
            </a:r>
            <a:r>
              <a:rPr lang="tr-TR" sz="4000" dirty="0" smtClean="0">
                <a:solidFill>
                  <a:srgbClr val="FF0000"/>
                </a:solidFill>
              </a:rPr>
              <a:t>Kitap, bildiri, makale vb.nde ana başlıktaki kelimelerin tamamı, alt başlıktaki kelimelerin ise yalnızca ilk harfleri büyük olarak yazılır.</a:t>
            </a:r>
          </a:p>
          <a:p>
            <a:endParaRPr lang="tr-TR" sz="4000" dirty="0"/>
          </a:p>
        </p:txBody>
      </p:sp>
    </p:spTree>
  </p:cSld>
  <p:clrMapOvr>
    <a:masterClrMapping/>
  </p:clrMapOvr>
  <p:transition spd="slow">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normAutofit/>
          </a:bodyPr>
          <a:lstStyle/>
          <a:p>
            <a:pPr algn="l"/>
            <a:endParaRPr lang="tr-TR" sz="4000" b="1" dirty="0" smtClean="0">
              <a:solidFill>
                <a:srgbClr val="FF0000"/>
              </a:solidFill>
            </a:endParaRPr>
          </a:p>
          <a:p>
            <a:pPr algn="l"/>
            <a:r>
              <a:rPr lang="tr-TR" sz="4000" dirty="0" smtClean="0">
                <a:solidFill>
                  <a:srgbClr val="FF0000"/>
                </a:solidFill>
              </a:rPr>
              <a:t> </a:t>
            </a:r>
            <a:r>
              <a:rPr lang="tr-TR" sz="4000" dirty="0" smtClean="0">
                <a:solidFill>
                  <a:srgbClr val="FF0000"/>
                </a:solidFill>
              </a:rPr>
              <a:t>     </a:t>
            </a:r>
            <a:r>
              <a:rPr lang="tr-TR" sz="4000" b="1" dirty="0" smtClean="0">
                <a:solidFill>
                  <a:srgbClr val="FF0000"/>
                </a:solidFill>
              </a:rPr>
              <a:t>F</a:t>
            </a:r>
            <a:r>
              <a:rPr lang="tr-TR" sz="4000" b="1" dirty="0" smtClean="0">
                <a:solidFill>
                  <a:srgbClr val="FF0000"/>
                </a:solidFill>
              </a:rPr>
              <a:t>. </a:t>
            </a:r>
            <a:r>
              <a:rPr lang="tr-TR" sz="4000" dirty="0" smtClean="0">
                <a:solidFill>
                  <a:srgbClr val="FF0000"/>
                </a:solidFill>
              </a:rPr>
              <a:t>Kitap, dergi vb.nde bulunan resim, çizelge, tablo vb.nin altında yer alan açıklayıcı yazılar büyük harfle başlar. Açıklayıcı yazı, cümle niteliğinde değilse sonuna nokta konmaz.</a:t>
            </a:r>
          </a:p>
          <a:p>
            <a:endParaRPr lang="tr-TR" sz="4000" dirty="0">
              <a:solidFill>
                <a:srgbClr val="FF0000"/>
              </a:solidFill>
            </a:endParaRPr>
          </a:p>
        </p:txBody>
      </p:sp>
    </p:spTree>
  </p:cSld>
  <p:clrMapOvr>
    <a:masterClrMapping/>
  </p:clrMapOvr>
  <p:transition spd="slow">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85728"/>
            <a:ext cx="8715436" cy="6429420"/>
          </a:xfrm>
        </p:spPr>
        <p:txBody>
          <a:bodyPr/>
          <a:lstStyle/>
          <a:p>
            <a:r>
              <a:rPr lang="tr-TR" dirty="0" smtClean="0"/>
              <a:t>  </a:t>
            </a:r>
          </a:p>
          <a:p>
            <a:endParaRPr lang="tr-TR" dirty="0" smtClean="0"/>
          </a:p>
          <a:p>
            <a:r>
              <a:rPr lang="tr-TR" sz="4000" dirty="0" smtClean="0">
                <a:latin typeface="Arial Black" pitchFamily="34" charset="0"/>
              </a:rPr>
              <a:t>     HAZIRLAYAN </a:t>
            </a:r>
            <a:r>
              <a:rPr lang="tr-TR" sz="4000" dirty="0" smtClean="0">
                <a:latin typeface="Arial Black" pitchFamily="34" charset="0"/>
              </a:rPr>
              <a:t>VE SUNAN </a:t>
            </a:r>
          </a:p>
          <a:p>
            <a:pPr algn="l"/>
            <a:r>
              <a:rPr lang="tr-TR" sz="4000" dirty="0" smtClean="0">
                <a:latin typeface="Arial Black" pitchFamily="34" charset="0"/>
              </a:rPr>
              <a:t>                                                 </a:t>
            </a:r>
          </a:p>
          <a:p>
            <a:pPr algn="l"/>
            <a:r>
              <a:rPr lang="tr-TR" sz="4000" dirty="0">
                <a:latin typeface="Arial Black" pitchFamily="34" charset="0"/>
              </a:rPr>
              <a:t> </a:t>
            </a:r>
            <a:r>
              <a:rPr lang="tr-TR" sz="4000" dirty="0" smtClean="0">
                <a:latin typeface="Arial Black" pitchFamily="34" charset="0"/>
              </a:rPr>
              <a:t>          </a:t>
            </a:r>
            <a:r>
              <a:rPr lang="tr-TR" sz="4000" dirty="0" smtClean="0">
                <a:latin typeface="Arial Black" pitchFamily="34" charset="0"/>
              </a:rPr>
              <a:t> </a:t>
            </a:r>
            <a:r>
              <a:rPr lang="tr-TR" sz="6000" dirty="0" smtClean="0">
                <a:solidFill>
                  <a:srgbClr val="FF0000"/>
                </a:solidFill>
                <a:latin typeface="Arial Black" pitchFamily="34" charset="0"/>
              </a:rPr>
              <a:t>ZİHNİ AY</a:t>
            </a:r>
          </a:p>
          <a:p>
            <a:pPr algn="l"/>
            <a:r>
              <a:rPr lang="tr-TR" sz="4000" dirty="0">
                <a:latin typeface="Arial Black" pitchFamily="34" charset="0"/>
              </a:rPr>
              <a:t> </a:t>
            </a:r>
            <a:r>
              <a:rPr lang="tr-TR" sz="4000" dirty="0" smtClean="0">
                <a:latin typeface="Arial Black" pitchFamily="34" charset="0"/>
              </a:rPr>
              <a:t>   </a:t>
            </a:r>
          </a:p>
          <a:p>
            <a:pPr algn="ctr"/>
            <a:r>
              <a:rPr lang="tr-TR" sz="4000" dirty="0" smtClean="0">
                <a:latin typeface="Arial Black" pitchFamily="34" charset="0"/>
              </a:rPr>
              <a:t>BİLECİK </a:t>
            </a:r>
            <a:r>
              <a:rPr lang="tr-TR" sz="4000" dirty="0" smtClean="0">
                <a:latin typeface="Arial Black" pitchFamily="34" charset="0"/>
              </a:rPr>
              <a:t>EDEBALI İLKÖĞRETİM OKULU</a:t>
            </a:r>
            <a:endParaRPr lang="tr-TR" sz="4000" dirty="0">
              <a:latin typeface="Arial Black" pitchFamily="34" charset="0"/>
            </a:endParaRPr>
          </a:p>
        </p:txBody>
      </p:sp>
    </p:spTree>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28596" y="285728"/>
            <a:ext cx="8143932" cy="6215106"/>
          </a:xfrm>
        </p:spPr>
        <p:txBody>
          <a:bodyPr>
            <a:normAutofit lnSpcReduction="10000"/>
          </a:bodyPr>
          <a:lstStyle/>
          <a:p>
            <a:pPr algn="l"/>
            <a:endParaRPr lang="tr-TR" sz="4000" b="1" dirty="0" smtClean="0"/>
          </a:p>
          <a:p>
            <a:pPr algn="l"/>
            <a:r>
              <a:rPr lang="tr-TR" sz="4000" dirty="0" smtClean="0"/>
              <a:t>   </a:t>
            </a:r>
            <a:r>
              <a:rPr lang="tr-TR" sz="4000" b="1" dirty="0" smtClean="0"/>
              <a:t>UYARI: </a:t>
            </a:r>
            <a:r>
              <a:rPr lang="tr-TR" sz="4000" dirty="0" smtClean="0"/>
              <a:t>İki noktadan sonra cümle ve özel ad niteliğinde olmayan örnekler sıra­landığında bunlar büyük harfle başlamaz: </a:t>
            </a:r>
          </a:p>
          <a:p>
            <a:pPr algn="l"/>
            <a:r>
              <a:rPr lang="tr-TR" sz="4000" i="1" dirty="0" smtClean="0"/>
              <a:t>Bu eskiliği siz de çok evde görmüşsünüzdür: duvarlarda çiviler, çivi yerleri, lekeler... </a:t>
            </a:r>
            <a:r>
              <a:rPr lang="tr-TR" sz="4000" dirty="0" smtClean="0"/>
              <a:t>(Memduh Şevket Esendal)</a:t>
            </a:r>
          </a:p>
          <a:p>
            <a:endParaRPr lang="tr-TR" dirty="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715436" cy="6429420"/>
          </a:xfrm>
        </p:spPr>
        <p:txBody>
          <a:bodyPr>
            <a:normAutofit/>
          </a:bodyPr>
          <a:lstStyle/>
          <a:p>
            <a:endParaRPr lang="tr-TR" b="1" dirty="0" smtClean="0"/>
          </a:p>
          <a:p>
            <a:pPr algn="l"/>
            <a:r>
              <a:rPr lang="tr-TR" sz="4000" b="1" dirty="0"/>
              <a:t> </a:t>
            </a:r>
            <a:r>
              <a:rPr lang="tr-TR" sz="4000" b="1" dirty="0" smtClean="0"/>
              <a:t>      UYARI</a:t>
            </a:r>
            <a:r>
              <a:rPr lang="tr-TR" sz="4000" b="1" dirty="0"/>
              <a:t>: </a:t>
            </a:r>
            <a:r>
              <a:rPr lang="tr-TR" sz="4000" dirty="0"/>
              <a:t>Rakamla başlayan cümlelerde rakamdan sonra gelen kelime özel ad değilse büyük harfle başlamaz:</a:t>
            </a:r>
            <a:r>
              <a:rPr lang="tr-TR" sz="4000" i="1" dirty="0"/>
              <a:t> 2007 yılında Türk Dil Kurumunun 75. yılını kutladık. </a:t>
            </a:r>
            <a:endParaRPr lang="tr-TR" sz="4000" dirty="0"/>
          </a:p>
          <a:p>
            <a:endParaRPr lang="tr-TR"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214290"/>
            <a:ext cx="8715436" cy="6429420"/>
          </a:xfrm>
        </p:spPr>
        <p:txBody>
          <a:bodyPr>
            <a:normAutofit/>
          </a:bodyPr>
          <a:lstStyle/>
          <a:p>
            <a:endParaRPr lang="tr-TR" b="1" dirty="0" smtClean="0"/>
          </a:p>
          <a:p>
            <a:r>
              <a:rPr lang="tr-TR" sz="3200" b="1" dirty="0"/>
              <a:t> </a:t>
            </a:r>
            <a:r>
              <a:rPr lang="tr-TR" sz="3200" b="1" dirty="0" smtClean="0"/>
              <a:t>      </a:t>
            </a:r>
            <a:r>
              <a:rPr lang="tr-TR" sz="3200" dirty="0" smtClean="0"/>
              <a:t> UYARI: Örnek niteliğindeki kelimelerle başlayan cümlede de ilk harf büyük yazılır: </a:t>
            </a:r>
            <a:r>
              <a:rPr lang="tr-TR" sz="3200" i="1" dirty="0" smtClean="0"/>
              <a:t>"Banka, bütçe, devlet, fındık, kanepe, menekşe, şemsiye" gibi yüzlerce ke­lime, kökenleri yabancı olmakla birlikte artık dilimizin malı olmuştur. </a:t>
            </a:r>
            <a:endParaRPr lang="tr-TR" sz="3200" dirty="0" smtClean="0"/>
          </a:p>
          <a:p>
            <a:r>
              <a:rPr lang="tr-TR" sz="3200" i="1" dirty="0" smtClean="0"/>
              <a:t>         "Et-, ol-" fiilleri, dilimizde en sık kullanılan yardımcı fiillerdir.</a:t>
            </a:r>
            <a:endParaRPr lang="tr-TR" sz="32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85720" y="357166"/>
            <a:ext cx="8858280" cy="6357982"/>
          </a:xfrm>
        </p:spPr>
        <p:txBody>
          <a:bodyPr>
            <a:normAutofit/>
          </a:bodyPr>
          <a:lstStyle/>
          <a:p>
            <a:pPr algn="l"/>
            <a:r>
              <a:rPr lang="tr-TR" sz="2800" b="1" dirty="0" smtClean="0"/>
              <a:t>     </a:t>
            </a:r>
            <a:r>
              <a:rPr lang="tr-TR" sz="2800" b="1" dirty="0" smtClean="0">
                <a:solidFill>
                  <a:srgbClr val="FF0000"/>
                </a:solidFill>
              </a:rPr>
              <a:t>B</a:t>
            </a:r>
            <a:r>
              <a:rPr lang="tr-TR" sz="2800" b="1" dirty="0">
                <a:solidFill>
                  <a:srgbClr val="FF0000"/>
                </a:solidFill>
              </a:rPr>
              <a:t>. </a:t>
            </a:r>
            <a:r>
              <a:rPr lang="tr-TR" sz="2800" dirty="0">
                <a:solidFill>
                  <a:srgbClr val="FF0000"/>
                </a:solidFill>
              </a:rPr>
              <a:t>Dizeler büyük harfle başlar:</a:t>
            </a:r>
          </a:p>
          <a:p>
            <a:pPr algn="l"/>
            <a:r>
              <a:rPr lang="tr-TR" sz="2800" i="1" dirty="0" smtClean="0"/>
              <a:t>     Halk </a:t>
            </a:r>
            <a:r>
              <a:rPr lang="tr-TR" sz="2800" i="1" dirty="0"/>
              <a:t>içinde muteber bir nesne yok devlet gibi</a:t>
            </a:r>
            <a:endParaRPr lang="tr-TR" sz="2800" dirty="0"/>
          </a:p>
          <a:p>
            <a:pPr algn="l"/>
            <a:r>
              <a:rPr lang="tr-TR" sz="2800" i="1" dirty="0"/>
              <a:t>      Olmaya devlet cihanda bir nefes sıhhat gibi.</a:t>
            </a:r>
            <a:r>
              <a:rPr lang="tr-TR" sz="2800" dirty="0"/>
              <a:t> (Muhibbi)</a:t>
            </a:r>
          </a:p>
          <a:p>
            <a:pPr algn="l"/>
            <a:r>
              <a:rPr lang="tr-TR" sz="2800" i="1" dirty="0" smtClean="0"/>
              <a:t>     Korkma</a:t>
            </a:r>
            <a:r>
              <a:rPr lang="tr-TR" sz="2800" i="1" dirty="0"/>
              <a:t>! Sönmez bu şafaklarda yüzen al sancak</a:t>
            </a:r>
            <a:endParaRPr lang="tr-TR" sz="2800" dirty="0"/>
          </a:p>
          <a:p>
            <a:pPr algn="l"/>
            <a:r>
              <a:rPr lang="tr-TR" sz="2800" i="1" dirty="0" smtClean="0"/>
              <a:t>    Sönmeden </a:t>
            </a:r>
            <a:r>
              <a:rPr lang="tr-TR" sz="2800" i="1" dirty="0"/>
              <a:t>yurdumun üstünde tüten en son ocak.</a:t>
            </a:r>
            <a:r>
              <a:rPr lang="tr-TR" sz="2800" dirty="0"/>
              <a:t> (Mehmet Akif Ersoy)</a:t>
            </a:r>
          </a:p>
          <a:p>
            <a:pPr algn="l"/>
            <a:r>
              <a:rPr lang="tr-TR" sz="2800" i="1" dirty="0" smtClean="0"/>
              <a:t>     Bin </a:t>
            </a:r>
            <a:r>
              <a:rPr lang="tr-TR" sz="2800" i="1" dirty="0"/>
              <a:t>atlı akınlarda çocuklar gibi şendik</a:t>
            </a:r>
            <a:endParaRPr lang="tr-TR" sz="2800" dirty="0"/>
          </a:p>
          <a:p>
            <a:pPr algn="l"/>
            <a:r>
              <a:rPr lang="tr-TR" sz="2800" i="1" dirty="0" smtClean="0"/>
              <a:t>     Bin </a:t>
            </a:r>
            <a:r>
              <a:rPr lang="tr-TR" sz="2800" i="1" dirty="0"/>
              <a:t>atlı o gün dev gibi bir orduyu yendik. </a:t>
            </a:r>
            <a:r>
              <a:rPr lang="tr-TR" sz="2800" dirty="0"/>
              <a:t>(Yahya Kemal Beyatlı)</a:t>
            </a:r>
          </a:p>
          <a:p>
            <a:pPr algn="l"/>
            <a:endParaRPr lang="tr-TR" dirty="0"/>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101</TotalTime>
  <Words>2210</Words>
  <Application>Microsoft Office PowerPoint</Application>
  <PresentationFormat>Ekran Gösterisi (4:3)</PresentationFormat>
  <Paragraphs>250</Paragraphs>
  <Slides>52</Slides>
  <Notes>0</Notes>
  <HiddenSlides>0</HiddenSlides>
  <MMClips>0</MMClips>
  <ScaleCrop>false</ScaleCrop>
  <HeadingPairs>
    <vt:vector size="4" baseType="variant">
      <vt:variant>
        <vt:lpstr>Tema</vt:lpstr>
      </vt:variant>
      <vt:variant>
        <vt:i4>1</vt:i4>
      </vt:variant>
      <vt:variant>
        <vt:lpstr>Slayt Başlıkları</vt:lpstr>
      </vt:variant>
      <vt:variant>
        <vt:i4>52</vt:i4>
      </vt:variant>
    </vt:vector>
  </HeadingPairs>
  <TitlesOfParts>
    <vt:vector size="53" baseType="lpstr">
      <vt:lpstr>Cumba</vt:lpstr>
      <vt:lpstr>BÜYÜK HARFLERİN KULLANILDIĞI YERLER</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vector>
  </TitlesOfParts>
  <Company>www.Katilimsiz.Com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BÜYÜK HARFLERİN KULLANILDIĞI YERLER</dc:title>
  <dc:creator>TÜRK</dc:creator>
  <cp:lastModifiedBy>TÜRK</cp:lastModifiedBy>
  <cp:revision>14</cp:revision>
  <dcterms:created xsi:type="dcterms:W3CDTF">2012-03-07T20:02:19Z</dcterms:created>
  <dcterms:modified xsi:type="dcterms:W3CDTF">2012-03-15T12:33:33Z</dcterms:modified>
</cp:coreProperties>
</file>