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12.05.2013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rda\Local%20Settings\Temporary%20Internet%20Files\Content.IE5\JSSWUCDN\MS900082188%5b1%5d.mid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EDATLAR</a:t>
            </a:r>
            <a:br>
              <a:rPr lang="tr-TR" dirty="0" smtClean="0"/>
            </a:br>
            <a:r>
              <a:rPr lang="tr-TR" dirty="0" smtClean="0"/>
              <a:t> (İLGEÇLER 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Hazırlayan :</a:t>
            </a:r>
            <a:r>
              <a:rPr lang="tr-TR" u="sng" dirty="0" smtClean="0"/>
              <a:t>Dilara  AYDIN</a:t>
            </a:r>
            <a:endParaRPr lang="tr-T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EDAT(ilgeç):</a:t>
            </a:r>
            <a:r>
              <a:rPr lang="tr-TR" dirty="0" smtClean="0">
                <a:solidFill>
                  <a:srgbClr val="0070C0"/>
                </a:solidFill>
                <a:latin typeface="Book Antiqua" pitchFamily="18" charset="0"/>
              </a:rPr>
              <a:t>Yalnız başına bir anlamı olmayan ; kendisinden önce gelen sonra gelen sözcükler arasında ve sözcük grupları arasında türlü yönlerden anlam ilgisi kuran sözcüklere </a:t>
            </a:r>
            <a:r>
              <a:rPr lang="tr-TR" u="sng" dirty="0" smtClean="0">
                <a:solidFill>
                  <a:srgbClr val="7030A0"/>
                </a:solidFill>
                <a:latin typeface="Book Antiqua" pitchFamily="18" charset="0"/>
              </a:rPr>
              <a:t>“edat (ilgeç)”</a:t>
            </a:r>
            <a:r>
              <a:rPr lang="tr-TR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tr-TR" dirty="0" smtClean="0">
                <a:solidFill>
                  <a:srgbClr val="0070C0"/>
                </a:solidFill>
                <a:latin typeface="Book Antiqua" pitchFamily="18" charset="0"/>
              </a:rPr>
              <a:t>denir. </a:t>
            </a:r>
          </a:p>
          <a:p>
            <a:endParaRPr lang="tr-TR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  </a:t>
            </a:r>
            <a:r>
              <a:rPr lang="tr-TR" b="1" dirty="0" smtClean="0">
                <a:solidFill>
                  <a:srgbClr val="00B0F0"/>
                </a:solidFill>
                <a:latin typeface="Book Antiqua" pitchFamily="18" charset="0"/>
              </a:rPr>
              <a:t>Örnekler:</a:t>
            </a:r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  Cennet </a:t>
            </a:r>
            <a:r>
              <a:rPr lang="tr-TR" b="1" u="sng" dirty="0" smtClean="0">
                <a:solidFill>
                  <a:srgbClr val="0070C0"/>
                </a:solidFill>
                <a:latin typeface="Book Antiqua" pitchFamily="18" charset="0"/>
              </a:rPr>
              <a:t>kadar</a:t>
            </a:r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tr-TR" b="1" dirty="0" smtClean="0">
                <a:solidFill>
                  <a:srgbClr val="0070C0"/>
                </a:solidFill>
              </a:rPr>
              <a:t>güzel</a:t>
            </a:r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yörelerimiz var.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   İşlerinin yoğunluğundan </a:t>
            </a:r>
            <a:r>
              <a:rPr lang="tr-TR" b="1" u="sng" dirty="0" smtClean="0">
                <a:solidFill>
                  <a:srgbClr val="0070C0"/>
                </a:solidFill>
                <a:latin typeface="Book Antiqua" pitchFamily="18" charset="0"/>
              </a:rPr>
              <a:t>dolayı </a:t>
            </a:r>
            <a:r>
              <a:rPr lang="tr-TR" b="1" dirty="0" smtClean="0">
                <a:solidFill>
                  <a:srgbClr val="0070C0"/>
                </a:solidFill>
                <a:latin typeface="Book Antiqua" pitchFamily="18" charset="0"/>
              </a:rPr>
              <a:t> dinlenemiyor.</a:t>
            </a:r>
            <a:endParaRPr lang="tr-TR" b="1" u="sng" dirty="0">
              <a:solidFill>
                <a:srgbClr val="0070C0"/>
              </a:solidFill>
              <a:latin typeface="Book Antiqua" pitchFamily="18" charset="0"/>
            </a:endParaRPr>
          </a:p>
        </p:txBody>
      </p:sp>
      <p:pic>
        <p:nvPicPr>
          <p:cNvPr id="1026" name="Picture 2" descr="C:\Documents and Settings\arda\Local Settings\Temporary Internet Files\Content.IE5\S3V4ZCF7\MM900354673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22" y="5500702"/>
            <a:ext cx="2214578" cy="1357298"/>
          </a:xfrm>
          <a:prstGeom prst="rect">
            <a:avLst/>
          </a:prstGeom>
          <a:noFill/>
        </p:spPr>
      </p:pic>
      <p:pic>
        <p:nvPicPr>
          <p:cNvPr id="7" name="MS900082188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78579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2500330" cy="437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437198">
                <a:tc>
                  <a:txBody>
                    <a:bodyPr/>
                    <a:lstStyle/>
                    <a:p>
                      <a:r>
                        <a:rPr lang="tr-TR" dirty="0" smtClean="0"/>
                        <a:t>Kulağına</a:t>
                      </a:r>
                      <a:r>
                        <a:rPr lang="tr-TR" baseline="0" dirty="0" smtClean="0"/>
                        <a:t> küpe olsun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Dirsek Bağlayıcısı"/>
          <p:cNvCxnSpPr/>
          <p:nvPr/>
        </p:nvCxnSpPr>
        <p:spPr>
          <a:xfrm rot="16200000" flipH="1">
            <a:off x="2678893" y="2250273"/>
            <a:ext cx="1285884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5-Nokta Yıldız"/>
          <p:cNvSpPr/>
          <p:nvPr/>
        </p:nvSpPr>
        <p:spPr>
          <a:xfrm>
            <a:off x="7215206" y="785794"/>
            <a:ext cx="1214446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857224" y="3929066"/>
          <a:ext cx="6786610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610"/>
              </a:tblGrid>
              <a:tr h="1143008">
                <a:tc>
                  <a:txBody>
                    <a:bodyPr/>
                    <a:lstStyle/>
                    <a:p>
                      <a:r>
                        <a:rPr kumimoji="0" lang="tr-TR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Dilimizde en çok kullanılan edatlar  “gibi,kadar,için,ile ,göre,</a:t>
                      </a:r>
                    </a:p>
                    <a:p>
                      <a:r>
                        <a:rPr kumimoji="0" lang="tr-TR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karşı,doğru,dolayı</a:t>
                      </a:r>
                      <a:r>
                        <a:rPr kumimoji="0" lang="tr-TR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,ötürü,başka ….”   vb. sözcüklerdir </a:t>
                      </a:r>
                      <a:endParaRPr kumimoji="0" lang="tr-TR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9" name="MS900069660[1].wav">
            <a:hlinkClick r:id="" action="ppaction://media"/>
          </p:cNvPr>
          <p:cNvPicPr>
            <a:picLocks noRot="1" noChangeAspect="1"/>
          </p:cNvPicPr>
          <p:nvPr>
            <a:wavAudioFile r:embed="rId1" name="MS900069660[1].wav"/>
          </p:nvPr>
        </p:nvPicPr>
        <p:blipFill>
          <a:blip r:embed="rId3"/>
          <a:stretch>
            <a:fillRect/>
          </a:stretch>
        </p:blipFill>
        <p:spPr>
          <a:xfrm>
            <a:off x="8839200" y="642918"/>
            <a:ext cx="304800" cy="304800"/>
          </a:xfrm>
          <a:prstGeom prst="rect">
            <a:avLst/>
          </a:prstGeom>
        </p:spPr>
      </p:pic>
      <p:pic>
        <p:nvPicPr>
          <p:cNvPr id="2050" name="Picture 2" descr="C:\Documents and Settings\arda\Local Settings\Temporary Internet Files\Content.IE5\S3V4ZCF7\MM900236276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4142670" y="3072512"/>
            <a:ext cx="1052963" cy="765807"/>
          </a:xfrm>
          <a:prstGeom prst="rect">
            <a:avLst/>
          </a:prstGeom>
          <a:noFill/>
        </p:spPr>
      </p:pic>
      <p:pic>
        <p:nvPicPr>
          <p:cNvPr id="2051" name="Picture 3" descr="C:\Documents and Settings\arda\Local Settings\Temporary Internet Files\Content.IE5\S3V4ZCF7\MM900236276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4007638" y="5136370"/>
            <a:ext cx="1428760" cy="728664"/>
          </a:xfrm>
          <a:prstGeom prst="rect">
            <a:avLst/>
          </a:prstGeom>
          <a:noFill/>
        </p:spPr>
      </p:pic>
      <p:pic>
        <p:nvPicPr>
          <p:cNvPr id="2052" name="Picture 4" descr="C:\Documents and Settings\arda\Local Settings\Temporary Internet Files\Content.IE5\S3V4ZCF7\MM900236276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4429132"/>
            <a:ext cx="1643042" cy="514350"/>
          </a:xfrm>
          <a:prstGeom prst="rect">
            <a:avLst/>
          </a:prstGeom>
          <a:noFill/>
        </p:spPr>
      </p:pic>
      <p:pic>
        <p:nvPicPr>
          <p:cNvPr id="2053" name="Picture 5" descr="C:\Documents and Settings\arda\Local Settings\Temporary Internet Files\Content.IE5\S3V4ZCF7\MM900236276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1503165">
            <a:off x="55137" y="4346493"/>
            <a:ext cx="1159852" cy="514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3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Soruları çözelim,cevabını bulalım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1-</a:t>
            </a:r>
            <a:r>
              <a:rPr lang="tr-TR" sz="3200" dirty="0" smtClean="0"/>
              <a:t>”Sinirlenen arkadaşımızı sakinleştirmek için uğraştık .” cümlesinde  ilgeç olan sözcük hangisidir?</a:t>
            </a:r>
          </a:p>
          <a:p>
            <a:pPr>
              <a:buNone/>
            </a:pPr>
            <a:r>
              <a:rPr lang="tr-TR" sz="2800" dirty="0" smtClean="0"/>
              <a:t>     </a:t>
            </a:r>
          </a:p>
          <a:p>
            <a:pPr>
              <a:buNone/>
            </a:pPr>
            <a:r>
              <a:rPr lang="tr-TR" sz="2800" dirty="0" smtClean="0"/>
              <a:t> </a:t>
            </a:r>
            <a:r>
              <a:rPr lang="tr-TR" sz="2800" dirty="0" smtClean="0"/>
              <a:t>       a. Sinirlenen                  b.sakinleştirmek   </a:t>
            </a:r>
          </a:p>
          <a:p>
            <a:pPr>
              <a:buNone/>
            </a:pPr>
            <a:r>
              <a:rPr lang="tr-TR" sz="2800" dirty="0" smtClean="0"/>
              <a:t>        c.arkadaşımızı               d. için</a:t>
            </a:r>
            <a:endParaRPr lang="tr-TR" sz="2800" dirty="0"/>
          </a:p>
        </p:txBody>
      </p:sp>
      <p:pic>
        <p:nvPicPr>
          <p:cNvPr id="3074" name="Picture 2" descr="C:\Documents and Settings\arda\Local Settings\Temporary Internet Files\Content.IE5\8VRU0CWS\MM90023637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786322"/>
            <a:ext cx="2071702" cy="1571636"/>
          </a:xfrm>
          <a:prstGeom prst="rect">
            <a:avLst/>
          </a:prstGeom>
          <a:noFill/>
        </p:spPr>
      </p:pic>
      <p:sp>
        <p:nvSpPr>
          <p:cNvPr id="5" name="4 5-Nokta Yıldız"/>
          <p:cNvSpPr/>
          <p:nvPr/>
        </p:nvSpPr>
        <p:spPr>
          <a:xfrm>
            <a:off x="8143900" y="1000108"/>
            <a:ext cx="714380" cy="64294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</a:t>
            </a:r>
            <a:r>
              <a:rPr lang="tr-TR" dirty="0" smtClean="0">
                <a:solidFill>
                  <a:srgbClr val="00B0F0"/>
                </a:solidFill>
              </a:rPr>
              <a:t>Ö</a:t>
            </a:r>
            <a:r>
              <a:rPr lang="tr-T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</a:t>
            </a:r>
            <a:r>
              <a:rPr lang="tr-TR" dirty="0" smtClean="0">
                <a:solidFill>
                  <a:srgbClr val="FF66CC"/>
                </a:solidFill>
              </a:rPr>
              <a:t>Ü</a:t>
            </a:r>
            <a:r>
              <a:rPr lang="tr-TR" dirty="0" smtClean="0">
                <a:solidFill>
                  <a:srgbClr val="C00000"/>
                </a:solidFill>
              </a:rPr>
              <a:t>M</a:t>
            </a:r>
            <a:r>
              <a:rPr lang="tr-TR" dirty="0" smtClean="0">
                <a:solidFill>
                  <a:srgbClr val="0070C0"/>
                </a:solidFill>
              </a:rPr>
              <a:t> : Bu cümlede ilgeç olan sözcük “</a:t>
            </a:r>
            <a:r>
              <a:rPr lang="tr-TR" b="1" dirty="0" smtClean="0">
                <a:solidFill>
                  <a:srgbClr val="0070C0"/>
                </a:solidFill>
              </a:rPr>
              <a:t>için</a:t>
            </a:r>
            <a:r>
              <a:rPr lang="tr-TR" dirty="0" smtClean="0">
                <a:solidFill>
                  <a:srgbClr val="0070C0"/>
                </a:solidFill>
              </a:rPr>
              <a:t>”dir. İçin sözcüğü, cümledeki sakinleştirmek ve uğraşmak sözcükleri arasında amaç ilgisi kurmuştur.Bu yüzden doğru cevap  </a:t>
            </a:r>
          </a:p>
          <a:p>
            <a:endParaRPr lang="tr-TR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tr-TR" sz="5400" dirty="0" smtClean="0">
                <a:solidFill>
                  <a:srgbClr val="0070C0"/>
                </a:solidFill>
              </a:rPr>
              <a:t>D</a:t>
            </a:r>
            <a:endParaRPr lang="tr-TR" sz="5400" dirty="0">
              <a:solidFill>
                <a:srgbClr val="C00000"/>
              </a:solidFill>
            </a:endParaRPr>
          </a:p>
        </p:txBody>
      </p:sp>
      <p:sp>
        <p:nvSpPr>
          <p:cNvPr id="7" name="6 Oval"/>
          <p:cNvSpPr/>
          <p:nvPr/>
        </p:nvSpPr>
        <p:spPr>
          <a:xfrm>
            <a:off x="4286248" y="4214818"/>
            <a:ext cx="100013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7200" dirty="0" smtClean="0"/>
              <a:t>D</a:t>
            </a:r>
            <a:endParaRPr lang="tr-TR" dirty="0"/>
          </a:p>
        </p:txBody>
      </p:sp>
      <p:cxnSp>
        <p:nvCxnSpPr>
          <p:cNvPr id="9" name="8 Düz Bağlayıcı"/>
          <p:cNvCxnSpPr>
            <a:stCxn id="7" idx="4"/>
          </p:cNvCxnSpPr>
          <p:nvPr/>
        </p:nvCxnSpPr>
        <p:spPr>
          <a:xfrm rot="5400000">
            <a:off x="4393405" y="5464983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Documents and Settings\arda\Local Settings\Temporary Internet Files\Content.IE5\8VRU0CWS\MM900236377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572008"/>
            <a:ext cx="1714512" cy="1643074"/>
          </a:xfrm>
          <a:prstGeom prst="rect">
            <a:avLst/>
          </a:prstGeom>
          <a:noFill/>
        </p:spPr>
      </p:pic>
      <p:pic>
        <p:nvPicPr>
          <p:cNvPr id="4099" name="Picture 3" descr="C:\Documents and Settings\arda\Local Settings\Temporary Internet Files\Content.IE5\TBRDXYXX\MM900336778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929198"/>
            <a:ext cx="1785950" cy="1357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2.Hangi cümlede “gibi” edatı cümleye “o esnada” anlamı kazandırmıştır?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</a:t>
            </a:r>
            <a:r>
              <a:rPr lang="tr-TR" dirty="0" smtClean="0"/>
              <a:t>. Hasan da Yusuf gibi çalışkan bir öğrencidir.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B</a:t>
            </a:r>
            <a:r>
              <a:rPr lang="tr-TR" dirty="0" smtClean="0"/>
              <a:t>. Geçen seneki gibi yine çok çalışacaksınız 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C</a:t>
            </a:r>
            <a:r>
              <a:rPr lang="tr-TR" dirty="0" smtClean="0"/>
              <a:t>. Okuldan geldiği gibi bilgisayarın başına geçiyor.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D</a:t>
            </a:r>
            <a:r>
              <a:rPr lang="tr-TR" dirty="0" smtClean="0"/>
              <a:t>. Kale gibi bir görüntüsü vardı yeni binanın.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71472" y="442913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/>
              <a:t>TÜM SORULARI BİLDİN</a:t>
            </a:r>
          </a:p>
          <a:p>
            <a:pPr algn="ctr">
              <a:buNone/>
            </a:pPr>
            <a:endParaRPr lang="tr-TR" sz="4000" dirty="0" smtClean="0"/>
          </a:p>
          <a:p>
            <a:pPr>
              <a:buNone/>
            </a:pPr>
            <a:endParaRPr lang="tr-TR" sz="4000" dirty="0"/>
          </a:p>
        </p:txBody>
      </p:sp>
      <p:pic>
        <p:nvPicPr>
          <p:cNvPr id="5123" name="Picture 3" descr="C:\Documents and Settings\arda\Local Settings\Temporary Internet Files\Content.IE5\JSSWUCDN\MM90028357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928934"/>
            <a:ext cx="3190894" cy="1843098"/>
          </a:xfrm>
          <a:prstGeom prst="rect">
            <a:avLst/>
          </a:prstGeom>
          <a:noFill/>
        </p:spPr>
      </p:pic>
      <p:pic>
        <p:nvPicPr>
          <p:cNvPr id="5124" name="Picture 4" descr="C:\Documents and Settings\arda\Local Settings\Temporary Internet Files\Content.IE5\S3V4ZCF7\MM900365177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857497"/>
            <a:ext cx="2857520" cy="1857388"/>
          </a:xfrm>
          <a:prstGeom prst="rect">
            <a:avLst/>
          </a:prstGeom>
          <a:noFill/>
        </p:spPr>
      </p:pic>
      <p:pic>
        <p:nvPicPr>
          <p:cNvPr id="5125" name="Picture 5" descr="C:\Documents and Settings\arda\Local Settings\Temporary Internet Files\Content.IE5\JSSWUCDN\MM90023637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4929198"/>
            <a:ext cx="3857652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143</Words>
  <PresentationFormat>Ekran Gösterisi (4:3)</PresentationFormat>
  <Paragraphs>25</Paragraphs>
  <Slides>7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EDATLAR  (İLGEÇLER )</vt:lpstr>
      <vt:lpstr>Slayt 2</vt:lpstr>
      <vt:lpstr>Slayt 3</vt:lpstr>
      <vt:lpstr>Soruları çözelim,cevabını bulalım 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EDATLAR  (İLGEÇLER )</dc:title>
  <cp:lastModifiedBy>arda</cp:lastModifiedBy>
  <cp:revision>6</cp:revision>
  <dcterms:modified xsi:type="dcterms:W3CDTF">2013-05-12T17:40:11Z</dcterms:modified>
</cp:coreProperties>
</file>