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7"/>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B87E94-69E1-4111-A3CF-75C6FE7FE00F}" type="datetimeFigureOut">
              <a:rPr lang="tr-TR" smtClean="0"/>
              <a:t>12.04.2012</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08E0F5-F1A1-4B2C-835C-7FB43D122B50}"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C08E0F5-F1A1-4B2C-835C-7FB43D122B50}" type="slidenum">
              <a:rPr lang="tr-TR" smtClean="0"/>
              <a:t>4</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12.04.2012</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transition>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12.04.2012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transition>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12.04.2012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transition>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12.04.2012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transition>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12.04.2012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12.04.2012</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transition>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12.04.2012</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transition>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D9F75050-0E15-4C5B-92B0-66D068882F1F}" type="datetimeFigureOut">
              <a:rPr lang="tr-TR" smtClean="0"/>
              <a:pPr/>
              <a:t>12.04.2012</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transition>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D9F75050-0E15-4C5B-92B0-66D068882F1F}" type="datetimeFigureOut">
              <a:rPr lang="tr-TR" smtClean="0"/>
              <a:pPr/>
              <a:t>12.04.2012</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transition>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D9F75050-0E15-4C5B-92B0-66D068882F1F}" type="datetimeFigureOut">
              <a:rPr lang="tr-TR" smtClean="0"/>
              <a:pPr/>
              <a:t>12.04.2012</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transition>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12.04.2012</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12.04.2012</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ransition>
    <p:wheel spokes="8"/>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endParaRPr lang="tr-TR" dirty="0"/>
          </a:p>
        </p:txBody>
      </p:sp>
      <p:sp>
        <p:nvSpPr>
          <p:cNvPr id="3" name="2 Alt Başlık"/>
          <p:cNvSpPr>
            <a:spLocks noGrp="1"/>
          </p:cNvSpPr>
          <p:nvPr>
            <p:ph type="subTitle" idx="1"/>
          </p:nvPr>
        </p:nvSpPr>
        <p:spPr/>
        <p:txBody>
          <a:bodyPr/>
          <a:lstStyle/>
          <a:p>
            <a:endParaRPr lang="tr-TR" dirty="0"/>
          </a:p>
        </p:txBody>
      </p:sp>
      <p:sp>
        <p:nvSpPr>
          <p:cNvPr id="4" name="3 Dikdörtgen"/>
          <p:cNvSpPr/>
          <p:nvPr/>
        </p:nvSpPr>
        <p:spPr>
          <a:xfrm>
            <a:off x="3186236" y="2967335"/>
            <a:ext cx="2771528" cy="923330"/>
          </a:xfrm>
          <a:prstGeom prst="rect">
            <a:avLst/>
          </a:prstGeom>
          <a:noFill/>
        </p:spPr>
        <p:txBody>
          <a:bodyPr wrap="none" lIns="91440" tIns="45720" rIns="91440" bIns="45720">
            <a:spAutoFit/>
          </a:bodyPr>
          <a:lstStyle/>
          <a:p>
            <a:pPr algn="ctr"/>
            <a:r>
              <a:rPr lang="tr-TR"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sıfatlar</a:t>
            </a:r>
            <a:endParaRPr lang="tr-TR"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0000" lnSpcReduction="20000"/>
          </a:bodyPr>
          <a:lstStyle/>
          <a:p>
            <a:r>
              <a:rPr lang="tr-TR" dirty="0" smtClean="0"/>
              <a:t/>
            </a:r>
            <a:br>
              <a:rPr lang="tr-TR" dirty="0" smtClean="0"/>
            </a:br>
            <a:r>
              <a:rPr lang="tr-TR" dirty="0" smtClean="0"/>
              <a:t>2. Belirtme Sıfatları</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İsimleri sayı yönünden tamlayan; yerlerini işaret eden; özelliklerini belli belirsiz olarak bildiren; onların özelliklerini soran sıfatların tümüne belirtme sıfatları denir. Belirtme sıfatları varlıkların geçici özelliklerini bildirirler:</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Bu adam, o adam, şuradaki adam, (herhangi) bir adam, bir (tane) adam, kaçıncı adam, hangi adam?…</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Belirtme sıfatları alt başlıklara ayrılır:</a:t>
            </a:r>
            <a:endParaRPr lang="tr-TR" dirty="0"/>
          </a:p>
        </p:txBody>
      </p:sp>
      <p:sp>
        <p:nvSpPr>
          <p:cNvPr id="2" name="1 Başlık"/>
          <p:cNvSpPr>
            <a:spLocks noGrp="1"/>
          </p:cNvSpPr>
          <p:nvPr>
            <p:ph type="title"/>
          </p:nvPr>
        </p:nvSpPr>
        <p:spPr/>
        <p:txBody>
          <a:bodyPr/>
          <a:lstStyle/>
          <a:p>
            <a:endParaRPr lang="tr-TR"/>
          </a:p>
        </p:txBody>
      </p:sp>
    </p:spTree>
  </p:cSld>
  <p:clrMapOvr>
    <a:masterClrMapping/>
  </p:clrMapOvr>
  <p:transition>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55000" lnSpcReduction="20000"/>
          </a:bodyPr>
          <a:lstStyle/>
          <a:p>
            <a:r>
              <a:rPr lang="tr-TR" dirty="0" smtClean="0"/>
              <a:t>a. İşaret Sıfatları</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İsimleri işaret ederek belirten ve yerlerini bildiren sıfatlardır.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“bu, şu, o, öteki, beriki, böyle, şöyle…”</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Bu soruyu kim cevaplayacak?</a:t>
            </a:r>
            <a:br>
              <a:rPr lang="tr-TR" dirty="0" smtClean="0"/>
            </a:br>
            <a:r>
              <a:rPr lang="tr-TR" dirty="0" smtClean="0"/>
              <a:t/>
            </a:r>
            <a:br>
              <a:rPr lang="tr-TR" dirty="0" smtClean="0"/>
            </a:br>
            <a:r>
              <a:rPr lang="tr-TR" dirty="0" smtClean="0"/>
              <a:t>Kitabı şu genç almıştı.</a:t>
            </a:r>
            <a:br>
              <a:rPr lang="tr-TR" dirty="0" smtClean="0"/>
            </a:br>
            <a:r>
              <a:rPr lang="tr-TR" dirty="0" smtClean="0"/>
              <a:t/>
            </a:r>
            <a:br>
              <a:rPr lang="tr-TR" dirty="0" smtClean="0"/>
            </a:br>
            <a:r>
              <a:rPr lang="tr-TR" dirty="0" smtClean="0"/>
              <a:t>O eşyaları nereye götürüyorsun?</a:t>
            </a:r>
            <a:br>
              <a:rPr lang="tr-TR" dirty="0" smtClean="0"/>
            </a:br>
            <a:r>
              <a:rPr lang="tr-TR" dirty="0" smtClean="0"/>
              <a:t/>
            </a:r>
            <a:br>
              <a:rPr lang="tr-TR" dirty="0" smtClean="0"/>
            </a:br>
            <a:r>
              <a:rPr lang="tr-TR" dirty="0" smtClean="0"/>
              <a:t>Öteki sorulara geçiniz.</a:t>
            </a:r>
            <a:br>
              <a:rPr lang="tr-TR" dirty="0" smtClean="0"/>
            </a:br>
            <a:r>
              <a:rPr lang="tr-TR" dirty="0" smtClean="0"/>
              <a:t/>
            </a:r>
            <a:br>
              <a:rPr lang="tr-TR" dirty="0" smtClean="0"/>
            </a:br>
            <a:r>
              <a:rPr lang="tr-TR" dirty="0" smtClean="0"/>
              <a:t>Beriki masaları da taşıdık.</a:t>
            </a:r>
            <a:br>
              <a:rPr lang="tr-TR" dirty="0" smtClean="0"/>
            </a:br>
            <a:endParaRPr lang="tr-TR" dirty="0"/>
          </a:p>
        </p:txBody>
      </p:sp>
      <p:sp>
        <p:nvSpPr>
          <p:cNvPr id="2" name="1 Başlık"/>
          <p:cNvSpPr>
            <a:spLocks noGrp="1"/>
          </p:cNvSpPr>
          <p:nvPr>
            <p:ph type="title"/>
          </p:nvPr>
        </p:nvSpPr>
        <p:spPr/>
        <p:txBody>
          <a:bodyPr/>
          <a:lstStyle/>
          <a:p>
            <a:endParaRPr lang="tr-TR"/>
          </a:p>
        </p:txBody>
      </p:sp>
    </p:spTree>
  </p:cSld>
  <p:clrMapOvr>
    <a:masterClrMapping/>
  </p:clrMapOvr>
  <p:transition>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25000" lnSpcReduction="2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sz="4300" dirty="0" smtClean="0"/>
              <a:t>i. Asıl Sayı Sıfatları</a:t>
            </a:r>
            <a:br>
              <a:rPr lang="tr-TR" sz="4300" dirty="0" smtClean="0"/>
            </a:br>
            <a:r>
              <a:rPr lang="tr-TR" sz="4300" dirty="0" smtClean="0"/>
              <a:t/>
            </a:r>
            <a:br>
              <a:rPr lang="tr-TR" sz="4300" dirty="0" smtClean="0"/>
            </a:br>
            <a:r>
              <a:rPr lang="tr-TR" sz="4300" dirty="0" smtClean="0"/>
              <a:t/>
            </a:r>
            <a:br>
              <a:rPr lang="tr-TR" sz="4300" dirty="0" smtClean="0"/>
            </a:br>
            <a:r>
              <a:rPr lang="tr-TR" sz="4300" dirty="0" smtClean="0"/>
              <a:t/>
            </a:r>
            <a:br>
              <a:rPr lang="tr-TR" sz="4300" dirty="0" smtClean="0"/>
            </a:br>
            <a:r>
              <a:rPr lang="tr-TR" sz="4300" dirty="0" smtClean="0"/>
              <a:t>İsimlerin sayılarını kesin olarak belirten sıfatlardır:</a:t>
            </a:r>
            <a:br>
              <a:rPr lang="tr-TR" sz="4300" dirty="0" smtClean="0"/>
            </a:br>
            <a:r>
              <a:rPr lang="tr-TR" sz="4300" dirty="0" smtClean="0"/>
              <a:t/>
            </a:r>
            <a:br>
              <a:rPr lang="tr-TR" sz="4300" dirty="0" smtClean="0"/>
            </a:br>
            <a:r>
              <a:rPr lang="tr-TR" sz="4300" dirty="0" smtClean="0"/>
              <a:t/>
            </a:r>
            <a:br>
              <a:rPr lang="tr-TR" sz="4300" dirty="0" smtClean="0"/>
            </a:br>
            <a:r>
              <a:rPr lang="tr-TR" sz="4300" dirty="0" smtClean="0"/>
              <a:t/>
            </a:r>
            <a:br>
              <a:rPr lang="tr-TR" sz="4300" dirty="0" smtClean="0"/>
            </a:br>
            <a:r>
              <a:rPr lang="tr-TR" sz="4300" dirty="0" smtClean="0"/>
              <a:t>Her gün iki saat ders çalışır, bir saat de kitap okurum.</a:t>
            </a:r>
            <a:br>
              <a:rPr lang="tr-TR" sz="4300" dirty="0" smtClean="0"/>
            </a:br>
            <a:r>
              <a:rPr lang="tr-TR" sz="4300" dirty="0" smtClean="0"/>
              <a:t/>
            </a:r>
            <a:br>
              <a:rPr lang="tr-TR" sz="4300" dirty="0" smtClean="0"/>
            </a:br>
            <a:r>
              <a:rPr lang="tr-TR" sz="4300" dirty="0" smtClean="0"/>
              <a:t>Bir ağaç bile bırakmamışlar; kesmişler.</a:t>
            </a:r>
            <a:br>
              <a:rPr lang="tr-TR" sz="4300" dirty="0" smtClean="0"/>
            </a:br>
            <a:r>
              <a:rPr lang="tr-TR" sz="4300" dirty="0" smtClean="0"/>
              <a:t/>
            </a:r>
            <a:br>
              <a:rPr lang="tr-TR" sz="4300" dirty="0" smtClean="0"/>
            </a:br>
            <a:r>
              <a:rPr lang="tr-TR" sz="4300" dirty="0" smtClean="0"/>
              <a:t>Yüz yıl öncesine geri döndük.</a:t>
            </a:r>
            <a:br>
              <a:rPr lang="tr-TR" sz="4300" dirty="0" smtClean="0"/>
            </a:br>
            <a:r>
              <a:rPr lang="tr-TR" sz="4300" dirty="0" smtClean="0"/>
              <a:t/>
            </a:r>
            <a:br>
              <a:rPr lang="tr-TR" sz="4300" dirty="0" smtClean="0"/>
            </a:br>
            <a:r>
              <a:rPr lang="tr-TR" sz="4300" dirty="0" smtClean="0"/>
              <a:t>Türkiye nüfusunun yetmiş milyon olduğu söyleniyor.</a:t>
            </a:r>
            <a:br>
              <a:rPr lang="tr-TR" sz="4300" dirty="0" smtClean="0"/>
            </a:br>
            <a:r>
              <a:rPr lang="tr-TR" sz="4300" dirty="0" smtClean="0"/>
              <a:t/>
            </a:r>
            <a:br>
              <a:rPr lang="tr-TR" sz="4300" dirty="0" smtClean="0"/>
            </a:br>
            <a:r>
              <a:rPr lang="tr-TR" sz="4300" dirty="0" smtClean="0"/>
              <a:t>Beş milyon ton patates</a:t>
            </a:r>
            <a:br>
              <a:rPr lang="tr-TR" sz="4300" dirty="0" smtClean="0"/>
            </a:br>
            <a:r>
              <a:rPr lang="tr-TR" sz="4300" dirty="0" smtClean="0"/>
              <a:t/>
            </a:r>
            <a:br>
              <a:rPr lang="tr-TR" sz="4300" dirty="0" smtClean="0"/>
            </a:br>
            <a:r>
              <a:rPr lang="tr-TR" sz="4300" dirty="0" smtClean="0"/>
              <a:t/>
            </a:r>
            <a:br>
              <a:rPr lang="tr-TR" sz="4300" dirty="0" smtClean="0"/>
            </a:br>
            <a:r>
              <a:rPr lang="tr-TR" sz="4300" dirty="0" smtClean="0"/>
              <a:t/>
            </a:r>
            <a:br>
              <a:rPr lang="tr-TR" sz="4300" dirty="0" smtClean="0"/>
            </a:br>
            <a:r>
              <a:rPr lang="tr-TR" sz="4300" dirty="0" smtClean="0"/>
              <a:t>10 cm ip, 2 m kumaş, 100 ton kömür, 3 kg şeker…</a:t>
            </a:r>
            <a:br>
              <a:rPr lang="tr-TR" sz="4300" dirty="0" smtClean="0"/>
            </a:br>
            <a:r>
              <a:rPr lang="tr-TR" sz="4300" dirty="0" smtClean="0"/>
              <a:t/>
            </a:r>
            <a:br>
              <a:rPr lang="tr-TR" sz="4300" dirty="0" smtClean="0"/>
            </a:br>
            <a:r>
              <a:rPr lang="tr-TR" sz="4300" dirty="0" smtClean="0"/>
              <a:t/>
            </a:r>
            <a:br>
              <a:rPr lang="tr-TR" sz="4300" dirty="0" smtClean="0"/>
            </a:br>
            <a:r>
              <a:rPr lang="tr-TR" sz="4300" dirty="0" smtClean="0"/>
              <a:t/>
            </a:r>
            <a:br>
              <a:rPr lang="tr-TR" sz="4300" dirty="0" smtClean="0"/>
            </a:br>
            <a:r>
              <a:rPr lang="tr-TR" sz="4300" dirty="0" smtClean="0"/>
              <a:t>]Başında asıl sayı sıfatlarından biri bulunan bir isme çoğul eki getirilmez. ”</a:t>
            </a:r>
            <a:r>
              <a:rPr lang="tr-TR" sz="4300" dirty="0" err="1" smtClean="0"/>
              <a:t>Beşevler</a:t>
            </a:r>
            <a:r>
              <a:rPr lang="tr-TR" sz="4300" dirty="0" smtClean="0"/>
              <a:t>, </a:t>
            </a:r>
            <a:r>
              <a:rPr lang="tr-TR" sz="4300" dirty="0" err="1" smtClean="0"/>
              <a:t>Altmışevler</a:t>
            </a:r>
            <a:r>
              <a:rPr lang="tr-TR" sz="4300" dirty="0" smtClean="0"/>
              <a:t>, Yedi Cüceler, üç aylar, Kırk Haramîler, beş milyonlar, on milyonlar (banknotlarımız)”gibi örnekler bu kurala uymaz. </a:t>
            </a:r>
            <a:br>
              <a:rPr lang="tr-TR" sz="4300" dirty="0" smtClean="0"/>
            </a:br>
            <a:r>
              <a:rPr lang="tr-TR" sz="4300" dirty="0" smtClean="0"/>
              <a:t/>
            </a:r>
            <a:br>
              <a:rPr lang="tr-TR" sz="4300" dirty="0" smtClean="0"/>
            </a:br>
            <a:r>
              <a:rPr lang="tr-TR" sz="4300" dirty="0" smtClean="0"/>
              <a:t/>
            </a:r>
            <a:br>
              <a:rPr lang="tr-TR" sz="4300" dirty="0" smtClean="0"/>
            </a:br>
            <a:r>
              <a:rPr lang="tr-TR" sz="4300" dirty="0" smtClean="0"/>
              <a:t/>
            </a:r>
            <a:br>
              <a:rPr lang="tr-TR" sz="4300" dirty="0" smtClean="0"/>
            </a:br>
            <a:r>
              <a:rPr lang="tr-TR" sz="4300" dirty="0" smtClean="0"/>
              <a:t>]Sayı sıfatlarıyla niteleme sıfatları art arda kullanılırsa sayı sıfatı önce gelir:</a:t>
            </a:r>
            <a:br>
              <a:rPr lang="tr-TR" sz="4300" dirty="0" smtClean="0"/>
            </a:br>
            <a:r>
              <a:rPr lang="tr-TR" sz="4300" dirty="0" smtClean="0"/>
              <a:t/>
            </a:r>
            <a:br>
              <a:rPr lang="tr-TR" sz="4300" dirty="0" smtClean="0"/>
            </a:br>
            <a:r>
              <a:rPr lang="tr-TR" sz="4300" dirty="0" smtClean="0"/>
              <a:t>iki değerli arkadaş, üç kırık cam…</a:t>
            </a:r>
            <a:r>
              <a:rPr lang="tr-TR" dirty="0" smtClean="0"/>
              <a:t/>
            </a:r>
            <a:br>
              <a:rPr lang="tr-TR" dirty="0" smtClean="0"/>
            </a:br>
            <a:r>
              <a:rPr lang="tr-TR" dirty="0" smtClean="0"/>
              <a:t/>
            </a:r>
            <a:br>
              <a:rPr lang="tr-TR" dirty="0" smtClean="0"/>
            </a:br>
            <a:endParaRPr lang="tr-TR" dirty="0"/>
          </a:p>
        </p:txBody>
      </p:sp>
      <p:sp>
        <p:nvSpPr>
          <p:cNvPr id="2" name="1 Başlık"/>
          <p:cNvSpPr>
            <a:spLocks noGrp="1"/>
          </p:cNvSpPr>
          <p:nvPr>
            <p:ph type="title"/>
          </p:nvPr>
        </p:nvSpPr>
        <p:spPr/>
        <p:txBody>
          <a:bodyPr/>
          <a:lstStyle/>
          <a:p>
            <a:endParaRPr lang="tr-TR"/>
          </a:p>
        </p:txBody>
      </p:sp>
    </p:spTree>
  </p:cSld>
  <p:clrMapOvr>
    <a:masterClrMapping/>
  </p:clrMapOvr>
  <p:transition>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Autofit/>
          </a:bodyPr>
          <a:lstStyle/>
          <a:p>
            <a:r>
              <a:rPr lang="tr-TR" sz="1200" dirty="0" smtClean="0"/>
              <a:t>c. Belgisiz Sıfatlar</a:t>
            </a:r>
            <a:br>
              <a:rPr lang="tr-TR" sz="1200" dirty="0" smtClean="0"/>
            </a:br>
            <a:r>
              <a:rPr lang="tr-TR" sz="1200" dirty="0" smtClean="0"/>
              <a:t/>
            </a:r>
            <a:br>
              <a:rPr lang="tr-TR" sz="1200" dirty="0" smtClean="0"/>
            </a:br>
            <a:r>
              <a:rPr lang="tr-TR" sz="1200" dirty="0" smtClean="0"/>
              <a:t/>
            </a:r>
            <a:br>
              <a:rPr lang="tr-TR" sz="1200" dirty="0" smtClean="0"/>
            </a:br>
            <a:r>
              <a:rPr lang="tr-TR" sz="1200" dirty="0" smtClean="0"/>
              <a:t/>
            </a:r>
            <a:br>
              <a:rPr lang="tr-TR" sz="1200" dirty="0" smtClean="0"/>
            </a:br>
            <a:r>
              <a:rPr lang="tr-TR" sz="1200" dirty="0" smtClean="0"/>
              <a:t>İsimlerin sayılarını ve miktarlarını kesin olarak değil, yaklaşık, aşağı yukarı, belli belirsiz bildiren sıfatlardır. </a:t>
            </a:r>
            <a:br>
              <a:rPr lang="tr-TR" sz="1200" dirty="0" smtClean="0"/>
            </a:br>
            <a:r>
              <a:rPr lang="tr-TR" sz="1200" dirty="0" smtClean="0"/>
              <a:t/>
            </a:r>
            <a:br>
              <a:rPr lang="tr-TR" sz="1200" dirty="0" smtClean="0"/>
            </a:br>
            <a:r>
              <a:rPr lang="tr-TR" sz="1200" dirty="0" smtClean="0"/>
              <a:t/>
            </a:r>
            <a:br>
              <a:rPr lang="tr-TR" sz="1200" dirty="0" smtClean="0"/>
            </a:br>
            <a:r>
              <a:rPr lang="tr-TR" sz="1200" dirty="0" smtClean="0"/>
              <a:t/>
            </a:r>
            <a:br>
              <a:rPr lang="tr-TR" sz="1200" dirty="0" smtClean="0"/>
            </a:br>
            <a:r>
              <a:rPr lang="tr-TR" sz="1200" dirty="0" smtClean="0"/>
              <a:t>“bir, birkaç, birçok, az, çok, biraz, birtakım, bütün, bazı, tüm, her, hiçbir, herhangi bir, kimi…</a:t>
            </a:r>
            <a:br>
              <a:rPr lang="tr-TR" sz="1200" dirty="0" smtClean="0"/>
            </a:br>
            <a:r>
              <a:rPr lang="tr-TR" sz="1200" dirty="0" smtClean="0"/>
              <a:t/>
            </a:r>
            <a:br>
              <a:rPr lang="tr-TR" sz="1200" dirty="0" smtClean="0"/>
            </a:br>
            <a:r>
              <a:rPr lang="tr-TR" sz="1200" dirty="0" smtClean="0"/>
              <a:t/>
            </a:r>
            <a:br>
              <a:rPr lang="tr-TR" sz="1200" dirty="0" smtClean="0"/>
            </a:br>
            <a:r>
              <a:rPr lang="tr-TR" sz="1200" dirty="0" smtClean="0"/>
              <a:t/>
            </a:r>
            <a:br>
              <a:rPr lang="tr-TR" sz="1200" dirty="0" smtClean="0"/>
            </a:br>
            <a:r>
              <a:rPr lang="tr-TR" sz="1200" dirty="0" smtClean="0"/>
              <a:t>başka / bir / boyut,</a:t>
            </a:r>
            <a:br>
              <a:rPr lang="tr-TR" sz="1200" dirty="0" smtClean="0"/>
            </a:br>
            <a:r>
              <a:rPr lang="tr-TR" sz="1200" dirty="0" smtClean="0"/>
              <a:t/>
            </a:r>
            <a:br>
              <a:rPr lang="tr-TR" sz="1200" dirty="0" smtClean="0"/>
            </a:br>
            <a:r>
              <a:rPr lang="tr-TR" sz="1200" dirty="0" smtClean="0"/>
              <a:t>kimi insanlar,</a:t>
            </a:r>
            <a:br>
              <a:rPr lang="tr-TR" sz="1200" dirty="0" smtClean="0"/>
            </a:br>
            <a:r>
              <a:rPr lang="tr-TR" sz="1200" dirty="0" smtClean="0"/>
              <a:t/>
            </a:r>
            <a:br>
              <a:rPr lang="tr-TR" sz="1200" dirty="0" smtClean="0"/>
            </a:br>
            <a:r>
              <a:rPr lang="tr-TR" sz="1200" dirty="0" smtClean="0"/>
              <a:t>bir yaz günü,</a:t>
            </a:r>
            <a:br>
              <a:rPr lang="tr-TR" sz="1200" dirty="0" smtClean="0"/>
            </a:br>
            <a:r>
              <a:rPr lang="tr-TR" sz="1200" dirty="0" smtClean="0"/>
              <a:t/>
            </a:r>
            <a:br>
              <a:rPr lang="tr-TR" sz="1200" dirty="0" smtClean="0"/>
            </a:br>
            <a:r>
              <a:rPr lang="tr-TR" sz="1200" dirty="0" smtClean="0"/>
              <a:t>bazı sıfatlar</a:t>
            </a:r>
            <a:br>
              <a:rPr lang="tr-TR" sz="1200" dirty="0" smtClean="0"/>
            </a:br>
            <a:r>
              <a:rPr lang="tr-TR" sz="1200" dirty="0" smtClean="0"/>
              <a:t/>
            </a:r>
            <a:br>
              <a:rPr lang="tr-TR" sz="1200" dirty="0" smtClean="0"/>
            </a:br>
            <a:r>
              <a:rPr lang="tr-TR" sz="1200" dirty="0" smtClean="0"/>
              <a:t>herhangi bir zaman</a:t>
            </a:r>
            <a:br>
              <a:rPr lang="tr-TR" sz="1200" dirty="0" smtClean="0"/>
            </a:br>
            <a:r>
              <a:rPr lang="tr-TR" sz="1200" dirty="0" smtClean="0"/>
              <a:t/>
            </a:r>
            <a:br>
              <a:rPr lang="tr-TR" sz="1200" dirty="0" smtClean="0"/>
            </a:br>
            <a:r>
              <a:rPr lang="tr-TR" sz="1200" dirty="0" smtClean="0"/>
              <a:t>her soru,</a:t>
            </a:r>
            <a:br>
              <a:rPr lang="tr-TR" sz="1200" dirty="0" smtClean="0"/>
            </a:br>
            <a:r>
              <a:rPr lang="tr-TR" sz="1200" dirty="0" smtClean="0"/>
              <a:t/>
            </a:r>
            <a:br>
              <a:rPr lang="tr-TR" sz="1200" dirty="0" smtClean="0"/>
            </a:br>
            <a:r>
              <a:rPr lang="tr-TR" sz="1200" dirty="0" smtClean="0"/>
              <a:t>birtakım insanlar,</a:t>
            </a:r>
            <a:br>
              <a:rPr lang="tr-TR" sz="1200" dirty="0" smtClean="0"/>
            </a:br>
            <a:r>
              <a:rPr lang="tr-TR" sz="1200" dirty="0" smtClean="0"/>
              <a:t/>
            </a:r>
            <a:br>
              <a:rPr lang="tr-TR" sz="1200" dirty="0" smtClean="0"/>
            </a:br>
            <a:r>
              <a:rPr lang="tr-TR" sz="1200" dirty="0" smtClean="0"/>
              <a:t>birkaç kişi,</a:t>
            </a:r>
            <a:br>
              <a:rPr lang="tr-TR" sz="1200" dirty="0" smtClean="0"/>
            </a:br>
            <a:r>
              <a:rPr lang="tr-TR" sz="1200" dirty="0" smtClean="0"/>
              <a:t/>
            </a:r>
            <a:br>
              <a:rPr lang="tr-TR" sz="1200" dirty="0" smtClean="0"/>
            </a:br>
            <a:r>
              <a:rPr lang="tr-TR" sz="1200" dirty="0" smtClean="0"/>
              <a:t/>
            </a:r>
            <a:br>
              <a:rPr lang="tr-TR" sz="1200" dirty="0" smtClean="0"/>
            </a:br>
            <a:r>
              <a:rPr lang="tr-TR" sz="1200" dirty="0" smtClean="0"/>
              <a:t/>
            </a:r>
            <a:br>
              <a:rPr lang="tr-TR" sz="1200" dirty="0" smtClean="0"/>
            </a:br>
            <a:endParaRPr lang="tr-TR" sz="1200" dirty="0"/>
          </a:p>
        </p:txBody>
      </p:sp>
      <p:sp>
        <p:nvSpPr>
          <p:cNvPr id="2" name="1 Başlık"/>
          <p:cNvSpPr>
            <a:spLocks noGrp="1"/>
          </p:cNvSpPr>
          <p:nvPr>
            <p:ph type="title"/>
          </p:nvPr>
        </p:nvSpPr>
        <p:spPr/>
        <p:txBody>
          <a:bodyPr/>
          <a:lstStyle/>
          <a:p>
            <a:endParaRPr lang="tr-TR"/>
          </a:p>
        </p:txBody>
      </p:sp>
    </p:spTree>
  </p:cSld>
  <p:clrMapOvr>
    <a:masterClrMapping/>
  </p:clrMapOvr>
  <p:transition>
    <p:wheel spokes="8"/>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32500" lnSpcReduction="20000"/>
          </a:bodyPr>
          <a:lstStyle/>
          <a:p>
            <a:r>
              <a:rPr lang="tr-TR" dirty="0" smtClean="0"/>
              <a:t>d. Soru Sıfatları</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Tanımı</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Soru sıfatları, isimlerin nitelik ve niceliklerini soru yoluyla öğrenmeyi amaçlayan, cevapları da herhangi bir sıfat olan kelimelerdir.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“ne, nasıl, nice, ne gibi, ne biçim, kaç, kaçıncı, kaçar, hangi, ne türlü…”</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Özellikleri</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]Soru sıfatları cümleyi soru cümlesi yapar. Bazı durumlarda da yapmaz:</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Bu nasıl bir dünya; hikâyesi zor…</a:t>
            </a:r>
            <a:br>
              <a:rPr lang="tr-TR" dirty="0" smtClean="0"/>
            </a:br>
            <a:r>
              <a:rPr lang="tr-TR" dirty="0" smtClean="0"/>
              <a:t/>
            </a:r>
            <a:br>
              <a:rPr lang="tr-TR" dirty="0" smtClean="0"/>
            </a:br>
            <a:r>
              <a:rPr lang="tr-TR" dirty="0" smtClean="0"/>
              <a:t>Nasıl kitaplardan hoşlanırsın?</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]Soru sıfatlarıyla da sıfat tamlaması oluşturulur.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Kaç gün sonra geleceksin?</a:t>
            </a:r>
            <a:br>
              <a:rPr lang="tr-TR" dirty="0" smtClean="0"/>
            </a:br>
            <a:r>
              <a:rPr lang="tr-TR" dirty="0" smtClean="0"/>
              <a:t/>
            </a:r>
            <a:br>
              <a:rPr lang="tr-TR" dirty="0" smtClean="0"/>
            </a:br>
            <a:r>
              <a:rPr lang="tr-TR" dirty="0" smtClean="0"/>
              <a:t>Eve giderken hangi otobüse bineceğiz?</a:t>
            </a:r>
            <a:br>
              <a:rPr lang="tr-TR" dirty="0" smtClean="0"/>
            </a:br>
            <a:r>
              <a:rPr lang="tr-TR" dirty="0" smtClean="0"/>
              <a:t/>
            </a:r>
            <a:br>
              <a:rPr lang="tr-TR" dirty="0" smtClean="0"/>
            </a:br>
            <a:endParaRPr lang="tr-TR" dirty="0"/>
          </a:p>
        </p:txBody>
      </p:sp>
      <p:sp>
        <p:nvSpPr>
          <p:cNvPr id="2" name="1 Başlık"/>
          <p:cNvSpPr>
            <a:spLocks noGrp="1"/>
          </p:cNvSpPr>
          <p:nvPr>
            <p:ph type="title"/>
          </p:nvPr>
        </p:nvSpPr>
        <p:spPr/>
        <p:txBody>
          <a:bodyPr/>
          <a:lstStyle/>
          <a:p>
            <a:endParaRPr lang="tr-TR"/>
          </a:p>
        </p:txBody>
      </p:sp>
    </p:spTree>
  </p:cSld>
  <p:clrMapOvr>
    <a:masterClrMapping/>
  </p:clrMapOvr>
  <p:transition>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Dinlediğiniz için teşekkür ederim</a:t>
            </a:r>
            <a:endParaRPr lang="tr-TR" dirty="0"/>
          </a:p>
        </p:txBody>
      </p:sp>
      <p:sp>
        <p:nvSpPr>
          <p:cNvPr id="2" name="1 Başlık"/>
          <p:cNvSpPr>
            <a:spLocks noGrp="1"/>
          </p:cNvSpPr>
          <p:nvPr>
            <p:ph type="title"/>
          </p:nvPr>
        </p:nvSpPr>
        <p:spPr/>
        <p:txBody>
          <a:bodyPr/>
          <a:lstStyle/>
          <a:p>
            <a:endParaRPr lang="tr-TR"/>
          </a:p>
        </p:txBody>
      </p:sp>
      <p:sp>
        <p:nvSpPr>
          <p:cNvPr id="4" name="3 5-Nokta Yıldız"/>
          <p:cNvSpPr/>
          <p:nvPr/>
        </p:nvSpPr>
        <p:spPr>
          <a:xfrm>
            <a:off x="3203848" y="3140968"/>
            <a:ext cx="1944216" cy="158417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isimlerden önce gelerek onların anlamlarını sayı, renk, durum, hareket, biçim, yer, işaret ve soru yönlerinden tamamlayan; onları niteleyen ve belirten kelimelere sıfat denir. bu iki kelimenin (sıfat ve isim) oluşturdukları kelime grubuna da sıfat tamlaması denir ki bütün sıfat çeşitleriyle sıfat tamlaması oluşturulabilir. </a:t>
            </a:r>
            <a:br>
              <a:rPr lang="tr-TR" dirty="0" smtClean="0"/>
            </a:br>
            <a:endParaRPr lang="tr-TR" dirty="0"/>
          </a:p>
        </p:txBody>
      </p:sp>
      <p:sp>
        <p:nvSpPr>
          <p:cNvPr id="2" name="1 Başlık"/>
          <p:cNvSpPr>
            <a:spLocks noGrp="1"/>
          </p:cNvSpPr>
          <p:nvPr>
            <p:ph type="title"/>
          </p:nvPr>
        </p:nvSpPr>
        <p:spPr/>
        <p:txBody>
          <a:bodyPr/>
          <a:lstStyle/>
          <a:p>
            <a:r>
              <a:rPr lang="tr-TR" dirty="0" smtClean="0"/>
              <a:t>Sıfatlar:</a:t>
            </a:r>
            <a:endParaRPr lang="tr-TR" dirty="0"/>
          </a:p>
        </p:txBody>
      </p:sp>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Autofit/>
          </a:bodyPr>
          <a:lstStyle/>
          <a:p>
            <a:r>
              <a:rPr lang="tr-TR" sz="1600" dirty="0" smtClean="0"/>
              <a:t>A. Sıfatların Özellikleri</a:t>
            </a:r>
            <a:br>
              <a:rPr lang="tr-TR" sz="1600" dirty="0" smtClean="0"/>
            </a:br>
            <a:r>
              <a:rPr lang="tr-TR" sz="1600" dirty="0" smtClean="0"/>
              <a:t/>
            </a:r>
            <a:br>
              <a:rPr lang="tr-TR" sz="1600" dirty="0" smtClean="0"/>
            </a:br>
            <a:r>
              <a:rPr lang="tr-TR" sz="1600" dirty="0" smtClean="0"/>
              <a:t/>
            </a:r>
            <a:br>
              <a:rPr lang="tr-TR" sz="1600" dirty="0" smtClean="0"/>
            </a:br>
            <a:r>
              <a:rPr lang="tr-TR" sz="1600" dirty="0" smtClean="0"/>
              <a:t/>
            </a:r>
            <a:br>
              <a:rPr lang="tr-TR" sz="1600" dirty="0" smtClean="0"/>
            </a:br>
            <a:r>
              <a:rPr lang="tr-TR" sz="1600" dirty="0" smtClean="0"/>
              <a:t>1. Sıfatlar isimlerden önce gelerek onları sayı, renk, durum, hareket, biçim, yer, işaret ve soru yönlerinden tamamlar; onları niteler veya belirtir:</a:t>
            </a:r>
            <a:br>
              <a:rPr lang="tr-TR" sz="1600" dirty="0" smtClean="0"/>
            </a:br>
            <a:r>
              <a:rPr lang="tr-TR" sz="1600" dirty="0" smtClean="0"/>
              <a:t/>
            </a:r>
            <a:br>
              <a:rPr lang="tr-TR" sz="1600" dirty="0" smtClean="0"/>
            </a:br>
            <a:r>
              <a:rPr lang="tr-TR" sz="1600" dirty="0" smtClean="0"/>
              <a:t/>
            </a:r>
            <a:br>
              <a:rPr lang="tr-TR" sz="1600" dirty="0" smtClean="0"/>
            </a:br>
            <a:r>
              <a:rPr lang="tr-TR" sz="1600" dirty="0" smtClean="0"/>
              <a:t/>
            </a:r>
            <a:br>
              <a:rPr lang="tr-TR" sz="1600" dirty="0" smtClean="0"/>
            </a:br>
            <a:r>
              <a:rPr lang="tr-TR" sz="1600" dirty="0" smtClean="0"/>
              <a:t>“O zaman gördü ki, küçük çocuk, memleketlisi, minimini yavru ağlıyor… Sessizce, titreye titreye ağlıyor. Yanaklarından gözyaşları birbiri arkasına, temiz vagon pencerelerindeki yağmur damlaları nasıl acele acele, sarsıla çarpışa dökülürse öyle, bağrının sarsıntılarıyla yerlerinden oynayarak, vuruşarak içlerinde güneşli mavi gök, pırıl pırıl akıyor.”</a:t>
            </a:r>
            <a:br>
              <a:rPr lang="tr-TR" sz="1600" dirty="0" smtClean="0"/>
            </a:br>
            <a:r>
              <a:rPr lang="tr-TR" sz="1600" dirty="0" smtClean="0"/>
              <a:t/>
            </a:r>
            <a:br>
              <a:rPr lang="tr-TR" sz="1600" dirty="0" smtClean="0"/>
            </a:br>
            <a:r>
              <a:rPr lang="tr-TR" sz="1600" dirty="0" smtClean="0"/>
              <a:t/>
            </a:r>
            <a:br>
              <a:rPr lang="tr-TR" sz="1600" dirty="0" smtClean="0"/>
            </a:br>
            <a:r>
              <a:rPr lang="tr-TR" sz="1600" dirty="0" smtClean="0"/>
              <a:t/>
            </a:r>
            <a:br>
              <a:rPr lang="tr-TR" sz="1600" dirty="0" smtClean="0"/>
            </a:br>
            <a:r>
              <a:rPr lang="tr-TR" sz="1600" dirty="0" smtClean="0"/>
              <a:t>o zaman, küçük çocuk, minimini yavru, temiz vagon pencereleri, güneşli mavi gök</a:t>
            </a:r>
            <a:br>
              <a:rPr lang="tr-TR" sz="1600" dirty="0" smtClean="0"/>
            </a:br>
            <a:endParaRPr lang="tr-TR" sz="1600" dirty="0"/>
          </a:p>
        </p:txBody>
      </p:sp>
      <p:sp>
        <p:nvSpPr>
          <p:cNvPr id="2" name="1 Başlık"/>
          <p:cNvSpPr>
            <a:spLocks noGrp="1"/>
          </p:cNvSpPr>
          <p:nvPr>
            <p:ph type="title"/>
          </p:nvPr>
        </p:nvSpPr>
        <p:spPr/>
        <p:txBody>
          <a:bodyPr/>
          <a:lstStyle/>
          <a:p>
            <a:endParaRPr lang="tr-TR" dirty="0"/>
          </a:p>
        </p:txBody>
      </p:sp>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r>
              <a:rPr lang="tr-TR" dirty="0" smtClean="0"/>
              <a:t>2. Tek başlarına kullanıldıkları zaman isim değerindedirler. Çünkü ancak bir isimden önce geldikleri zaman sıfat oldukları anlaşılabilir:</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yeşil elbise (sıfat) yeşili severim (isim)</a:t>
            </a:r>
            <a:br>
              <a:rPr lang="tr-TR" dirty="0" smtClean="0"/>
            </a:br>
            <a:r>
              <a:rPr lang="tr-TR" dirty="0" smtClean="0"/>
              <a:t/>
            </a:r>
            <a:br>
              <a:rPr lang="tr-TR" dirty="0" smtClean="0"/>
            </a:br>
            <a:r>
              <a:rPr lang="tr-TR" dirty="0" smtClean="0"/>
              <a:t>İhtiyar kadın (sıfat) İhtiyarlara iyi davranmalıyız (isim)</a:t>
            </a:r>
            <a:br>
              <a:rPr lang="tr-TR" dirty="0" smtClean="0"/>
            </a:br>
            <a:r>
              <a:rPr lang="tr-TR" dirty="0" smtClean="0"/>
              <a:t/>
            </a:r>
            <a:br>
              <a:rPr lang="tr-TR" dirty="0" smtClean="0"/>
            </a:br>
            <a:r>
              <a:rPr lang="tr-TR" dirty="0" smtClean="0"/>
              <a:t>Büyük park (sıfat) parkların en büyüğü (isim)</a:t>
            </a:r>
            <a:br>
              <a:rPr lang="tr-TR" dirty="0" smtClean="0"/>
            </a:br>
            <a:endParaRPr lang="tr-TR" dirty="0"/>
          </a:p>
        </p:txBody>
      </p:sp>
      <p:sp>
        <p:nvSpPr>
          <p:cNvPr id="2" name="1 Başlık"/>
          <p:cNvSpPr>
            <a:spLocks noGrp="1"/>
          </p:cNvSpPr>
          <p:nvPr>
            <p:ph type="title"/>
          </p:nvPr>
        </p:nvSpPr>
        <p:spPr/>
        <p:txBody>
          <a:bodyPr/>
          <a:lstStyle/>
          <a:p>
            <a:endParaRPr lang="tr-TR"/>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7500" lnSpcReduction="20000"/>
          </a:bodyPr>
          <a:lstStyle/>
          <a:p>
            <a:r>
              <a:rPr lang="tr-TR" dirty="0" smtClean="0"/>
              <a:t>3. Tek başlarına kullanıldıklarında isim değerinde oldukları için alabildikleri isim çekim eklerini, yani hâl eklerini, iyelik eklerini ve çoğul ekini, bir isimden önce gelerek onu niteledikleri ya da belirttikleri zaman, yani sıfat olarak kullanıldıkları zaman alamazlar:</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Bir basamak yukarı çık. sıfat</a:t>
            </a:r>
            <a:br>
              <a:rPr lang="tr-TR" dirty="0" smtClean="0"/>
            </a:br>
            <a:r>
              <a:rPr lang="tr-TR" dirty="0" smtClean="0"/>
              <a:t/>
            </a:r>
            <a:br>
              <a:rPr lang="tr-TR" dirty="0" smtClean="0"/>
            </a:br>
            <a:r>
              <a:rPr lang="tr-TR" dirty="0" smtClean="0"/>
              <a:t>Birler basamağı isim</a:t>
            </a:r>
            <a:br>
              <a:rPr lang="tr-TR" dirty="0" smtClean="0"/>
            </a:br>
            <a:r>
              <a:rPr lang="tr-TR" dirty="0" smtClean="0"/>
              <a:t/>
            </a:r>
            <a:br>
              <a:rPr lang="tr-TR" dirty="0" smtClean="0"/>
            </a:br>
            <a:r>
              <a:rPr lang="tr-TR" dirty="0" smtClean="0"/>
              <a:t>Yürüyen merdiven sıfat</a:t>
            </a:r>
            <a:br>
              <a:rPr lang="tr-TR" dirty="0" smtClean="0"/>
            </a:br>
            <a:r>
              <a:rPr lang="tr-TR" dirty="0" smtClean="0"/>
              <a:t/>
            </a:r>
            <a:br>
              <a:rPr lang="tr-TR" dirty="0" smtClean="0"/>
            </a:br>
            <a:r>
              <a:rPr lang="tr-TR" dirty="0" smtClean="0"/>
              <a:t>Yürüyenler ve koşanlar isim</a:t>
            </a:r>
            <a:br>
              <a:rPr lang="tr-TR" dirty="0" smtClean="0"/>
            </a:br>
            <a:endParaRPr lang="tr-TR" dirty="0"/>
          </a:p>
        </p:txBody>
      </p:sp>
      <p:sp>
        <p:nvSpPr>
          <p:cNvPr id="2" name="1 Başlık"/>
          <p:cNvSpPr>
            <a:spLocks noGrp="1"/>
          </p:cNvSpPr>
          <p:nvPr>
            <p:ph type="title"/>
          </p:nvPr>
        </p:nvSpPr>
        <p:spPr/>
        <p:txBody>
          <a:bodyPr/>
          <a:lstStyle/>
          <a:p>
            <a:endParaRPr lang="tr-TR"/>
          </a:p>
        </p:txBody>
      </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10000"/>
          </a:bodyPr>
          <a:lstStyle/>
          <a:p>
            <a:r>
              <a:rPr lang="tr-TR" dirty="0" smtClean="0"/>
              <a:t/>
            </a:r>
            <a:br>
              <a:rPr lang="tr-TR" dirty="0" smtClean="0"/>
            </a:br>
            <a:r>
              <a:rPr lang="tr-TR" dirty="0" smtClean="0"/>
              <a:t>4. Bir sıfatla onun nitelediği ya da belirttiği bir isim arasına noktalama işareti (özellikle virgül) konmaz. Virgül konursa ilk kelime tek başına kalmış olur, dolayısıyla isimleşir.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Genç adama gülümseyerek baktı. (genç: sıfat)</a:t>
            </a:r>
            <a:br>
              <a:rPr lang="tr-TR" dirty="0" smtClean="0"/>
            </a:br>
            <a:r>
              <a:rPr lang="tr-TR" dirty="0" smtClean="0"/>
              <a:t/>
            </a:r>
            <a:br>
              <a:rPr lang="tr-TR" dirty="0" smtClean="0"/>
            </a:br>
            <a:r>
              <a:rPr lang="tr-TR" dirty="0" smtClean="0"/>
              <a:t>Genç, adama gülümseyerek baktı. (genç: isim, özne)</a:t>
            </a:r>
            <a:endParaRPr lang="tr-TR" dirty="0"/>
          </a:p>
        </p:txBody>
      </p:sp>
      <p:sp>
        <p:nvSpPr>
          <p:cNvPr id="2" name="1 Başlık"/>
          <p:cNvSpPr>
            <a:spLocks noGrp="1"/>
          </p:cNvSpPr>
          <p:nvPr>
            <p:ph type="title"/>
          </p:nvPr>
        </p:nvSpPr>
        <p:spPr/>
        <p:txBody>
          <a:bodyPr/>
          <a:lstStyle/>
          <a:p>
            <a:endParaRPr lang="tr-TR"/>
          </a:p>
        </p:txBody>
      </p:sp>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r>
              <a:rPr lang="tr-TR" dirty="0" smtClean="0"/>
              <a:t>5. Birkaç sıfat, arka arkaya sıralanarak bir ismi niteleyebilir veya belirtebilir:</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Karanlık, büyük, korkutucu ve nemli bir evdi.</a:t>
            </a:r>
            <a:br>
              <a:rPr lang="tr-TR" dirty="0" smtClean="0"/>
            </a:br>
            <a:r>
              <a:rPr lang="tr-TR" dirty="0" smtClean="0"/>
              <a:t/>
            </a:r>
            <a:br>
              <a:rPr lang="tr-TR" dirty="0" smtClean="0"/>
            </a:br>
            <a:r>
              <a:rPr lang="tr-TR" dirty="0" smtClean="0"/>
              <a:t>6. Sıfatın varlığından bahsedildiği her yerde mutlaka sıfat tamlaması vardır; o sıfatla (soru sıfatı da olsa) bir tamlama oluşturulmuştur. </a:t>
            </a:r>
            <a:br>
              <a:rPr lang="tr-TR" dirty="0" smtClean="0"/>
            </a:br>
            <a:endParaRPr lang="tr-TR" dirty="0"/>
          </a:p>
        </p:txBody>
      </p:sp>
      <p:sp>
        <p:nvSpPr>
          <p:cNvPr id="2" name="1 Başlık"/>
          <p:cNvSpPr>
            <a:spLocks noGrp="1"/>
          </p:cNvSpPr>
          <p:nvPr>
            <p:ph type="title"/>
          </p:nvPr>
        </p:nvSpPr>
        <p:spPr/>
        <p:txBody>
          <a:bodyPr/>
          <a:lstStyle/>
          <a:p>
            <a:endParaRPr lang="tr-TR"/>
          </a:p>
        </p:txBody>
      </p:sp>
    </p:spTree>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40000" lnSpcReduction="20000"/>
          </a:bodyPr>
          <a:lstStyle/>
          <a:p>
            <a:r>
              <a:rPr lang="tr-TR" dirty="0" smtClean="0"/>
              <a:t>B. Sıfat Çeşitleri</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Sıfatlar görev ve anlam yönünden, yani kendilerinden sonra gelen isme kattıkları anlam yönünden önce ikiye, sonra daha alt başlıklara ayrılırlar:</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1. Niteleme Sıfatları</a:t>
            </a:r>
            <a:br>
              <a:rPr lang="tr-TR" dirty="0" smtClean="0"/>
            </a:br>
            <a:r>
              <a:rPr lang="tr-TR" dirty="0" smtClean="0"/>
              <a:t/>
            </a:r>
            <a:br>
              <a:rPr lang="tr-TR" dirty="0" smtClean="0"/>
            </a:br>
            <a:r>
              <a:rPr lang="tr-TR" dirty="0" smtClean="0"/>
              <a:t>2. Belirtme sıfatları</a:t>
            </a:r>
            <a:br>
              <a:rPr lang="tr-TR" dirty="0" smtClean="0"/>
            </a:br>
            <a:r>
              <a:rPr lang="tr-TR" dirty="0" smtClean="0"/>
              <a:t/>
            </a:r>
            <a:br>
              <a:rPr lang="tr-TR" dirty="0" smtClean="0"/>
            </a:br>
            <a:r>
              <a:rPr lang="tr-TR" dirty="0" smtClean="0"/>
              <a:t>a.İşaret sıfatları</a:t>
            </a:r>
            <a:br>
              <a:rPr lang="tr-TR" dirty="0" smtClean="0"/>
            </a:br>
            <a:r>
              <a:rPr lang="tr-TR" dirty="0" smtClean="0"/>
              <a:t/>
            </a:r>
            <a:br>
              <a:rPr lang="tr-TR" dirty="0" smtClean="0"/>
            </a:br>
            <a:r>
              <a:rPr lang="tr-TR" dirty="0" smtClean="0"/>
              <a:t>b. Sayı sıfatları</a:t>
            </a:r>
            <a:br>
              <a:rPr lang="tr-TR" dirty="0" smtClean="0"/>
            </a:br>
            <a:r>
              <a:rPr lang="tr-TR" dirty="0" smtClean="0"/>
              <a:t/>
            </a:r>
            <a:br>
              <a:rPr lang="tr-TR" dirty="0" smtClean="0"/>
            </a:br>
            <a:r>
              <a:rPr lang="tr-TR" dirty="0" smtClean="0"/>
              <a:t>Asıl sayı sıfatları</a:t>
            </a:r>
            <a:br>
              <a:rPr lang="tr-TR" dirty="0" smtClean="0"/>
            </a:br>
            <a:r>
              <a:rPr lang="tr-TR" dirty="0" smtClean="0"/>
              <a:t/>
            </a:r>
            <a:br>
              <a:rPr lang="tr-TR" dirty="0" smtClean="0"/>
            </a:br>
            <a:r>
              <a:rPr lang="tr-TR" dirty="0" smtClean="0"/>
              <a:t>Sıra sayı sıfatları</a:t>
            </a:r>
            <a:br>
              <a:rPr lang="tr-TR" dirty="0" smtClean="0"/>
            </a:br>
            <a:r>
              <a:rPr lang="tr-TR" dirty="0" smtClean="0"/>
              <a:t/>
            </a:r>
            <a:br>
              <a:rPr lang="tr-TR" dirty="0" smtClean="0"/>
            </a:br>
            <a:r>
              <a:rPr lang="tr-TR" dirty="0" smtClean="0"/>
              <a:t>Kesir sayı sıfatları</a:t>
            </a:r>
            <a:br>
              <a:rPr lang="tr-TR" dirty="0" smtClean="0"/>
            </a:br>
            <a:r>
              <a:rPr lang="tr-TR" dirty="0" smtClean="0"/>
              <a:t/>
            </a:r>
            <a:br>
              <a:rPr lang="tr-TR" dirty="0" smtClean="0"/>
            </a:br>
            <a:r>
              <a:rPr lang="tr-TR" dirty="0" smtClean="0"/>
              <a:t>Üleştirme sıfatları</a:t>
            </a:r>
            <a:br>
              <a:rPr lang="tr-TR" dirty="0" smtClean="0"/>
            </a:br>
            <a:r>
              <a:rPr lang="tr-TR" dirty="0" smtClean="0"/>
              <a:t/>
            </a:r>
            <a:br>
              <a:rPr lang="tr-TR" dirty="0" smtClean="0"/>
            </a:br>
            <a:r>
              <a:rPr lang="tr-TR" dirty="0" smtClean="0"/>
              <a:t>c. Belgisiz sıfatlar</a:t>
            </a:r>
            <a:br>
              <a:rPr lang="tr-TR" dirty="0" smtClean="0"/>
            </a:br>
            <a:r>
              <a:rPr lang="tr-TR" dirty="0" smtClean="0"/>
              <a:t/>
            </a:r>
            <a:br>
              <a:rPr lang="tr-TR" dirty="0" smtClean="0"/>
            </a:br>
            <a:r>
              <a:rPr lang="tr-TR" dirty="0" smtClean="0"/>
              <a:t>d. Soru sıfatları</a:t>
            </a:r>
            <a:br>
              <a:rPr lang="tr-TR" dirty="0" smtClean="0"/>
            </a:br>
            <a:endParaRPr lang="tr-TR" dirty="0"/>
          </a:p>
        </p:txBody>
      </p:sp>
      <p:sp>
        <p:nvSpPr>
          <p:cNvPr id="2" name="1 Başlık"/>
          <p:cNvSpPr>
            <a:spLocks noGrp="1"/>
          </p:cNvSpPr>
          <p:nvPr>
            <p:ph type="title"/>
          </p:nvPr>
        </p:nvSpPr>
        <p:spPr/>
        <p:txBody>
          <a:bodyPr/>
          <a:lstStyle/>
          <a:p>
            <a:endParaRPr lang="tr-TR"/>
          </a:p>
        </p:txBody>
      </p:sp>
    </p:spTree>
  </p:cSld>
  <p:clrMapOvr>
    <a:masterClrMapping/>
  </p:clrMapOvr>
  <p:transition>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40000" lnSpcReduction="20000"/>
          </a:bodyPr>
          <a:lstStyle/>
          <a:p>
            <a:r>
              <a:rPr lang="tr-TR" dirty="0" smtClean="0"/>
              <a:t>1. Niteleme Sıfatları</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]İsimlerin şeklini, durumunu, hareketini, rengini, kısacası kalıcı özelliklerini gösteren sıfatlardır. Nitelene sıfatları isimlere sorulan “nasıl” sorusunun cevabıdır:</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Penceresinden kavak ağaçları görünen / bir sağlık ocağı</a:t>
            </a:r>
            <a:br>
              <a:rPr lang="tr-TR" dirty="0" smtClean="0"/>
            </a:br>
            <a:r>
              <a:rPr lang="tr-TR" dirty="0" smtClean="0"/>
              <a:t/>
            </a:r>
            <a:br>
              <a:rPr lang="tr-TR" dirty="0" smtClean="0"/>
            </a:br>
            <a:r>
              <a:rPr lang="tr-TR" dirty="0" smtClean="0"/>
              <a:t>yanaklarımı pembeleştiren / makaslar</a:t>
            </a:r>
            <a:br>
              <a:rPr lang="tr-TR" dirty="0" smtClean="0"/>
            </a:br>
            <a:r>
              <a:rPr lang="tr-TR" dirty="0" smtClean="0"/>
              <a:t/>
            </a:r>
            <a:br>
              <a:rPr lang="tr-TR" dirty="0" smtClean="0"/>
            </a:br>
            <a:r>
              <a:rPr lang="tr-TR" dirty="0" smtClean="0"/>
              <a:t>uçuşan / pamukçuklar</a:t>
            </a:r>
            <a:br>
              <a:rPr lang="tr-TR" dirty="0" smtClean="0"/>
            </a:br>
            <a:r>
              <a:rPr lang="tr-TR" dirty="0" smtClean="0"/>
              <a:t/>
            </a:r>
            <a:br>
              <a:rPr lang="tr-TR" dirty="0" smtClean="0"/>
            </a:br>
            <a:r>
              <a:rPr lang="tr-TR" dirty="0" smtClean="0"/>
              <a:t>Kavakları silkeleyen / rüzgâr</a:t>
            </a:r>
            <a:br>
              <a:rPr lang="tr-TR" dirty="0" smtClean="0"/>
            </a:br>
            <a:r>
              <a:rPr lang="tr-TR" dirty="0" smtClean="0"/>
              <a:t/>
            </a:r>
            <a:br>
              <a:rPr lang="tr-TR" dirty="0" smtClean="0"/>
            </a:br>
            <a:r>
              <a:rPr lang="tr-TR" dirty="0" smtClean="0"/>
              <a:t>Koca / bahçe</a:t>
            </a:r>
            <a:br>
              <a:rPr lang="tr-TR" dirty="0" smtClean="0"/>
            </a:br>
            <a:r>
              <a:rPr lang="tr-TR" dirty="0" smtClean="0"/>
              <a:t/>
            </a:r>
            <a:br>
              <a:rPr lang="tr-TR" dirty="0" smtClean="0"/>
            </a:br>
            <a:r>
              <a:rPr lang="tr-TR" dirty="0" smtClean="0"/>
              <a:t>Tasasız / gözler</a:t>
            </a:r>
            <a:br>
              <a:rPr lang="tr-TR" dirty="0" smtClean="0"/>
            </a:br>
            <a:r>
              <a:rPr lang="tr-TR" dirty="0" smtClean="0"/>
              <a:t/>
            </a:r>
            <a:br>
              <a:rPr lang="tr-TR" dirty="0" smtClean="0"/>
            </a:br>
            <a:r>
              <a:rPr lang="tr-TR" dirty="0" smtClean="0"/>
              <a:t>Güzel / çerçeveler</a:t>
            </a:r>
            <a:br>
              <a:rPr lang="tr-TR" dirty="0" smtClean="0"/>
            </a:br>
            <a:r>
              <a:rPr lang="tr-TR" dirty="0" smtClean="0"/>
              <a:t/>
            </a:r>
            <a:br>
              <a:rPr lang="tr-TR" dirty="0" smtClean="0"/>
            </a:br>
            <a:r>
              <a:rPr lang="tr-TR" dirty="0" smtClean="0"/>
              <a:t>Kocaman / bir masası ve koltuğu</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Mavi deniz, tatlı su, kötü gün, yakın arkadaş, çalışkan öğrenci, susuz yaz, yuvarlak masa, bayan memur, erkek adam, temiz giysi, güzel insan, düz yol, çatal çivi, sivri tepe, yassı burun…</a:t>
            </a:r>
            <a:endParaRPr lang="tr-TR" dirty="0"/>
          </a:p>
        </p:txBody>
      </p:sp>
      <p:sp>
        <p:nvSpPr>
          <p:cNvPr id="2" name="1 Başlık"/>
          <p:cNvSpPr>
            <a:spLocks noGrp="1"/>
          </p:cNvSpPr>
          <p:nvPr>
            <p:ph type="title"/>
          </p:nvPr>
        </p:nvSpPr>
        <p:spPr/>
        <p:txBody>
          <a:bodyPr/>
          <a:lstStyle/>
          <a:p>
            <a:endParaRPr lang="tr-TR"/>
          </a:p>
        </p:txBody>
      </p:sp>
    </p:spTree>
  </p:cSld>
  <p:clrMapOvr>
    <a:masterClrMapping/>
  </p:clrMapOvr>
  <p:transition>
    <p:wheel spokes="8"/>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TotalTime>
  <Words>162</Words>
  <Application>Microsoft Office PowerPoint</Application>
  <PresentationFormat>Ekran Gösterisi (4:3)</PresentationFormat>
  <Paragraphs>17</Paragraphs>
  <Slides>15</Slides>
  <Notes>1</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Kalabalık</vt:lpstr>
      <vt:lpstr>Slayt 1</vt:lpstr>
      <vt:lpstr>Sıfatlar:</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MUSA</dc:creator>
  <cp:lastModifiedBy>MUSA</cp:lastModifiedBy>
  <cp:revision>2</cp:revision>
  <dcterms:created xsi:type="dcterms:W3CDTF">2012-01-08T09:36:13Z</dcterms:created>
  <dcterms:modified xsi:type="dcterms:W3CDTF">2012-04-12T17:04:03Z</dcterms:modified>
</cp:coreProperties>
</file>