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</p:sldMasterIdLst>
  <p:notesMasterIdLst>
    <p:notesMasterId r:id="rId11"/>
  </p:notesMasterIdLst>
  <p:sldIdLst>
    <p:sldId id="256" r:id="rId3"/>
    <p:sldId id="259" r:id="rId4"/>
    <p:sldId id="262" r:id="rId5"/>
    <p:sldId id="270" r:id="rId6"/>
    <p:sldId id="263" r:id="rId7"/>
    <p:sldId id="264" r:id="rId8"/>
    <p:sldId id="265" r:id="rId9"/>
    <p:sldId id="266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Açık Stil 3 - Vurgu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6D9F66E-5EB9-4882-86FB-DCBF35E3C3E4}" styleName="Orta Stil 4 - Vurgu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16DA210-FB5B-4158-B5E0-FEB733F419BA}" styleName="Açık Stil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 autoAdjust="0"/>
  </p:normalViewPr>
  <p:slideViewPr>
    <p:cSldViewPr>
      <p:cViewPr varScale="1">
        <p:scale>
          <a:sx n="70" d="100"/>
          <a:sy n="70" d="100"/>
        </p:scale>
        <p:origin x="-141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174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3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3EDEBD-E454-48FA-8041-BFE29912C0A2}" type="datetimeFigureOut">
              <a:rPr lang="tr-TR" smtClean="0"/>
              <a:t>12.01.2013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86384C-25D1-417A-B43E-172DC74602E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165639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6384C-25D1-417A-B43E-172DC74602E9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292219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6384C-25D1-417A-B43E-172DC74602E9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266854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accent3">
                    <a:lumMod val="50000"/>
                  </a:schemeClr>
                </a:solidFill>
              </a:rPr>
              <a:t>Yapısında</a:t>
            </a:r>
            <a:r>
              <a:rPr lang="tr-TR" baseline="0" dirty="0" smtClean="0">
                <a:solidFill>
                  <a:schemeClr val="accent3">
                    <a:lumMod val="50000"/>
                  </a:schemeClr>
                </a:solidFill>
              </a:rPr>
              <a:t> OH  iyonu bulunan her madde baz değildir. Buna en güzel örnek karınca asididir.</a:t>
            </a:r>
            <a:endParaRPr lang="tr-TR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6384C-25D1-417A-B43E-172DC74602E9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082442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Yıl boyu yeşil yapraklı kalan ağaca</a:t>
            </a:r>
            <a:r>
              <a:rPr lang="tr-TR" baseline="0" dirty="0" smtClean="0"/>
              <a:t> en güzel örnek çam ağacıdır.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6384C-25D1-417A-B43E-172DC74602E9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50223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CA4FE-3139-4B50-9AB3-9027DA5CEFC7}" type="datetimeFigureOut">
              <a:rPr lang="tr-TR" smtClean="0"/>
              <a:t>12.01.2013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34605-0839-495F-8BAB-29AF7E4F4BFC}" type="slidenum">
              <a:rPr lang="tr-TR" smtClean="0"/>
              <a:t>‹#›</a:t>
            </a:fld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CA4FE-3139-4B50-9AB3-9027DA5CEFC7}" type="datetimeFigureOut">
              <a:rPr lang="tr-TR" smtClean="0"/>
              <a:t>12.01.2013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34605-0839-495F-8BAB-29AF7E4F4BF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CA4FE-3139-4B50-9AB3-9027DA5CEFC7}" type="datetimeFigureOut">
              <a:rPr lang="tr-TR" smtClean="0"/>
              <a:t>12.01.2013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34605-0839-495F-8BAB-29AF7E4F4BF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EF2AA-950A-4A07-A8C6-C5C265B43FE0}" type="datetimeFigureOut">
              <a:rPr lang="tr-TR" smtClean="0"/>
              <a:t>12.01.2013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B6FCE-2C87-4326-9FAB-49C0C9D5431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62037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EF2AA-950A-4A07-A8C6-C5C265B43FE0}" type="datetimeFigureOut">
              <a:rPr lang="tr-TR" smtClean="0"/>
              <a:t>12.01.2013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B6FCE-2C87-4326-9FAB-49C0C9D5431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095590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EF2AA-950A-4A07-A8C6-C5C265B43FE0}" type="datetimeFigureOut">
              <a:rPr lang="tr-TR" smtClean="0"/>
              <a:t>12.01.2013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B6FCE-2C87-4326-9FAB-49C0C9D5431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882110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EF2AA-950A-4A07-A8C6-C5C265B43FE0}" type="datetimeFigureOut">
              <a:rPr lang="tr-TR" smtClean="0"/>
              <a:t>12.01.2013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B6FCE-2C87-4326-9FAB-49C0C9D5431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286699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EF2AA-950A-4A07-A8C6-C5C265B43FE0}" type="datetimeFigureOut">
              <a:rPr lang="tr-TR" smtClean="0"/>
              <a:t>12.01.2013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B6FCE-2C87-4326-9FAB-49C0C9D5431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485652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EF2AA-950A-4A07-A8C6-C5C265B43FE0}" type="datetimeFigureOut">
              <a:rPr lang="tr-TR" smtClean="0"/>
              <a:t>12.01.2013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B6FCE-2C87-4326-9FAB-49C0C9D5431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490966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EF2AA-950A-4A07-A8C6-C5C265B43FE0}" type="datetimeFigureOut">
              <a:rPr lang="tr-TR" smtClean="0"/>
              <a:t>12.01.2013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B6FCE-2C87-4326-9FAB-49C0C9D5431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840457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EF2AA-950A-4A07-A8C6-C5C265B43FE0}" type="datetimeFigureOut">
              <a:rPr lang="tr-TR" smtClean="0"/>
              <a:t>12.01.2013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B6FCE-2C87-4326-9FAB-49C0C9D5431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482534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CA4FE-3139-4B50-9AB3-9027DA5CEFC7}" type="datetimeFigureOut">
              <a:rPr lang="tr-TR" smtClean="0"/>
              <a:t>12.01.2013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34605-0839-495F-8BAB-29AF7E4F4BFC}" type="slidenum">
              <a:rPr lang="tr-TR" smtClean="0"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EF2AA-950A-4A07-A8C6-C5C265B43FE0}" type="datetimeFigureOut">
              <a:rPr lang="tr-TR" smtClean="0"/>
              <a:t>12.01.2013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B6FCE-2C87-4326-9FAB-49C0C9D5431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47263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EF2AA-950A-4A07-A8C6-C5C265B43FE0}" type="datetimeFigureOut">
              <a:rPr lang="tr-TR" smtClean="0"/>
              <a:t>12.01.2013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B6FCE-2C87-4326-9FAB-49C0C9D5431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198106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EF2AA-950A-4A07-A8C6-C5C265B43FE0}" type="datetimeFigureOut">
              <a:rPr lang="tr-TR" smtClean="0"/>
              <a:t>12.01.2013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B6FCE-2C87-4326-9FAB-49C0C9D5431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355978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CA4FE-3139-4B50-9AB3-9027DA5CEFC7}" type="datetimeFigureOut">
              <a:rPr lang="tr-TR" smtClean="0"/>
              <a:t>12.01.2013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34605-0839-495F-8BAB-29AF7E4F4BF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CA4FE-3139-4B50-9AB3-9027DA5CEFC7}" type="datetimeFigureOut">
              <a:rPr lang="tr-TR" smtClean="0"/>
              <a:t>12.01.2013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34605-0839-495F-8BAB-29AF7E4F4BFC}" type="slidenum">
              <a:rPr lang="tr-TR" smtClean="0"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CA4FE-3139-4B50-9AB3-9027DA5CEFC7}" type="datetimeFigureOut">
              <a:rPr lang="tr-TR" smtClean="0"/>
              <a:t>12.01.2013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34605-0839-495F-8BAB-29AF7E4F4BFC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CA4FE-3139-4B50-9AB3-9027DA5CEFC7}" type="datetimeFigureOut">
              <a:rPr lang="tr-TR" smtClean="0"/>
              <a:t>12.01.2013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34605-0839-495F-8BAB-29AF7E4F4BF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CA4FE-3139-4B50-9AB3-9027DA5CEFC7}" type="datetimeFigureOut">
              <a:rPr lang="tr-TR" smtClean="0"/>
              <a:t>12.01.2013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34605-0839-495F-8BAB-29AF7E4F4BF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CA4FE-3139-4B50-9AB3-9027DA5CEFC7}" type="datetimeFigureOut">
              <a:rPr lang="tr-TR" smtClean="0"/>
              <a:t>12.01.2013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34605-0839-495F-8BAB-29AF7E4F4BF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CA4FE-3139-4B50-9AB3-9027DA5CEFC7}" type="datetimeFigureOut">
              <a:rPr lang="tr-TR" smtClean="0"/>
              <a:t>12.01.2013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34605-0839-495F-8BAB-29AF7E4F4BFC}" type="slidenum">
              <a:rPr lang="tr-TR" smtClean="0"/>
              <a:t>‹#›</a:t>
            </a:fld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tr-TR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3ECA4FE-3139-4B50-9AB3-9027DA5CEFC7}" type="datetimeFigureOut">
              <a:rPr lang="tr-TR" smtClean="0"/>
              <a:t>12.01.2013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134605-0839-495F-8BAB-29AF7E4F4BFC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45720" indent="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None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65760" indent="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None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640080" indent="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None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914400" indent="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None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207008" indent="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None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8EF2AA-950A-4A07-A8C6-C5C265B43FE0}" type="datetimeFigureOut">
              <a:rPr lang="tr-TR" smtClean="0"/>
              <a:t>12.01.2013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B6FCE-2C87-4326-9FAB-49C0C9D5431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03827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267744" y="1412776"/>
            <a:ext cx="5504656" cy="4752528"/>
          </a:xfrm>
        </p:spPr>
        <p:txBody>
          <a:bodyPr>
            <a:normAutofit fontScale="90000"/>
          </a:bodyPr>
          <a:lstStyle/>
          <a:p>
            <a:pPr marL="182880" indent="0" algn="ctr">
              <a:buNone/>
            </a:pPr>
            <a:r>
              <a:rPr lang="tr-TR" dirty="0" smtClean="0">
                <a:solidFill>
                  <a:srgbClr val="7030A0"/>
                </a:solidFill>
              </a:rPr>
              <a:t/>
            </a:r>
            <a:br>
              <a:rPr lang="tr-TR" dirty="0" smtClean="0">
                <a:solidFill>
                  <a:srgbClr val="7030A0"/>
                </a:solidFill>
              </a:rPr>
            </a:br>
            <a:r>
              <a:rPr lang="tr-TR" dirty="0" smtClean="0">
                <a:solidFill>
                  <a:srgbClr val="7030A0"/>
                </a:solidFill>
              </a:rPr>
              <a:t>Asitler Bazlar         Tuzlar</a:t>
            </a:r>
            <a:br>
              <a:rPr lang="tr-TR" dirty="0" smtClean="0">
                <a:solidFill>
                  <a:srgbClr val="7030A0"/>
                </a:solidFill>
              </a:rPr>
            </a:br>
            <a:r>
              <a:rPr lang="tr-TR" dirty="0">
                <a:solidFill>
                  <a:srgbClr val="7030A0"/>
                </a:solidFill>
              </a:rPr>
              <a:t/>
            </a:r>
            <a:br>
              <a:rPr lang="tr-TR" dirty="0">
                <a:solidFill>
                  <a:srgbClr val="7030A0"/>
                </a:solidFill>
              </a:rPr>
            </a:br>
            <a:r>
              <a:rPr lang="tr-TR" dirty="0">
                <a:solidFill>
                  <a:srgbClr val="7030A0"/>
                </a:solidFill>
              </a:rPr>
              <a:t>H</a:t>
            </a:r>
            <a:r>
              <a:rPr lang="tr-TR" dirty="0" smtClean="0">
                <a:solidFill>
                  <a:srgbClr val="7030A0"/>
                </a:solidFill>
              </a:rPr>
              <a:t>azırlayan Zekine İNAT</a:t>
            </a:r>
            <a:br>
              <a:rPr lang="tr-TR" dirty="0" smtClean="0">
                <a:solidFill>
                  <a:srgbClr val="7030A0"/>
                </a:solidFill>
              </a:rPr>
            </a:br>
            <a:r>
              <a:rPr lang="tr-TR" dirty="0" smtClean="0">
                <a:solidFill>
                  <a:srgbClr val="7030A0"/>
                </a:solidFill>
              </a:rPr>
              <a:t/>
            </a:r>
            <a:br>
              <a:rPr lang="tr-TR" dirty="0" smtClean="0">
                <a:solidFill>
                  <a:srgbClr val="7030A0"/>
                </a:solidFill>
              </a:rPr>
            </a:br>
            <a:endParaRPr lang="tr-TR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067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aşlık 1"/>
          <p:cNvSpPr>
            <a:spLocks noGrp="1"/>
          </p:cNvSpPr>
          <p:nvPr>
            <p:ph type="subTitle" idx="1"/>
          </p:nvPr>
        </p:nvSpPr>
        <p:spPr>
          <a:xfrm>
            <a:off x="107504" y="1556792"/>
            <a:ext cx="8856984" cy="3528393"/>
          </a:xfrm>
        </p:spPr>
        <p:txBody>
          <a:bodyPr/>
          <a:lstStyle/>
          <a:p>
            <a:r>
              <a:rPr lang="tr-TR" sz="2400" dirty="0"/>
              <a:t>Suda çözündüklerinde ortama hidrojen iyonu veren  bileşiklere asit denir.</a:t>
            </a:r>
          </a:p>
          <a:p>
            <a:r>
              <a:rPr lang="tr-TR" sz="2400" dirty="0" err="1" smtClean="0">
                <a:solidFill>
                  <a:schemeClr val="accent3">
                    <a:lumMod val="50000"/>
                  </a:schemeClr>
                </a:solidFill>
              </a:rPr>
              <a:t>HCl</a:t>
            </a:r>
            <a:r>
              <a:rPr lang="tr-TR" sz="24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tr-TR" sz="2400" dirty="0">
                <a:solidFill>
                  <a:schemeClr val="accent3">
                    <a:lumMod val="50000"/>
                  </a:schemeClr>
                </a:solidFill>
              </a:rPr>
              <a:t>⇔ H + Cl</a:t>
            </a:r>
          </a:p>
          <a:p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ctrTitle"/>
          </p:nvPr>
        </p:nvSpPr>
        <p:spPr>
          <a:xfrm>
            <a:off x="1115616" y="188641"/>
            <a:ext cx="7175351" cy="792087"/>
          </a:xfrm>
        </p:spPr>
        <p:txBody>
          <a:bodyPr/>
          <a:lstStyle/>
          <a:p>
            <a:pPr marL="182880" indent="0" algn="ctr">
              <a:buNone/>
            </a:pPr>
            <a:r>
              <a:rPr lang="tr-TR" sz="2800" dirty="0" smtClean="0"/>
              <a:t>  </a:t>
            </a:r>
            <a:r>
              <a:rPr lang="tr-TR" sz="3600" dirty="0" smtClean="0"/>
              <a:t>ASİTLER</a:t>
            </a:r>
            <a:endParaRPr lang="tr-TR" sz="3600" dirty="0"/>
          </a:p>
        </p:txBody>
      </p:sp>
      <p:sp>
        <p:nvSpPr>
          <p:cNvPr id="4" name="Dikdörtgen 3"/>
          <p:cNvSpPr/>
          <p:nvPr/>
        </p:nvSpPr>
        <p:spPr>
          <a:xfrm>
            <a:off x="179512" y="2420888"/>
            <a:ext cx="84249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r-TR" sz="2800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tr-TR" sz="2800" dirty="0" smtClean="0">
                <a:solidFill>
                  <a:schemeClr val="accent3">
                    <a:lumMod val="50000"/>
                  </a:schemeClr>
                </a:solidFill>
              </a:rPr>
              <a:t>1)Tatları ekşidir.</a:t>
            </a:r>
          </a:p>
          <a:p>
            <a:r>
              <a:rPr lang="tr-TR" sz="2800" dirty="0" smtClean="0">
                <a:solidFill>
                  <a:schemeClr val="accent3">
                    <a:lumMod val="50000"/>
                  </a:schemeClr>
                </a:solidFill>
              </a:rPr>
              <a:t>2)Mavi turnusol kağıdını </a:t>
            </a:r>
            <a:r>
              <a:rPr lang="tr-TR" sz="2800" dirty="0" smtClean="0">
                <a:solidFill>
                  <a:srgbClr val="FF0000"/>
                </a:solidFill>
              </a:rPr>
              <a:t>kırmızıya </a:t>
            </a:r>
            <a:r>
              <a:rPr lang="tr-TR" sz="2800" dirty="0" smtClean="0">
                <a:solidFill>
                  <a:schemeClr val="accent3">
                    <a:lumMod val="50000"/>
                  </a:schemeClr>
                </a:solidFill>
              </a:rPr>
              <a:t>çevirir.</a:t>
            </a:r>
          </a:p>
          <a:p>
            <a:r>
              <a:rPr lang="tr-TR" sz="2800" dirty="0" smtClean="0">
                <a:solidFill>
                  <a:schemeClr val="accent3">
                    <a:lumMod val="50000"/>
                  </a:schemeClr>
                </a:solidFill>
              </a:rPr>
              <a:t>3)Yakıcı özelliğe sahiptirler.</a:t>
            </a:r>
          </a:p>
          <a:p>
            <a:r>
              <a:rPr lang="tr-TR" sz="2800" dirty="0" smtClean="0">
                <a:solidFill>
                  <a:srgbClr val="FF0000"/>
                </a:solidFill>
              </a:rPr>
              <a:t>4)Sulu çözeltileri elektrik akımını iletir</a:t>
            </a:r>
            <a:r>
              <a:rPr lang="tr-TR" sz="2800" dirty="0" smtClean="0"/>
              <a:t>.</a:t>
            </a:r>
          </a:p>
          <a:p>
            <a:r>
              <a:rPr lang="tr-TR" sz="2800" dirty="0" smtClean="0">
                <a:solidFill>
                  <a:schemeClr val="accent3">
                    <a:lumMod val="50000"/>
                  </a:schemeClr>
                </a:solidFill>
              </a:rPr>
              <a:t>5)Bazlarla birleşince tuz ve sıvı oluştururlar</a:t>
            </a:r>
            <a:r>
              <a:rPr lang="tr-TR" sz="2800" dirty="0" smtClean="0"/>
              <a:t>.</a:t>
            </a:r>
          </a:p>
          <a:p>
            <a:r>
              <a:rPr lang="tr-TR" sz="2800" dirty="0" smtClean="0">
                <a:solidFill>
                  <a:schemeClr val="accent3">
                    <a:lumMod val="50000"/>
                  </a:schemeClr>
                </a:solidFill>
              </a:rPr>
              <a:t>6)Metallerle tepkimeye girerek hidrojen gazı oluştururlar.</a:t>
            </a:r>
            <a:endParaRPr lang="tr-TR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4535" y="2809203"/>
            <a:ext cx="1691680" cy="3395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425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187624" y="260648"/>
            <a:ext cx="6542730" cy="1224136"/>
          </a:xfrm>
        </p:spPr>
        <p:txBody>
          <a:bodyPr/>
          <a:lstStyle/>
          <a:p>
            <a:pPr marL="0" indent="0" algn="just">
              <a:buNone/>
            </a:pP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       BAZLAR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611560" y="1844824"/>
            <a:ext cx="8352928" cy="4608512"/>
          </a:xfrm>
        </p:spPr>
        <p:txBody>
          <a:bodyPr>
            <a:normAutofit/>
          </a:bodyPr>
          <a:lstStyle/>
          <a:p>
            <a:pPr algn="just"/>
            <a:r>
              <a:rPr lang="tr-TR" sz="2400" dirty="0" smtClean="0"/>
              <a:t>Suda çözündüklerinde ortama OH iyonu veren bileşiklerdir.</a:t>
            </a:r>
          </a:p>
          <a:p>
            <a:pPr algn="just"/>
            <a:r>
              <a:rPr lang="tr-TR" sz="2400" dirty="0" err="1" smtClean="0"/>
              <a:t>NaOH</a:t>
            </a:r>
            <a:r>
              <a:rPr lang="tr-TR" sz="2400" dirty="0" smtClean="0"/>
              <a:t> </a:t>
            </a:r>
            <a:r>
              <a:rPr lang="tr-TR" sz="2400" dirty="0"/>
              <a:t>→ OH- + </a:t>
            </a:r>
            <a:r>
              <a:rPr lang="tr-TR" sz="2400" dirty="0" err="1" smtClean="0"/>
              <a:t>Na</a:t>
            </a:r>
            <a:r>
              <a:rPr lang="tr-TR" sz="2400" dirty="0" smtClean="0"/>
              <a:t>+</a:t>
            </a:r>
          </a:p>
          <a:p>
            <a:pPr algn="just"/>
            <a:r>
              <a:rPr lang="tr-TR" sz="2400" dirty="0" smtClean="0"/>
              <a:t>gibi</a:t>
            </a:r>
          </a:p>
          <a:p>
            <a:pPr algn="just"/>
            <a:r>
              <a:rPr lang="tr-TR" sz="2400" dirty="0" smtClean="0">
                <a:solidFill>
                  <a:schemeClr val="accent3">
                    <a:lumMod val="50000"/>
                  </a:schemeClr>
                </a:solidFill>
              </a:rPr>
              <a:t>BAZLARIN ÖZELİKLLERİ:</a:t>
            </a:r>
          </a:p>
          <a:p>
            <a:pPr algn="just"/>
            <a:r>
              <a:rPr lang="tr-TR" sz="2400" dirty="0" smtClean="0">
                <a:solidFill>
                  <a:schemeClr val="accent3">
                    <a:lumMod val="50000"/>
                  </a:schemeClr>
                </a:solidFill>
              </a:rPr>
              <a:t>1)Tatları acıdır.</a:t>
            </a:r>
          </a:p>
          <a:p>
            <a:pPr algn="just"/>
            <a:r>
              <a:rPr lang="tr-TR" sz="2400" dirty="0" smtClean="0">
                <a:solidFill>
                  <a:schemeClr val="accent3">
                    <a:lumMod val="50000"/>
                  </a:schemeClr>
                </a:solidFill>
              </a:rPr>
              <a:t>2)Ele kayganlık hissi verirler.</a:t>
            </a:r>
          </a:p>
          <a:p>
            <a:pPr algn="just"/>
            <a:r>
              <a:rPr lang="tr-TR" sz="2400" dirty="0" smtClean="0">
                <a:solidFill>
                  <a:schemeClr val="accent3">
                    <a:lumMod val="50000"/>
                  </a:schemeClr>
                </a:solidFill>
              </a:rPr>
              <a:t>3)Turnusol kağıdını maviye çevirirler.</a:t>
            </a:r>
          </a:p>
          <a:p>
            <a:pPr algn="just"/>
            <a:r>
              <a:rPr lang="tr-TR" sz="2400" dirty="0" smtClean="0">
                <a:solidFill>
                  <a:schemeClr val="accent3">
                    <a:lumMod val="50000"/>
                  </a:schemeClr>
                </a:solidFill>
              </a:rPr>
              <a:t>4)Asitlerle birleşerek su ve tuz oluştururlar.</a:t>
            </a:r>
          </a:p>
          <a:p>
            <a:pPr algn="just"/>
            <a:r>
              <a:rPr lang="tr-TR" sz="2400" dirty="0" smtClean="0">
                <a:solidFill>
                  <a:srgbClr val="FF0000"/>
                </a:solidFill>
              </a:rPr>
              <a:t>5) Sulu çözeltileri elektrik akımını iletir</a:t>
            </a:r>
            <a:r>
              <a:rPr lang="tr-TR" sz="2400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  <a:endParaRPr lang="tr-TR" sz="2400" dirty="0" smtClean="0">
              <a:solidFill>
                <a:schemeClr val="accent6"/>
              </a:solidFill>
            </a:endParaRPr>
          </a:p>
          <a:p>
            <a:pPr algn="just"/>
            <a:endParaRPr lang="tr-TR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564904"/>
            <a:ext cx="2223318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9044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İçerik Yer Tutucusu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644165614"/>
              </p:ext>
            </p:extLst>
          </p:nvPr>
        </p:nvGraphicFramePr>
        <p:xfrm>
          <a:off x="683568" y="731838"/>
          <a:ext cx="7560840" cy="5446612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520280"/>
                <a:gridCol w="2520280"/>
                <a:gridCol w="2520280"/>
              </a:tblGrid>
              <a:tr h="1086693">
                <a:tc>
                  <a:txBody>
                    <a:bodyPr/>
                    <a:lstStyle/>
                    <a:p>
                      <a:r>
                        <a:rPr lang="tr-TR" sz="3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AYRAÇLAR</a:t>
                      </a:r>
                      <a:endParaRPr lang="tr-TR" sz="32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ASİTİN</a:t>
                      </a:r>
                      <a:r>
                        <a:rPr lang="tr-TR" sz="24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VERDİĞİ RENK</a:t>
                      </a:r>
                      <a:endParaRPr lang="tr-TR" sz="2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BAZIN VERDİĞİ RENK</a:t>
                      </a:r>
                      <a:endParaRPr lang="tr-TR" sz="2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086693"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Metil </a:t>
                      </a:r>
                      <a:r>
                        <a:rPr lang="tr-TR" sz="2400" baseline="0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o</a:t>
                      </a:r>
                      <a:r>
                        <a:rPr lang="tr-TR" sz="2400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raj</a:t>
                      </a:r>
                      <a:endParaRPr lang="tr-TR" sz="2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solidFill>
                            <a:srgbClr val="FF0000"/>
                          </a:solidFill>
                        </a:rPr>
                        <a:t>KIRMIZI</a:t>
                      </a:r>
                      <a:endParaRPr lang="tr-TR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solidFill>
                            <a:srgbClr val="FFFF00"/>
                          </a:solidFill>
                        </a:rPr>
                        <a:t>SARI</a:t>
                      </a:r>
                      <a:endParaRPr lang="tr-TR" sz="24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</a:tr>
              <a:tr h="1099840"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Metil</a:t>
                      </a:r>
                      <a:r>
                        <a:rPr lang="tr-TR" sz="24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kırmızısı</a:t>
                      </a:r>
                      <a:endParaRPr lang="tr-TR" sz="24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solidFill>
                            <a:srgbClr val="FF0000"/>
                          </a:solidFill>
                        </a:rPr>
                        <a:t>KIRMIZI</a:t>
                      </a:r>
                      <a:endParaRPr lang="tr-TR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solidFill>
                            <a:srgbClr val="FFFF00"/>
                          </a:solidFill>
                        </a:rPr>
                        <a:t>SARI</a:t>
                      </a:r>
                      <a:endParaRPr lang="tr-TR" sz="24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</a:tr>
              <a:tr h="1086693">
                <a:tc>
                  <a:txBody>
                    <a:bodyPr/>
                    <a:lstStyle/>
                    <a:p>
                      <a:r>
                        <a:rPr lang="tr-TR" sz="240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Bromotimo</a:t>
                      </a:r>
                      <a:r>
                        <a:rPr lang="tr-TR" sz="2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   </a:t>
                      </a:r>
                      <a:r>
                        <a:rPr lang="tr-TR" sz="24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mavisi</a:t>
                      </a:r>
                      <a:endParaRPr lang="tr-TR" sz="24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solidFill>
                            <a:srgbClr val="FFFF00"/>
                          </a:solidFill>
                        </a:rPr>
                        <a:t>SARI</a:t>
                      </a:r>
                      <a:endParaRPr lang="tr-TR" sz="24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MAVİ</a:t>
                      </a:r>
                      <a:endParaRPr lang="tr-TR" sz="24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086693"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TURNUSOL KAĞIDI</a:t>
                      </a:r>
                      <a:endParaRPr lang="tr-TR" sz="24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solidFill>
                            <a:srgbClr val="FF0000"/>
                          </a:solidFill>
                        </a:rPr>
                        <a:t>KIRMIZI</a:t>
                      </a:r>
                      <a:endParaRPr lang="tr-TR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MAVİ</a:t>
                      </a:r>
                      <a:endParaRPr lang="tr-TR" sz="24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4008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99592" y="692696"/>
            <a:ext cx="7992888" cy="1008112"/>
          </a:xfrm>
        </p:spPr>
        <p:txBody>
          <a:bodyPr/>
          <a:lstStyle/>
          <a:p>
            <a:pPr marL="0" indent="0" algn="ctr">
              <a:buNone/>
            </a:pPr>
            <a:r>
              <a:rPr lang="tr-TR" dirty="0" smtClean="0"/>
              <a:t>TUZLAR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611560" y="2060848"/>
            <a:ext cx="8136904" cy="4608512"/>
          </a:xfrm>
        </p:spPr>
        <p:txBody>
          <a:bodyPr>
            <a:normAutofit fontScale="55000" lnSpcReduction="20000"/>
          </a:bodyPr>
          <a:lstStyle/>
          <a:p>
            <a:pPr algn="just"/>
            <a:r>
              <a:rPr lang="tr-TR" sz="5100" dirty="0" smtClean="0"/>
              <a:t> Asit ve baz tepkimeleri sonucunda meydana gelir .Katı halde </a:t>
            </a:r>
            <a:r>
              <a:rPr lang="tr-TR" sz="5100" dirty="0" err="1" smtClean="0"/>
              <a:t>elektrigi</a:t>
            </a:r>
            <a:r>
              <a:rPr lang="tr-TR" sz="5100" dirty="0" smtClean="0"/>
              <a:t> iletmezler.</a:t>
            </a:r>
          </a:p>
          <a:p>
            <a:pPr algn="just"/>
            <a:r>
              <a:rPr lang="tr-TR" sz="5100" dirty="0" smtClean="0">
                <a:solidFill>
                  <a:schemeClr val="accent3">
                    <a:lumMod val="50000"/>
                  </a:schemeClr>
                </a:solidFill>
              </a:rPr>
              <a:t>TUZLARIN ÖZELLİKLERİ:</a:t>
            </a:r>
          </a:p>
          <a:p>
            <a:pPr algn="just"/>
            <a:r>
              <a:rPr lang="tr-TR" sz="5100" dirty="0" smtClean="0">
                <a:solidFill>
                  <a:schemeClr val="accent3">
                    <a:lumMod val="50000"/>
                  </a:schemeClr>
                </a:solidFill>
              </a:rPr>
              <a:t>1-Katı </a:t>
            </a:r>
            <a:r>
              <a:rPr lang="tr-TR" sz="5100" dirty="0">
                <a:solidFill>
                  <a:schemeClr val="accent3">
                    <a:lumMod val="50000"/>
                  </a:schemeClr>
                </a:solidFill>
              </a:rPr>
              <a:t>ve kristal haldedirler</a:t>
            </a:r>
          </a:p>
          <a:p>
            <a:pPr algn="just"/>
            <a:r>
              <a:rPr lang="tr-TR" sz="5100" dirty="0" smtClean="0">
                <a:solidFill>
                  <a:schemeClr val="accent3">
                    <a:lumMod val="50000"/>
                  </a:schemeClr>
                </a:solidFill>
              </a:rPr>
              <a:t>2-Katı </a:t>
            </a:r>
            <a:r>
              <a:rPr lang="tr-TR" sz="5100" dirty="0">
                <a:solidFill>
                  <a:schemeClr val="accent3">
                    <a:lumMod val="50000"/>
                  </a:schemeClr>
                </a:solidFill>
              </a:rPr>
              <a:t>halde iken elektrik akımını iletmezler.</a:t>
            </a:r>
          </a:p>
          <a:p>
            <a:pPr algn="just"/>
            <a:r>
              <a:rPr lang="tr-TR" sz="5100" dirty="0" smtClean="0">
                <a:solidFill>
                  <a:schemeClr val="accent3">
                    <a:lumMod val="50000"/>
                  </a:schemeClr>
                </a:solidFill>
              </a:rPr>
              <a:t>3-Sulu </a:t>
            </a:r>
            <a:r>
              <a:rPr lang="tr-TR" sz="5100" dirty="0">
                <a:solidFill>
                  <a:schemeClr val="accent3">
                    <a:lumMod val="50000"/>
                  </a:schemeClr>
                </a:solidFill>
              </a:rPr>
              <a:t>çözeltileri elektrik akımını iletirler.</a:t>
            </a:r>
          </a:p>
          <a:p>
            <a:pPr algn="just"/>
            <a:r>
              <a:rPr lang="tr-TR" sz="5100" dirty="0" smtClean="0">
                <a:solidFill>
                  <a:schemeClr val="accent3">
                    <a:lumMod val="50000"/>
                  </a:schemeClr>
                </a:solidFill>
              </a:rPr>
              <a:t>4-Artı </a:t>
            </a:r>
            <a:r>
              <a:rPr lang="tr-TR" sz="5100" dirty="0">
                <a:solidFill>
                  <a:schemeClr val="accent3">
                    <a:lumMod val="50000"/>
                  </a:schemeClr>
                </a:solidFill>
              </a:rPr>
              <a:t>yüklü (metal veya kök) ve eksi (ametal veya kök) iyonlardan oluşurlar.</a:t>
            </a:r>
          </a:p>
          <a:p>
            <a:pPr algn="just"/>
            <a:r>
              <a:rPr lang="tr-TR" sz="5100" dirty="0" smtClean="0">
                <a:solidFill>
                  <a:schemeClr val="accent3">
                    <a:lumMod val="50000"/>
                  </a:schemeClr>
                </a:solidFill>
              </a:rPr>
              <a:t>5-Asit </a:t>
            </a:r>
            <a:r>
              <a:rPr lang="tr-TR" sz="5100" dirty="0">
                <a:solidFill>
                  <a:schemeClr val="accent3">
                    <a:lumMod val="50000"/>
                  </a:schemeClr>
                </a:solidFill>
              </a:rPr>
              <a:t>ve bazların nötrleşme tepkimesi sonucu oluşurlar.</a:t>
            </a:r>
          </a:p>
          <a:p>
            <a:pPr algn="just"/>
            <a:endParaRPr lang="tr-TR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782385"/>
            <a:ext cx="3345873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0690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979712" y="476672"/>
            <a:ext cx="5966666" cy="750661"/>
          </a:xfrm>
        </p:spPr>
        <p:txBody>
          <a:bodyPr/>
          <a:lstStyle/>
          <a:p>
            <a:pPr marL="0" indent="0" algn="just">
              <a:buNone/>
            </a:pPr>
            <a:r>
              <a:rPr lang="tr-TR" dirty="0" smtClean="0"/>
              <a:t>   ASİT YAĞMURLARI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99592" y="1412776"/>
            <a:ext cx="7920880" cy="4968552"/>
          </a:xfrm>
        </p:spPr>
        <p:txBody>
          <a:bodyPr>
            <a:normAutofit/>
          </a:bodyPr>
          <a:lstStyle/>
          <a:p>
            <a:pPr algn="just"/>
            <a:r>
              <a:rPr lang="tr-TR" sz="2400" dirty="0" smtClean="0"/>
              <a:t>Fosil yakıtlar , egzoz dumanları fabrika bacalarından çıkan zararlı gazlar atmosfere yayılır ve havayı kirleten bu gazlar su ile tepkimeye girerek sonuçta asit yağmurlarını oluşturur.</a:t>
            </a:r>
            <a:endParaRPr lang="tr-TR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140969"/>
            <a:ext cx="7488832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5063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907704" y="836712"/>
            <a:ext cx="5966666" cy="792088"/>
          </a:xfrm>
        </p:spPr>
        <p:txBody>
          <a:bodyPr>
            <a:normAutofit fontScale="90000"/>
          </a:bodyPr>
          <a:lstStyle/>
          <a:p>
            <a:pPr marL="0" indent="0" algn="just">
              <a:buNone/>
            </a:pPr>
            <a:r>
              <a:rPr lang="tr-TR" dirty="0" smtClean="0"/>
              <a:t>ASİT YAĞMURLARININ ZARARLARI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187624" y="1700808"/>
            <a:ext cx="7488832" cy="4320480"/>
          </a:xfrm>
        </p:spPr>
        <p:txBody>
          <a:bodyPr>
            <a:normAutofit/>
          </a:bodyPr>
          <a:lstStyle/>
          <a:p>
            <a:pPr marL="457200" indent="-457200" algn="just">
              <a:buAutoNum type="arabicParenR"/>
            </a:pPr>
            <a:r>
              <a:rPr lang="tr-TR" sz="2400" dirty="0" smtClean="0">
                <a:solidFill>
                  <a:schemeClr val="accent3">
                    <a:lumMod val="50000"/>
                  </a:schemeClr>
                </a:solidFill>
              </a:rPr>
              <a:t>Asit yağmurları göl ve nehirlere yağınca suyun asitlik derecesi artar buda suda yaşayan canlıları kötü yönde etkiler.</a:t>
            </a:r>
          </a:p>
          <a:p>
            <a:pPr marL="457200" indent="-457200" algn="just">
              <a:buAutoNum type="arabicParenR"/>
            </a:pPr>
            <a:r>
              <a:rPr lang="tr-TR" sz="2400" dirty="0" smtClean="0">
                <a:solidFill>
                  <a:schemeClr val="accent3">
                    <a:lumMod val="50000"/>
                  </a:schemeClr>
                </a:solidFill>
              </a:rPr>
              <a:t>Tarihi ve doğal yapılara zarar verir.</a:t>
            </a:r>
          </a:p>
          <a:p>
            <a:pPr marL="457200" indent="-457200" algn="just">
              <a:buAutoNum type="arabicParenR"/>
            </a:pPr>
            <a:r>
              <a:rPr lang="tr-TR" sz="2400" dirty="0" smtClean="0">
                <a:solidFill>
                  <a:schemeClr val="accent3">
                    <a:lumMod val="50000"/>
                  </a:schemeClr>
                </a:solidFill>
              </a:rPr>
              <a:t>Toprağın doğal yapısını bozar.</a:t>
            </a:r>
          </a:p>
          <a:p>
            <a:pPr marL="457200" indent="-457200" algn="just">
              <a:buAutoNum type="arabicParenR"/>
            </a:pPr>
            <a:r>
              <a:rPr lang="tr-TR" sz="2400" dirty="0" smtClean="0">
                <a:solidFill>
                  <a:schemeClr val="accent3">
                    <a:lumMod val="50000"/>
                  </a:schemeClr>
                </a:solidFill>
              </a:rPr>
              <a:t>Asit yağmurlarıyla üretilen sebze ve meyveleri tüketen insanların sağlığı olumsuz yönde etkilenir.</a:t>
            </a:r>
            <a:endParaRPr lang="tr-TR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792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632848" cy="1584176"/>
          </a:xfrm>
        </p:spPr>
        <p:txBody>
          <a:bodyPr/>
          <a:lstStyle/>
          <a:p>
            <a:pPr marL="0" indent="0" algn="just">
              <a:buNone/>
            </a:pPr>
            <a:r>
              <a:rPr lang="tr-TR" dirty="0" smtClean="0"/>
              <a:t>Asit Yağmurlarını </a:t>
            </a:r>
            <a:r>
              <a:rPr lang="tr-TR" dirty="0"/>
              <a:t>Ö</a:t>
            </a:r>
            <a:r>
              <a:rPr lang="tr-TR" dirty="0" smtClean="0"/>
              <a:t>nlemek  </a:t>
            </a:r>
            <a:r>
              <a:rPr lang="tr-TR" dirty="0"/>
              <a:t>İ</a:t>
            </a:r>
            <a:r>
              <a:rPr lang="tr-TR" dirty="0" smtClean="0"/>
              <a:t>çin  </a:t>
            </a:r>
            <a:r>
              <a:rPr lang="tr-TR" dirty="0"/>
              <a:t>N</a:t>
            </a:r>
            <a:r>
              <a:rPr lang="tr-TR" dirty="0" smtClean="0"/>
              <a:t>e </a:t>
            </a:r>
            <a:r>
              <a:rPr lang="tr-TR" dirty="0"/>
              <a:t>Y</a:t>
            </a:r>
            <a:r>
              <a:rPr lang="tr-TR" dirty="0" smtClean="0"/>
              <a:t>apmalı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27584" y="2060848"/>
            <a:ext cx="7848872" cy="4176464"/>
          </a:xfrm>
        </p:spPr>
        <p:txBody>
          <a:bodyPr>
            <a:normAutofit/>
          </a:bodyPr>
          <a:lstStyle/>
          <a:p>
            <a:pPr algn="just"/>
            <a:r>
              <a:rPr lang="tr-TR" sz="3200" dirty="0" smtClean="0">
                <a:solidFill>
                  <a:schemeClr val="accent3">
                    <a:lumMod val="50000"/>
                  </a:schemeClr>
                </a:solidFill>
              </a:rPr>
              <a:t>1)Evlerde fosil yakıtlar yerine çevreyi kirletmeyen yakıtlar kullanılmalı.</a:t>
            </a:r>
          </a:p>
          <a:p>
            <a:pPr algn="just"/>
            <a:r>
              <a:rPr lang="tr-TR" sz="3200" dirty="0" smtClean="0">
                <a:solidFill>
                  <a:schemeClr val="accent3">
                    <a:lumMod val="50000"/>
                  </a:schemeClr>
                </a:solidFill>
              </a:rPr>
              <a:t>2)Fabrika bacalarına filtre takılmalı.</a:t>
            </a:r>
          </a:p>
          <a:p>
            <a:pPr algn="just"/>
            <a:r>
              <a:rPr lang="tr-TR" sz="3200" dirty="0" smtClean="0">
                <a:solidFill>
                  <a:schemeClr val="accent3">
                    <a:lumMod val="50000"/>
                  </a:schemeClr>
                </a:solidFill>
              </a:rPr>
              <a:t>3)Şehirlerde ağaçlandırma yapılırken yıl boyu yeşil yapraklı kalan ağaçlar seçilmeli</a:t>
            </a:r>
          </a:p>
        </p:txBody>
      </p:sp>
    </p:spTree>
    <p:extLst>
      <p:ext uri="{BB962C8B-B14F-4D97-AF65-F5344CB8AC3E}">
        <p14:creationId xmlns:p14="http://schemas.microsoft.com/office/powerpoint/2010/main" val="963506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ava Akımı">
  <a:themeElements>
    <a:clrScheme name="Hava Akımı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Hava Akımı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Hava Akımı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Özel Tasarım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248</TotalTime>
  <Words>316</Words>
  <Application>Microsoft Office PowerPoint</Application>
  <PresentationFormat>Ekran Gösterisi (4:3)</PresentationFormat>
  <Paragraphs>61</Paragraphs>
  <Slides>8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Slayt Başlıkları</vt:lpstr>
      </vt:variant>
      <vt:variant>
        <vt:i4>8</vt:i4>
      </vt:variant>
    </vt:vector>
  </HeadingPairs>
  <TitlesOfParts>
    <vt:vector size="10" baseType="lpstr">
      <vt:lpstr>Hava Akımı</vt:lpstr>
      <vt:lpstr>Özel Tasarım</vt:lpstr>
      <vt:lpstr> Asitler Bazlar         Tuzlar  Hazırlayan Zekine İNAT  </vt:lpstr>
      <vt:lpstr>  ASİTLER</vt:lpstr>
      <vt:lpstr>        BAZLAR</vt:lpstr>
      <vt:lpstr>PowerPoint Sunusu</vt:lpstr>
      <vt:lpstr>TUZLAR</vt:lpstr>
      <vt:lpstr>   ASİT YAĞMURLARI</vt:lpstr>
      <vt:lpstr>ASİT YAĞMURLARININ ZARARLARI</vt:lpstr>
      <vt:lpstr>Asit Yağmurlarını Önlemek  İçin  Ne Yapmalı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Asitler bazlar  tuzlar</dc:title>
  <dc:creator>Toshiba</dc:creator>
  <cp:lastModifiedBy>Toshiba</cp:lastModifiedBy>
  <cp:revision>23</cp:revision>
  <dcterms:created xsi:type="dcterms:W3CDTF">2013-01-12T11:47:47Z</dcterms:created>
  <dcterms:modified xsi:type="dcterms:W3CDTF">2013-01-12T15:56:10Z</dcterms:modified>
</cp:coreProperties>
</file>