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notesMasterIdLst>
    <p:notesMasterId r:id="rId19"/>
  </p:notesMasterIdLst>
  <p:sldIdLst>
    <p:sldId id="256" r:id="rId2"/>
    <p:sldId id="257" r:id="rId3"/>
    <p:sldId id="258" r:id="rId4"/>
    <p:sldId id="264" r:id="rId5"/>
    <p:sldId id="260" r:id="rId6"/>
    <p:sldId id="261" r:id="rId7"/>
    <p:sldId id="262" r:id="rId8"/>
    <p:sldId id="263" r:id="rId9"/>
    <p:sldId id="265" r:id="rId10"/>
    <p:sldId id="266" r:id="rId11"/>
    <p:sldId id="267" r:id="rId12"/>
    <p:sldId id="268" r:id="rId13"/>
    <p:sldId id="269" r:id="rId14"/>
    <p:sldId id="270" r:id="rId15"/>
    <p:sldId id="271" r:id="rId16"/>
    <p:sldId id="272" r:id="rId17"/>
    <p:sldId id="273" r:id="rId1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34591" autoAdjust="0"/>
    <p:restoredTop sz="86364" autoAdjust="0"/>
  </p:normalViewPr>
  <p:slideViewPr>
    <p:cSldViewPr>
      <p:cViewPr varScale="1">
        <p:scale>
          <a:sx n="95" d="100"/>
          <a:sy n="95" d="100"/>
        </p:scale>
        <p:origin x="-90"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2" d="100"/>
          <a:sy n="82" d="100"/>
        </p:scale>
        <p:origin x="-201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E59C69-E770-43E4-B97E-952B4185831F}" type="datetimeFigureOut">
              <a:rPr lang="tr-TR" smtClean="0"/>
              <a:pPr/>
              <a:t>08.07.2017</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D877C92-18AB-4FDD-9E1C-E9E649D75C59}" type="slidenum">
              <a:rPr lang="tr-TR" smtClean="0"/>
              <a:pPr/>
              <a:t>‹#›</a:t>
            </a:fld>
            <a:endParaRPr lang="tr-TR"/>
          </a:p>
        </p:txBody>
      </p:sp>
    </p:spTree>
    <p:extLst>
      <p:ext uri="{BB962C8B-B14F-4D97-AF65-F5344CB8AC3E}">
        <p14:creationId xmlns:p14="http://schemas.microsoft.com/office/powerpoint/2010/main" val="452657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9D877C92-18AB-4FDD-9E1C-E9E649D75C59}" type="slidenum">
              <a:rPr lang="tr-TR" smtClean="0"/>
              <a:pPr/>
              <a:t>1</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9D877C92-18AB-4FDD-9E1C-E9E649D75C59}" type="slidenum">
              <a:rPr lang="tr-TR" smtClean="0"/>
              <a:pPr/>
              <a:t>4</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28 Başlık"/>
          <p:cNvSpPr>
            <a:spLocks noGrp="1"/>
          </p:cNvSpPr>
          <p:nvPr>
            <p:ph type="ctrTitle"/>
          </p:nvPr>
        </p:nvSpPr>
        <p:spPr>
          <a:xfrm>
            <a:off x="381000" y="4853411"/>
            <a:ext cx="8458200" cy="1222375"/>
          </a:xfrm>
        </p:spPr>
        <p:txBody>
          <a:bodyPr anchor="t"/>
          <a:lstStyle/>
          <a:p>
            <a:r>
              <a:rPr kumimoji="0" lang="tr-TR" smtClean="0"/>
              <a:t>Asıl başlık stili için tıklatın</a:t>
            </a:r>
            <a:endParaRPr kumimoji="0" lang="en-US"/>
          </a:p>
        </p:txBody>
      </p:sp>
      <p:sp>
        <p:nvSpPr>
          <p:cNvPr id="9" name="8 Alt Başlık"/>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16" name="15 Veri Yer Tutucusu"/>
          <p:cNvSpPr>
            <a:spLocks noGrp="1"/>
          </p:cNvSpPr>
          <p:nvPr>
            <p:ph type="dt" sz="half" idx="10"/>
          </p:nvPr>
        </p:nvSpPr>
        <p:spPr/>
        <p:txBody>
          <a:bodyPr/>
          <a:lstStyle/>
          <a:p>
            <a:fld id="{43901107-24F5-4F8C-8077-5634328C04AE}" type="datetimeFigureOut">
              <a:rPr lang="tr-TR" smtClean="0"/>
              <a:pPr/>
              <a:t>08.07.2017</a:t>
            </a:fld>
            <a:endParaRPr lang="tr-TR"/>
          </a:p>
        </p:txBody>
      </p:sp>
      <p:sp>
        <p:nvSpPr>
          <p:cNvPr id="2" name="1 Altbilgi Yer Tutucusu"/>
          <p:cNvSpPr>
            <a:spLocks noGrp="1"/>
          </p:cNvSpPr>
          <p:nvPr>
            <p:ph type="ftr" sz="quarter" idx="11"/>
          </p:nvPr>
        </p:nvSpPr>
        <p:spPr/>
        <p:txBody>
          <a:bodyPr/>
          <a:lstStyle/>
          <a:p>
            <a:endParaRPr lang="tr-TR"/>
          </a:p>
        </p:txBody>
      </p:sp>
      <p:sp>
        <p:nvSpPr>
          <p:cNvPr id="15" name="14 Slayt Numarası Yer Tutucusu"/>
          <p:cNvSpPr>
            <a:spLocks noGrp="1"/>
          </p:cNvSpPr>
          <p:nvPr>
            <p:ph type="sldNum" sz="quarter" idx="12"/>
          </p:nvPr>
        </p:nvSpPr>
        <p:spPr>
          <a:xfrm>
            <a:off x="8229600" y="6473952"/>
            <a:ext cx="758952" cy="246888"/>
          </a:xfrm>
        </p:spPr>
        <p:txBody>
          <a:bodyPr/>
          <a:lstStyle/>
          <a:p>
            <a:fld id="{1359A4F7-4E80-4BB7-B2AA-4ED9CF96D4B8}"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43901107-24F5-4F8C-8077-5634328C04AE}" type="datetimeFigureOut">
              <a:rPr lang="tr-TR" smtClean="0"/>
              <a:pPr/>
              <a:t>08.07.2017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359A4F7-4E80-4BB7-B2AA-4ED9CF96D4B8}"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549276"/>
            <a:ext cx="18288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549276"/>
            <a:ext cx="62484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43901107-24F5-4F8C-8077-5634328C04AE}" type="datetimeFigureOut">
              <a:rPr lang="tr-TR" smtClean="0"/>
              <a:pPr/>
              <a:t>08.07.2017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359A4F7-4E80-4BB7-B2AA-4ED9CF96D4B8}"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21 Başlık"/>
          <p:cNvSpPr>
            <a:spLocks noGrp="1"/>
          </p:cNvSpPr>
          <p:nvPr>
            <p:ph type="title"/>
          </p:nvPr>
        </p:nvSpPr>
        <p:spPr/>
        <p:txBody>
          <a:bodyPr/>
          <a:lstStyle/>
          <a:p>
            <a:r>
              <a:rPr kumimoji="0" lang="tr-TR" smtClean="0"/>
              <a:t>Asıl başlık stili için tıklatın</a:t>
            </a:r>
            <a:endParaRPr kumimoji="0" lang="en-US"/>
          </a:p>
        </p:txBody>
      </p:sp>
      <p:sp>
        <p:nvSpPr>
          <p:cNvPr id="27" name="26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Veri Yer Tutucusu"/>
          <p:cNvSpPr>
            <a:spLocks noGrp="1"/>
          </p:cNvSpPr>
          <p:nvPr>
            <p:ph type="dt" sz="half" idx="10"/>
          </p:nvPr>
        </p:nvSpPr>
        <p:spPr/>
        <p:txBody>
          <a:bodyPr/>
          <a:lstStyle/>
          <a:p>
            <a:fld id="{43901107-24F5-4F8C-8077-5634328C04AE}" type="datetimeFigureOut">
              <a:rPr lang="tr-TR" smtClean="0"/>
              <a:pPr/>
              <a:t>08.07.2017</a:t>
            </a:fld>
            <a:endParaRPr lang="tr-TR"/>
          </a:p>
        </p:txBody>
      </p:sp>
      <p:sp>
        <p:nvSpPr>
          <p:cNvPr id="19" name="18 Altbilgi Yer Tutucusu"/>
          <p:cNvSpPr>
            <a:spLocks noGrp="1"/>
          </p:cNvSpPr>
          <p:nvPr>
            <p:ph type="ftr" sz="quarter" idx="11"/>
          </p:nvPr>
        </p:nvSpPr>
        <p:spPr>
          <a:xfrm>
            <a:off x="3581400" y="76200"/>
            <a:ext cx="2895600" cy="288925"/>
          </a:xfrm>
        </p:spPr>
        <p:txBody>
          <a:bodyPr/>
          <a:lstStyle/>
          <a:p>
            <a:endParaRPr lang="tr-TR"/>
          </a:p>
        </p:txBody>
      </p:sp>
      <p:sp>
        <p:nvSpPr>
          <p:cNvPr id="16" name="15 Slayt Numarası Yer Tutucusu"/>
          <p:cNvSpPr>
            <a:spLocks noGrp="1"/>
          </p:cNvSpPr>
          <p:nvPr>
            <p:ph type="sldNum" sz="quarter" idx="12"/>
          </p:nvPr>
        </p:nvSpPr>
        <p:spPr>
          <a:xfrm>
            <a:off x="8229600" y="6473952"/>
            <a:ext cx="758952" cy="246888"/>
          </a:xfrm>
        </p:spPr>
        <p:txBody>
          <a:bodyPr/>
          <a:lstStyle/>
          <a:p>
            <a:fld id="{1359A4F7-4E80-4BB7-B2AA-4ED9CF96D4B8}"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Metin Yer Tutucusu"/>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19" name="18 Veri Yer Tutucusu"/>
          <p:cNvSpPr>
            <a:spLocks noGrp="1"/>
          </p:cNvSpPr>
          <p:nvPr>
            <p:ph type="dt" sz="half" idx="10"/>
          </p:nvPr>
        </p:nvSpPr>
        <p:spPr/>
        <p:txBody>
          <a:bodyPr/>
          <a:lstStyle/>
          <a:p>
            <a:fld id="{43901107-24F5-4F8C-8077-5634328C04AE}" type="datetimeFigureOut">
              <a:rPr lang="tr-TR" smtClean="0"/>
              <a:pPr/>
              <a:t>08.07.2017</a:t>
            </a:fld>
            <a:endParaRPr lang="tr-TR"/>
          </a:p>
        </p:txBody>
      </p:sp>
      <p:sp>
        <p:nvSpPr>
          <p:cNvPr id="11" name="10 Altbilgi Yer Tutucusu"/>
          <p:cNvSpPr>
            <a:spLocks noGrp="1"/>
          </p:cNvSpPr>
          <p:nvPr>
            <p:ph type="ftr" sz="quarter" idx="11"/>
          </p:nvPr>
        </p:nvSpPr>
        <p:spPr/>
        <p:txBody>
          <a:bodyPr/>
          <a:lstStyle/>
          <a:p>
            <a:endParaRPr lang="tr-TR"/>
          </a:p>
        </p:txBody>
      </p:sp>
      <p:sp>
        <p:nvSpPr>
          <p:cNvPr id="16" name="15 Slayt Numarası Yer Tutucusu"/>
          <p:cNvSpPr>
            <a:spLocks noGrp="1"/>
          </p:cNvSpPr>
          <p:nvPr>
            <p:ph type="sldNum" sz="quarter" idx="12"/>
          </p:nvPr>
        </p:nvSpPr>
        <p:spPr/>
        <p:txBody>
          <a:bodyPr/>
          <a:lstStyle/>
          <a:p>
            <a:fld id="{1359A4F7-4E80-4BB7-B2AA-4ED9CF96D4B8}" type="slidenum">
              <a:rPr lang="tr-TR" smtClean="0"/>
              <a:pPr/>
              <a:t>‹#›</a:t>
            </a:fld>
            <a:endParaRPr lang="tr-TR"/>
          </a:p>
        </p:txBody>
      </p:sp>
      <p:sp>
        <p:nvSpPr>
          <p:cNvPr id="8" name="7 Başlık"/>
          <p:cNvSpPr>
            <a:spLocks noGrp="1"/>
          </p:cNvSpPr>
          <p:nvPr>
            <p:ph type="title"/>
          </p:nvPr>
        </p:nvSpPr>
        <p:spPr>
          <a:xfrm>
            <a:off x="180475" y="2947085"/>
            <a:ext cx="8686800" cy="1184825"/>
          </a:xfrm>
        </p:spPr>
        <p:txBody>
          <a:bodyPr rtlCol="0" anchor="t"/>
          <a:lstStyle>
            <a:lvl1pPr algn="r">
              <a:defRPr/>
            </a:lvl1pPr>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19 Başlık"/>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4" name="13 İçerik Yer Tutucusu"/>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0"/>
          </p:nvPr>
        </p:nvSpPr>
        <p:spPr/>
        <p:txBody>
          <a:bodyPr/>
          <a:lstStyle/>
          <a:p>
            <a:fld id="{43901107-24F5-4F8C-8077-5634328C04AE}" type="datetimeFigureOut">
              <a:rPr lang="tr-TR" smtClean="0"/>
              <a:pPr/>
              <a:t>08.07.2017</a:t>
            </a:fld>
            <a:endParaRPr lang="tr-TR"/>
          </a:p>
        </p:txBody>
      </p:sp>
      <p:sp>
        <p:nvSpPr>
          <p:cNvPr id="10" name="9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1359A4F7-4E80-4BB7-B2AA-4ED9CF96D4B8}"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9" name="28 Başlık"/>
          <p:cNvSpPr>
            <a:spLocks noGrp="1"/>
          </p:cNvSpPr>
          <p:nvPr>
            <p:ph type="title"/>
          </p:nvPr>
        </p:nvSpPr>
        <p:spPr>
          <a:xfrm>
            <a:off x="304800" y="5410200"/>
            <a:ext cx="8610600" cy="882650"/>
          </a:xfrm>
        </p:spPr>
        <p:txBody>
          <a:bodyPr anchor="ctr"/>
          <a:lstStyle>
            <a:lvl1pPr>
              <a:defRPr/>
            </a:lvl1p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25" name="24 Metin Yer Tutucusu"/>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İçerik Yer Tutucusu"/>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8" name="27 İçerik Yer Tutucusu"/>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9 Veri Yer Tutucusu"/>
          <p:cNvSpPr>
            <a:spLocks noGrp="1"/>
          </p:cNvSpPr>
          <p:nvPr>
            <p:ph type="dt" sz="half" idx="10"/>
          </p:nvPr>
        </p:nvSpPr>
        <p:spPr/>
        <p:txBody>
          <a:bodyPr/>
          <a:lstStyle/>
          <a:p>
            <a:fld id="{43901107-24F5-4F8C-8077-5634328C04AE}" type="datetimeFigureOut">
              <a:rPr lang="tr-TR" smtClean="0"/>
              <a:pPr/>
              <a:t>08.07.2017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229600" y="6477000"/>
            <a:ext cx="762000" cy="246888"/>
          </a:xfrm>
        </p:spPr>
        <p:txBody>
          <a:bodyPr/>
          <a:lstStyle/>
          <a:p>
            <a:fld id="{1359A4F7-4E80-4BB7-B2AA-4ED9CF96D4B8}" type="slidenum">
              <a:rPr lang="tr-TR" smtClean="0"/>
              <a:pPr/>
              <a:t>‹#›</a:t>
            </a:fld>
            <a:endParaRPr lang="tr-TR"/>
          </a:p>
        </p:txBody>
      </p:sp>
      <p:sp>
        <p:nvSpPr>
          <p:cNvPr id="11" name="10 Düz Bağlayıcı"/>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29 Başlık"/>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2" name="11 Veri Yer Tutucusu"/>
          <p:cNvSpPr>
            <a:spLocks noGrp="1"/>
          </p:cNvSpPr>
          <p:nvPr>
            <p:ph type="dt" sz="half" idx="10"/>
          </p:nvPr>
        </p:nvSpPr>
        <p:spPr/>
        <p:txBody>
          <a:bodyPr/>
          <a:lstStyle/>
          <a:p>
            <a:fld id="{43901107-24F5-4F8C-8077-5634328C04AE}" type="datetimeFigureOut">
              <a:rPr lang="tr-TR" smtClean="0"/>
              <a:pPr/>
              <a:t>08.07.2017</a:t>
            </a:fld>
            <a:endParaRPr lang="tr-TR"/>
          </a:p>
        </p:txBody>
      </p:sp>
      <p:sp>
        <p:nvSpPr>
          <p:cNvPr id="21" name="20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359A4F7-4E80-4BB7-B2AA-4ED9CF96D4B8}"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43901107-24F5-4F8C-8077-5634328C04AE}" type="datetimeFigureOut">
              <a:rPr lang="tr-TR" smtClean="0"/>
              <a:pPr/>
              <a:t>08.07.2017</a:t>
            </a:fld>
            <a:endParaRPr lang="tr-TR"/>
          </a:p>
        </p:txBody>
      </p:sp>
      <p:sp>
        <p:nvSpPr>
          <p:cNvPr id="24" name="23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1359A4F7-4E80-4BB7-B2AA-4ED9CF96D4B8}"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7 Düz Bağlayıcı"/>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Başlık"/>
          <p:cNvSpPr>
            <a:spLocks noGrp="1"/>
          </p:cNvSpPr>
          <p:nvPr>
            <p:ph type="title"/>
          </p:nvPr>
        </p:nvSpPr>
        <p:spPr>
          <a:xfrm>
            <a:off x="457200" y="5486400"/>
            <a:ext cx="8458200" cy="520700"/>
          </a:xfrm>
        </p:spPr>
        <p:txBody>
          <a:bodyPr anchor="ctr"/>
          <a:lstStyle>
            <a:lvl1pPr algn="l">
              <a:buNone/>
              <a:defRPr sz="2000" b="1"/>
            </a:lvl1pPr>
          </a:lstStyle>
          <a:p>
            <a:r>
              <a:rPr kumimoji="0" lang="tr-TR" smtClean="0"/>
              <a:t>Asıl başlık stili için tıklatın</a:t>
            </a:r>
            <a:endParaRPr kumimoji="0" lang="en-US"/>
          </a:p>
        </p:txBody>
      </p:sp>
      <p:sp>
        <p:nvSpPr>
          <p:cNvPr id="26" name="25 Metin Yer Tutucusu"/>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14" name="13 İçerik Yer Tutucusu"/>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Veri Yer Tutucusu"/>
          <p:cNvSpPr>
            <a:spLocks noGrp="1"/>
          </p:cNvSpPr>
          <p:nvPr>
            <p:ph type="dt" sz="half" idx="10"/>
          </p:nvPr>
        </p:nvSpPr>
        <p:spPr/>
        <p:txBody>
          <a:bodyPr/>
          <a:lstStyle/>
          <a:p>
            <a:fld id="{43901107-24F5-4F8C-8077-5634328C04AE}" type="datetimeFigureOut">
              <a:rPr lang="tr-TR" smtClean="0"/>
              <a:pPr/>
              <a:t>08.07.2017</a:t>
            </a:fld>
            <a:endParaRPr lang="tr-TR"/>
          </a:p>
        </p:txBody>
      </p:sp>
      <p:sp>
        <p:nvSpPr>
          <p:cNvPr id="29" name="28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1359A4F7-4E80-4BB7-B2AA-4ED9CF96D4B8}"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12 Resim Yer Tutucusu"/>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tr-TR" smtClean="0"/>
              <a:t>Resim eklemek için simgeyi tıklatın</a:t>
            </a:r>
            <a:endParaRPr kumimoji="0" lang="en-US" dirty="0"/>
          </a:p>
        </p:txBody>
      </p:sp>
      <p:sp>
        <p:nvSpPr>
          <p:cNvPr id="7" name="6 Veri Yer Tutucusu"/>
          <p:cNvSpPr>
            <a:spLocks noGrp="1"/>
          </p:cNvSpPr>
          <p:nvPr>
            <p:ph type="dt" sz="half" idx="10"/>
          </p:nvPr>
        </p:nvSpPr>
        <p:spPr/>
        <p:txBody>
          <a:bodyPr/>
          <a:lstStyle/>
          <a:p>
            <a:fld id="{43901107-24F5-4F8C-8077-5634328C04AE}" type="datetimeFigureOut">
              <a:rPr lang="tr-TR" smtClean="0"/>
              <a:pPr/>
              <a:t>08.07.2017</a:t>
            </a:fld>
            <a:endParaRPr lang="tr-TR"/>
          </a:p>
        </p:txBody>
      </p:sp>
      <p:sp>
        <p:nvSpPr>
          <p:cNvPr id="5" name="4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1359A4F7-4E80-4BB7-B2AA-4ED9CF96D4B8}" type="slidenum">
              <a:rPr lang="tr-TR" smtClean="0"/>
              <a:pPr/>
              <a:t>‹#›</a:t>
            </a:fld>
            <a:endParaRPr lang="tr-TR"/>
          </a:p>
        </p:txBody>
      </p:sp>
      <p:sp>
        <p:nvSpPr>
          <p:cNvPr id="17" name="16 Başlık"/>
          <p:cNvSpPr>
            <a:spLocks noGrp="1"/>
          </p:cNvSpPr>
          <p:nvPr>
            <p:ph type="title"/>
          </p:nvPr>
        </p:nvSpPr>
        <p:spPr>
          <a:xfrm>
            <a:off x="381000" y="4993760"/>
            <a:ext cx="5867400" cy="522288"/>
          </a:xfrm>
        </p:spPr>
        <p:txBody>
          <a:bodyPr anchor="ctr"/>
          <a:lstStyle>
            <a:lvl1pPr algn="l">
              <a:buNone/>
              <a:defRPr sz="2000" b="1"/>
            </a:lvl1pPr>
          </a:lstStyle>
          <a:p>
            <a:r>
              <a:rPr kumimoji="0" lang="tr-TR" smtClean="0"/>
              <a:t>Asıl başlık stili için tıklatın</a:t>
            </a:r>
            <a:endParaRPr kumimoji="0" lang="en-US"/>
          </a:p>
        </p:txBody>
      </p:sp>
      <p:sp>
        <p:nvSpPr>
          <p:cNvPr id="26" name="25 Metin Yer Tutucusu"/>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7 Metin Yer Tutucusu"/>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1" name="10 Veri Yer Tutucusu"/>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43901107-24F5-4F8C-8077-5634328C04AE}" type="datetimeFigureOut">
              <a:rPr lang="tr-TR" smtClean="0"/>
              <a:pPr/>
              <a:t>08.07.2017</a:t>
            </a:fld>
            <a:endParaRPr lang="tr-TR"/>
          </a:p>
        </p:txBody>
      </p:sp>
      <p:sp>
        <p:nvSpPr>
          <p:cNvPr id="28" name="27 Altbilgi Yer Tutucusu"/>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tr-TR"/>
          </a:p>
        </p:txBody>
      </p:sp>
      <p:sp>
        <p:nvSpPr>
          <p:cNvPr id="5" name="4 Slayt Numarası Yer Tutucusu"/>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1359A4F7-4E80-4BB7-B2AA-4ED9CF96D4B8}" type="slidenum">
              <a:rPr lang="tr-TR" smtClean="0"/>
              <a:pPr/>
              <a:t>‹#›</a:t>
            </a:fld>
            <a:endParaRPr lang="tr-TR"/>
          </a:p>
        </p:txBody>
      </p:sp>
      <p:sp>
        <p:nvSpPr>
          <p:cNvPr id="10" name="9 Başlık Yer Tutucusu"/>
          <p:cNvSpPr>
            <a:spLocks noGrp="1"/>
          </p:cNvSpPr>
          <p:nvPr>
            <p:ph type="title"/>
          </p:nvPr>
        </p:nvSpPr>
        <p:spPr>
          <a:xfrm>
            <a:off x="304800" y="457200"/>
            <a:ext cx="8686800" cy="838200"/>
          </a:xfrm>
          <a:prstGeom prst="rect">
            <a:avLst/>
          </a:prstGeom>
        </p:spPr>
        <p:txBody>
          <a:bodyPr vert="horz" anchor="ctr">
            <a:normAutofit/>
          </a:bodyPr>
          <a:lstStyle/>
          <a:p>
            <a:r>
              <a:rPr kumimoji="0" lang="tr-TR" smtClean="0"/>
              <a:t>Asıl başlık stili için tıklatın</a:t>
            </a:r>
            <a:endParaRPr kumimoji="0" lang="en-US"/>
          </a:p>
        </p:txBody>
      </p:sp>
      <p:sp>
        <p:nvSpPr>
          <p:cNvPr id="9" name="8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üz Bağlayıcı"/>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8.wav"/><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audio" Target="../media/audio9.wav"/><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3.wav"/><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audio" Target="../media/audio7.wav"/><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audio" Target="../media/audio5.wav"/><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2.wav"/><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audio" Target="../media/audio10.wav"/><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audio" Target="../media/audio5.wav"/><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2.wav"/><Relationship Id="rId1" Type="http://schemas.openxmlformats.org/officeDocument/2006/relationships/slideLayout" Target="../slideLayouts/slideLayout7.xml"/><Relationship Id="rId4" Type="http://schemas.openxmlformats.org/officeDocument/2006/relationships/image" Target="../media/image5.gif"/></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3.wav"/><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4.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5.wav"/><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5.wav"/><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hyperlink" Target="http://www.bilgicik.com/yazi/elektroskop-konu-anlatimi/" TargetMode="Externa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6.wav"/><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audio" Target="../media/audio7.wav"/><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audio" Target="../media/audio5.wav"/><Relationship Id="rId1" Type="http://schemas.openxmlformats.org/officeDocument/2006/relationships/slideLayout" Target="../slideLayouts/slideLayout7.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4291"/>
            <a:ext cx="7772400" cy="1643073"/>
          </a:xfrm>
          <a:blipFill>
            <a:blip r:embed="rId4" cstate="print"/>
            <a:tile tx="0" ty="0" sx="100000" sy="100000" flip="none" algn="tl"/>
          </a:blipFill>
        </p:spPr>
        <p:style>
          <a:lnRef idx="2">
            <a:schemeClr val="accent3"/>
          </a:lnRef>
          <a:fillRef idx="1">
            <a:schemeClr val="lt1"/>
          </a:fillRef>
          <a:effectRef idx="0">
            <a:schemeClr val="accent3"/>
          </a:effectRef>
          <a:fontRef idx="minor">
            <a:schemeClr val="dk1"/>
          </a:fontRef>
        </p:style>
        <p:txBody>
          <a:bodyPr>
            <a:normAutofit fontScale="90000"/>
          </a:bodyPr>
          <a:lstStyle/>
          <a:p>
            <a:r>
              <a:rPr lang="tr-TR" dirty="0" smtClean="0"/>
              <a:t>7.Ünite fen bilimleri 8.sınıf konu anlatımı</a:t>
            </a:r>
            <a:br>
              <a:rPr lang="tr-TR" dirty="0" smtClean="0"/>
            </a:br>
            <a:endParaRPr lang="tr-TR" dirty="0"/>
          </a:p>
        </p:txBody>
      </p:sp>
      <p:sp>
        <p:nvSpPr>
          <p:cNvPr id="5" name="4 Dikdörtgen"/>
          <p:cNvSpPr/>
          <p:nvPr/>
        </p:nvSpPr>
        <p:spPr>
          <a:xfrm>
            <a:off x="428596" y="2071678"/>
            <a:ext cx="8143932" cy="3693319"/>
          </a:xfrm>
          <a:prstGeom prst="rect">
            <a:avLst/>
          </a:prstGeom>
          <a:blipFill>
            <a:blip r:embed="rId5" cstate="print"/>
            <a:tile tx="0" ty="0" sx="100000" sy="100000" flip="none" algn="tl"/>
          </a:blipFill>
        </p:spPr>
        <p:txBody>
          <a:bodyPr wrap="square">
            <a:spAutoFit/>
          </a:bodyPr>
          <a:lstStyle/>
          <a:p>
            <a:r>
              <a:rPr lang="tr-TR" dirty="0"/>
              <a:t>Çoğu kez yünlü kazağımızı ya da naylon iplikten yapılmış tişörtümüzü çıkartırken çıtırtılar duyarız. Eğer karanlık bir odada kazağımızı çıkartırsak, sesle beraber küçük kıvılcımların çıktığını da görürüz. Uzun saçlı kimseler, saçlarını kuruttuktan sonra tararken saç tellerinin birbirini ittiğini ve saçlarının kabardığını görür.</a:t>
            </a:r>
            <a:r>
              <a:rPr lang="tr-TR" dirty="0" smtClean="0"/>
              <a:t/>
            </a:r>
            <a:br>
              <a:rPr lang="tr-TR" dirty="0" smtClean="0"/>
            </a:br>
            <a:r>
              <a:rPr lang="tr-TR" dirty="0"/>
              <a:t>    Plâstik tarak kuru saça sürtüldükten sonra küçük kâğıt parçalarına yaklaştırılırsa, tarağın kâğıt parçalarını çektiği görülür. İpekli kumaşa 20-25 kez sürtülmüş cam kavanoz da kâğıt parçalarını çeker. </a:t>
            </a:r>
            <a:r>
              <a:rPr lang="tr-TR" dirty="0" smtClean="0"/>
              <a:t/>
            </a:r>
            <a:br>
              <a:rPr lang="tr-TR" dirty="0" smtClean="0"/>
            </a:br>
            <a:r>
              <a:rPr lang="tr-TR" dirty="0"/>
              <a:t>    Bazen, naylon iplikten yapılmış halı üstünde yürüdükten sonra metal kapı koluna değdiğimizde, elektrik çarptığını fark ederiz.</a:t>
            </a:r>
            <a:r>
              <a:rPr lang="tr-TR" dirty="0" smtClean="0"/>
              <a:t/>
            </a:r>
            <a:br>
              <a:rPr lang="tr-TR" dirty="0" smtClean="0"/>
            </a:br>
            <a:r>
              <a:rPr lang="tr-TR" dirty="0"/>
              <a:t>    Aynı şey bir araçla bir süre dolaştığımızda araçtan inerken metal kapı koluna değdiğimizde ya da dışarıdaki bir kimseye değdiğimizde de olur. </a:t>
            </a:r>
            <a:r>
              <a:rPr lang="tr-TR" dirty="0" smtClean="0"/>
              <a:t/>
            </a:r>
            <a:br>
              <a:rPr lang="tr-TR" dirty="0" smtClean="0"/>
            </a:br>
            <a:r>
              <a:rPr lang="tr-TR" dirty="0"/>
              <a:t>    Televizyon ekranı, plâstik kasalı radyo, teyp vb. araçların üstü kuru bezle silindiği hâlde kısa sürede tozlanır. </a:t>
            </a:r>
          </a:p>
        </p:txBody>
      </p:sp>
    </p:spTree>
  </p:cSld>
  <p:clrMapOvr>
    <a:masterClrMapping/>
  </p:clrMapOvr>
  <p:transition spd="med">
    <p:circle/>
    <p:sndAc>
      <p:stSnd>
        <p:snd r:embed="rId3" name="applause.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www.bilgicik.com/wp-content/elektroskobun_uygulamalari_4.png"/>
          <p:cNvPicPr>
            <a:picLocks noChangeAspect="1" noChangeArrowheads="1"/>
          </p:cNvPicPr>
          <p:nvPr/>
        </p:nvPicPr>
        <p:blipFill>
          <a:blip r:embed="rId3" cstate="print"/>
          <a:srcRect/>
          <a:stretch>
            <a:fillRect/>
          </a:stretch>
        </p:blipFill>
        <p:spPr bwMode="auto">
          <a:xfrm>
            <a:off x="2571736" y="0"/>
            <a:ext cx="3371850" cy="4295775"/>
          </a:xfrm>
          <a:prstGeom prst="rect">
            <a:avLst/>
          </a:prstGeom>
          <a:noFill/>
        </p:spPr>
      </p:pic>
      <p:sp>
        <p:nvSpPr>
          <p:cNvPr id="3" name="2 Dikdörtgen"/>
          <p:cNvSpPr/>
          <p:nvPr/>
        </p:nvSpPr>
        <p:spPr>
          <a:xfrm rot="10800000" flipV="1">
            <a:off x="500034" y="4786322"/>
            <a:ext cx="8072494" cy="923330"/>
          </a:xfrm>
          <a:prstGeom prst="rect">
            <a:avLst/>
          </a:prstGeom>
          <a:blipFill>
            <a:blip r:embed="rId4" cstate="print"/>
            <a:tile tx="0" ty="0" sx="100000" sy="100000" flip="none" algn="tl"/>
          </a:blipFill>
        </p:spPr>
        <p:txBody>
          <a:bodyPr wrap="square">
            <a:spAutoFit/>
          </a:bodyPr>
          <a:lstStyle/>
          <a:p>
            <a:r>
              <a:rPr lang="tr-TR" b="1" dirty="0"/>
              <a:t>I.</a:t>
            </a:r>
            <a:r>
              <a:rPr lang="tr-TR" dirty="0"/>
              <a:t> Yapraklardaki yük fazlalığının bir kısmı topuza gider. Yaprakların yük miktarı azalacağından yapraklar bir miktar kapanır.</a:t>
            </a:r>
            <a:r>
              <a:rPr lang="tr-TR" dirty="0" smtClean="0"/>
              <a:t/>
            </a:r>
            <a:br>
              <a:rPr lang="tr-TR" dirty="0" smtClean="0"/>
            </a:br>
            <a:endParaRPr lang="tr-TR" dirty="0"/>
          </a:p>
        </p:txBody>
      </p:sp>
    </p:spTree>
  </p:cSld>
  <p:clrMapOvr>
    <a:masterClrMapping/>
  </p:clrMapOvr>
  <p:transition spd="med">
    <p:plus/>
    <p:sndAc>
      <p:stSnd>
        <p:snd r:embed="rId2" name="cashreg.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ttp://www.bilgicik.com/wp-content/elektroskobun_uygulamalari_5.png"/>
          <p:cNvPicPr>
            <a:picLocks noChangeAspect="1" noChangeArrowheads="1"/>
          </p:cNvPicPr>
          <p:nvPr/>
        </p:nvPicPr>
        <p:blipFill>
          <a:blip r:embed="rId3" cstate="print"/>
          <a:srcRect/>
          <a:stretch>
            <a:fillRect/>
          </a:stretch>
        </p:blipFill>
        <p:spPr bwMode="auto">
          <a:xfrm>
            <a:off x="2714612" y="1"/>
            <a:ext cx="3381375" cy="3643314"/>
          </a:xfrm>
          <a:prstGeom prst="rect">
            <a:avLst/>
          </a:prstGeom>
          <a:noFill/>
        </p:spPr>
      </p:pic>
      <p:sp>
        <p:nvSpPr>
          <p:cNvPr id="3" name="2 Dikdörtgen"/>
          <p:cNvSpPr/>
          <p:nvPr/>
        </p:nvSpPr>
        <p:spPr>
          <a:xfrm>
            <a:off x="571472" y="4429132"/>
            <a:ext cx="8001056" cy="646331"/>
          </a:xfrm>
          <a:prstGeom prst="rect">
            <a:avLst/>
          </a:prstGeom>
          <a:blipFill>
            <a:blip r:embed="rId4" cstate="print"/>
            <a:tile tx="0" ty="0" sx="100000" sy="100000" flip="none" algn="tl"/>
          </a:blipFill>
        </p:spPr>
        <p:txBody>
          <a:bodyPr wrap="square">
            <a:spAutoFit/>
          </a:bodyPr>
          <a:lstStyle/>
          <a:p>
            <a:r>
              <a:rPr lang="tr-TR" dirty="0"/>
              <a:t>II. Yapraklardaki fazla yüklerin tamamı topuzda toplanırsa yapraklar nötr olur ve tamamen kapanır.</a:t>
            </a:r>
          </a:p>
        </p:txBody>
      </p:sp>
    </p:spTree>
  </p:cSld>
  <p:clrMapOvr>
    <a:masterClrMapping/>
  </p:clrMapOvr>
  <p:transition spd="med">
    <p:dissolve/>
    <p:sndAc>
      <p:stSnd>
        <p:snd r:embed="rId2" name="camera.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www.bilgicik.com/wp-content/elektroskobun_uygulamalari_6.png"/>
          <p:cNvPicPr>
            <a:picLocks noChangeAspect="1" noChangeArrowheads="1"/>
          </p:cNvPicPr>
          <p:nvPr/>
        </p:nvPicPr>
        <p:blipFill>
          <a:blip r:embed="rId3" cstate="print"/>
          <a:srcRect/>
          <a:stretch>
            <a:fillRect/>
          </a:stretch>
        </p:blipFill>
        <p:spPr bwMode="auto">
          <a:xfrm>
            <a:off x="2428860" y="0"/>
            <a:ext cx="3657600" cy="3857628"/>
          </a:xfrm>
          <a:prstGeom prst="rect">
            <a:avLst/>
          </a:prstGeom>
          <a:noFill/>
        </p:spPr>
      </p:pic>
      <p:sp>
        <p:nvSpPr>
          <p:cNvPr id="3" name="2 Dikdörtgen"/>
          <p:cNvSpPr/>
          <p:nvPr/>
        </p:nvSpPr>
        <p:spPr>
          <a:xfrm>
            <a:off x="285720" y="4857760"/>
            <a:ext cx="8286808" cy="923330"/>
          </a:xfrm>
          <a:prstGeom prst="rect">
            <a:avLst/>
          </a:prstGeom>
          <a:blipFill>
            <a:blip r:embed="rId4" cstate="print"/>
            <a:tile tx="0" ty="0" sx="100000" sy="100000" flip="none" algn="tl"/>
          </a:blipFill>
        </p:spPr>
        <p:txBody>
          <a:bodyPr wrap="square">
            <a:spAutoFit/>
          </a:bodyPr>
          <a:lstStyle/>
          <a:p>
            <a:r>
              <a:rPr lang="tr-TR" dirty="0"/>
              <a:t>III. Yapraklardaki fazla yüklerin miktarından daha fazla yük topuza toplanırsa yapraklar önce tamamen kapanır (nötr olur), sonra ilk durumdakine göre </a:t>
            </a:r>
            <a:r>
              <a:rPr lang="tr-TR" dirty="0" err="1"/>
              <a:t>zot</a:t>
            </a:r>
            <a:r>
              <a:rPr lang="tr-TR" dirty="0"/>
              <a:t> cins yüklenerek tekrar açılır.</a:t>
            </a:r>
          </a:p>
        </p:txBody>
      </p:sp>
    </p:spTree>
  </p:cSld>
  <p:clrMapOvr>
    <a:masterClrMapping/>
  </p:clrMapOvr>
  <p:transition spd="med">
    <p:randomBar dir="vert"/>
    <p:sndAc>
      <p:stSnd>
        <p:snd r:embed="rId2" name="chimes.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Rectangle 6"/>
          <p:cNvSpPr>
            <a:spLocks noChangeArrowheads="1"/>
          </p:cNvSpPr>
          <p:nvPr/>
        </p:nvSpPr>
        <p:spPr bwMode="auto">
          <a:xfrm rot="17449482" flipV="1">
            <a:off x="0" y="261610"/>
            <a:ext cx="9144000" cy="2616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dirty="0" err="1" smtClean="0">
                <a:ln>
                  <a:noFill/>
                </a:ln>
                <a:solidFill>
                  <a:schemeClr val="tx1"/>
                </a:solidFill>
                <a:effectLst/>
                <a:latin typeface="Arial" pitchFamily="34" charset="0"/>
                <a:ea typeface="Comic Sans MS" pitchFamily="66" charset="0"/>
                <a:cs typeface="Comic Sans MS" pitchFamily="66" charset="0"/>
              </a:rPr>
              <a:t>Yukarıdakilerden</a:t>
            </a:r>
            <a:r>
              <a:rPr kumimoji="0" lang="en-US" sz="1100" b="0" i="0" u="none" strike="noStrike" cap="none" normalizeH="0" baseline="0" dirty="0" smtClean="0">
                <a:ln>
                  <a:noFill/>
                </a:ln>
                <a:solidFill>
                  <a:schemeClr val="tx1"/>
                </a:solidFill>
                <a:effectLst/>
                <a:latin typeface="Arial" pitchFamily="34" charset="0"/>
                <a:ea typeface="Comic Sans MS" pitchFamily="66" charset="0"/>
                <a:cs typeface="Comic Sans MS" pitchFamily="66" charset="0"/>
              </a:rPr>
              <a:t> </a:t>
            </a:r>
            <a:r>
              <a:rPr kumimoji="0" lang="en-US" sz="1100" b="0" i="0" u="none" strike="noStrike" cap="none" normalizeH="0" baseline="0" dirty="0" err="1" smtClean="0">
                <a:ln>
                  <a:noFill/>
                </a:ln>
                <a:solidFill>
                  <a:schemeClr val="tx1"/>
                </a:solidFill>
                <a:effectLst/>
                <a:latin typeface="Arial" pitchFamily="34" charset="0"/>
                <a:ea typeface="Comic Sans MS" pitchFamily="66" charset="0"/>
                <a:cs typeface="Comic Sans MS" pitchFamily="66" charset="0"/>
              </a:rPr>
              <a:t>hangisi</a:t>
            </a:r>
            <a:r>
              <a:rPr kumimoji="0" lang="en-US" sz="1100" b="0" i="0" u="none" strike="noStrike" cap="none" normalizeH="0" baseline="0" dirty="0" smtClean="0">
                <a:ln>
                  <a:noFill/>
                </a:ln>
                <a:solidFill>
                  <a:schemeClr val="tx1"/>
                </a:solidFill>
                <a:effectLst/>
                <a:latin typeface="Arial" pitchFamily="34" charset="0"/>
                <a:ea typeface="Comic Sans MS" pitchFamily="66" charset="0"/>
                <a:cs typeface="Comic Sans MS" pitchFamily="66" charset="0"/>
              </a:rPr>
              <a:t> </a:t>
            </a:r>
            <a:r>
              <a:rPr kumimoji="0" lang="en-US" sz="1100" b="0" i="0" u="none" strike="noStrike" cap="none" normalizeH="0" baseline="0" dirty="0" err="1" smtClean="0">
                <a:ln>
                  <a:noFill/>
                </a:ln>
                <a:solidFill>
                  <a:schemeClr val="tx1"/>
                </a:solidFill>
                <a:effectLst/>
                <a:latin typeface="Arial" pitchFamily="34" charset="0"/>
                <a:ea typeface="Comic Sans MS" pitchFamily="66" charset="0"/>
                <a:cs typeface="Comic Sans MS" pitchFamily="66" charset="0"/>
              </a:rPr>
              <a:t>elektriklenme</a:t>
            </a:r>
            <a:r>
              <a:rPr kumimoji="0" lang="en-US" sz="1100" b="0" i="0" u="none" strike="noStrike" cap="none" normalizeH="0" baseline="0" dirty="0" smtClean="0">
                <a:ln>
                  <a:noFill/>
                </a:ln>
                <a:solidFill>
                  <a:schemeClr val="tx1"/>
                </a:solidFill>
                <a:effectLst/>
                <a:latin typeface="Arial" pitchFamily="34" charset="0"/>
                <a:ea typeface="Comic Sans MS" pitchFamily="66" charset="0"/>
                <a:cs typeface="Comic Sans MS" pitchFamily="66" charset="0"/>
              </a:rPr>
              <a:t> </a:t>
            </a:r>
            <a:r>
              <a:rPr kumimoji="0" lang="en-US" sz="1100" b="0" i="0" u="none" strike="noStrike" cap="none" normalizeH="0" baseline="0" dirty="0" err="1" smtClean="0">
                <a:ln>
                  <a:noFill/>
                </a:ln>
                <a:solidFill>
                  <a:schemeClr val="tx1"/>
                </a:solidFill>
                <a:effectLst/>
                <a:latin typeface="Arial" pitchFamily="34" charset="0"/>
                <a:ea typeface="Comic Sans MS" pitchFamily="66" charset="0"/>
                <a:cs typeface="Comic Sans MS" pitchFamily="66" charset="0"/>
              </a:rPr>
              <a:t>ile</a:t>
            </a:r>
            <a:r>
              <a:rPr kumimoji="0" lang="en-US" sz="1100" b="0" i="0" u="none" strike="noStrike" cap="none" normalizeH="0" baseline="0" dirty="0" smtClean="0">
                <a:ln>
                  <a:noFill/>
                </a:ln>
                <a:solidFill>
                  <a:schemeClr val="tx1"/>
                </a:solidFill>
                <a:effectLst/>
                <a:latin typeface="Arial" pitchFamily="34" charset="0"/>
                <a:ea typeface="Comic Sans MS" pitchFamily="66" charset="0"/>
                <a:cs typeface="Comic Sans MS" pitchFamily="66" charset="0"/>
              </a:rPr>
              <a:t> </a:t>
            </a:r>
            <a:r>
              <a:rPr kumimoji="0" lang="en-US" sz="1100" b="0" i="0" u="none" strike="noStrike" cap="none" normalizeH="0" baseline="0" dirty="0" err="1" smtClean="0">
                <a:ln>
                  <a:noFill/>
                </a:ln>
                <a:solidFill>
                  <a:schemeClr val="tx1"/>
                </a:solidFill>
                <a:effectLst/>
                <a:latin typeface="Arial" pitchFamily="34" charset="0"/>
                <a:ea typeface="Comic Sans MS" pitchFamily="66" charset="0"/>
                <a:cs typeface="Comic Sans MS" pitchFamily="66" charset="0"/>
              </a:rPr>
              <a:t>ilgili</a:t>
            </a:r>
            <a:r>
              <a:rPr kumimoji="0" lang="en-US" sz="1100" b="0" i="0" u="none" strike="noStrike" cap="none" normalizeH="0" baseline="0" dirty="0" smtClean="0">
                <a:ln>
                  <a:noFill/>
                </a:ln>
                <a:solidFill>
                  <a:schemeClr val="tx1"/>
                </a:solidFill>
                <a:effectLst/>
                <a:latin typeface="Arial" pitchFamily="34" charset="0"/>
                <a:ea typeface="Comic Sans MS" pitchFamily="66" charset="0"/>
                <a:cs typeface="Comic Sans MS" pitchFamily="66" charset="0"/>
              </a:rPr>
              <a:t> </a:t>
            </a:r>
            <a:r>
              <a:rPr kumimoji="0" lang="en-US" sz="1100" b="0" i="0" u="none" strike="noStrike" cap="none" normalizeH="0" baseline="0" dirty="0" err="1" smtClean="0">
                <a:ln>
                  <a:noFill/>
                </a:ln>
                <a:solidFill>
                  <a:schemeClr val="tx1"/>
                </a:solidFill>
                <a:effectLst/>
                <a:latin typeface="Arial" pitchFamily="34" charset="0"/>
                <a:ea typeface="Comic Sans MS" pitchFamily="66" charset="0"/>
                <a:cs typeface="Comic Sans MS" pitchFamily="66" charset="0"/>
              </a:rPr>
              <a:t>değildir</a:t>
            </a:r>
            <a:r>
              <a:rPr kumimoji="0" lang="en-US" sz="1100" b="0" i="0" u="none" strike="noStrike" cap="none" normalizeH="0" baseline="0" dirty="0" smtClean="0">
                <a:ln>
                  <a:noFill/>
                </a:ln>
                <a:solidFill>
                  <a:schemeClr val="tx1"/>
                </a:solidFill>
                <a:effectLst/>
                <a:latin typeface="Arial" pitchFamily="34" charset="0"/>
                <a:ea typeface="Comic Sans MS" pitchFamily="66" charset="0"/>
                <a:cs typeface="Comic Sans MS" pitchFamily="66" charset="0"/>
              </a:rPr>
              <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057" name="Picture 9"/>
          <p:cNvPicPr>
            <a:picLocks noChangeAspect="1" noChangeArrowheads="1"/>
          </p:cNvPicPr>
          <p:nvPr/>
        </p:nvPicPr>
        <p:blipFill>
          <a:blip r:embed="rId3" cstate="print"/>
          <a:srcRect/>
          <a:stretch>
            <a:fillRect/>
          </a:stretch>
        </p:blipFill>
        <p:spPr bwMode="auto">
          <a:xfrm>
            <a:off x="0" y="157266"/>
            <a:ext cx="9001156" cy="6700734"/>
          </a:xfrm>
          <a:prstGeom prst="rect">
            <a:avLst/>
          </a:prstGeom>
          <a:noFill/>
          <a:ln w="9525">
            <a:noFill/>
            <a:miter lim="800000"/>
            <a:headEnd/>
            <a:tailEnd/>
          </a:ln>
        </p:spPr>
      </p:pic>
    </p:spTree>
  </p:cSld>
  <p:clrMapOvr>
    <a:masterClrMapping/>
  </p:clrMapOvr>
  <p:transition spd="med">
    <p:split dir="in"/>
    <p:sndAc>
      <p:stSnd>
        <p:snd r:embed="rId2" name="breeze.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p:cNvPicPr>
            <a:picLocks noChangeAspect="1" noChangeArrowheads="1"/>
          </p:cNvPicPr>
          <p:nvPr/>
        </p:nvPicPr>
        <p:blipFill>
          <a:blip r:embed="rId3" cstate="print"/>
          <a:srcRect/>
          <a:stretch>
            <a:fillRect/>
          </a:stretch>
        </p:blipFill>
        <p:spPr bwMode="auto">
          <a:xfrm>
            <a:off x="357158" y="15857"/>
            <a:ext cx="7929618" cy="6842144"/>
          </a:xfrm>
          <a:prstGeom prst="rect">
            <a:avLst/>
          </a:prstGeom>
          <a:noFill/>
          <a:ln w="9525">
            <a:noFill/>
            <a:miter lim="800000"/>
            <a:headEnd/>
            <a:tailEnd/>
          </a:ln>
        </p:spPr>
      </p:pic>
    </p:spTree>
  </p:cSld>
  <p:clrMapOvr>
    <a:masterClrMapping/>
  </p:clrMapOvr>
  <p:transition spd="med">
    <p:zoom dir="in"/>
    <p:sndAc>
      <p:stSnd>
        <p:snd r:embed="rId2" name="bomb.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Untitled-1"/>
          <p:cNvPicPr>
            <a:picLocks noChangeAspect="1" noChangeArrowheads="1"/>
          </p:cNvPicPr>
          <p:nvPr/>
        </p:nvPicPr>
        <p:blipFill>
          <a:blip r:embed="rId3" cstate="print"/>
          <a:srcRect/>
          <a:stretch>
            <a:fillRect/>
          </a:stretch>
        </p:blipFill>
        <p:spPr bwMode="auto">
          <a:xfrm>
            <a:off x="5819775" y="0"/>
            <a:ext cx="3324225" cy="4400550"/>
          </a:xfrm>
          <a:prstGeom prst="rect">
            <a:avLst/>
          </a:prstGeom>
          <a:noFill/>
          <a:ln w="9525">
            <a:noFill/>
            <a:miter lim="800000"/>
            <a:headEnd/>
            <a:tailEnd/>
          </a:ln>
        </p:spPr>
      </p:pic>
      <p:pic>
        <p:nvPicPr>
          <p:cNvPr id="27651" name="Picture 3" descr="Untitled-21"/>
          <p:cNvPicPr>
            <a:picLocks noChangeAspect="1" noChangeArrowheads="1"/>
          </p:cNvPicPr>
          <p:nvPr/>
        </p:nvPicPr>
        <p:blipFill>
          <a:blip r:embed="rId4" cstate="print"/>
          <a:srcRect/>
          <a:stretch>
            <a:fillRect/>
          </a:stretch>
        </p:blipFill>
        <p:spPr bwMode="auto">
          <a:xfrm>
            <a:off x="2786050" y="0"/>
            <a:ext cx="3000375" cy="4314825"/>
          </a:xfrm>
          <a:prstGeom prst="rect">
            <a:avLst/>
          </a:prstGeom>
          <a:noFill/>
          <a:ln w="9525">
            <a:noFill/>
            <a:miter lim="800000"/>
            <a:headEnd/>
            <a:tailEnd/>
          </a:ln>
        </p:spPr>
      </p:pic>
      <p:pic>
        <p:nvPicPr>
          <p:cNvPr id="27652" name="Picture 4" descr="indir2"/>
          <p:cNvPicPr>
            <a:picLocks noChangeAspect="1" noChangeArrowheads="1"/>
          </p:cNvPicPr>
          <p:nvPr/>
        </p:nvPicPr>
        <p:blipFill>
          <a:blip r:embed="rId5" cstate="print"/>
          <a:srcRect/>
          <a:stretch>
            <a:fillRect/>
          </a:stretch>
        </p:blipFill>
        <p:spPr bwMode="auto">
          <a:xfrm>
            <a:off x="0" y="142852"/>
            <a:ext cx="2680211" cy="3319457"/>
          </a:xfrm>
          <a:prstGeom prst="rect">
            <a:avLst/>
          </a:prstGeom>
          <a:noFill/>
          <a:ln w="9525">
            <a:noFill/>
            <a:miter lim="800000"/>
            <a:headEnd/>
            <a:tailEnd/>
          </a:ln>
        </p:spPr>
      </p:pic>
    </p:spTree>
  </p:cSld>
  <p:clrMapOvr>
    <a:masterClrMapping/>
  </p:clrMapOvr>
  <p:transition spd="med">
    <p:pull dir="lu"/>
    <p:sndAc>
      <p:stSnd>
        <p:snd r:embed="rId2" name="explode.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3" cstate="print"/>
          <a:srcRect/>
          <a:stretch>
            <a:fillRect/>
          </a:stretch>
        </p:blipFill>
        <p:spPr bwMode="auto">
          <a:xfrm>
            <a:off x="0" y="78356"/>
            <a:ext cx="9144000" cy="6779644"/>
          </a:xfrm>
          <a:prstGeom prst="rect">
            <a:avLst/>
          </a:prstGeom>
          <a:noFill/>
          <a:ln w="9525">
            <a:noFill/>
            <a:miter lim="800000"/>
            <a:headEnd/>
            <a:tailEnd/>
          </a:ln>
        </p:spPr>
      </p:pic>
    </p:spTree>
  </p:cSld>
  <p:clrMapOvr>
    <a:masterClrMapping/>
  </p:clrMapOvr>
  <p:transition spd="med">
    <p:wedge/>
    <p:sndAc>
      <p:stSnd>
        <p:snd r:embed="rId2" name="laser.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3" cstate="print"/>
          <a:srcRect/>
          <a:stretch>
            <a:fillRect/>
          </a:stretch>
        </p:blipFill>
        <p:spPr bwMode="auto">
          <a:xfrm>
            <a:off x="0" y="-24355"/>
            <a:ext cx="9144000" cy="6882355"/>
          </a:xfrm>
          <a:prstGeom prst="rect">
            <a:avLst/>
          </a:prstGeom>
          <a:noFill/>
          <a:ln w="9525">
            <a:noFill/>
            <a:miter lim="800000"/>
            <a:headEnd/>
            <a:tailEnd/>
          </a:ln>
        </p:spPr>
      </p:pic>
    </p:spTree>
  </p:cSld>
  <p:clrMapOvr>
    <a:masterClrMapping/>
  </p:clrMapOvr>
  <p:transition spd="med">
    <p:circle/>
    <p:sndAc>
      <p:stSnd>
        <p:snd r:embed="rId2" name="bomb.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0"/>
            <a:ext cx="9144000" cy="5355312"/>
          </a:xfrm>
          <a:prstGeom prst="rect">
            <a:avLst/>
          </a:prstGeom>
          <a:blipFill>
            <a:blip r:embed="rId3" cstate="print"/>
            <a:tile tx="0" ty="0" sx="100000" sy="100000" flip="none" algn="tl"/>
          </a:blipFill>
        </p:spPr>
        <p:style>
          <a:lnRef idx="2">
            <a:schemeClr val="accent2"/>
          </a:lnRef>
          <a:fillRef idx="1">
            <a:schemeClr val="lt1"/>
          </a:fillRef>
          <a:effectRef idx="0">
            <a:schemeClr val="accent2"/>
          </a:effectRef>
          <a:fontRef idx="minor">
            <a:schemeClr val="dk1"/>
          </a:fontRef>
        </p:style>
        <p:txBody>
          <a:bodyPr wrap="square">
            <a:spAutoFit/>
          </a:bodyPr>
          <a:lstStyle/>
          <a:p>
            <a:r>
              <a:rPr lang="tr-TR" dirty="0"/>
              <a:t>Saçınıza sürttüğünüz tarağı çeşmeden yavaşça akan suyun yanına getirdiğimizde tarak, suyu kendine doğru çeker. Bütün anlatılan bu olayların nedeni cisimlerin sürtünme sonucu elektriklenmesidir.</a:t>
            </a:r>
            <a:r>
              <a:rPr lang="tr-TR" dirty="0" smtClean="0"/>
              <a:t/>
            </a:r>
            <a:br>
              <a:rPr lang="tr-TR" dirty="0" smtClean="0"/>
            </a:br>
            <a:r>
              <a:rPr lang="tr-TR" dirty="0" smtClean="0"/>
              <a:t/>
            </a:r>
            <a:br>
              <a:rPr lang="tr-TR" dirty="0" smtClean="0"/>
            </a:br>
            <a:r>
              <a:rPr lang="tr-TR" b="1" dirty="0"/>
              <a:t>* </a:t>
            </a:r>
            <a:r>
              <a:rPr lang="tr-TR" dirty="0"/>
              <a:t>Cisimler arasındaki itme ve çekme etkileşimleri elektriklenme denilen olay ile ilgilidir.</a:t>
            </a:r>
            <a:r>
              <a:rPr lang="tr-TR" dirty="0" smtClean="0"/>
              <a:t/>
            </a:r>
            <a:br>
              <a:rPr lang="tr-TR" dirty="0" smtClean="0"/>
            </a:br>
            <a:r>
              <a:rPr lang="tr-TR" b="1" dirty="0"/>
              <a:t>*</a:t>
            </a:r>
            <a:r>
              <a:rPr lang="tr-TR" dirty="0"/>
              <a:t> Elektriklenme için cisimlerin birbirine temas etmesi yeterlidir, sürtünme şart değildir, sürtünme sadece etkileşim yüzeyini arttırmak içindir.</a:t>
            </a:r>
            <a:r>
              <a:rPr lang="tr-TR" dirty="0" smtClean="0"/>
              <a:t/>
            </a:r>
            <a:br>
              <a:rPr lang="tr-TR" dirty="0" smtClean="0"/>
            </a:br>
            <a:r>
              <a:rPr lang="tr-TR" b="1" dirty="0"/>
              <a:t>*</a:t>
            </a:r>
            <a:r>
              <a:rPr lang="tr-TR" dirty="0"/>
              <a:t> Cam ve Ebonit(plastik) çubuklar farklı elektriksel özelliklere sahiptirler.</a:t>
            </a:r>
            <a:r>
              <a:rPr lang="tr-TR" dirty="0" smtClean="0"/>
              <a:t/>
            </a:r>
            <a:br>
              <a:rPr lang="tr-TR" dirty="0" smtClean="0"/>
            </a:br>
            <a:r>
              <a:rPr lang="tr-TR" b="1" dirty="0"/>
              <a:t>*</a:t>
            </a:r>
            <a:r>
              <a:rPr lang="tr-TR" dirty="0"/>
              <a:t> Cisimlerin yapısında iki farklı elektrik yükü vardır. -Pozitif yük (+) ve -Negatif yük(-) </a:t>
            </a:r>
            <a:r>
              <a:rPr lang="tr-TR" dirty="0" smtClean="0"/>
              <a:t/>
            </a:r>
            <a:br>
              <a:rPr lang="tr-TR" dirty="0" smtClean="0"/>
            </a:br>
            <a:r>
              <a:rPr lang="tr-TR" b="1" dirty="0"/>
              <a:t>*</a:t>
            </a:r>
            <a:r>
              <a:rPr lang="tr-TR" dirty="0"/>
              <a:t> Bu yükler “+” ve “-“ sembolleri ile temsil edilirler. Bu sembollerin matematikteki artı ve eksi ifadeleri ile alakası  yoktur,karıştırılmamalıdır.</a:t>
            </a:r>
            <a:r>
              <a:rPr lang="tr-TR" dirty="0" smtClean="0"/>
              <a:t/>
            </a:r>
            <a:br>
              <a:rPr lang="tr-TR" dirty="0" smtClean="0"/>
            </a:br>
            <a:r>
              <a:rPr lang="tr-TR" dirty="0"/>
              <a:t>İki Tür Elektrik: Artı ve Eksi Yükler</a:t>
            </a:r>
            <a:r>
              <a:rPr lang="tr-TR" dirty="0" smtClean="0"/>
              <a:t/>
            </a:r>
            <a:br>
              <a:rPr lang="tr-TR" dirty="0" smtClean="0"/>
            </a:br>
            <a:r>
              <a:rPr lang="tr-TR" b="1" dirty="0"/>
              <a:t>*NÖTR(YÜKSÜZ) cisim:</a:t>
            </a:r>
            <a:r>
              <a:rPr lang="tr-TR" dirty="0"/>
              <a:t>.(+) yük miktarı , (-) yük miktarına eşit olan cisimlerdir.Yükler cisim içerisinde düzgün olarak </a:t>
            </a:r>
            <a:r>
              <a:rPr lang="tr-TR" dirty="0" err="1"/>
              <a:t>dağilmiş</a:t>
            </a:r>
            <a:r>
              <a:rPr lang="tr-TR" dirty="0"/>
              <a:t> olup dengededirler</a:t>
            </a:r>
            <a:r>
              <a:rPr lang="tr-TR" dirty="0" smtClean="0"/>
              <a:t/>
            </a:r>
            <a:br>
              <a:rPr lang="tr-TR" dirty="0" smtClean="0"/>
            </a:br>
            <a:r>
              <a:rPr lang="tr-TR" b="1" dirty="0"/>
              <a:t>*POZİTİF(+) yüklü cisim:</a:t>
            </a:r>
            <a:r>
              <a:rPr lang="tr-TR" dirty="0"/>
              <a:t>(-)yük kaybetmiş nötr bir cisimde (+) yük fazlalığı olur. Böyle (+) yük fazlalığı olan cisimlere (+) yüklü cisimler denir.</a:t>
            </a:r>
            <a:r>
              <a:rPr lang="tr-TR" dirty="0" smtClean="0"/>
              <a:t/>
            </a:r>
            <a:br>
              <a:rPr lang="tr-TR" dirty="0" smtClean="0"/>
            </a:br>
            <a:r>
              <a:rPr lang="tr-TR" b="1" dirty="0"/>
              <a:t>*NEGATİF(-) yüklü cisim:</a:t>
            </a:r>
            <a:r>
              <a:rPr lang="tr-TR" dirty="0"/>
              <a:t>(-) yük kazanmış nötr bir cisimde (-) yük fazlalığı olur. Böyle (-) yük fazlalığı olan cisimlere negatif yüklü cisim denir. </a:t>
            </a:r>
            <a:r>
              <a:rPr lang="tr-TR" dirty="0" smtClean="0"/>
              <a:t/>
            </a:r>
            <a:br>
              <a:rPr lang="tr-TR" dirty="0" smtClean="0"/>
            </a:br>
            <a:endParaRPr lang="tr-TR" dirty="0"/>
          </a:p>
        </p:txBody>
      </p:sp>
      <p:pic>
        <p:nvPicPr>
          <p:cNvPr id="7170" name="Picture 2" descr="http://fenokulu.net/kavramresim6/elektriklenme1.gif"/>
          <p:cNvPicPr>
            <a:picLocks noChangeAspect="1" noChangeArrowheads="1"/>
          </p:cNvPicPr>
          <p:nvPr/>
        </p:nvPicPr>
        <p:blipFill>
          <a:blip r:embed="rId4" cstate="print"/>
          <a:srcRect/>
          <a:stretch>
            <a:fillRect/>
          </a:stretch>
        </p:blipFill>
        <p:spPr bwMode="auto">
          <a:xfrm>
            <a:off x="2357422" y="5429264"/>
            <a:ext cx="3924288" cy="1339031"/>
          </a:xfrm>
          <a:prstGeom prst="rect">
            <a:avLst/>
          </a:prstGeom>
          <a:noFill/>
        </p:spPr>
      </p:pic>
    </p:spTree>
  </p:cSld>
  <p:clrMapOvr>
    <a:masterClrMapping/>
  </p:clrMapOvr>
  <p:transition spd="med">
    <p:dissolve/>
    <p:sndAc>
      <p:stSnd>
        <p:snd r:embed="rId2" name="explode.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1"/>
            <a:ext cx="9144000" cy="2031325"/>
          </a:xfrm>
          <a:prstGeom prst="rect">
            <a:avLst/>
          </a:prstGeom>
          <a:blipFill>
            <a:blip r:embed="rId3" cstate="print"/>
            <a:tile tx="0" ty="0" sx="100000" sy="100000" flip="none" algn="tl"/>
          </a:blipFill>
        </p:spPr>
        <p:txBody>
          <a:bodyPr wrap="square">
            <a:spAutoFit/>
          </a:bodyPr>
          <a:lstStyle/>
          <a:p>
            <a:r>
              <a:rPr lang="tr-TR" dirty="0"/>
              <a:t>Yünlü kumaşa sürtülmüş, EBONİT(plâstik) çubuğun kazandığı yük negatif(–) , </a:t>
            </a:r>
            <a:br>
              <a:rPr lang="tr-TR" dirty="0"/>
            </a:br>
            <a:r>
              <a:rPr lang="tr-TR" dirty="0"/>
              <a:t>-İpekli kumaşa sürtülen CAM çubuğun kazandığı yük pozitif(+) yüktür.</a:t>
            </a:r>
          </a:p>
          <a:p>
            <a:r>
              <a:rPr lang="tr-TR" b="1" dirty="0"/>
              <a:t>*</a:t>
            </a:r>
            <a:r>
              <a:rPr lang="tr-TR" dirty="0"/>
              <a:t>AYNI CİNS yüklerle yüklü cisimler birbirlerini iter. Zıt yüklü cisimler ise birbirini çeker</a:t>
            </a:r>
            <a:br>
              <a:rPr lang="tr-TR" dirty="0"/>
            </a:br>
            <a:r>
              <a:rPr lang="tr-TR" b="1" dirty="0"/>
              <a:t>NOT:</a:t>
            </a:r>
            <a:r>
              <a:rPr lang="tr-TR" dirty="0"/>
              <a:t>Bu itme ve çekme kuvvetleri cisimlerdeki yük miktarlarıyla doğru,cisimler arasındaki uzaklığın karesiyle ters orantılıdır.Yani cisimler arasındaki yük miktarı fark elektriksel kuvvet de büyür,aralarındaki uzaklık arttıkça elektriksel kuvvet de küçülür.</a:t>
            </a:r>
          </a:p>
          <a:p>
            <a:r>
              <a:rPr lang="tr-TR" b="1" dirty="0"/>
              <a:t>Hazırlayan: </a:t>
            </a:r>
            <a:r>
              <a:rPr lang="tr-TR" dirty="0"/>
              <a:t>Nilüfer Tekin</a:t>
            </a:r>
          </a:p>
        </p:txBody>
      </p:sp>
      <p:pic>
        <p:nvPicPr>
          <p:cNvPr id="6146" name="Picture 2" descr="https://i1.wp.com/fencalis.com/wp-content/uploads/2017/03/elekrt.jpg?zoom=3&amp;resize=324%2C160"/>
          <p:cNvPicPr>
            <a:picLocks noChangeAspect="1" noChangeArrowheads="1"/>
          </p:cNvPicPr>
          <p:nvPr/>
        </p:nvPicPr>
        <p:blipFill>
          <a:blip r:embed="rId4" cstate="print"/>
          <a:srcRect/>
          <a:stretch>
            <a:fillRect/>
          </a:stretch>
        </p:blipFill>
        <p:spPr bwMode="auto">
          <a:xfrm>
            <a:off x="0" y="2025800"/>
            <a:ext cx="9144000" cy="4832200"/>
          </a:xfrm>
          <a:prstGeom prst="rect">
            <a:avLst/>
          </a:prstGeom>
          <a:noFill/>
        </p:spPr>
      </p:pic>
    </p:spTree>
  </p:cSld>
  <p:clrMapOvr>
    <a:masterClrMapping/>
  </p:clrMapOvr>
  <p:transition spd="med">
    <p:split orient="vert" dir="in"/>
    <p:sndAc>
      <p:stSnd>
        <p:snd r:embed="rId2" name="chimes.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011222"/>
          </a:xfrm>
          <a:solidFill>
            <a:schemeClr val="accent3">
              <a:lumMod val="40000"/>
              <a:lumOff val="60000"/>
            </a:schemeClr>
          </a:solidFill>
        </p:spPr>
        <p:style>
          <a:lnRef idx="2">
            <a:schemeClr val="accent3"/>
          </a:lnRef>
          <a:fillRef idx="1">
            <a:schemeClr val="lt1"/>
          </a:fillRef>
          <a:effectRef idx="0">
            <a:schemeClr val="accent3"/>
          </a:effectRef>
          <a:fontRef idx="minor">
            <a:schemeClr val="dk1"/>
          </a:fontRef>
        </p:style>
        <p:txBody>
          <a:bodyPr>
            <a:normAutofit fontScale="90000"/>
          </a:bodyPr>
          <a:lstStyle/>
          <a:p>
            <a:r>
              <a:rPr lang="tr-TR" dirty="0" err="1" smtClean="0"/>
              <a:t>Elektrikleskopun</a:t>
            </a:r>
            <a:r>
              <a:rPr lang="tr-TR" dirty="0" smtClean="0"/>
              <a:t> yapımı konu anlatımı</a:t>
            </a:r>
            <a:br>
              <a:rPr lang="tr-TR" dirty="0" smtClean="0"/>
            </a:br>
            <a:endParaRPr lang="tr-TR" dirty="0"/>
          </a:p>
        </p:txBody>
      </p:sp>
      <p:pic>
        <p:nvPicPr>
          <p:cNvPr id="21506" name="Picture 2" descr="http://fenokulu.net/kavramresim4/elektroskopyapimi.jpg"/>
          <p:cNvPicPr>
            <a:picLocks noChangeAspect="1" noChangeArrowheads="1"/>
          </p:cNvPicPr>
          <p:nvPr/>
        </p:nvPicPr>
        <p:blipFill>
          <a:blip r:embed="rId4" cstate="print"/>
          <a:srcRect/>
          <a:stretch>
            <a:fillRect/>
          </a:stretch>
        </p:blipFill>
        <p:spPr bwMode="auto">
          <a:xfrm>
            <a:off x="1" y="1785926"/>
            <a:ext cx="2714612" cy="4248151"/>
          </a:xfrm>
          <a:prstGeom prst="rect">
            <a:avLst/>
          </a:prstGeom>
          <a:noFill/>
        </p:spPr>
      </p:pic>
      <p:sp>
        <p:nvSpPr>
          <p:cNvPr id="4" name="3 Dikdörtgen"/>
          <p:cNvSpPr/>
          <p:nvPr/>
        </p:nvSpPr>
        <p:spPr>
          <a:xfrm>
            <a:off x="3214678" y="2571744"/>
            <a:ext cx="5572164" cy="1477328"/>
          </a:xfrm>
          <a:prstGeom prst="rect">
            <a:avLst/>
          </a:prstGeom>
          <a:blipFill>
            <a:blip r:embed="rId5" cstate="print"/>
            <a:tile tx="0" ty="0" sx="100000" sy="100000" flip="none" algn="tl"/>
          </a:blipFill>
        </p:spPr>
        <p:txBody>
          <a:bodyPr wrap="square">
            <a:spAutoFit/>
          </a:bodyPr>
          <a:lstStyle/>
          <a:p>
            <a:r>
              <a:rPr lang="tr-TR" dirty="0"/>
              <a:t>Kullanılan Malzeme: </a:t>
            </a:r>
            <a:r>
              <a:rPr lang="tr-TR" dirty="0" smtClean="0"/>
              <a:t/>
            </a:r>
            <a:br>
              <a:rPr lang="tr-TR" dirty="0" smtClean="0"/>
            </a:br>
            <a:r>
              <a:rPr lang="tr-TR" dirty="0"/>
              <a:t>- Bir adet cam şişe veya kavanoz </a:t>
            </a:r>
            <a:r>
              <a:rPr lang="tr-TR" dirty="0" smtClean="0"/>
              <a:t/>
            </a:r>
            <a:br>
              <a:rPr lang="tr-TR" dirty="0" smtClean="0"/>
            </a:br>
            <a:r>
              <a:rPr lang="tr-TR" dirty="0"/>
              <a:t>- Alüminyum Folyo</a:t>
            </a:r>
            <a:r>
              <a:rPr lang="tr-TR" dirty="0" smtClean="0"/>
              <a:t/>
            </a:r>
            <a:br>
              <a:rPr lang="tr-TR" dirty="0" smtClean="0"/>
            </a:br>
            <a:r>
              <a:rPr lang="tr-TR" dirty="0"/>
              <a:t>- Bakır Tel </a:t>
            </a:r>
            <a:r>
              <a:rPr lang="tr-TR" dirty="0" smtClean="0"/>
              <a:t/>
            </a:r>
            <a:br>
              <a:rPr lang="tr-TR" dirty="0" smtClean="0"/>
            </a:br>
            <a:r>
              <a:rPr lang="tr-TR" dirty="0"/>
              <a:t>- Yalıtkan Kapak yada mantar (Şişe ağzı için )</a:t>
            </a:r>
          </a:p>
        </p:txBody>
      </p:sp>
    </p:spTree>
  </p:cSld>
  <p:clrMapOvr>
    <a:masterClrMapping/>
  </p:clrMapOvr>
  <p:transition spd="med">
    <p:newsflash/>
    <p:sndAc>
      <p:stSnd>
        <p:snd r:embed="rId3" name="suction.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0"/>
            <a:ext cx="9144000" cy="2308324"/>
          </a:xfrm>
          <a:prstGeom prst="rect">
            <a:avLst/>
          </a:prstGeom>
          <a:blipFill>
            <a:blip r:embed="rId3" cstate="print"/>
            <a:tile tx="0" ty="0" sx="100000" sy="100000" flip="none" algn="tl"/>
          </a:blipFill>
        </p:spPr>
        <p:txBody>
          <a:bodyPr wrap="square">
            <a:spAutoFit/>
          </a:bodyPr>
          <a:lstStyle/>
          <a:p>
            <a:r>
              <a:rPr lang="tr-TR" dirty="0"/>
              <a:t>Önce plastik çubuğu yüklemeden elektroskopun topuzuna dokundurup yaprakların gözlenmesini sağlarız. Sonra plastik çubuğu yün kumaşa sürterek elektrik ile yükleriz ve plastik çubuğu elektroskopun topuzuna dokundurup yaprakların hareketinin gözlenmesini sağlarız ve yaprakların açıldığını, birbirinden uzaklaştığını görürüz. </a:t>
            </a:r>
            <a:r>
              <a:rPr lang="tr-TR" dirty="0" smtClean="0"/>
              <a:t/>
            </a:r>
            <a:br>
              <a:rPr lang="tr-TR" dirty="0" smtClean="0"/>
            </a:br>
            <a:r>
              <a:rPr lang="tr-TR" dirty="0"/>
              <a:t>Plastik çubuk sürtünme ile (-) yüklenmiş olur ve topuza dokunduğumuz da (-) yükler elektroskopa geçmiştir, elektroskopun yaprakları aynı tür yüklendiği için yapraklar birbirini iter ve açılır. </a:t>
            </a:r>
            <a:r>
              <a:rPr lang="tr-TR" dirty="0" smtClean="0"/>
              <a:t/>
            </a:r>
            <a:br>
              <a:rPr lang="tr-TR" dirty="0" smtClean="0"/>
            </a:br>
            <a:r>
              <a:rPr lang="tr-TR" dirty="0"/>
              <a:t>Bu şekilde cisimlerin yüklü olup olmadığı ve hangi türde yükle yüklü olduğu anlaşılabilir.</a:t>
            </a:r>
          </a:p>
        </p:txBody>
      </p:sp>
      <p:pic>
        <p:nvPicPr>
          <p:cNvPr id="4100" name="Picture 4" descr="http://1.bp.blogspot.com/-83Cqs8Pt8yg/TbA8l2417SI/AAAAAAAAAtA/mkJWa7Vb-Xw/s1600/y%25C3%25BCkl%25C3%25BC+elektroskop4.JPG"/>
          <p:cNvPicPr>
            <a:picLocks noChangeAspect="1" noChangeArrowheads="1"/>
          </p:cNvPicPr>
          <p:nvPr/>
        </p:nvPicPr>
        <p:blipFill>
          <a:blip r:embed="rId4" cstate="print"/>
          <a:srcRect/>
          <a:stretch>
            <a:fillRect/>
          </a:stretch>
        </p:blipFill>
        <p:spPr bwMode="auto">
          <a:xfrm>
            <a:off x="1071538" y="2786058"/>
            <a:ext cx="2466975" cy="3057526"/>
          </a:xfrm>
          <a:prstGeom prst="rect">
            <a:avLst/>
          </a:prstGeom>
          <a:noFill/>
        </p:spPr>
      </p:pic>
      <p:pic>
        <p:nvPicPr>
          <p:cNvPr id="4102" name="Picture 6" descr="http://www.messer-ravensburg.de/images/elektroskop-sederhana-i9.jpg"/>
          <p:cNvPicPr>
            <a:picLocks noChangeAspect="1" noChangeArrowheads="1"/>
          </p:cNvPicPr>
          <p:nvPr/>
        </p:nvPicPr>
        <p:blipFill>
          <a:blip r:embed="rId5" cstate="print"/>
          <a:srcRect/>
          <a:stretch>
            <a:fillRect/>
          </a:stretch>
        </p:blipFill>
        <p:spPr bwMode="auto">
          <a:xfrm>
            <a:off x="4572000" y="2571744"/>
            <a:ext cx="3867150" cy="4057650"/>
          </a:xfrm>
          <a:prstGeom prst="rect">
            <a:avLst/>
          </a:prstGeom>
          <a:noFill/>
        </p:spPr>
      </p:pic>
    </p:spTree>
  </p:cSld>
  <p:clrMapOvr>
    <a:masterClrMapping/>
  </p:clrMapOvr>
  <p:transition spd="med">
    <p:diamond/>
    <p:sndAc>
      <p:stSnd>
        <p:snd r:embed="rId2" name="bomb.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bilgicik.com/wp-content/elektoskop_2.png"/>
          <p:cNvPicPr>
            <a:picLocks noChangeAspect="1" noChangeArrowheads="1"/>
          </p:cNvPicPr>
          <p:nvPr/>
        </p:nvPicPr>
        <p:blipFill>
          <a:blip r:embed="rId3" cstate="print"/>
          <a:srcRect/>
          <a:stretch>
            <a:fillRect/>
          </a:stretch>
        </p:blipFill>
        <p:spPr bwMode="auto">
          <a:xfrm>
            <a:off x="2928926" y="285728"/>
            <a:ext cx="2247900" cy="1685926"/>
          </a:xfrm>
          <a:prstGeom prst="rect">
            <a:avLst/>
          </a:prstGeom>
          <a:noFill/>
        </p:spPr>
      </p:pic>
      <p:sp>
        <p:nvSpPr>
          <p:cNvPr id="6" name="5 Dikdörtgen"/>
          <p:cNvSpPr/>
          <p:nvPr/>
        </p:nvSpPr>
        <p:spPr>
          <a:xfrm>
            <a:off x="428596" y="2071678"/>
            <a:ext cx="8072494" cy="646331"/>
          </a:xfrm>
          <a:prstGeom prst="rect">
            <a:avLst/>
          </a:prstGeom>
          <a:blipFill>
            <a:blip r:embed="rId4" cstate="print"/>
            <a:tile tx="0" ty="0" sx="100000" sy="100000" flip="none" algn="tl"/>
          </a:blipFill>
        </p:spPr>
        <p:txBody>
          <a:bodyPr wrap="square">
            <a:spAutoFit/>
          </a:bodyPr>
          <a:lstStyle/>
          <a:p>
            <a:r>
              <a:rPr lang="tr-TR" dirty="0"/>
              <a:t>Bir cismin yüklü olup olmadığını, yüklü ise hangi cins elektrikle yüklü olduğunu anlamaya yarayan aletlere “</a:t>
            </a:r>
            <a:r>
              <a:rPr lang="tr-TR" dirty="0">
                <a:hlinkClick r:id="rId5"/>
              </a:rPr>
              <a:t>elektroskop</a:t>
            </a:r>
            <a:r>
              <a:rPr lang="tr-TR" dirty="0"/>
              <a:t>” denir.</a:t>
            </a:r>
          </a:p>
        </p:txBody>
      </p:sp>
      <p:pic>
        <p:nvPicPr>
          <p:cNvPr id="3076" name="Picture 4" descr="http://www.bilgicik.com/wp-content/elektroskop_3.png"/>
          <p:cNvPicPr>
            <a:picLocks noChangeAspect="1" noChangeArrowheads="1"/>
          </p:cNvPicPr>
          <p:nvPr/>
        </p:nvPicPr>
        <p:blipFill>
          <a:blip r:embed="rId6" cstate="print"/>
          <a:srcRect/>
          <a:stretch>
            <a:fillRect/>
          </a:stretch>
        </p:blipFill>
        <p:spPr bwMode="auto">
          <a:xfrm>
            <a:off x="2571736" y="3071810"/>
            <a:ext cx="2733675" cy="1428750"/>
          </a:xfrm>
          <a:prstGeom prst="rect">
            <a:avLst/>
          </a:prstGeom>
          <a:noFill/>
        </p:spPr>
      </p:pic>
      <p:sp>
        <p:nvSpPr>
          <p:cNvPr id="8" name="7 Dikdörtgen"/>
          <p:cNvSpPr/>
          <p:nvPr/>
        </p:nvSpPr>
        <p:spPr>
          <a:xfrm>
            <a:off x="214282" y="4929198"/>
            <a:ext cx="8429684" cy="1477328"/>
          </a:xfrm>
          <a:prstGeom prst="rect">
            <a:avLst/>
          </a:prstGeom>
          <a:blipFill>
            <a:blip r:embed="rId4" cstate="print"/>
            <a:tile tx="0" ty="0" sx="100000" sy="100000" flip="none" algn="tl"/>
          </a:blipFill>
        </p:spPr>
        <p:txBody>
          <a:bodyPr wrap="square">
            <a:spAutoFit/>
          </a:bodyPr>
          <a:lstStyle/>
          <a:p>
            <a:r>
              <a:rPr lang="tr-TR" dirty="0" err="1"/>
              <a:t>Elektroskobun</a:t>
            </a:r>
            <a:r>
              <a:rPr lang="tr-TR" dirty="0"/>
              <a:t> uygulamaları</a:t>
            </a:r>
          </a:p>
          <a:p>
            <a:r>
              <a:rPr lang="tr-TR" b="1" dirty="0"/>
              <a:t>1.</a:t>
            </a:r>
            <a:r>
              <a:rPr lang="tr-TR" dirty="0"/>
              <a:t> Nötr bir </a:t>
            </a:r>
            <a:r>
              <a:rPr lang="tr-TR" dirty="0" err="1"/>
              <a:t>elektroskoba</a:t>
            </a:r>
            <a:r>
              <a:rPr lang="tr-TR" dirty="0"/>
              <a:t> (+) ya da (–) yüklü bir cisim yaklaştırılırsa etki ile elektriklenme sonucu </a:t>
            </a:r>
            <a:r>
              <a:rPr lang="tr-TR" dirty="0" err="1"/>
              <a:t>elektroskobun</a:t>
            </a:r>
            <a:r>
              <a:rPr lang="tr-TR" dirty="0"/>
              <a:t> topuzu yaklaştırılan cisim ile zıt cins, yaprakları ise aynı cins </a:t>
            </a:r>
            <a:r>
              <a:rPr lang="tr-TR" dirty="0" err="1"/>
              <a:t>elektikle</a:t>
            </a:r>
            <a:r>
              <a:rPr lang="tr-TR" dirty="0"/>
              <a:t> yüklenir. Bunun sonucu yapraklarda yük fazlalığı oluşacağından </a:t>
            </a:r>
            <a:r>
              <a:rPr lang="tr-TR" dirty="0" err="1"/>
              <a:t>elektroskobun</a:t>
            </a:r>
            <a:r>
              <a:rPr lang="tr-TR" dirty="0"/>
              <a:t> yaprakları açılır.</a:t>
            </a:r>
          </a:p>
        </p:txBody>
      </p:sp>
    </p:spTree>
  </p:cSld>
  <p:clrMapOvr>
    <a:masterClrMapping/>
  </p:clrMapOvr>
  <p:transition spd="med">
    <p:checker/>
    <p:sndAc>
      <p:stSnd>
        <p:snd r:embed="rId2" name="bomb.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bilgicik.com/wp-content/elektroskopun_uygulamalari.png"/>
          <p:cNvPicPr>
            <a:picLocks noChangeAspect="1" noChangeArrowheads="1"/>
          </p:cNvPicPr>
          <p:nvPr/>
        </p:nvPicPr>
        <p:blipFill>
          <a:blip r:embed="rId3" cstate="print"/>
          <a:srcRect/>
          <a:stretch>
            <a:fillRect/>
          </a:stretch>
        </p:blipFill>
        <p:spPr bwMode="auto">
          <a:xfrm>
            <a:off x="2428860" y="785794"/>
            <a:ext cx="3714750" cy="3000396"/>
          </a:xfrm>
          <a:prstGeom prst="rect">
            <a:avLst/>
          </a:prstGeom>
          <a:noFill/>
        </p:spPr>
      </p:pic>
      <p:sp>
        <p:nvSpPr>
          <p:cNvPr id="3" name="2 Dikdörtgen"/>
          <p:cNvSpPr/>
          <p:nvPr/>
        </p:nvSpPr>
        <p:spPr>
          <a:xfrm>
            <a:off x="285720" y="4500570"/>
            <a:ext cx="8572560" cy="1200329"/>
          </a:xfrm>
          <a:prstGeom prst="rect">
            <a:avLst/>
          </a:prstGeom>
          <a:blipFill>
            <a:blip r:embed="rId4" cstate="print"/>
            <a:tile tx="0" ty="0" sx="100000" sy="100000" flip="none" algn="tl"/>
          </a:blipFill>
        </p:spPr>
        <p:txBody>
          <a:bodyPr wrap="square">
            <a:spAutoFit/>
          </a:bodyPr>
          <a:lstStyle/>
          <a:p>
            <a:r>
              <a:rPr lang="tr-TR" b="1" dirty="0"/>
              <a:t>2.</a:t>
            </a:r>
            <a:r>
              <a:rPr lang="tr-TR" dirty="0"/>
              <a:t> Nötr bir </a:t>
            </a:r>
            <a:r>
              <a:rPr lang="tr-TR" dirty="0" err="1"/>
              <a:t>elektroskoba</a:t>
            </a:r>
            <a:r>
              <a:rPr lang="tr-TR" dirty="0"/>
              <a:t> (+) ya da (–) yüklü bir cisim dokundurulursa, dokunma ile elektriklenme sonucunda </a:t>
            </a:r>
            <a:r>
              <a:rPr lang="tr-TR" dirty="0" err="1"/>
              <a:t>elektroskobun</a:t>
            </a:r>
            <a:r>
              <a:rPr lang="tr-TR" dirty="0"/>
              <a:t> topuzu ve yaprakları dokundurulan cisim ile aynı cins </a:t>
            </a:r>
            <a:r>
              <a:rPr lang="tr-TR" dirty="0" err="1"/>
              <a:t>elekrikle</a:t>
            </a:r>
            <a:r>
              <a:rPr lang="tr-TR" dirty="0"/>
              <a:t> yüklenir. Bunun sonucunda elektroskopta yük fazlalığı oluşacağından </a:t>
            </a:r>
            <a:r>
              <a:rPr lang="tr-TR" dirty="0" err="1"/>
              <a:t>elektroskobun</a:t>
            </a:r>
            <a:r>
              <a:rPr lang="tr-TR" dirty="0"/>
              <a:t> yaprakları açılır.</a:t>
            </a:r>
          </a:p>
        </p:txBody>
      </p:sp>
    </p:spTree>
  </p:cSld>
  <p:clrMapOvr>
    <a:masterClrMapping/>
  </p:clrMapOvr>
  <p:transition spd="med">
    <p:comb dir="vert"/>
    <p:sndAc>
      <p:stSnd>
        <p:snd r:embed="rId2" name="hammer.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bilgicik.com/wp-content/elektroskopun_uygulamalari_2.png"/>
          <p:cNvPicPr>
            <a:picLocks noChangeAspect="1" noChangeArrowheads="1"/>
          </p:cNvPicPr>
          <p:nvPr/>
        </p:nvPicPr>
        <p:blipFill>
          <a:blip r:embed="rId3" cstate="print"/>
          <a:srcRect/>
          <a:stretch>
            <a:fillRect/>
          </a:stretch>
        </p:blipFill>
        <p:spPr bwMode="auto">
          <a:xfrm>
            <a:off x="2428860" y="0"/>
            <a:ext cx="3105150" cy="3000372"/>
          </a:xfrm>
          <a:prstGeom prst="rect">
            <a:avLst/>
          </a:prstGeom>
          <a:noFill/>
        </p:spPr>
      </p:pic>
      <p:sp>
        <p:nvSpPr>
          <p:cNvPr id="3" name="2 Dikdörtgen"/>
          <p:cNvSpPr/>
          <p:nvPr/>
        </p:nvSpPr>
        <p:spPr>
          <a:xfrm>
            <a:off x="500034" y="4714884"/>
            <a:ext cx="7858180" cy="1477328"/>
          </a:xfrm>
          <a:prstGeom prst="rect">
            <a:avLst/>
          </a:prstGeom>
          <a:blipFill>
            <a:blip r:embed="rId4" cstate="print"/>
            <a:tile tx="0" ty="0" sx="100000" sy="100000" flip="none" algn="tl"/>
          </a:blipFill>
        </p:spPr>
        <p:txBody>
          <a:bodyPr wrap="square">
            <a:spAutoFit/>
          </a:bodyPr>
          <a:lstStyle/>
          <a:p>
            <a:r>
              <a:rPr lang="tr-TR" b="1" dirty="0"/>
              <a:t>3.</a:t>
            </a:r>
            <a:r>
              <a:rPr lang="tr-TR" dirty="0"/>
              <a:t> (+) ya da (–) yüklü bir </a:t>
            </a:r>
            <a:r>
              <a:rPr lang="tr-TR" dirty="0" err="1"/>
              <a:t>elektroskoba</a:t>
            </a:r>
            <a:r>
              <a:rPr lang="tr-TR" dirty="0"/>
              <a:t> (+) ya da (–) yüklü bir cisim yaklaştırıldığında;</a:t>
            </a:r>
          </a:p>
          <a:p>
            <a:r>
              <a:rPr lang="tr-TR" b="1" dirty="0"/>
              <a:t>a)</a:t>
            </a:r>
            <a:r>
              <a:rPr lang="tr-TR" dirty="0"/>
              <a:t> </a:t>
            </a:r>
            <a:r>
              <a:rPr lang="tr-TR" dirty="0" err="1"/>
              <a:t>Elektroskobun</a:t>
            </a:r>
            <a:r>
              <a:rPr lang="tr-TR" dirty="0"/>
              <a:t> yük cinsi ile yaklaştırılan cismin yük cinsi aynı ise etki ile elektriklenme sonucunda aynı cins yükler birbirini iteceğinden </a:t>
            </a:r>
            <a:r>
              <a:rPr lang="tr-TR" dirty="0" err="1"/>
              <a:t>elektroskobun</a:t>
            </a:r>
            <a:r>
              <a:rPr lang="tr-TR" dirty="0"/>
              <a:t> topuzundaki yük miktarı azalır. Yapraklarındaki yük fazlalığı artacağından </a:t>
            </a:r>
            <a:r>
              <a:rPr lang="tr-TR" dirty="0" err="1"/>
              <a:t>elektroskobun</a:t>
            </a:r>
            <a:r>
              <a:rPr lang="tr-TR" dirty="0"/>
              <a:t> yaprakları biraz daha açılır.</a:t>
            </a:r>
          </a:p>
        </p:txBody>
      </p:sp>
    </p:spTree>
  </p:cSld>
  <p:clrMapOvr>
    <a:masterClrMapping/>
  </p:clrMapOvr>
  <p:transition spd="med">
    <p:wedge/>
    <p:sndAc>
      <p:stSnd>
        <p:snd r:embed="rId2" name="breeze.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http://www.bilgicik.com/wp-content/elekktroskobun_uygulamalari_3.png"/>
          <p:cNvPicPr>
            <a:picLocks noChangeAspect="1" noChangeArrowheads="1"/>
          </p:cNvPicPr>
          <p:nvPr/>
        </p:nvPicPr>
        <p:blipFill>
          <a:blip r:embed="rId3" cstate="print"/>
          <a:srcRect/>
          <a:stretch>
            <a:fillRect/>
          </a:stretch>
        </p:blipFill>
        <p:spPr bwMode="auto">
          <a:xfrm>
            <a:off x="2643174" y="214291"/>
            <a:ext cx="3248025" cy="3429024"/>
          </a:xfrm>
          <a:prstGeom prst="rect">
            <a:avLst/>
          </a:prstGeom>
          <a:noFill/>
        </p:spPr>
      </p:pic>
      <p:sp>
        <p:nvSpPr>
          <p:cNvPr id="3" name="2 Dikdörtgen"/>
          <p:cNvSpPr/>
          <p:nvPr/>
        </p:nvSpPr>
        <p:spPr>
          <a:xfrm>
            <a:off x="571472" y="4714884"/>
            <a:ext cx="7286676" cy="1200329"/>
          </a:xfrm>
          <a:prstGeom prst="rect">
            <a:avLst/>
          </a:prstGeom>
          <a:blipFill>
            <a:blip r:embed="rId4" cstate="print"/>
            <a:tile tx="0" ty="0" sx="100000" sy="100000" flip="none" algn="tl"/>
          </a:blipFill>
        </p:spPr>
        <p:txBody>
          <a:bodyPr wrap="square">
            <a:spAutoFit/>
          </a:bodyPr>
          <a:lstStyle/>
          <a:p>
            <a:r>
              <a:rPr lang="tr-TR" b="1" dirty="0"/>
              <a:t>b)</a:t>
            </a:r>
            <a:r>
              <a:rPr lang="tr-TR" dirty="0"/>
              <a:t> Elektroskop ile yaklaştırılan cismin yükleri zıt ise etki ile elektriklenme sonucunda zıt cins yükler birbirini çekeceğinden </a:t>
            </a:r>
            <a:r>
              <a:rPr lang="tr-TR" dirty="0" err="1"/>
              <a:t>elektroskobun</a:t>
            </a:r>
            <a:r>
              <a:rPr lang="tr-TR" dirty="0"/>
              <a:t> topuzundaki yük miktarı artar. </a:t>
            </a:r>
            <a:r>
              <a:rPr lang="tr-TR" dirty="0" err="1"/>
              <a:t>Elektroskobun</a:t>
            </a:r>
            <a:r>
              <a:rPr lang="tr-TR" dirty="0"/>
              <a:t> yapraklarında yük fazlalığının büyüklüğü değişeceğinden üç durum gözlenebilir.</a:t>
            </a:r>
          </a:p>
        </p:txBody>
      </p:sp>
    </p:spTree>
  </p:cSld>
  <p:clrMapOvr>
    <a:masterClrMapping/>
  </p:clrMapOvr>
  <p:transition spd="med">
    <p:wheel spokes="8"/>
    <p:sndAc>
      <p:stSnd>
        <p:snd r:embed="rId2" name="bomb.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ezinti">
  <a:themeElements>
    <a:clrScheme name="Gezinti">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Gezinti">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ezinti">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77</TotalTime>
  <Words>213</Words>
  <Application>Microsoft Office PowerPoint</Application>
  <PresentationFormat>Ekran Gösterisi (4:3)</PresentationFormat>
  <Paragraphs>22</Paragraphs>
  <Slides>17</Slides>
  <Notes>2</Notes>
  <HiddenSlides>0</HiddenSlides>
  <MMClips>0</MMClips>
  <ScaleCrop>false</ScaleCrop>
  <HeadingPairs>
    <vt:vector size="4" baseType="variant">
      <vt:variant>
        <vt:lpstr>Tema</vt:lpstr>
      </vt:variant>
      <vt:variant>
        <vt:i4>1</vt:i4>
      </vt:variant>
      <vt:variant>
        <vt:lpstr>Slayt Başlıkları</vt:lpstr>
      </vt:variant>
      <vt:variant>
        <vt:i4>17</vt:i4>
      </vt:variant>
    </vt:vector>
  </HeadingPairs>
  <TitlesOfParts>
    <vt:vector size="18" baseType="lpstr">
      <vt:lpstr>Gezinti</vt:lpstr>
      <vt:lpstr>7.Ünite fen bilimleri 8.sınıf konu anlatımı </vt:lpstr>
      <vt:lpstr>PowerPoint Sunusu</vt:lpstr>
      <vt:lpstr>PowerPoint Sunusu</vt:lpstr>
      <vt:lpstr>Elektrikleskopun yapımı konu anlatımı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7.Ünite fen bilimleri 8.sınıf konu anlatımı</dc:title>
  <dc:creator>Guest</dc:creator>
  <cp:lastModifiedBy>user</cp:lastModifiedBy>
  <cp:revision>12</cp:revision>
  <dcterms:created xsi:type="dcterms:W3CDTF">2017-05-02T15:32:38Z</dcterms:created>
  <dcterms:modified xsi:type="dcterms:W3CDTF">2017-07-08T10:46:42Z</dcterms:modified>
</cp:coreProperties>
</file>