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0"/>
  </p:notesMasterIdLst>
  <p:sldIdLst>
    <p:sldId id="256" r:id="rId2"/>
    <p:sldId id="257" r:id="rId3"/>
    <p:sldId id="258" r:id="rId4"/>
    <p:sldId id="259" r:id="rId5"/>
    <p:sldId id="260" r:id="rId6"/>
    <p:sldId id="261" r:id="rId7"/>
    <p:sldId id="319" r:id="rId8"/>
    <p:sldId id="318" r:id="rId9"/>
    <p:sldId id="317" r:id="rId10"/>
    <p:sldId id="325" r:id="rId11"/>
    <p:sldId id="326" r:id="rId12"/>
    <p:sldId id="327" r:id="rId13"/>
    <p:sldId id="392" r:id="rId14"/>
    <p:sldId id="393" r:id="rId15"/>
    <p:sldId id="262" r:id="rId16"/>
    <p:sldId id="263" r:id="rId17"/>
    <p:sldId id="264" r:id="rId18"/>
    <p:sldId id="265" r:id="rId19"/>
    <p:sldId id="266" r:id="rId20"/>
    <p:sldId id="267" r:id="rId21"/>
    <p:sldId id="320" r:id="rId22"/>
    <p:sldId id="321" r:id="rId23"/>
    <p:sldId id="328" r:id="rId24"/>
    <p:sldId id="329" r:id="rId25"/>
    <p:sldId id="342" r:id="rId26"/>
    <p:sldId id="322" r:id="rId27"/>
    <p:sldId id="324" r:id="rId28"/>
    <p:sldId id="323" r:id="rId29"/>
    <p:sldId id="268" r:id="rId30"/>
    <p:sldId id="269" r:id="rId31"/>
    <p:sldId id="270" r:id="rId32"/>
    <p:sldId id="271" r:id="rId33"/>
    <p:sldId id="272" r:id="rId34"/>
    <p:sldId id="330" r:id="rId35"/>
    <p:sldId id="331" r:id="rId36"/>
    <p:sldId id="334" r:id="rId37"/>
    <p:sldId id="332" r:id="rId38"/>
    <p:sldId id="273" r:id="rId39"/>
    <p:sldId id="274" r:id="rId40"/>
    <p:sldId id="335" r:id="rId41"/>
    <p:sldId id="336" r:id="rId42"/>
    <p:sldId id="343" r:id="rId43"/>
    <p:sldId id="339" r:id="rId44"/>
    <p:sldId id="340" r:id="rId45"/>
    <p:sldId id="344" r:id="rId46"/>
    <p:sldId id="345" r:id="rId47"/>
    <p:sldId id="346" r:id="rId48"/>
    <p:sldId id="347" r:id="rId49"/>
    <p:sldId id="348" r:id="rId50"/>
    <p:sldId id="349" r:id="rId51"/>
    <p:sldId id="350" r:id="rId52"/>
    <p:sldId id="351" r:id="rId53"/>
    <p:sldId id="383" r:id="rId54"/>
    <p:sldId id="384" r:id="rId55"/>
    <p:sldId id="385" r:id="rId56"/>
    <p:sldId id="387" r:id="rId57"/>
    <p:sldId id="389" r:id="rId58"/>
    <p:sldId id="391" r:id="rId5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867" autoAdjust="0"/>
  </p:normalViewPr>
  <p:slideViewPr>
    <p:cSldViewPr>
      <p:cViewPr>
        <p:scale>
          <a:sx n="71" d="100"/>
          <a:sy n="71" d="100"/>
        </p:scale>
        <p:origin x="-135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64514-6CAD-4376-A77B-A1E262C15274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E6EAC5-D35C-4AEC-B0A2-12E394CA81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85131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E6EAC5-D35C-4AEC-B0A2-12E394CA81C9}" type="slidenum">
              <a:rPr lang="tr-TR" smtClean="0"/>
              <a:pPr/>
              <a:t>27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E6EAC5-D35C-4AEC-B0A2-12E394CA81C9}" type="slidenum">
              <a:rPr lang="tr-TR" smtClean="0"/>
              <a:pPr/>
              <a:t>38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www.egitimhane.com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E6EAC5-D35C-4AEC-B0A2-12E394CA81C9}" type="slidenum">
              <a:rPr lang="tr-TR" smtClean="0"/>
              <a:pPr/>
              <a:t>58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57903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2924944"/>
            <a:ext cx="7772400" cy="1470025"/>
          </a:xfrm>
        </p:spPr>
        <p:txBody>
          <a:bodyPr/>
          <a:lstStyle/>
          <a:p>
            <a:r>
              <a:rPr lang="tr-TR" dirty="0" smtClean="0"/>
              <a:t>ASİTLER-BAZLAR VE TUZLAR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4786322"/>
            <a:ext cx="4786346" cy="1425838"/>
          </a:xfrm>
        </p:spPr>
        <p:txBody>
          <a:bodyPr>
            <a:normAutofit fontScale="92500"/>
          </a:bodyPr>
          <a:lstStyle/>
          <a:p>
            <a:r>
              <a:rPr lang="tr-TR" dirty="0" smtClean="0"/>
              <a:t>Hazırlayan: Arif Özgür ÜLGER</a:t>
            </a:r>
          </a:p>
          <a:p>
            <a:r>
              <a:rPr lang="tr-TR" dirty="0" smtClean="0"/>
              <a:t>Muğla-2016</a:t>
            </a:r>
            <a:endParaRPr lang="tr-TR" dirty="0"/>
          </a:p>
        </p:txBody>
      </p:sp>
      <p:pic>
        <p:nvPicPr>
          <p:cNvPr id="1026" name="Picture 2" descr="C:\Users\Exper\Desktop\E-Etüt Projesi Dökümanları\6.ders materyalleri\kimya%20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600400" cy="2698373"/>
          </a:xfrm>
          <a:prstGeom prst="rect">
            <a:avLst/>
          </a:prstGeom>
          <a:noFill/>
        </p:spPr>
      </p:pic>
      <p:pic>
        <p:nvPicPr>
          <p:cNvPr id="5121" name="Picture 1" descr="C:\Users\arifözgür\Desktop\Image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9" y="3786199"/>
            <a:ext cx="3071802" cy="3071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GÜNLÜK YAŞAMDA ASİTLER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Char char="•"/>
            </a:pPr>
            <a:r>
              <a:rPr lang="tr-TR" dirty="0" smtClean="0"/>
              <a:t> Sirke, seyreltik bir </a:t>
            </a:r>
            <a:r>
              <a:rPr lang="tr-TR" u="sng" dirty="0" smtClean="0"/>
              <a:t>asetik asit</a:t>
            </a:r>
            <a:r>
              <a:rPr lang="tr-TR" dirty="0" smtClean="0"/>
              <a:t> çözeltisidir.</a:t>
            </a:r>
          </a:p>
          <a:p>
            <a:pPr>
              <a:lnSpc>
                <a:spcPct val="80000"/>
              </a:lnSpc>
              <a:buFontTx/>
              <a:buChar char="•"/>
            </a:pPr>
            <a:endParaRPr lang="tr-TR" dirty="0" smtClean="0"/>
          </a:p>
          <a:p>
            <a:pPr>
              <a:lnSpc>
                <a:spcPct val="80000"/>
              </a:lnSpc>
              <a:buFontTx/>
              <a:buChar char="•"/>
            </a:pPr>
            <a:r>
              <a:rPr lang="tr-TR" dirty="0" smtClean="0"/>
              <a:t>Araba akülerinde </a:t>
            </a:r>
            <a:r>
              <a:rPr lang="tr-TR" u="sng" dirty="0" err="1" smtClean="0"/>
              <a:t>sülfirik</a:t>
            </a:r>
            <a:r>
              <a:rPr lang="tr-TR" u="sng" dirty="0" smtClean="0"/>
              <a:t> asit</a:t>
            </a:r>
            <a:r>
              <a:rPr lang="tr-TR" dirty="0" smtClean="0"/>
              <a:t> kullanılır.</a:t>
            </a:r>
          </a:p>
          <a:p>
            <a:pPr>
              <a:lnSpc>
                <a:spcPct val="80000"/>
              </a:lnSpc>
              <a:buFontTx/>
              <a:buChar char="•"/>
            </a:pPr>
            <a:endParaRPr lang="tr-TR" dirty="0" smtClean="0"/>
          </a:p>
          <a:p>
            <a:pPr>
              <a:lnSpc>
                <a:spcPct val="80000"/>
              </a:lnSpc>
              <a:buFontTx/>
              <a:buChar char="•"/>
            </a:pPr>
            <a:r>
              <a:rPr lang="tr-TR" u="sng" dirty="0" smtClean="0"/>
              <a:t>Nitrik asit</a:t>
            </a:r>
            <a:r>
              <a:rPr lang="tr-TR" dirty="0" smtClean="0"/>
              <a:t>, boya ve gübre yapımında kullanılır.</a:t>
            </a:r>
          </a:p>
          <a:p>
            <a:pPr>
              <a:lnSpc>
                <a:spcPct val="80000"/>
              </a:lnSpc>
              <a:buFontTx/>
              <a:buChar char="•"/>
            </a:pPr>
            <a:endParaRPr lang="tr-TR" dirty="0" smtClean="0"/>
          </a:p>
          <a:p>
            <a:pPr>
              <a:lnSpc>
                <a:spcPct val="80000"/>
              </a:lnSpc>
              <a:buFontTx/>
              <a:buChar char="•"/>
            </a:pPr>
            <a:r>
              <a:rPr lang="tr-TR" dirty="0" smtClean="0"/>
              <a:t>Temizlikte kullanılan tuz ruhu seyreltik </a:t>
            </a:r>
            <a:r>
              <a:rPr lang="tr-TR" u="sng" dirty="0" smtClean="0"/>
              <a:t>hidroklorik asit</a:t>
            </a:r>
            <a:r>
              <a:rPr lang="tr-TR" dirty="0" smtClean="0"/>
              <a:t> çözeltisidir.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  <p:pic>
        <p:nvPicPr>
          <p:cNvPr id="18434" name="Picture 2" descr="C:\Users\Exper\Desktop\E-Etüt Projesi Dökümanları\6.ders materyalleri\AK2_1_~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1420" y="1988840"/>
            <a:ext cx="2072580" cy="1591243"/>
          </a:xfrm>
          <a:prstGeom prst="rect">
            <a:avLst/>
          </a:prstGeom>
          <a:noFill/>
        </p:spPr>
      </p:pic>
      <p:pic>
        <p:nvPicPr>
          <p:cNvPr id="18435" name="Picture 3" descr="C:\Users\Exper\Desktop\E-Etüt Projesi Dökümanları\6.ders materyalleri\sirk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672"/>
            <a:ext cx="790738" cy="2203650"/>
          </a:xfrm>
          <a:prstGeom prst="rect">
            <a:avLst/>
          </a:prstGeom>
          <a:noFill/>
        </p:spPr>
      </p:pic>
      <p:pic>
        <p:nvPicPr>
          <p:cNvPr id="18436" name="Picture 4" descr="C:\Users\Exper\Desktop\E-Etüt Projesi Dökümanları\6.ders materyalleri\pikacu-boya-13324203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4077072"/>
            <a:ext cx="1512168" cy="1134126"/>
          </a:xfrm>
          <a:prstGeom prst="rect">
            <a:avLst/>
          </a:prstGeom>
          <a:noFill/>
        </p:spPr>
      </p:pic>
      <p:pic>
        <p:nvPicPr>
          <p:cNvPr id="18437" name="Picture 5" descr="C:\Users\Exper\Desktop\E-Etüt Projesi Dökümanları\6.ders materyalleri\dt01-550m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716016"/>
            <a:ext cx="852331" cy="2141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GÜNLÜK YAŞAMDA ASİTLER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Char char="•"/>
            </a:pPr>
            <a:r>
              <a:rPr lang="tr-TR" dirty="0" smtClean="0"/>
              <a:t>Midemiz de seyreltik </a:t>
            </a:r>
            <a:r>
              <a:rPr lang="tr-TR" u="sng" dirty="0" smtClean="0"/>
              <a:t>hidroklorik asit</a:t>
            </a:r>
            <a:r>
              <a:rPr lang="tr-TR" dirty="0" smtClean="0"/>
              <a:t> salgılayarak besinleri parçalar. Bu salgının fazlalaşması midede ülsere sebep olur.</a:t>
            </a:r>
          </a:p>
          <a:p>
            <a:pPr>
              <a:lnSpc>
                <a:spcPct val="80000"/>
              </a:lnSpc>
              <a:buNone/>
            </a:pPr>
            <a:endParaRPr lang="tr-TR" dirty="0" smtClean="0"/>
          </a:p>
          <a:p>
            <a:pPr>
              <a:lnSpc>
                <a:spcPct val="80000"/>
              </a:lnSpc>
              <a:buNone/>
            </a:pPr>
            <a:endParaRPr lang="tr-TR" dirty="0" smtClean="0"/>
          </a:p>
          <a:p>
            <a:pPr>
              <a:lnSpc>
                <a:spcPct val="80000"/>
              </a:lnSpc>
              <a:buNone/>
            </a:pPr>
            <a:endParaRPr lang="tr-TR" dirty="0" smtClean="0"/>
          </a:p>
          <a:p>
            <a:pPr>
              <a:lnSpc>
                <a:spcPct val="80000"/>
              </a:lnSpc>
              <a:buFontTx/>
              <a:buChar char="•"/>
            </a:pPr>
            <a:r>
              <a:rPr lang="tr-TR" dirty="0" smtClean="0"/>
              <a:t>Bazı maddelerin yapısında </a:t>
            </a:r>
          </a:p>
          <a:p>
            <a:pPr>
              <a:lnSpc>
                <a:spcPct val="80000"/>
              </a:lnSpc>
              <a:buNone/>
            </a:pPr>
            <a:r>
              <a:rPr lang="tr-TR" dirty="0" smtClean="0"/>
              <a:t>hidrojen bulunmadığı hâlde, hidrojen iyonu (H</a:t>
            </a:r>
            <a:r>
              <a:rPr lang="tr-TR" baseline="25000" dirty="0" smtClean="0"/>
              <a:t>+</a:t>
            </a:r>
            <a:r>
              <a:rPr lang="tr-TR" dirty="0" smtClean="0"/>
              <a:t>) oluşumuna sebep oldukları için sulu çözeltileri asit özelliği gösterir.</a:t>
            </a:r>
          </a:p>
          <a:p>
            <a:endParaRPr lang="tr-TR" dirty="0"/>
          </a:p>
        </p:txBody>
      </p:sp>
      <p:pic>
        <p:nvPicPr>
          <p:cNvPr id="20482" name="Picture 2" descr="C:\Users\Exper\Desktop\E-Etüt Projesi Dökümanları\6.ders materyalleri\99c880a6e755f6115704c688a6239848_127418317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780928"/>
            <a:ext cx="2592288" cy="1963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GÜNLÜK YAŞAMDA ASİTLER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CO</a:t>
            </a:r>
            <a:r>
              <a:rPr lang="tr-TR" baseline="-25000" dirty="0" smtClean="0"/>
              <a:t>2</a:t>
            </a:r>
            <a:r>
              <a:rPr lang="tr-TR" dirty="0" smtClean="0"/>
              <a:t> , NO</a:t>
            </a:r>
            <a:r>
              <a:rPr lang="tr-TR" baseline="-25000" dirty="0" smtClean="0"/>
              <a:t>2</a:t>
            </a:r>
            <a:r>
              <a:rPr lang="tr-TR" dirty="0" smtClean="0"/>
              <a:t> ve SO</a:t>
            </a:r>
            <a:r>
              <a:rPr lang="tr-TR" baseline="-25000" dirty="0" smtClean="0"/>
              <a:t>2</a:t>
            </a:r>
            <a:r>
              <a:rPr lang="tr-TR" dirty="0" smtClean="0"/>
              <a:t> suda asit özelliği gösteren maddelerdir.</a:t>
            </a:r>
          </a:p>
          <a:p>
            <a:r>
              <a:rPr lang="tr-TR" dirty="0" smtClean="0"/>
              <a:t>Havadaki karbon dioksit, azot dioksit ve kükürt dioksit gazları da yağmur damlalarında çözündüklerinde asit olarak yere düşer.</a:t>
            </a:r>
          </a:p>
          <a:p>
            <a:pPr>
              <a:buNone/>
            </a:pPr>
            <a:r>
              <a:rPr lang="tr-TR" dirty="0" smtClean="0"/>
              <a:t>Asit yağmurları bu şekilde oluşur </a:t>
            </a:r>
          </a:p>
          <a:p>
            <a:endParaRPr lang="tr-TR" dirty="0"/>
          </a:p>
        </p:txBody>
      </p:sp>
      <p:pic>
        <p:nvPicPr>
          <p:cNvPr id="19458" name="Picture 2" descr="C:\Users\Exper\Desktop\E-Etüt Projesi Dökümanları\6.ders materyalleri\asit_ya__mur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3" y="4248806"/>
            <a:ext cx="2843808" cy="26091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ASİT YAĞMURLARININ ETKİLERİ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Asit yağmurları göller ve nehirlere yağdığında suların asitliği artar. Bu durum o sularda yaşayan canlarla zarar verir.</a:t>
            </a:r>
          </a:p>
          <a:p>
            <a:r>
              <a:rPr lang="tr-TR" dirty="0" smtClean="0"/>
              <a:t> Kent içi veya kent dışındaki tarihi ve doğal yapıtlarımız zarar görür.</a:t>
            </a:r>
          </a:p>
          <a:p>
            <a:r>
              <a:rPr lang="tr-TR" smtClean="0"/>
              <a:t>Araba boyalarını </a:t>
            </a:r>
            <a:r>
              <a:rPr lang="tr-TR" dirty="0" smtClean="0"/>
              <a:t>aşındırır.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ASİT YAĞMURLARININ ETKİLERİ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Toprağın mineral oranının düşmesine neden olur, bu durum bitkilerin topraktan beslenmesine engel olur.</a:t>
            </a:r>
          </a:p>
          <a:p>
            <a:r>
              <a:rPr lang="tr-TR" dirty="0" smtClean="0"/>
              <a:t>İnsanlarda çeşitli solunum yoları, akciğer kanseri, nefes darlığı gibi hastalıklara neden olur.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BAZLAR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Sulu çözeltilerine  hidroksit ( OH </a:t>
            </a:r>
            <a:r>
              <a:rPr lang="tr-TR" baseline="50000" dirty="0" smtClean="0"/>
              <a:t>- </a:t>
            </a:r>
            <a:r>
              <a:rPr lang="tr-TR" dirty="0" smtClean="0"/>
              <a:t>) iyonu verebilen maddelere </a:t>
            </a:r>
            <a:r>
              <a:rPr lang="tr-TR" dirty="0" smtClean="0">
                <a:solidFill>
                  <a:srgbClr val="FF0000"/>
                </a:solidFill>
              </a:rPr>
              <a:t>baz</a:t>
            </a:r>
            <a:r>
              <a:rPr lang="tr-TR" dirty="0" smtClean="0"/>
              <a:t> denir.</a:t>
            </a:r>
          </a:p>
        </p:txBody>
      </p:sp>
      <p:sp>
        <p:nvSpPr>
          <p:cNvPr id="4" name="Text Box 67"/>
          <p:cNvSpPr txBox="1">
            <a:spLocks noChangeArrowheads="1"/>
          </p:cNvSpPr>
          <p:nvPr/>
        </p:nvSpPr>
        <p:spPr bwMode="auto">
          <a:xfrm>
            <a:off x="1259632" y="2852936"/>
            <a:ext cx="66967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tr-TR" sz="2400" b="1" baseline="0" dirty="0"/>
              <a:t>Sodyum Hidroksit      :       </a:t>
            </a:r>
            <a:r>
              <a:rPr lang="tr-TR" sz="2400" b="1" baseline="0" dirty="0" err="1"/>
              <a:t>NaOH</a:t>
            </a:r>
            <a:endParaRPr lang="tr-TR" sz="2400" b="1" baseline="0" dirty="0"/>
          </a:p>
        </p:txBody>
      </p:sp>
      <p:sp>
        <p:nvSpPr>
          <p:cNvPr id="5" name="Text Box 65"/>
          <p:cNvSpPr txBox="1">
            <a:spLocks noChangeArrowheads="1"/>
          </p:cNvSpPr>
          <p:nvPr/>
        </p:nvSpPr>
        <p:spPr bwMode="auto">
          <a:xfrm>
            <a:off x="685800" y="3573016"/>
            <a:ext cx="74145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tr-TR" sz="2800" baseline="0" dirty="0" err="1"/>
              <a:t>NaOH</a:t>
            </a:r>
            <a:r>
              <a:rPr lang="tr-TR" sz="2800" baseline="0" dirty="0"/>
              <a:t> (suda )           </a:t>
            </a:r>
            <a:r>
              <a:rPr lang="tr-TR" sz="2800" baseline="0" dirty="0" smtClean="0"/>
              <a:t>      </a:t>
            </a:r>
            <a:r>
              <a:rPr lang="tr-TR" sz="2800" baseline="0" dirty="0" err="1" smtClean="0"/>
              <a:t>Na</a:t>
            </a:r>
            <a:r>
              <a:rPr lang="tr-TR" sz="2800" baseline="30000" dirty="0"/>
              <a:t>+</a:t>
            </a:r>
            <a:r>
              <a:rPr lang="tr-TR" sz="2800" baseline="0" dirty="0"/>
              <a:t>(suda)  + OH</a:t>
            </a:r>
            <a:r>
              <a:rPr lang="tr-TR" sz="2800" baseline="50000" dirty="0"/>
              <a:t>-</a:t>
            </a:r>
            <a:r>
              <a:rPr lang="tr-TR" sz="2800" baseline="0" dirty="0"/>
              <a:t> (suda ) </a:t>
            </a:r>
          </a:p>
        </p:txBody>
      </p:sp>
      <p:sp>
        <p:nvSpPr>
          <p:cNvPr id="6" name="Line 66"/>
          <p:cNvSpPr>
            <a:spLocks noChangeShapeType="1"/>
          </p:cNvSpPr>
          <p:nvPr/>
        </p:nvSpPr>
        <p:spPr bwMode="auto">
          <a:xfrm>
            <a:off x="3059832" y="3861048"/>
            <a:ext cx="762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BAZLARIN GENEL ÖZELLİKLERİ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dirty="0" smtClean="0"/>
              <a:t>Tatları acıdır.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Asitlerle</a:t>
            </a:r>
            <a:r>
              <a:rPr lang="en-AU" dirty="0" smtClean="0"/>
              <a:t> reaksiyona girdiklerinde tuz ve su oluştururlar</a:t>
            </a:r>
            <a:r>
              <a:rPr lang="tr-TR" dirty="0" smtClean="0"/>
              <a:t>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Sulu çözeltileri elektrik akımını iletir.</a:t>
            </a:r>
            <a:r>
              <a:rPr lang="tr-TR" dirty="0" smtClean="0">
                <a:cs typeface="Times New Roman" pitchFamily="18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cs typeface="Times New Roman" pitchFamily="18" charset="0"/>
              </a:rPr>
              <a:t>Saf haldeyken elektrik akımını iletmezler.</a:t>
            </a:r>
            <a:r>
              <a:rPr lang="tr-TR" dirty="0" smtClean="0"/>
              <a:t>                                                                                             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Kırmızı turnusol kağıdını maviye dönüştürürler.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tr-TR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dirty="0" smtClean="0"/>
              <a:t>(Bazların ayıracı KIRMIZI TURNUSOL KAĞIDIDIR)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BAZLARIN GENEL ÖZELLİKLERİ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dirty="0" smtClean="0"/>
              <a:t>Sulu çözeltileri dokunulduğunda ele kayganlık hissi verirler.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Parçalayıcı ve tahriş edicidirler.</a:t>
            </a:r>
          </a:p>
          <a:p>
            <a:pPr>
              <a:buNone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cs typeface="Times New Roman" pitchFamily="18" charset="0"/>
              </a:rPr>
              <a:t>Hepsinin yapısında hidroksit (OH) vardır (NH</a:t>
            </a:r>
            <a:r>
              <a:rPr lang="tr-TR" baseline="-30000" dirty="0" smtClean="0">
                <a:cs typeface="Times New Roman" pitchFamily="18" charset="0"/>
              </a:rPr>
              <a:t>3 </a:t>
            </a:r>
            <a:r>
              <a:rPr lang="tr-TR" dirty="0" smtClean="0">
                <a:cs typeface="Times New Roman" pitchFamily="18" charset="0"/>
              </a:rPr>
              <a:t>hariç) ve sulu çözeltilerine (suda çözündüklerinde)hidroksit iyonu (OH)</a:t>
            </a:r>
            <a:r>
              <a:rPr lang="tr-TR" baseline="40000" dirty="0" smtClean="0">
                <a:cs typeface="Times New Roman" pitchFamily="18" charset="0"/>
              </a:rPr>
              <a:t>–</a:t>
            </a:r>
            <a:r>
              <a:rPr lang="tr-TR" dirty="0" smtClean="0">
                <a:cs typeface="Times New Roman" pitchFamily="18" charset="0"/>
              </a:rPr>
              <a:t> verirler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ÖNEMLİ BAZLAR VE FORMÜLLERİ</a:t>
            </a:r>
            <a:endParaRPr lang="tr-TR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576" y="1268760"/>
            <a:ext cx="7550506" cy="511256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KUVVETLİ VE ZAYIF BAZLAR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tr-TR" dirty="0" smtClean="0"/>
              <a:t>Sulu çözeltilerinde büyük oranda iyonlarına ayrışabilen  bazlara </a:t>
            </a:r>
            <a:r>
              <a:rPr lang="tr-TR" b="1" u="sng" dirty="0" smtClean="0"/>
              <a:t>kuvvetli baz denir.</a:t>
            </a:r>
          </a:p>
          <a:p>
            <a:pPr>
              <a:lnSpc>
                <a:spcPct val="80000"/>
              </a:lnSpc>
              <a:buNone/>
            </a:pPr>
            <a:endParaRPr lang="tr-TR" b="1" u="sng" dirty="0" smtClean="0"/>
          </a:p>
          <a:p>
            <a:pPr>
              <a:lnSpc>
                <a:spcPct val="80000"/>
              </a:lnSpc>
            </a:pPr>
            <a:r>
              <a:rPr lang="tr-TR" dirty="0" smtClean="0"/>
              <a:t>Kuvvetli bazlar çok tahriş edici ve yakıcıdır. Bu yüzden dikkatli kullanılmalıdır.</a:t>
            </a:r>
          </a:p>
          <a:p>
            <a:pPr>
              <a:lnSpc>
                <a:spcPct val="80000"/>
              </a:lnSpc>
              <a:buNone/>
            </a:pPr>
            <a:endParaRPr lang="tr-TR" dirty="0" smtClean="0"/>
          </a:p>
          <a:p>
            <a:r>
              <a:rPr lang="tr-TR" dirty="0" smtClean="0"/>
              <a:t>Günlük hayatta kullandığımız bazı temizlik malzemeleri bazdır. Bunlar sulandırılmış ve zayıflatılmış bazlardır.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ASİTLER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Sulu çözeltilerinde </a:t>
            </a:r>
            <a:r>
              <a:rPr lang="tr-TR" dirty="0" smtClean="0">
                <a:solidFill>
                  <a:srgbClr val="336699"/>
                </a:solidFill>
              </a:rPr>
              <a:t>Hidrojen İyonu</a:t>
            </a:r>
            <a:r>
              <a:rPr lang="tr-TR" dirty="0" smtClean="0"/>
              <a:t>       veren maddelere asit denir.</a:t>
            </a:r>
          </a:p>
          <a:p>
            <a:endParaRPr lang="tr-TR" dirty="0" smtClean="0"/>
          </a:p>
          <a:p>
            <a:r>
              <a:rPr lang="tr-TR" b="1" dirty="0" smtClean="0"/>
              <a:t>HCI                    H</a:t>
            </a:r>
            <a:r>
              <a:rPr lang="tr-TR" b="1" baseline="30000" dirty="0" smtClean="0"/>
              <a:t>+</a:t>
            </a:r>
            <a:r>
              <a:rPr lang="tr-TR" b="1" dirty="0" smtClean="0"/>
              <a:t> + CI</a:t>
            </a:r>
            <a:r>
              <a:rPr lang="tr-TR" b="1" baseline="30000" dirty="0" smtClean="0"/>
              <a:t>–</a:t>
            </a:r>
            <a:r>
              <a:rPr lang="tr-TR" b="1" dirty="0" smtClean="0"/>
              <a:t> </a:t>
            </a:r>
          </a:p>
          <a:p>
            <a:pPr>
              <a:buNone/>
            </a:pPr>
            <a:endParaRPr lang="tr-TR" dirty="0" smtClean="0"/>
          </a:p>
          <a:p>
            <a:r>
              <a:rPr lang="tr-TR" b="1" dirty="0" smtClean="0"/>
              <a:t>CH</a:t>
            </a:r>
            <a:r>
              <a:rPr lang="tr-TR" b="1" baseline="-25000" dirty="0" smtClean="0"/>
              <a:t>3</a:t>
            </a:r>
            <a:r>
              <a:rPr lang="tr-TR" b="1" dirty="0" smtClean="0"/>
              <a:t>COOH		CH</a:t>
            </a:r>
            <a:r>
              <a:rPr lang="tr-TR" b="1" baseline="-25000" dirty="0" smtClean="0"/>
              <a:t>3</a:t>
            </a:r>
            <a:r>
              <a:rPr lang="tr-TR" b="1" dirty="0" smtClean="0"/>
              <a:t>COO</a:t>
            </a:r>
            <a:r>
              <a:rPr lang="tr-TR" b="1" baseline="30000" dirty="0" smtClean="0"/>
              <a:t> –</a:t>
            </a:r>
            <a:r>
              <a:rPr lang="tr-TR" b="1" dirty="0" smtClean="0"/>
              <a:t>  +  H</a:t>
            </a:r>
            <a:r>
              <a:rPr lang="tr-TR" b="1" baseline="30000" dirty="0" smtClean="0"/>
              <a:t>+</a:t>
            </a:r>
            <a:r>
              <a:rPr lang="tr-TR" b="1" dirty="0" smtClean="0"/>
              <a:t> </a:t>
            </a:r>
            <a:endParaRPr lang="tr-TR" dirty="0"/>
          </a:p>
        </p:txBody>
      </p:sp>
      <p:pic>
        <p:nvPicPr>
          <p:cNvPr id="4" name="Picture 1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700808"/>
            <a:ext cx="576064" cy="432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5 Düz Ok Bağlayıcısı"/>
          <p:cNvCxnSpPr/>
          <p:nvPr/>
        </p:nvCxnSpPr>
        <p:spPr>
          <a:xfrm>
            <a:off x="1619672" y="3573016"/>
            <a:ext cx="158417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>
            <a:off x="2555776" y="4725144"/>
            <a:ext cx="158417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KUVVETLİ BAZLAR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err="1" smtClean="0"/>
              <a:t>NaOH</a:t>
            </a:r>
            <a:r>
              <a:rPr lang="tr-TR" dirty="0" smtClean="0"/>
              <a:t> 		:Sodyum hidroksit</a:t>
            </a:r>
          </a:p>
          <a:p>
            <a:pPr>
              <a:buNone/>
            </a:pPr>
            <a:r>
              <a:rPr lang="tr-TR" dirty="0" smtClean="0"/>
              <a:t>KOH 			:Potasyum hidroksit</a:t>
            </a:r>
          </a:p>
          <a:p>
            <a:pPr>
              <a:buNone/>
            </a:pPr>
            <a:r>
              <a:rPr lang="tr-TR" dirty="0" err="1" smtClean="0"/>
              <a:t>Ca</a:t>
            </a:r>
            <a:r>
              <a:rPr lang="tr-TR" dirty="0" smtClean="0"/>
              <a:t>(OH)</a:t>
            </a:r>
            <a:r>
              <a:rPr lang="tr-TR" baseline="-25000" dirty="0" smtClean="0"/>
              <a:t>2</a:t>
            </a:r>
            <a:r>
              <a:rPr lang="tr-TR" dirty="0" smtClean="0"/>
              <a:t> 		:Kalsiyum hidroksit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ZAYIF BAZLAR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NH</a:t>
            </a:r>
            <a:r>
              <a:rPr lang="tr-TR" baseline="-25000" dirty="0" smtClean="0"/>
              <a:t>3</a:t>
            </a:r>
            <a:r>
              <a:rPr lang="tr-TR" dirty="0" smtClean="0"/>
              <a:t> 			: Amonyak</a:t>
            </a:r>
          </a:p>
          <a:p>
            <a:r>
              <a:rPr lang="tr-TR" dirty="0" smtClean="0"/>
              <a:t>NH</a:t>
            </a:r>
            <a:r>
              <a:rPr lang="tr-TR" baseline="-25000" dirty="0" smtClean="0"/>
              <a:t>4</a:t>
            </a:r>
            <a:r>
              <a:rPr lang="tr-TR" dirty="0" smtClean="0"/>
              <a:t>OH 			: Amonyum Hidroksit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BAZLARLA İLGİLİ GÜVENLİK TEDBİRLERİ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NaOH</a:t>
            </a:r>
            <a:r>
              <a:rPr lang="tr-TR" dirty="0" smtClean="0"/>
              <a:t> ve KOH kuvvetli bazlardır. Kuvvetli bazlar metallere ve dokulara tahriş edici etki yapar.</a:t>
            </a:r>
          </a:p>
          <a:p>
            <a:r>
              <a:rPr lang="tr-TR" dirty="0" smtClean="0"/>
              <a:t>Amonyağın buharı göze, burna ve solunum yoluna zarar verir.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GÜNLÜK YAŞAMDA BAZLAR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Sodyum hidroksit (</a:t>
            </a:r>
            <a:r>
              <a:rPr lang="tr-TR" dirty="0" err="1" smtClean="0"/>
              <a:t>NaOH</a:t>
            </a:r>
            <a:r>
              <a:rPr lang="tr-TR" dirty="0" smtClean="0"/>
              <a:t>) sabun yapımında</a:t>
            </a:r>
          </a:p>
          <a:p>
            <a:pPr>
              <a:buNone/>
            </a:pPr>
            <a:r>
              <a:rPr lang="tr-TR" dirty="0" smtClean="0"/>
              <a:t>kullanılır. Bu yüzden sabun ağzımıza </a:t>
            </a:r>
          </a:p>
          <a:p>
            <a:pPr>
              <a:buNone/>
            </a:pPr>
            <a:r>
              <a:rPr lang="tr-TR" dirty="0" smtClean="0"/>
              <a:t>ve gözümüze değdiğinde acı verir.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		</a:t>
            </a:r>
          </a:p>
          <a:p>
            <a:pPr>
              <a:buNone/>
            </a:pPr>
            <a:r>
              <a:rPr lang="tr-TR" dirty="0" smtClean="0"/>
              <a:t>			Diş macunu ve şampuanlarda da baz  	           olduğu   için acı tat verir.</a:t>
            </a:r>
          </a:p>
          <a:p>
            <a:pPr>
              <a:buNone/>
            </a:pPr>
            <a:endParaRPr lang="tr-TR" dirty="0" smtClean="0"/>
          </a:p>
          <a:p>
            <a:r>
              <a:rPr lang="tr-TR" dirty="0" smtClean="0"/>
              <a:t>Amonyaklı sıvı maddeler, yağ sökücü </a:t>
            </a:r>
          </a:p>
          <a:p>
            <a:pPr>
              <a:buNone/>
            </a:pPr>
            <a:r>
              <a:rPr lang="tr-TR" dirty="0" smtClean="0"/>
              <a:t>olarak ev temizleyicilerinde kullanılır.</a:t>
            </a:r>
          </a:p>
          <a:p>
            <a:endParaRPr lang="tr-TR" dirty="0" smtClean="0"/>
          </a:p>
        </p:txBody>
      </p:sp>
      <p:pic>
        <p:nvPicPr>
          <p:cNvPr id="21506" name="Picture 2" descr="C:\Users\Exper\Desktop\E-Etüt Projesi Dökümanları\6.ders materyalleri\280PX-~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988840"/>
            <a:ext cx="2053580" cy="1708872"/>
          </a:xfrm>
          <a:prstGeom prst="rect">
            <a:avLst/>
          </a:prstGeom>
          <a:noFill/>
        </p:spPr>
      </p:pic>
      <p:pic>
        <p:nvPicPr>
          <p:cNvPr id="21507" name="Picture 3" descr="C:\Users\Exper\Desktop\E-Etüt Projesi Dökümanları\6.ders materyalleri\toothpaste9153985ff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140968"/>
            <a:ext cx="1944216" cy="1944216"/>
          </a:xfrm>
          <a:prstGeom prst="rect">
            <a:avLst/>
          </a:prstGeom>
          <a:noFill/>
        </p:spPr>
      </p:pic>
      <p:pic>
        <p:nvPicPr>
          <p:cNvPr id="21509" name="Picture 5" descr="C:\Users\Exper\Desktop\E-Etüt Projesi Dökümanları\6.ders materyalleri\kimyas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4374232"/>
            <a:ext cx="2483768" cy="2483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GÜNLÜK YAŞAMDA BAZLAR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Yemek sodası olarak bilinen kabartma tozu, bir çeşit baz olan sodyum bikarbonat içerir.</a:t>
            </a:r>
          </a:p>
          <a:p>
            <a:endParaRPr lang="tr-TR" dirty="0" smtClean="0"/>
          </a:p>
          <a:p>
            <a:r>
              <a:rPr lang="tr-TR" dirty="0" smtClean="0"/>
              <a:t>                Kireç suyu bir çeşit bazdır.</a:t>
            </a:r>
          </a:p>
          <a:p>
            <a:pPr>
              <a:buNone/>
            </a:pPr>
            <a:endParaRPr lang="tr-TR" dirty="0" smtClean="0"/>
          </a:p>
          <a:p>
            <a:r>
              <a:rPr lang="tr-TR" dirty="0" smtClean="0"/>
              <a:t>Potasyum hidroksit,( KOH) Arap </a:t>
            </a:r>
          </a:p>
          <a:p>
            <a:pPr>
              <a:buNone/>
            </a:pPr>
            <a:r>
              <a:rPr lang="tr-TR" dirty="0" smtClean="0"/>
              <a:t>sabunu yapımında kullanılır.</a:t>
            </a:r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22531" name="Picture 3" descr="C:\Users\Exper\Desktop\E-Etüt Projesi Dökümanları\6.ders materyalleri\KABARTMATOZ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2708920"/>
            <a:ext cx="2222177" cy="2136927"/>
          </a:xfrm>
          <a:prstGeom prst="rect">
            <a:avLst/>
          </a:prstGeom>
          <a:noFill/>
        </p:spPr>
      </p:pic>
      <p:pic>
        <p:nvPicPr>
          <p:cNvPr id="22532" name="Picture 4" descr="C:\Users\Exper\Desktop\E-Etüt Projesi Dökümanları\6.ders materyalleri\ANTALY~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852936"/>
            <a:ext cx="2160239" cy="1512168"/>
          </a:xfrm>
          <a:prstGeom prst="rect">
            <a:avLst/>
          </a:prstGeom>
          <a:noFill/>
        </p:spPr>
      </p:pic>
      <p:pic>
        <p:nvPicPr>
          <p:cNvPr id="22533" name="Picture 5" descr="C:\Users\Exper\Desktop\E-Etüt Projesi Dökümanları\6.ders materyalleri\arap-sabunu_282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9096" y="4784322"/>
            <a:ext cx="2764904" cy="2073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ASİT VE BAZLARIN ORTAK ÖZELLİKLERİ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Sulu çözeltileri elektriği iletir.</a:t>
            </a:r>
          </a:p>
          <a:p>
            <a:r>
              <a:rPr lang="tr-TR" dirty="0" smtClean="0"/>
              <a:t>Turnusol kağıdına etki ederler.</a:t>
            </a:r>
          </a:p>
          <a:p>
            <a:r>
              <a:rPr lang="tr-TR" dirty="0" smtClean="0"/>
              <a:t>Parçalayıcı ve tahriş edicidirler.</a:t>
            </a:r>
          </a:p>
          <a:p>
            <a:r>
              <a:rPr lang="tr-TR" dirty="0" smtClean="0"/>
              <a:t>Bir araya gelerek tuz ve su oluştururlar.</a:t>
            </a:r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ASİTLİK VE BAZLIK ÖLÇÜSÜ “</a:t>
            </a:r>
            <a:r>
              <a:rPr lang="tr-TR" dirty="0" err="1" smtClean="0"/>
              <a:t>pH</a:t>
            </a:r>
            <a:r>
              <a:rPr lang="tr-TR" dirty="0" smtClean="0"/>
              <a:t>”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pH</a:t>
            </a:r>
            <a:r>
              <a:rPr lang="tr-TR" dirty="0" smtClean="0"/>
              <a:t>, suyun asitlik veya bazlık durumunun bir ölçüsüdür ve logaritmik bir ölçüdür. Saf su H ve OH iyonları açısından dengelidir ve PH değeri 7’dir.</a:t>
            </a:r>
          </a:p>
          <a:p>
            <a:r>
              <a:rPr lang="tr-TR" dirty="0" err="1" smtClean="0"/>
              <a:t>pH</a:t>
            </a:r>
            <a:r>
              <a:rPr lang="tr-TR" dirty="0" smtClean="0"/>
              <a:t> </a:t>
            </a:r>
            <a:r>
              <a:rPr lang="tr-TR" smtClean="0"/>
              <a:t>0-14 arasında değer alır.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pH</a:t>
            </a:r>
            <a:r>
              <a:rPr lang="tr-TR" dirty="0" smtClean="0"/>
              <a:t> metre</a:t>
            </a:r>
            <a:endParaRPr lang="tr-TR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4043" y="1844824"/>
            <a:ext cx="8999957" cy="352839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GÜNLÜK HAYATTA </a:t>
            </a:r>
            <a:r>
              <a:rPr lang="tr-TR" dirty="0" err="1" smtClean="0"/>
              <a:t>pH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2745" y="1928802"/>
            <a:ext cx="8961255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İNDİKATÖRLER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İki  maddeyi birbirinden ayıran veya bilinmeyen bir maddenin hangi madde olduğunu bilmemize yarayan maddelere denir.</a:t>
            </a:r>
          </a:p>
          <a:p>
            <a:pPr>
              <a:buNone/>
            </a:pPr>
            <a:endParaRPr lang="tr-TR" dirty="0" smtClean="0"/>
          </a:p>
          <a:p>
            <a:r>
              <a:rPr lang="tr-TR" dirty="0" smtClean="0"/>
              <a:t>Ayıraç ya da belirteç de denir.</a:t>
            </a:r>
          </a:p>
          <a:p>
            <a:endParaRPr lang="tr-TR" dirty="0" smtClean="0"/>
          </a:p>
          <a:p>
            <a:r>
              <a:rPr lang="tr-TR" dirty="0" smtClean="0"/>
              <a:t>Asit ve baz indikatörü olarak birçok madde kullanılmaktadır.</a:t>
            </a:r>
          </a:p>
          <a:p>
            <a:pPr>
              <a:buNone/>
            </a:pP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ASİTLERİN GENEL ÖZELLİKLERİ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tr-TR" dirty="0" smtClean="0"/>
              <a:t>Tatları ekşidir.</a:t>
            </a:r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r>
              <a:rPr lang="en-AU" dirty="0" smtClean="0"/>
              <a:t>Bazlarla reaksiyona girdiklerinde tuz ve su oluştururlar</a:t>
            </a:r>
            <a:r>
              <a:rPr lang="tr-TR" dirty="0" smtClean="0"/>
              <a:t>.</a:t>
            </a:r>
          </a:p>
          <a:p>
            <a:pPr>
              <a:buNone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Sulu çözeltileri elektrik akımını iletir.  </a:t>
            </a:r>
          </a:p>
          <a:p>
            <a:pPr>
              <a:buNone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</a:t>
            </a:r>
            <a:r>
              <a:rPr lang="tr-TR" dirty="0" smtClean="0">
                <a:cs typeface="Times New Roman" pitchFamily="18" charset="0"/>
              </a:rPr>
              <a:t>Saf haldeyken elektrik akımını iletmezler.</a:t>
            </a:r>
            <a:r>
              <a:rPr lang="tr-TR" dirty="0" smtClean="0"/>
              <a:t>                                                                                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TURNUSOL KAĞIDI</a:t>
            </a:r>
            <a:endParaRPr lang="tr-TR" dirty="0"/>
          </a:p>
        </p:txBody>
      </p:sp>
      <p:pic>
        <p:nvPicPr>
          <p:cNvPr id="23554" name="Picture 2" descr="C:\Users\Exper\Desktop\E-Etüt Projesi Dökümanları\6.ders materyalleri\turnusol-kagidi_6097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96752"/>
            <a:ext cx="7992888" cy="5115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TURNUSOL KAĞIDI</a:t>
            </a:r>
            <a:endParaRPr lang="tr-TR" dirty="0"/>
          </a:p>
        </p:txBody>
      </p:sp>
      <p:pic>
        <p:nvPicPr>
          <p:cNvPr id="24578" name="Picture 2" descr="C:\Users\Exper\Desktop\E-Etüt Projesi Dökümanları\6.ders materyalleri\asitnedi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3" y="1844824"/>
            <a:ext cx="4545202" cy="396044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0" y="1052736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Mavi turnusol kağıdı asitte kırmızıya dönüşür.</a:t>
            </a:r>
            <a:endParaRPr lang="tr-TR" b="1" dirty="0"/>
          </a:p>
        </p:txBody>
      </p:sp>
      <p:sp>
        <p:nvSpPr>
          <p:cNvPr id="7" name="6 Metin kutusu"/>
          <p:cNvSpPr txBox="1"/>
          <p:nvPr/>
        </p:nvSpPr>
        <p:spPr>
          <a:xfrm>
            <a:off x="5796136" y="5949280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Kırmızı turnusol kağıdı bazda maviye dönüşür.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FENOLFTALEİN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Asitlerde renksiz, bazlarda pembe-mor renk verir.</a:t>
            </a:r>
            <a:endParaRPr lang="tr-TR" dirty="0"/>
          </a:p>
        </p:txBody>
      </p:sp>
      <p:pic>
        <p:nvPicPr>
          <p:cNvPr id="25602" name="Picture 2" descr="C:\Users\Exper\Desktop\E-Etüt Projesi Dökümanları\6.ders materyalleri\pr_01_14937_m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564904"/>
            <a:ext cx="3882593" cy="3656108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1547664" y="386104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ASİT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6300192" y="5229200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BAZ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METİL ORANJ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Asitlerde kırmızı bazlarda sarı renk verir.</a:t>
            </a:r>
            <a:endParaRPr lang="tr-TR" dirty="0"/>
          </a:p>
        </p:txBody>
      </p:sp>
      <p:pic>
        <p:nvPicPr>
          <p:cNvPr id="26626" name="Picture 2" descr="C:\Users\Exper\Desktop\E-Etüt Projesi Dökümanları\6.ders materyalleri\800px-Methyl_orange_020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276872"/>
            <a:ext cx="7416824" cy="41812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İNDİKATÖRLER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Bunların dışında;</a:t>
            </a:r>
          </a:p>
          <a:p>
            <a:r>
              <a:rPr lang="tr-TR" dirty="0" err="1" smtClean="0"/>
              <a:t>Timol</a:t>
            </a:r>
            <a:r>
              <a:rPr lang="tr-TR" dirty="0" smtClean="0"/>
              <a:t> Mavisi</a:t>
            </a:r>
          </a:p>
          <a:p>
            <a:r>
              <a:rPr lang="tr-TR" dirty="0" err="1" smtClean="0"/>
              <a:t>Bromkrezol</a:t>
            </a:r>
            <a:r>
              <a:rPr lang="tr-TR" dirty="0" smtClean="0"/>
              <a:t> Yeşili</a:t>
            </a:r>
          </a:p>
          <a:p>
            <a:r>
              <a:rPr lang="tr-TR" dirty="0" smtClean="0"/>
              <a:t>Fenol Kırmızısı</a:t>
            </a:r>
          </a:p>
          <a:p>
            <a:r>
              <a:rPr lang="tr-TR" dirty="0" smtClean="0"/>
              <a:t>Alizarin Sarısı vb. birçok standart indikatör bulunmaktadır.</a:t>
            </a:r>
          </a:p>
          <a:p>
            <a:r>
              <a:rPr lang="tr-TR" dirty="0" smtClean="0"/>
              <a:t>Ayrıca doğal maddelerden de indikatör elde edilebilir.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DOĞAL İNDİKATÖRLER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Standart indikatörlerin dışında birçok bitkiden de doğal indikatör elde edilebilir.</a:t>
            </a:r>
          </a:p>
          <a:p>
            <a:r>
              <a:rPr lang="tr-TR" dirty="0" smtClean="0"/>
              <a:t>Bunlar;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Kırmızı soğan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Kara lahana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Nar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Ateş dikeni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Gül vb.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KIRMIZI SOĞAN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Kırmızı soğan kabuğu alkol ve suda bekletildiği zaman asitlerde kırmızı-pembe bazlarda sarı-yeşil renk verir.</a:t>
            </a:r>
            <a:endParaRPr lang="tr-TR" dirty="0"/>
          </a:p>
        </p:txBody>
      </p:sp>
      <p:pic>
        <p:nvPicPr>
          <p:cNvPr id="28674" name="Picture 2" descr="HCl + soğan kabuğu (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501008"/>
            <a:ext cx="345638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 descr="NaOH + soğan kabuğ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501008"/>
            <a:ext cx="3426700" cy="25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KARALAHANA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Eğer kara lahana suyuna asidik bir madde eklenirse, karışımın rengi kırmızıya; bazik bir madde eklenirse, yeşile döner. </a:t>
            </a:r>
            <a:endParaRPr lang="tr-TR" dirty="0"/>
          </a:p>
        </p:txBody>
      </p:sp>
      <p:pic>
        <p:nvPicPr>
          <p:cNvPr id="27650" name="Picture 2" descr="C:\Users\Exper\Desktop\E-Etüt Projesi Dökümanları\6.ders materyalleri\51224_296205013739717_296204603739758_46899_1627_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356992"/>
            <a:ext cx="5112568" cy="28438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TUZLAR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tr-TR" sz="3600" dirty="0" smtClean="0"/>
              <a:t>Asitler ve bazlar tepkimeye girdiğinde tuz</a:t>
            </a:r>
          </a:p>
          <a:p>
            <a:pPr>
              <a:buNone/>
            </a:pPr>
            <a:r>
              <a:rPr lang="tr-TR" sz="3600" dirty="0" smtClean="0"/>
              <a:t>ve su oluşur. </a:t>
            </a:r>
          </a:p>
          <a:p>
            <a:pPr>
              <a:buFont typeface="Wingdings" pitchFamily="2" charset="2"/>
              <a:buChar char="v"/>
            </a:pPr>
            <a:r>
              <a:rPr lang="tr-TR" sz="3600" dirty="0" smtClean="0"/>
              <a:t>Bu olaya nötrleşme tepkimesi denir. Bu</a:t>
            </a:r>
          </a:p>
          <a:p>
            <a:pPr>
              <a:buNone/>
            </a:pPr>
            <a:r>
              <a:rPr lang="tr-TR" sz="3600" dirty="0" smtClean="0"/>
              <a:t>olayda asit ve baz bir birinin etkilerini yok</a:t>
            </a:r>
          </a:p>
          <a:p>
            <a:pPr>
              <a:buNone/>
            </a:pPr>
            <a:r>
              <a:rPr lang="tr-TR" sz="3600" dirty="0" smtClean="0"/>
              <a:t>ettiği için, asit ve baz etkileşmesine nötrleşme</a:t>
            </a:r>
          </a:p>
          <a:p>
            <a:pPr>
              <a:buNone/>
            </a:pPr>
            <a:r>
              <a:rPr lang="tr-TR" sz="3600" dirty="0" smtClean="0"/>
              <a:t>tepkimesi adı verilir.</a:t>
            </a:r>
          </a:p>
          <a:p>
            <a:pPr>
              <a:buNone/>
            </a:pPr>
            <a:endParaRPr lang="tr-TR" sz="3600" dirty="0" smtClean="0"/>
          </a:p>
          <a:p>
            <a:pPr>
              <a:buNone/>
            </a:pPr>
            <a:r>
              <a:rPr lang="tr-TR" sz="3600" dirty="0" err="1" smtClean="0"/>
              <a:t>NaOH</a:t>
            </a:r>
            <a:r>
              <a:rPr lang="tr-TR" sz="3600" dirty="0" smtClean="0"/>
              <a:t>      +       </a:t>
            </a:r>
            <a:r>
              <a:rPr lang="tr-TR" sz="3600" dirty="0" err="1" smtClean="0"/>
              <a:t>HCl</a:t>
            </a:r>
            <a:r>
              <a:rPr lang="tr-TR" sz="3600" dirty="0" smtClean="0"/>
              <a:t>            </a:t>
            </a:r>
            <a:r>
              <a:rPr lang="tr-TR" sz="3600" dirty="0" err="1" smtClean="0"/>
              <a:t>NaCl</a:t>
            </a:r>
            <a:r>
              <a:rPr lang="tr-TR" sz="3600" dirty="0" smtClean="0"/>
              <a:t>         +        H</a:t>
            </a:r>
            <a:r>
              <a:rPr lang="tr-TR" sz="3600" baseline="-25000" dirty="0" smtClean="0"/>
              <a:t>2</a:t>
            </a:r>
            <a:r>
              <a:rPr lang="tr-TR" sz="3600" dirty="0" smtClean="0"/>
              <a:t>O</a:t>
            </a:r>
          </a:p>
          <a:p>
            <a:endParaRPr lang="tr-TR" dirty="0"/>
          </a:p>
        </p:txBody>
      </p:sp>
      <p:cxnSp>
        <p:nvCxnSpPr>
          <p:cNvPr id="5" name="4 Düz Ok Bağlayıcısı"/>
          <p:cNvCxnSpPr/>
          <p:nvPr/>
        </p:nvCxnSpPr>
        <p:spPr>
          <a:xfrm>
            <a:off x="3779912" y="5733256"/>
            <a:ext cx="79208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TUZLAR</a:t>
            </a:r>
            <a:endParaRPr lang="tr-TR" dirty="0"/>
          </a:p>
        </p:txBody>
      </p:sp>
      <p:sp>
        <p:nvSpPr>
          <p:cNvPr id="4" name="Text Box 6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1600200"/>
            <a:ext cx="82296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tr-TR" baseline="0" dirty="0" err="1" smtClean="0"/>
              <a:t>Nötürleşme</a:t>
            </a:r>
            <a:r>
              <a:rPr lang="tr-TR" baseline="0" dirty="0" smtClean="0"/>
              <a:t> (</a:t>
            </a:r>
            <a:r>
              <a:rPr lang="tr-TR" baseline="0" dirty="0" err="1" smtClean="0"/>
              <a:t>Nötralleşme</a:t>
            </a:r>
            <a:r>
              <a:rPr lang="tr-TR" baseline="0" dirty="0" smtClean="0"/>
              <a:t>) </a:t>
            </a:r>
            <a:r>
              <a:rPr lang="tr-TR" baseline="0" dirty="0"/>
              <a:t>olayına asidin (H</a:t>
            </a:r>
            <a:r>
              <a:rPr lang="tr-TR" baseline="30000" dirty="0"/>
              <a:t>+</a:t>
            </a:r>
            <a:r>
              <a:rPr lang="tr-TR" baseline="0" dirty="0"/>
              <a:t> ) iyonu ile bazın (OH</a:t>
            </a:r>
            <a:r>
              <a:rPr lang="tr-TR" baseline="30000" dirty="0"/>
              <a:t>-</a:t>
            </a:r>
            <a:r>
              <a:rPr lang="tr-TR" baseline="0" dirty="0"/>
              <a:t> )  iyonu birleşerek suyu </a:t>
            </a:r>
            <a:r>
              <a:rPr lang="tr-TR" baseline="0" dirty="0" smtClean="0"/>
              <a:t>(</a:t>
            </a:r>
            <a:r>
              <a:rPr lang="tr-TR" dirty="0" smtClean="0"/>
              <a:t>H</a:t>
            </a:r>
            <a:r>
              <a:rPr lang="tr-TR" baseline="-25000" dirty="0" smtClean="0"/>
              <a:t>2</a:t>
            </a:r>
            <a:r>
              <a:rPr lang="tr-TR" dirty="0" smtClean="0"/>
              <a:t>O</a:t>
            </a:r>
            <a:r>
              <a:rPr lang="tr-TR" baseline="0" dirty="0" smtClean="0"/>
              <a:t>)  </a:t>
            </a:r>
            <a:r>
              <a:rPr lang="tr-TR" baseline="0" dirty="0"/>
              <a:t>oluştururlar ve enerji açığa çıkar.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115616" y="3284984"/>
            <a:ext cx="723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tr-TR" sz="3600" baseline="0" dirty="0"/>
              <a:t>ASİT  +  BAZ           TUZ    +  SU</a:t>
            </a:r>
          </a:p>
        </p:txBody>
      </p:sp>
      <p:cxnSp>
        <p:nvCxnSpPr>
          <p:cNvPr id="7" name="6 Düz Ok Bağlayıcısı"/>
          <p:cNvCxnSpPr/>
          <p:nvPr/>
        </p:nvCxnSpPr>
        <p:spPr>
          <a:xfrm>
            <a:off x="3707904" y="3645024"/>
            <a:ext cx="6480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Dikdörtgen"/>
          <p:cNvSpPr/>
          <p:nvPr/>
        </p:nvSpPr>
        <p:spPr>
          <a:xfrm>
            <a:off x="755576" y="4437112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dirty="0" smtClean="0"/>
              <a:t>Doğadaki maddelerin çoğu tuz bileşiği halinde bulunurlar. Tuzlar kristal yapılı iyonik bileşiklerdir.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ASİTLERİN GENEL ÖZELLİKLERİ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tr-TR" dirty="0" smtClean="0"/>
              <a:t>Sulu çözeltilerine </a:t>
            </a:r>
            <a:r>
              <a:rPr lang="tr-TR" dirty="0" err="1" smtClean="0"/>
              <a:t>Zn</a:t>
            </a:r>
            <a:r>
              <a:rPr lang="tr-TR" dirty="0" smtClean="0"/>
              <a:t> ve Mg gibi aktif metaller atılınca tuz oluşur ve hidrojen gazı açığa çıkar.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dirty="0" smtClean="0"/>
              <a:t>		H</a:t>
            </a:r>
            <a:r>
              <a:rPr lang="tr-TR" baseline="-25000" dirty="0" smtClean="0"/>
              <a:t>2</a:t>
            </a:r>
            <a:r>
              <a:rPr lang="tr-TR" dirty="0" smtClean="0"/>
              <a:t>SO</a:t>
            </a:r>
            <a:r>
              <a:rPr lang="tr-TR" baseline="-25000" dirty="0" smtClean="0"/>
              <a:t>4   </a:t>
            </a:r>
            <a:r>
              <a:rPr lang="tr-TR" dirty="0" smtClean="0"/>
              <a:t>+  </a:t>
            </a:r>
            <a:r>
              <a:rPr lang="tr-TR" dirty="0" err="1" smtClean="0"/>
              <a:t>Zn</a:t>
            </a:r>
            <a:r>
              <a:rPr lang="tr-TR" dirty="0" smtClean="0"/>
              <a:t>                         ZnSO</a:t>
            </a:r>
            <a:r>
              <a:rPr lang="tr-TR" baseline="-25000" dirty="0" smtClean="0"/>
              <a:t>4 </a:t>
            </a:r>
            <a:r>
              <a:rPr lang="tr-TR" dirty="0" smtClean="0"/>
              <a:t>   +   H</a:t>
            </a:r>
            <a:r>
              <a:rPr lang="tr-TR" baseline="-25000" dirty="0" smtClean="0"/>
              <a:t>2</a:t>
            </a:r>
            <a:r>
              <a:rPr lang="tr-TR" dirty="0" smtClean="0"/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dirty="0" smtClean="0"/>
              <a:t>  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Mavi turnusol kağıdını kırmızıya dönüştürürler.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dirty="0" smtClean="0"/>
              <a:t>(Asitlerin ayıracı MAVİ TURNUSOL KAĞIDIDIR)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tr-TR" dirty="0" smtClean="0"/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tr-TR" dirty="0" smtClean="0"/>
              <a:t>Parçalayıcı ve tahriş edicidirler.</a:t>
            </a:r>
          </a:p>
          <a:p>
            <a:endParaRPr lang="tr-TR" dirty="0"/>
          </a:p>
        </p:txBody>
      </p:sp>
      <p:cxnSp>
        <p:nvCxnSpPr>
          <p:cNvPr id="4" name="3 Düz Ok Bağlayıcısı"/>
          <p:cNvCxnSpPr/>
          <p:nvPr/>
        </p:nvCxnSpPr>
        <p:spPr>
          <a:xfrm>
            <a:off x="3707904" y="2708920"/>
            <a:ext cx="158417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TUZLARIN GENEL ÖZELLİKLERİ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Tuz çözeltileri, asit ve baz çözeltileri gibi elektrik akımını iletir. Katı halde elektrik akımını iletmezler.</a:t>
            </a:r>
          </a:p>
          <a:p>
            <a:r>
              <a:rPr lang="tr-TR" dirty="0" smtClean="0"/>
              <a:t>Çünkü tuzlar su içinde iyonlarına ayrışır. </a:t>
            </a:r>
            <a:r>
              <a:rPr lang="tr-TR" b="1" dirty="0" smtClean="0"/>
              <a:t>Su içinde serbest hâlde gezebilen iyonlar elektrik akımını iletir</a:t>
            </a:r>
            <a:r>
              <a:rPr lang="tr-TR" dirty="0" smtClean="0"/>
              <a:t>. </a:t>
            </a:r>
          </a:p>
          <a:p>
            <a:r>
              <a:rPr lang="tr-TR" dirty="0" smtClean="0"/>
              <a:t>Tuzlar turnusol kağıdına etki etmez</a:t>
            </a:r>
          </a:p>
          <a:p>
            <a:r>
              <a:rPr lang="tr-TR" dirty="0" smtClean="0"/>
              <a:t>Kristal yapılıdırlar</a:t>
            </a:r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GÜNLÜK YAŞAMDA TUZLAR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Yemek tuzu</a:t>
            </a:r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r>
              <a:rPr lang="tr-TR" dirty="0" smtClean="0"/>
              <a:t>Çamaşır sodası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29698" name="Picture 2" descr="C:\Users\Exper\Desktop\E-Etüt Projesi Dökümanları\6.ders materyalleri\2861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484784"/>
            <a:ext cx="2122340" cy="2702446"/>
          </a:xfrm>
          <a:prstGeom prst="rect">
            <a:avLst/>
          </a:prstGeom>
          <a:noFill/>
        </p:spPr>
      </p:pic>
      <p:pic>
        <p:nvPicPr>
          <p:cNvPr id="29699" name="Picture 3" descr="C:\Users\Exper\Desktop\E-Etüt Projesi Dökümanları\6.ders materyalleri\Perla_Blanca_So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3760" y="3719190"/>
            <a:ext cx="2160240" cy="3138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ASİT, BAZ ve TUZLARIN ORTAK ÖZELLİKLERİ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/>
          <a:lstStyle/>
          <a:p>
            <a:r>
              <a:rPr lang="tr-TR" dirty="0" smtClean="0"/>
              <a:t>Sulu çözeltileri elektriği iletir.</a:t>
            </a:r>
          </a:p>
          <a:p>
            <a:r>
              <a:rPr lang="tr-TR" dirty="0" smtClean="0"/>
              <a:t>İyonik yapıda suda çözünürler.</a:t>
            </a:r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b="1" dirty="0" smtClean="0"/>
              <a:t>Asitlerin bazlarla tepkimelerinde  tuz ve su</a:t>
            </a:r>
          </a:p>
          <a:p>
            <a:pPr>
              <a:buNone/>
            </a:pPr>
            <a:r>
              <a:rPr lang="tr-TR" b="1" dirty="0" smtClean="0"/>
              <a:t>oluşur. Bu olaya ne ad verilir ?    </a:t>
            </a:r>
          </a:p>
          <a:p>
            <a:pPr>
              <a:buNone/>
            </a:pPr>
            <a:r>
              <a:rPr lang="tr-TR" b="1" dirty="0" smtClean="0"/>
              <a:t>A ) Sentez                       B ) Hidroliz   </a:t>
            </a:r>
          </a:p>
          <a:p>
            <a:pPr>
              <a:buNone/>
            </a:pPr>
            <a:r>
              <a:rPr lang="tr-TR" b="1" dirty="0" smtClean="0"/>
              <a:t>C ) </a:t>
            </a:r>
            <a:r>
              <a:rPr lang="tr-TR" b="1" dirty="0" err="1" smtClean="0"/>
              <a:t>Nötürleşme</a:t>
            </a:r>
            <a:r>
              <a:rPr lang="tr-TR" b="1" dirty="0" smtClean="0"/>
              <a:t>              D )  Yanma 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2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tr-TR" b="1" dirty="0" smtClean="0"/>
              <a:t>Aşağıdakilerden hangisi asit ve bazların ortak   özelliği değildir ?</a:t>
            </a:r>
          </a:p>
          <a:p>
            <a:pPr marL="609600" indent="-609600">
              <a:buFont typeface="Wingdings" pitchFamily="2" charset="2"/>
              <a:buNone/>
            </a:pPr>
            <a:r>
              <a:rPr lang="tr-TR" b="1" dirty="0" smtClean="0"/>
              <a:t>     A ) Sulu çözeltileri elektrik akımı iletir.</a:t>
            </a:r>
          </a:p>
          <a:p>
            <a:pPr marL="609600" indent="-609600">
              <a:buFont typeface="Wingdings" pitchFamily="2" charset="2"/>
              <a:buNone/>
            </a:pPr>
            <a:r>
              <a:rPr lang="tr-TR" b="1" dirty="0" smtClean="0"/>
              <a:t>     B )  Ele kayganlık hissi verir.</a:t>
            </a:r>
          </a:p>
          <a:p>
            <a:pPr marL="609600" indent="-609600">
              <a:buFont typeface="Wingdings" pitchFamily="2" charset="2"/>
              <a:buNone/>
            </a:pPr>
            <a:r>
              <a:rPr lang="tr-TR" b="1" dirty="0" smtClean="0"/>
              <a:t>    C )  Turnusol  kağıdında renk değişikliği olur.</a:t>
            </a:r>
          </a:p>
          <a:p>
            <a:pPr marL="609600" indent="-609600">
              <a:buFont typeface="Wingdings" pitchFamily="2" charset="2"/>
              <a:buNone/>
            </a:pPr>
            <a:r>
              <a:rPr lang="tr-TR" b="1" dirty="0" smtClean="0"/>
              <a:t>    D )  Suda iyonlarına ayrışırlar.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3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tr-TR" b="1" dirty="0" smtClean="0"/>
              <a:t>Aşağıdakilerden hangisi Asit-Baz tepkimesine  örnek olabilir ?</a:t>
            </a:r>
          </a:p>
          <a:p>
            <a:pPr>
              <a:buFont typeface="Wingdings" pitchFamily="2" charset="2"/>
              <a:buNone/>
            </a:pPr>
            <a:r>
              <a:rPr lang="tr-TR" sz="4000" b="1" dirty="0" smtClean="0"/>
              <a:t>     A )  </a:t>
            </a:r>
            <a:r>
              <a:rPr lang="tr-TR" sz="4000" b="1" dirty="0" err="1" smtClean="0"/>
              <a:t>HCl</a:t>
            </a:r>
            <a:r>
              <a:rPr lang="tr-TR" sz="4000" b="1" dirty="0" smtClean="0"/>
              <a:t> + KOH </a:t>
            </a:r>
            <a:r>
              <a:rPr lang="tr-TR" sz="4000" b="1" dirty="0" smtClean="0">
                <a:sym typeface="Symbol" pitchFamily="18" charset="2"/>
              </a:rPr>
              <a:t></a:t>
            </a:r>
            <a:r>
              <a:rPr lang="tr-TR" sz="4000" b="1" dirty="0" smtClean="0"/>
              <a:t>  </a:t>
            </a:r>
            <a:r>
              <a:rPr lang="tr-TR" sz="4000" b="1" dirty="0" err="1" smtClean="0"/>
              <a:t>KCl</a:t>
            </a:r>
            <a:r>
              <a:rPr lang="tr-TR" sz="4000" b="1" dirty="0" smtClean="0"/>
              <a:t> + H</a:t>
            </a:r>
            <a:r>
              <a:rPr lang="tr-TR" sz="4000" b="1" baseline="-25000" dirty="0" smtClean="0"/>
              <a:t>2</a:t>
            </a:r>
            <a:r>
              <a:rPr lang="tr-TR" sz="4000" b="1" dirty="0" smtClean="0"/>
              <a:t>O</a:t>
            </a:r>
          </a:p>
          <a:p>
            <a:pPr>
              <a:buFont typeface="Wingdings" pitchFamily="2" charset="2"/>
              <a:buNone/>
            </a:pPr>
            <a:r>
              <a:rPr lang="tr-TR" sz="4000" b="1" dirty="0" smtClean="0"/>
              <a:t>     B )  2HCl + </a:t>
            </a:r>
            <a:r>
              <a:rPr lang="tr-TR" sz="4000" b="1" dirty="0" err="1" smtClean="0"/>
              <a:t>Ca</a:t>
            </a:r>
            <a:r>
              <a:rPr lang="tr-TR" sz="4000" b="1" dirty="0" smtClean="0"/>
              <a:t>  </a:t>
            </a:r>
            <a:r>
              <a:rPr lang="tr-TR" sz="4000" b="1" dirty="0" smtClean="0">
                <a:sym typeface="Symbol" pitchFamily="18" charset="2"/>
              </a:rPr>
              <a:t></a:t>
            </a:r>
            <a:r>
              <a:rPr lang="tr-TR" sz="4000" b="1" dirty="0" smtClean="0"/>
              <a:t>  </a:t>
            </a:r>
            <a:r>
              <a:rPr lang="tr-TR" sz="4000" b="1" dirty="0" err="1" smtClean="0"/>
              <a:t>CaC</a:t>
            </a:r>
            <a:r>
              <a:rPr lang="tr-TR" sz="4000" b="1" dirty="0" smtClean="0"/>
              <a:t> l</a:t>
            </a:r>
            <a:r>
              <a:rPr lang="tr-TR" sz="4000" b="1" baseline="-25000" dirty="0" smtClean="0"/>
              <a:t>2 </a:t>
            </a:r>
            <a:r>
              <a:rPr lang="tr-TR" sz="4000" b="1" dirty="0" smtClean="0"/>
              <a:t> + H</a:t>
            </a:r>
            <a:r>
              <a:rPr lang="tr-TR" sz="4000" b="1" baseline="-25000" dirty="0" smtClean="0"/>
              <a:t>2</a:t>
            </a:r>
            <a:r>
              <a:rPr lang="tr-TR" sz="4000" b="1" dirty="0" smtClean="0"/>
              <a:t> </a:t>
            </a:r>
          </a:p>
          <a:p>
            <a:pPr>
              <a:buFont typeface="Wingdings" pitchFamily="2" charset="2"/>
              <a:buNone/>
            </a:pPr>
            <a:r>
              <a:rPr lang="tr-TR" sz="4000" b="1" dirty="0" smtClean="0"/>
              <a:t>     C )  CO + ½ O</a:t>
            </a:r>
            <a:r>
              <a:rPr lang="tr-TR" sz="4000" b="1" baseline="-25000" dirty="0" smtClean="0"/>
              <a:t>2</a:t>
            </a:r>
            <a:r>
              <a:rPr lang="tr-TR" sz="4000" b="1" dirty="0" smtClean="0"/>
              <a:t>   </a:t>
            </a:r>
            <a:r>
              <a:rPr lang="tr-TR" sz="4000" b="1" dirty="0" smtClean="0">
                <a:sym typeface="Symbol" pitchFamily="18" charset="2"/>
              </a:rPr>
              <a:t></a:t>
            </a:r>
            <a:r>
              <a:rPr lang="tr-TR" sz="4000" b="1" dirty="0" smtClean="0"/>
              <a:t> CO</a:t>
            </a:r>
            <a:r>
              <a:rPr lang="tr-TR" sz="4000" b="1" baseline="-25000" dirty="0" smtClean="0"/>
              <a:t>2</a:t>
            </a:r>
            <a:endParaRPr lang="tr-TR" sz="4000" b="1" dirty="0" smtClean="0"/>
          </a:p>
          <a:p>
            <a:pPr>
              <a:buFont typeface="Wingdings" pitchFamily="2" charset="2"/>
              <a:buNone/>
            </a:pPr>
            <a:r>
              <a:rPr lang="tr-TR" sz="4000" b="1" dirty="0" smtClean="0"/>
              <a:t>     D )  </a:t>
            </a:r>
            <a:r>
              <a:rPr lang="tr-TR" sz="4000" b="1" dirty="0" err="1" smtClean="0"/>
              <a:t>NaOH</a:t>
            </a:r>
            <a:r>
              <a:rPr lang="tr-TR" sz="4000" b="1" dirty="0" smtClean="0"/>
              <a:t> </a:t>
            </a:r>
            <a:r>
              <a:rPr lang="tr-TR" sz="4000" b="1" dirty="0" smtClean="0">
                <a:sym typeface="Symbol" pitchFamily="18" charset="2"/>
              </a:rPr>
              <a:t></a:t>
            </a:r>
            <a:r>
              <a:rPr lang="tr-TR" sz="4000" b="1" dirty="0" smtClean="0"/>
              <a:t>   </a:t>
            </a:r>
            <a:r>
              <a:rPr lang="tr-TR" sz="4000" b="1" dirty="0" err="1" smtClean="0"/>
              <a:t>Na</a:t>
            </a:r>
            <a:r>
              <a:rPr lang="tr-TR" sz="4000" b="1" dirty="0" smtClean="0"/>
              <a:t>+ +OH- 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4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tr-TR" b="1" dirty="0" smtClean="0"/>
              <a:t>Asitlere,asitlik özelliği  veren iyon </a:t>
            </a:r>
          </a:p>
          <a:p>
            <a:pPr>
              <a:buFont typeface="Wingdings" pitchFamily="2" charset="2"/>
              <a:buNone/>
            </a:pPr>
            <a:r>
              <a:rPr lang="tr-TR" b="1" dirty="0" smtClean="0"/>
              <a:t>aşağıdakilerden hangisidir ?</a:t>
            </a:r>
          </a:p>
          <a:p>
            <a:pPr>
              <a:buFont typeface="Wingdings" pitchFamily="2" charset="2"/>
              <a:buNone/>
            </a:pPr>
            <a:r>
              <a:rPr lang="tr-TR" b="1" dirty="0" smtClean="0"/>
              <a:t>A )  H+               </a:t>
            </a:r>
          </a:p>
          <a:p>
            <a:pPr>
              <a:buFont typeface="Wingdings" pitchFamily="2" charset="2"/>
              <a:buNone/>
            </a:pPr>
            <a:r>
              <a:rPr lang="tr-TR" b="1" dirty="0" smtClean="0"/>
              <a:t> B )  OH-       </a:t>
            </a:r>
          </a:p>
          <a:p>
            <a:pPr>
              <a:buFont typeface="Wingdings" pitchFamily="2" charset="2"/>
              <a:buNone/>
            </a:pPr>
            <a:r>
              <a:rPr lang="tr-TR" b="1" dirty="0" smtClean="0"/>
              <a:t>C )  </a:t>
            </a:r>
            <a:r>
              <a:rPr lang="tr-TR" b="1" dirty="0" err="1" smtClean="0"/>
              <a:t>Na</a:t>
            </a:r>
            <a:r>
              <a:rPr lang="tr-TR" b="1" dirty="0" smtClean="0"/>
              <a:t>+             </a:t>
            </a:r>
          </a:p>
          <a:p>
            <a:pPr>
              <a:buFont typeface="Wingdings" pitchFamily="2" charset="2"/>
              <a:buNone/>
            </a:pPr>
            <a:r>
              <a:rPr lang="tr-TR" b="1" dirty="0" smtClean="0"/>
              <a:t>D )  </a:t>
            </a:r>
            <a:r>
              <a:rPr lang="tr-TR" b="1" dirty="0" err="1" smtClean="0"/>
              <a:t>Cl</a:t>
            </a:r>
            <a:r>
              <a:rPr lang="tr-TR" b="1" dirty="0" smtClean="0"/>
              <a:t>-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5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b="1" dirty="0" smtClean="0"/>
              <a:t>Aşağıdakilerden hangisi,bir sıvının baz olduğunu </a:t>
            </a:r>
            <a:r>
              <a:rPr lang="tr-TR" b="1" u="sng" dirty="0" smtClean="0"/>
              <a:t> kesin</a:t>
            </a:r>
            <a:r>
              <a:rPr lang="tr-TR" b="1" dirty="0" smtClean="0"/>
              <a:t> olarak belirtir ?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b="1" dirty="0" smtClean="0"/>
              <a:t>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b="1" dirty="0" smtClean="0"/>
              <a:t>A )  Suda çözünmemesi.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b="1" dirty="0" smtClean="0"/>
              <a:t>B )  Elektrik akımını iletmesi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b="1" dirty="0" smtClean="0"/>
              <a:t>C )  Çözünürken iyonlara ayrışması.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b="1" dirty="0" smtClean="0"/>
              <a:t>D )  Kırmızı turnusol kağıdını maviye çevirmesi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6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tr-TR" b="1" dirty="0" smtClean="0"/>
              <a:t>Aşağıdakilerden hangisi baz </a:t>
            </a:r>
            <a:r>
              <a:rPr lang="tr-TR" b="1" u="sng" dirty="0" smtClean="0"/>
              <a:t>değildir ?</a:t>
            </a:r>
            <a:r>
              <a:rPr lang="tr-TR" b="1" dirty="0" smtClean="0"/>
              <a:t>   </a:t>
            </a:r>
          </a:p>
          <a:p>
            <a:pPr>
              <a:buFont typeface="Wingdings" pitchFamily="2" charset="2"/>
              <a:buNone/>
            </a:pPr>
            <a:r>
              <a:rPr lang="tr-TR" b="1" dirty="0" smtClean="0"/>
              <a:t>       A )  </a:t>
            </a:r>
            <a:r>
              <a:rPr lang="tr-TR" b="1" dirty="0" err="1" smtClean="0"/>
              <a:t>NaOH</a:t>
            </a:r>
            <a:r>
              <a:rPr lang="tr-TR" b="1" dirty="0" smtClean="0"/>
              <a:t>                    B )   H</a:t>
            </a:r>
            <a:r>
              <a:rPr lang="tr-TR" b="1" baseline="-25000" dirty="0" smtClean="0"/>
              <a:t>2</a:t>
            </a:r>
            <a:r>
              <a:rPr lang="tr-TR" b="1" dirty="0" smtClean="0"/>
              <a:t>SO</a:t>
            </a:r>
            <a:r>
              <a:rPr lang="tr-TR" b="1" baseline="-25000" dirty="0" smtClean="0"/>
              <a:t>4</a:t>
            </a:r>
          </a:p>
          <a:p>
            <a:pPr>
              <a:buFont typeface="Wingdings" pitchFamily="2" charset="2"/>
              <a:buNone/>
            </a:pPr>
            <a:r>
              <a:rPr lang="tr-TR" b="1" dirty="0" smtClean="0"/>
              <a:t>       C )   NH</a:t>
            </a:r>
            <a:r>
              <a:rPr lang="tr-TR" b="1" baseline="-25000" dirty="0" smtClean="0"/>
              <a:t>3</a:t>
            </a:r>
            <a:r>
              <a:rPr lang="tr-TR" b="1" dirty="0" smtClean="0"/>
              <a:t>                       D )  KOH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tr-TR" dirty="0" smtClean="0"/>
              <a:t>SORU 7</a:t>
            </a:r>
            <a:endParaRPr lang="tr-TR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052736"/>
            <a:ext cx="690297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ÖNEMLİ ASİTLER VE FORMÜLLERİ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tr-TR" b="1" dirty="0" smtClean="0"/>
          </a:p>
          <a:p>
            <a:r>
              <a:rPr lang="tr-TR" dirty="0" smtClean="0"/>
              <a:t>HCI      : 		Hidroklorik asit</a:t>
            </a:r>
          </a:p>
          <a:p>
            <a:r>
              <a:rPr lang="tr-TR" dirty="0" smtClean="0"/>
              <a:t>HNO</a:t>
            </a:r>
            <a:r>
              <a:rPr lang="tr-TR" baseline="-25000" dirty="0" smtClean="0"/>
              <a:t>3</a:t>
            </a:r>
            <a:r>
              <a:rPr lang="tr-TR" dirty="0" smtClean="0"/>
              <a:t>  : 		Nitrik asit</a:t>
            </a:r>
          </a:p>
          <a:p>
            <a:r>
              <a:rPr lang="tr-TR" dirty="0" smtClean="0"/>
              <a:t>H</a:t>
            </a:r>
            <a:r>
              <a:rPr lang="tr-TR" baseline="-25000" dirty="0" smtClean="0"/>
              <a:t>2</a:t>
            </a:r>
            <a:r>
              <a:rPr lang="tr-TR" dirty="0" smtClean="0"/>
              <a:t>SO</a:t>
            </a:r>
            <a:r>
              <a:rPr lang="tr-TR" baseline="-25000" dirty="0" smtClean="0"/>
              <a:t>4</a:t>
            </a:r>
            <a:r>
              <a:rPr lang="tr-TR" dirty="0" smtClean="0"/>
              <a:t> : 		Sülfürik asit</a:t>
            </a:r>
          </a:p>
          <a:p>
            <a:r>
              <a:rPr lang="tr-TR" dirty="0" smtClean="0"/>
              <a:t>H</a:t>
            </a:r>
            <a:r>
              <a:rPr lang="tr-TR" baseline="-25000" dirty="0" smtClean="0"/>
              <a:t>3</a:t>
            </a:r>
            <a:r>
              <a:rPr lang="tr-TR" dirty="0" smtClean="0"/>
              <a:t>PO</a:t>
            </a:r>
            <a:r>
              <a:rPr lang="tr-TR" baseline="-25000" dirty="0" smtClean="0"/>
              <a:t>4</a:t>
            </a:r>
            <a:r>
              <a:rPr lang="tr-TR" dirty="0" smtClean="0"/>
              <a:t> : 		Fosforik asit</a:t>
            </a:r>
          </a:p>
          <a:p>
            <a:endParaRPr lang="tr-TR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940152" y="3861048"/>
          <a:ext cx="2317750" cy="247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Flash Document" r:id="rId3" imgW="2317680" imgH="2476440" progId="">
                  <p:embed/>
                </p:oleObj>
              </mc:Choice>
              <mc:Fallback>
                <p:oleObj name="Flash Document" r:id="rId3" imgW="2317680" imgH="247644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3861048"/>
                        <a:ext cx="2317750" cy="247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8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tr-TR" dirty="0" smtClean="0"/>
              <a:t>Aşağıdakilerden hangisi asit, baz ve tuzların </a:t>
            </a:r>
          </a:p>
          <a:p>
            <a:pPr>
              <a:buFont typeface="Wingdings" pitchFamily="2" charset="2"/>
              <a:buNone/>
            </a:pPr>
            <a:r>
              <a:rPr lang="tr-TR" dirty="0" smtClean="0"/>
              <a:t>ortak özelliği  değildir?</a:t>
            </a:r>
          </a:p>
          <a:p>
            <a:pPr>
              <a:buFont typeface="Wingdings" pitchFamily="2" charset="2"/>
              <a:buNone/>
            </a:pPr>
            <a:r>
              <a:rPr lang="tr-TR" dirty="0" smtClean="0"/>
              <a:t>A)Suda çözünme</a:t>
            </a:r>
          </a:p>
          <a:p>
            <a:pPr>
              <a:buFont typeface="Wingdings" pitchFamily="2" charset="2"/>
              <a:buNone/>
            </a:pPr>
            <a:r>
              <a:rPr lang="tr-TR" dirty="0" smtClean="0"/>
              <a:t>B)Suda iyonlarına ayrılma</a:t>
            </a:r>
          </a:p>
          <a:p>
            <a:pPr>
              <a:buFont typeface="Wingdings" pitchFamily="2" charset="2"/>
              <a:buNone/>
            </a:pPr>
            <a:r>
              <a:rPr lang="tr-TR" dirty="0" smtClean="0"/>
              <a:t>C)</a:t>
            </a:r>
            <a:r>
              <a:rPr lang="tr-TR" dirty="0" err="1" smtClean="0"/>
              <a:t>Turnusolun</a:t>
            </a:r>
            <a:r>
              <a:rPr lang="tr-TR" dirty="0" smtClean="0"/>
              <a:t> rengini değiştirme</a:t>
            </a:r>
          </a:p>
          <a:p>
            <a:pPr>
              <a:buFont typeface="Wingdings" pitchFamily="2" charset="2"/>
              <a:buNone/>
            </a:pPr>
            <a:r>
              <a:rPr lang="tr-TR" dirty="0" smtClean="0"/>
              <a:t>D)Çözeltilerinin elektrik akımını iletmesi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9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dirty="0" smtClean="0"/>
              <a:t>I.İyon bulundurma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dirty="0" smtClean="0"/>
              <a:t>II.Elektrik akımını iletme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dirty="0" smtClean="0"/>
              <a:t>III.Acımsı tatta olma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dirty="0" smtClean="0"/>
              <a:t>Yukarıdakilerden hangileri asit,baz ve tuzların sulu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dirty="0" smtClean="0"/>
              <a:t>çözeltilerinin ortak özelliğidir?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dirty="0" smtClean="0"/>
              <a:t>A)I-II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dirty="0" smtClean="0"/>
              <a:t>B)I-III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dirty="0" smtClean="0"/>
              <a:t>C)II-III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dirty="0" smtClean="0"/>
              <a:t>D)I-II-III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10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Sulu çözeltilerinin asidik veya bazik özelliği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denilen bir ölçü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sistemi ile  ifade edilir.  Bir çözeltinin 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si 0-7 arasında ise asidik,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7-14 arasında ise  bazik,7 ise nötrdür.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X, elektriği iyi ileten ve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ile tepkime veren bir çözeltidir.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Y, elektriği iyi ileten ve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ve HCI ile  tepkime vermeyen bir çözeltidir.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Z, elektriği iyi ileten ve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ile tepkime vermeyen bir çözeltidir.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tr-TR" b="1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b="1" dirty="0" smtClean="0"/>
              <a:t>Buna göre, X,Y,Z </a:t>
            </a:r>
            <a:r>
              <a:rPr lang="tr-TR" b="1" dirty="0" err="1" smtClean="0"/>
              <a:t>nin</a:t>
            </a:r>
            <a:r>
              <a:rPr lang="tr-TR" b="1" dirty="0" smtClean="0"/>
              <a:t> </a:t>
            </a:r>
            <a:r>
              <a:rPr lang="tr-TR" b="1" dirty="0" err="1" smtClean="0"/>
              <a:t>pH</a:t>
            </a:r>
            <a:r>
              <a:rPr lang="tr-TR" b="1" dirty="0" smtClean="0"/>
              <a:t> değerlerinin nasıl olması beklenir?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tr-TR" b="1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b="1" dirty="0" smtClean="0"/>
              <a:t>    0-7 arası                           7-14 arası                             7(Nötr)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dirty="0" smtClean="0"/>
              <a:t>A)  X                                              Z                                           Y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dirty="0" smtClean="0"/>
              <a:t>B)  Z                                              X                                           Y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dirty="0" smtClean="0"/>
              <a:t>C)  X                                              Y                                           Z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dirty="0" smtClean="0"/>
              <a:t>D)  Y                                              X                                           Z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11</a:t>
            </a:r>
            <a:endParaRPr lang="tr-TR" dirty="0"/>
          </a:p>
        </p:txBody>
      </p:sp>
      <p:pic>
        <p:nvPicPr>
          <p:cNvPr id="4" name="3 İçerik Yer Tutucusu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340768"/>
            <a:ext cx="576064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12</a:t>
            </a:r>
            <a:endParaRPr lang="tr-TR" dirty="0"/>
          </a:p>
        </p:txBody>
      </p:sp>
      <p:pic>
        <p:nvPicPr>
          <p:cNvPr id="4" name="3 İçerik Yer Tutucusu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96752"/>
            <a:ext cx="748883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13</a:t>
            </a:r>
            <a:endParaRPr lang="tr-TR" dirty="0"/>
          </a:p>
        </p:txBody>
      </p:sp>
      <p:pic>
        <p:nvPicPr>
          <p:cNvPr id="4" name="3 İçerik Yer Tutucusu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340768"/>
            <a:ext cx="6624736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SORU 14</a:t>
            </a:r>
            <a:endParaRPr lang="tr-TR" dirty="0"/>
          </a:p>
        </p:txBody>
      </p:sp>
      <p:pic>
        <p:nvPicPr>
          <p:cNvPr id="19458" name="Picture 2" descr="C:\Users\Exper\Desktop\Adsız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196752"/>
            <a:ext cx="6840760" cy="55059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15</a:t>
            </a:r>
            <a:endParaRPr lang="tr-TR" dirty="0"/>
          </a:p>
        </p:txBody>
      </p:sp>
      <p:pic>
        <p:nvPicPr>
          <p:cNvPr id="4" name="3 İçerik Yer Tutucusu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268760"/>
            <a:ext cx="684076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ÖDÜLLÜ SORU</a:t>
            </a:r>
            <a:endParaRPr lang="tr-TR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579296" cy="4853136"/>
          </a:xfrm>
          <a:noFill/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endParaRPr lang="tr-TR" sz="2000" dirty="0" smtClean="0"/>
          </a:p>
          <a:p>
            <a:pPr>
              <a:lnSpc>
                <a:spcPct val="80000"/>
              </a:lnSpc>
            </a:pPr>
            <a:endParaRPr lang="tr-TR" sz="2000" dirty="0" smtClean="0"/>
          </a:p>
          <a:p>
            <a:pPr>
              <a:lnSpc>
                <a:spcPct val="80000"/>
              </a:lnSpc>
            </a:pPr>
            <a:endParaRPr lang="tr-TR" sz="2000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sz="2000" dirty="0"/>
              <a:t>                 I             II           III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sz="2400" dirty="0"/>
              <a:t>Etiketleri kaybolmuş üç ayrı kapta </a:t>
            </a:r>
            <a:r>
              <a:rPr lang="tr-TR" sz="2400" dirty="0" err="1"/>
              <a:t>NaOH</a:t>
            </a:r>
            <a:r>
              <a:rPr lang="tr-TR" sz="2400" dirty="0"/>
              <a:t> (baz), HCI (asit) ve </a:t>
            </a:r>
            <a:r>
              <a:rPr lang="tr-TR" sz="2400" dirty="0" err="1"/>
              <a:t>NaCI</a:t>
            </a:r>
            <a:r>
              <a:rPr lang="tr-TR" sz="2400" dirty="0"/>
              <a:t>(tuz)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sz="2400" dirty="0"/>
              <a:t>çözeltilerinin olduğu </a:t>
            </a:r>
            <a:r>
              <a:rPr lang="tr-TR" sz="2400" dirty="0" smtClean="0"/>
              <a:t>bilinmektedir.Kaplardan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sz="2400" dirty="0" smtClean="0"/>
              <a:t>I</a:t>
            </a:r>
            <a:r>
              <a:rPr lang="tr-TR" sz="2400" dirty="0"/>
              <a:t>. Çözelti mavi turnusol </a:t>
            </a:r>
            <a:r>
              <a:rPr lang="tr-TR" sz="2400" dirty="0" smtClean="0"/>
              <a:t>kağıdını </a:t>
            </a:r>
            <a:r>
              <a:rPr lang="tr-TR" sz="2400" dirty="0"/>
              <a:t>kırmızıya çevirmektedir</a:t>
            </a:r>
            <a:r>
              <a:rPr lang="tr-TR" sz="2400" dirty="0" smtClean="0"/>
              <a:t>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sz="2400" dirty="0" smtClean="0"/>
              <a:t>Diğer </a:t>
            </a:r>
            <a:r>
              <a:rPr lang="tr-TR" sz="2400" dirty="0"/>
              <a:t>iki kaptaki çözeltilere, aşağıdaki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sz="2400" dirty="0"/>
              <a:t>hangi işlem yapılırsa kaplardaki çözeltiler doğru etiketlenir?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tr-TR" sz="2400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sz="2400" dirty="0"/>
              <a:t>A)II. kaba mavi turnusol kağıdı batırılırsa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sz="2400" dirty="0"/>
              <a:t>B)II. kaba az miktarda </a:t>
            </a:r>
            <a:r>
              <a:rPr lang="tr-TR" sz="2400" dirty="0" err="1"/>
              <a:t>NaCI</a:t>
            </a:r>
            <a:r>
              <a:rPr lang="tr-TR" sz="2400" dirty="0"/>
              <a:t> eklenirse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sz="2400" dirty="0"/>
              <a:t>C)III.kaba mavi turnusol kağıdı batırılırsa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tr-TR" sz="2400" dirty="0"/>
              <a:t>D)II.kaba kırmızı turnusol kağıdı batırılırsa</a:t>
            </a:r>
          </a:p>
        </p:txBody>
      </p:sp>
      <p:pic>
        <p:nvPicPr>
          <p:cNvPr id="5" name="Picture 4" descr="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124744"/>
            <a:ext cx="30861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KUVVETLİ VE ZAYIF ASİTLER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tr-TR" dirty="0" smtClean="0"/>
              <a:t>Sulu çözeltilerinde büyük oranda iyonlarına ayrışabilen  asitlere </a:t>
            </a:r>
            <a:r>
              <a:rPr lang="tr-TR" b="1" u="sng" dirty="0" smtClean="0"/>
              <a:t>kuvvetli asit denir.</a:t>
            </a:r>
          </a:p>
          <a:p>
            <a:pPr>
              <a:lnSpc>
                <a:spcPct val="80000"/>
              </a:lnSpc>
              <a:buNone/>
            </a:pPr>
            <a:endParaRPr lang="tr-TR" b="1" u="sng" dirty="0" smtClean="0"/>
          </a:p>
          <a:p>
            <a:pPr>
              <a:lnSpc>
                <a:spcPct val="80000"/>
              </a:lnSpc>
            </a:pPr>
            <a:r>
              <a:rPr lang="tr-TR" dirty="0" smtClean="0"/>
              <a:t>Kuvvetli asitler çok tahriş edici ve yakıcıdır. Bu yüzden dikkatli kullanılmalıdır.</a:t>
            </a:r>
          </a:p>
          <a:p>
            <a:pPr>
              <a:lnSpc>
                <a:spcPct val="80000"/>
              </a:lnSpc>
              <a:buNone/>
            </a:pPr>
            <a:endParaRPr lang="tr-TR" dirty="0" smtClean="0"/>
          </a:p>
          <a:p>
            <a:r>
              <a:rPr lang="tr-TR" dirty="0" smtClean="0"/>
              <a:t>Günlük hayatta tükettiğimiz bazı gıdaların yapısında asit bulunur. Bu asitler zayıftır.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KUVVETLİ ASİTLER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HClO</a:t>
            </a:r>
            <a:r>
              <a:rPr lang="tr-TR" baseline="-25000" dirty="0" smtClean="0"/>
              <a:t>4</a:t>
            </a:r>
            <a:r>
              <a:rPr lang="tr-TR" dirty="0" smtClean="0"/>
              <a:t> 			: </a:t>
            </a:r>
            <a:r>
              <a:rPr lang="tr-TR" dirty="0" err="1" smtClean="0"/>
              <a:t>Perklorik</a:t>
            </a:r>
            <a:r>
              <a:rPr lang="tr-TR" dirty="0" smtClean="0"/>
              <a:t> Asit</a:t>
            </a:r>
          </a:p>
          <a:p>
            <a:r>
              <a:rPr lang="tr-TR" dirty="0" err="1" smtClean="0"/>
              <a:t>HCl</a:t>
            </a:r>
            <a:r>
              <a:rPr lang="tr-TR" dirty="0" smtClean="0"/>
              <a:t> 			: Hidroklorik Asit</a:t>
            </a:r>
          </a:p>
          <a:p>
            <a:r>
              <a:rPr lang="tr-TR" dirty="0" smtClean="0"/>
              <a:t>HNO</a:t>
            </a:r>
            <a:r>
              <a:rPr lang="tr-TR" baseline="-25000" dirty="0" smtClean="0"/>
              <a:t>3</a:t>
            </a:r>
            <a:r>
              <a:rPr lang="tr-TR" dirty="0" smtClean="0"/>
              <a:t> 			: Nitrik Asit</a:t>
            </a:r>
          </a:p>
          <a:p>
            <a:r>
              <a:rPr lang="tr-TR" dirty="0" smtClean="0"/>
              <a:t>H</a:t>
            </a:r>
            <a:r>
              <a:rPr lang="tr-TR" baseline="-25000" dirty="0" smtClean="0"/>
              <a:t>2</a:t>
            </a:r>
            <a:r>
              <a:rPr lang="tr-TR" dirty="0" smtClean="0"/>
              <a:t>SO</a:t>
            </a:r>
            <a:r>
              <a:rPr lang="tr-TR" baseline="-25000" dirty="0" smtClean="0"/>
              <a:t>4</a:t>
            </a:r>
            <a:r>
              <a:rPr lang="tr-TR" dirty="0" smtClean="0"/>
              <a:t> 			: Sülfürik Asit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066130"/>
          </a:xfrm>
        </p:spPr>
        <p:txBody>
          <a:bodyPr/>
          <a:lstStyle/>
          <a:p>
            <a:r>
              <a:rPr lang="tr-TR" dirty="0" smtClean="0"/>
              <a:t>ZAYIF ASİTLER</a:t>
            </a:r>
            <a:endParaRPr lang="tr-TR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75656" y="908720"/>
            <a:ext cx="6192688" cy="5668541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ASİTLERLE İLGİLİ GÜVENLİK TEDBİRLERİ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tr-TR" dirty="0" smtClean="0"/>
              <a:t>Asitlerin tatlarına bakmak veya koklamak tehlikelidir. </a:t>
            </a:r>
          </a:p>
          <a:p>
            <a:pPr>
              <a:buFont typeface="Wingdings" pitchFamily="2" charset="2"/>
              <a:buChar char="v"/>
            </a:pPr>
            <a:endParaRPr lang="tr-TR" dirty="0" smtClean="0"/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Asitlerin üzerine su ilave ederek seyreltmek tehlikelidir. </a:t>
            </a:r>
          </a:p>
          <a:p>
            <a:pPr>
              <a:buFont typeface="Wingdings" pitchFamily="2" charset="2"/>
              <a:buChar char="v"/>
            </a:pPr>
            <a:endParaRPr lang="tr-TR" dirty="0" smtClean="0"/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Asitler metal kaplar yerine cam veya plastik kaplarda saklanmalıdır.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1438</Words>
  <Application>Microsoft Office PowerPoint</Application>
  <PresentationFormat>Ekran Gösterisi (4:3)</PresentationFormat>
  <Paragraphs>295</Paragraphs>
  <Slides>58</Slides>
  <Notes>3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58</vt:i4>
      </vt:variant>
    </vt:vector>
  </HeadingPairs>
  <TitlesOfParts>
    <vt:vector size="60" baseType="lpstr">
      <vt:lpstr>Ofis Teması</vt:lpstr>
      <vt:lpstr>Flash Document</vt:lpstr>
      <vt:lpstr>ASİTLER-BAZLAR VE TUZLAR </vt:lpstr>
      <vt:lpstr>ASİTLER</vt:lpstr>
      <vt:lpstr>ASİTLERİN GENEL ÖZELLİKLERİ</vt:lpstr>
      <vt:lpstr>ASİTLERİN GENEL ÖZELLİKLERİ</vt:lpstr>
      <vt:lpstr>ÖNEMLİ ASİTLER VE FORMÜLLERİ</vt:lpstr>
      <vt:lpstr>KUVVETLİ VE ZAYIF ASİTLER</vt:lpstr>
      <vt:lpstr>KUVVETLİ ASİTLER</vt:lpstr>
      <vt:lpstr>ZAYIF ASİTLER</vt:lpstr>
      <vt:lpstr>ASİTLERLE İLGİLİ GÜVENLİK TEDBİRLERİ</vt:lpstr>
      <vt:lpstr>GÜNLÜK YAŞAMDA ASİTLER</vt:lpstr>
      <vt:lpstr>GÜNLÜK YAŞAMDA ASİTLER</vt:lpstr>
      <vt:lpstr>GÜNLÜK YAŞAMDA ASİTLER</vt:lpstr>
      <vt:lpstr>ASİT YAĞMURLARININ ETKİLERİ</vt:lpstr>
      <vt:lpstr>ASİT YAĞMURLARININ ETKİLERİ</vt:lpstr>
      <vt:lpstr>BAZLAR</vt:lpstr>
      <vt:lpstr>BAZLARIN GENEL ÖZELLİKLERİ</vt:lpstr>
      <vt:lpstr>BAZLARIN GENEL ÖZELLİKLERİ</vt:lpstr>
      <vt:lpstr>ÖNEMLİ BAZLAR VE FORMÜLLERİ</vt:lpstr>
      <vt:lpstr>KUVVETLİ VE ZAYIF BAZLAR</vt:lpstr>
      <vt:lpstr>KUVVETLİ BAZLAR</vt:lpstr>
      <vt:lpstr>ZAYIF BAZLAR</vt:lpstr>
      <vt:lpstr>BAZLARLA İLGİLİ GÜVENLİK TEDBİRLERİ</vt:lpstr>
      <vt:lpstr>GÜNLÜK YAŞAMDA BAZLAR</vt:lpstr>
      <vt:lpstr>GÜNLÜK YAŞAMDA BAZLAR</vt:lpstr>
      <vt:lpstr>ASİT VE BAZLARIN ORTAK ÖZELLİKLERİ</vt:lpstr>
      <vt:lpstr>ASİTLİK VE BAZLIK ÖLÇÜSÜ “pH”</vt:lpstr>
      <vt:lpstr>pH metre</vt:lpstr>
      <vt:lpstr>GÜNLÜK HAYATTA pH </vt:lpstr>
      <vt:lpstr>İNDİKATÖRLER</vt:lpstr>
      <vt:lpstr>TURNUSOL KAĞIDI</vt:lpstr>
      <vt:lpstr>TURNUSOL KAĞIDI</vt:lpstr>
      <vt:lpstr>FENOLFTALEİN</vt:lpstr>
      <vt:lpstr>METİL ORANJ</vt:lpstr>
      <vt:lpstr>İNDİKATÖRLER</vt:lpstr>
      <vt:lpstr>DOĞAL İNDİKATÖRLER</vt:lpstr>
      <vt:lpstr>KIRMIZI SOĞAN</vt:lpstr>
      <vt:lpstr>KARALAHANA</vt:lpstr>
      <vt:lpstr>TUZLAR</vt:lpstr>
      <vt:lpstr>TUZLAR</vt:lpstr>
      <vt:lpstr>TUZLARIN GENEL ÖZELLİKLERİ</vt:lpstr>
      <vt:lpstr>GÜNLÜK YAŞAMDA TUZLAR</vt:lpstr>
      <vt:lpstr>ASİT, BAZ ve TUZLARIN ORTAK ÖZELLİKLERİ</vt:lpstr>
      <vt:lpstr>SORU 1</vt:lpstr>
      <vt:lpstr>SORU 2</vt:lpstr>
      <vt:lpstr>SORU 3</vt:lpstr>
      <vt:lpstr>SORU 4</vt:lpstr>
      <vt:lpstr>SORU 5</vt:lpstr>
      <vt:lpstr>SORU 6</vt:lpstr>
      <vt:lpstr>SORU 7</vt:lpstr>
      <vt:lpstr>SORU 8</vt:lpstr>
      <vt:lpstr>SORU 9</vt:lpstr>
      <vt:lpstr>SORU 10</vt:lpstr>
      <vt:lpstr>SORU 11</vt:lpstr>
      <vt:lpstr>SORU 12</vt:lpstr>
      <vt:lpstr>SORU 13</vt:lpstr>
      <vt:lpstr>SORU 14</vt:lpstr>
      <vt:lpstr>SORU 15</vt:lpstr>
      <vt:lpstr>ÖDÜLLÜ SORU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ASİTLER-BAZLAR VE TUZLAR SU ARITIMI</dc:title>
  <dc:creator>Exper</dc:creator>
  <cp:lastModifiedBy>user</cp:lastModifiedBy>
  <cp:revision>46</cp:revision>
  <dcterms:created xsi:type="dcterms:W3CDTF">2012-03-25T17:35:06Z</dcterms:created>
  <dcterms:modified xsi:type="dcterms:W3CDTF">2017-01-13T07:24:27Z</dcterms:modified>
</cp:coreProperties>
</file>