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13"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59" autoAdjust="0"/>
    <p:restoredTop sz="94660"/>
  </p:normalViewPr>
  <p:slideViewPr>
    <p:cSldViewPr snapToGrid="0">
      <p:cViewPr>
        <p:scale>
          <a:sx n="59" d="100"/>
          <a:sy n="59" d="100"/>
        </p:scale>
        <p:origin x="-240" y="-9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70FE69-60D3-42E6-8205-2B628C623F7F}" type="datetimeFigureOut">
              <a:rPr lang="tr-TR" smtClean="0"/>
              <a:t>08.07.2017</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C0B461-E38F-47F2-957D-BA86593D4C61}" type="slidenum">
              <a:rPr lang="tr-TR" smtClean="0"/>
              <a:t>‹#›</a:t>
            </a:fld>
            <a:endParaRPr lang="tr-TR"/>
          </a:p>
        </p:txBody>
      </p:sp>
    </p:spTree>
    <p:extLst>
      <p:ext uri="{BB962C8B-B14F-4D97-AF65-F5344CB8AC3E}">
        <p14:creationId xmlns:p14="http://schemas.microsoft.com/office/powerpoint/2010/main" val="4189232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tr-TR"/>
              <a:t>Asıl başlık stili için tıklayın</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tx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F6E0E8E6-B6EB-498A-BC29-48D81AAAA5B6}" type="datetimeFigureOut">
              <a:rPr lang="en-US" smtClean="0"/>
              <a:t>7/8/2017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59450603"/>
      </p:ext>
    </p:extLst>
  </p:cSld>
  <p:clrMapOvr>
    <a:masterClrMapping/>
  </p:clrMapOvr>
  <p:transition spd="slow">
    <p:fade/>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61EAF71F-1A43-41B7-B605-0710A83174B7}" type="datetimeFigureOut">
              <a:rPr lang="en-US" smtClean="0"/>
              <a:t>7/8/2017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54104804"/>
      </p:ext>
    </p:extLst>
  </p:cSld>
  <p:clrMapOvr>
    <a:masterClrMapping/>
  </p:clrMapOvr>
  <p:transition spd="slow">
    <p:fade/>
    <p:sndAc>
      <p:stSnd>
        <p:snd r:embed="rId1" name="chimes.wav"/>
      </p:stSnd>
    </p:sndAc>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tr-TR"/>
              <a:t>Asıl başlık stili için tıklayın</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61EAF71F-1A43-41B7-B605-0710A83174B7}" type="datetimeFigureOut">
              <a:rPr lang="en-US" smtClean="0"/>
              <a:t>7/8/2017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0745794"/>
      </p:ext>
    </p:extLst>
  </p:cSld>
  <p:clrMapOvr>
    <a:masterClrMapping/>
  </p:clrMapOvr>
  <p:transition spd="slow">
    <p:fade/>
    <p:sndAc>
      <p:stSnd>
        <p:snd r:embed="rId1" name="chimes.wav"/>
      </p:stSnd>
    </p:sndAc>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tr-TR"/>
              <a:t>Asıl başlık stili için tıklayın</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61EAF71F-1A43-41B7-B605-0710A83174B7}" type="datetimeFigureOut">
              <a:rPr lang="en-US" smtClean="0"/>
              <a:t>7/8/2017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926343230"/>
      </p:ext>
    </p:extLst>
  </p:cSld>
  <p:clrMapOvr>
    <a:masterClrMapping/>
  </p:clrMapOvr>
  <p:transition spd="slow">
    <p:fade/>
    <p:sndAc>
      <p:stSnd>
        <p:snd r:embed="rId1" name="chimes.wav"/>
      </p:stSnd>
    </p:sndAc>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tr-TR"/>
              <a:t>Asıl başlık stili için tıklayın</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61EAF71F-1A43-41B7-B605-0710A83174B7}" type="datetimeFigureOut">
              <a:rPr lang="en-US" smtClean="0"/>
              <a:t>7/8/2017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417148952"/>
      </p:ext>
    </p:extLst>
  </p:cSld>
  <p:clrMapOvr>
    <a:masterClrMapping/>
  </p:clrMapOvr>
  <p:transition spd="slow">
    <p:fade/>
    <p:sndAc>
      <p:stSnd>
        <p:snd r:embed="rId1" name="chimes.wav"/>
      </p:stSnd>
    </p:sndAc>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tr-TR"/>
              <a:t>Asıl başlık stili için tıklayın</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3" name="Date Placeholder 2"/>
          <p:cNvSpPr>
            <a:spLocks noGrp="1"/>
          </p:cNvSpPr>
          <p:nvPr>
            <p:ph type="dt" sz="half" idx="10"/>
          </p:nvPr>
        </p:nvSpPr>
        <p:spPr/>
        <p:txBody>
          <a:bodyPr/>
          <a:lstStyle/>
          <a:p>
            <a:fld id="{61EAF71F-1A43-41B7-B605-0710A83174B7}" type="datetimeFigureOut">
              <a:rPr lang="en-US" smtClean="0"/>
              <a:t>7/8/2017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0496706"/>
      </p:ext>
    </p:extLst>
  </p:cSld>
  <p:clrMapOvr>
    <a:masterClrMapping/>
  </p:clrMapOvr>
  <p:transition spd="slow">
    <p:fade/>
    <p:sndAc>
      <p:stSnd>
        <p:snd r:embed="rId1" name="chimes.wav"/>
      </p:stSnd>
    </p:sndAc>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tr-TR"/>
              <a:t>Asıl başlık stili için tıklayın</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3" name="Date Placeholder 2"/>
          <p:cNvSpPr>
            <a:spLocks noGrp="1"/>
          </p:cNvSpPr>
          <p:nvPr>
            <p:ph type="dt" sz="half" idx="10"/>
          </p:nvPr>
        </p:nvSpPr>
        <p:spPr/>
        <p:txBody>
          <a:bodyPr/>
          <a:lstStyle/>
          <a:p>
            <a:fld id="{61EAF71F-1A43-41B7-B605-0710A83174B7}" type="datetimeFigureOut">
              <a:rPr lang="en-US" smtClean="0"/>
              <a:t>7/8/2017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15645394"/>
      </p:ext>
    </p:extLst>
  </p:cSld>
  <p:clrMapOvr>
    <a:masterClrMapping/>
  </p:clrMapOvr>
  <p:transition spd="slow">
    <p:fade/>
    <p:sndAc>
      <p:stSnd>
        <p:snd r:embed="rId1" name="chimes.wav"/>
      </p:stSnd>
    </p:sndAc>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tr-TR"/>
              <a:t>Asıl başlık stili için tıklayın</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B1B64FF-53E9-4519-AFEB-B5EAE0A6C098}" type="datetimeFigureOut">
              <a:rPr lang="en-US" smtClean="0"/>
              <a:t>7/8/2017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982233805"/>
      </p:ext>
    </p:extLst>
  </p:cSld>
  <p:clrMapOvr>
    <a:masterClrMapping/>
  </p:clrMapOvr>
  <p:transition spd="slow">
    <p:fade/>
    <p:sndAc>
      <p:stSnd>
        <p:snd r:embed="rId1"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tr-TR"/>
              <a:t>Asıl başlık stili için tıklayın</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3D0605F-0999-49B8-97E8-A9F5FE66FD89}" type="datetimeFigureOut">
              <a:rPr lang="en-US" smtClean="0"/>
              <a:t>7/8/2017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36668242"/>
      </p:ext>
    </p:extLst>
  </p:cSld>
  <p:clrMapOvr>
    <a:masterClrMapping/>
  </p:clrMapOvr>
  <p:transition spd="slow">
    <p:fade/>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tr-TR"/>
              <a:t>Asıl başlık stili için tıklayın</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BD041493-8214-4CD3-9E66-4A7CE0239274}" type="datetimeFigureOut">
              <a:rPr lang="en-US" smtClean="0"/>
              <a:t>7/8/2017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56084960"/>
      </p:ext>
    </p:extLst>
  </p:cSld>
  <p:clrMapOvr>
    <a:masterClrMapping/>
  </p:clrMapOvr>
  <p:transition spd="slow">
    <p:fade/>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tr-TR"/>
              <a:t>Asıl başlık stili için tıklayın</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tx1">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CD45397E-FD2D-4D0A-B33C-2E5AEFAED143}" type="datetimeFigureOut">
              <a:rPr lang="en-US" smtClean="0"/>
              <a:t>7/8/2017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65091938"/>
      </p:ext>
    </p:extLst>
  </p:cSld>
  <p:clrMapOvr>
    <a:masterClrMapping/>
  </p:clrMapOvr>
  <p:transition spd="slow">
    <p:fade/>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tr-TR"/>
              <a:t>Asıl başlık stili için tıklayın</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0E15092E-80DC-4992-A0D4-E74F7FC3042B}" type="datetimeFigureOut">
              <a:rPr lang="en-US" smtClean="0"/>
              <a:t>7/8/2017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99177465"/>
      </p:ext>
    </p:extLst>
  </p:cSld>
  <p:clrMapOvr>
    <a:masterClrMapping/>
  </p:clrMapOvr>
  <p:transition spd="slow">
    <p:fade/>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tr-TR"/>
              <a:t>Asıl başlık stili için tıklayın</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2" name="Content Placeholder 3"/>
          <p:cNvSpPr>
            <a:spLocks noGrp="1"/>
          </p:cNvSpPr>
          <p:nvPr>
            <p:ph sz="quarter" idx="13"/>
          </p:nvPr>
        </p:nvSpPr>
        <p:spPr>
          <a:xfrm>
            <a:off x="913774" y="3051012"/>
            <a:ext cx="5106027" cy="274018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3" name="Content Placeholder 5"/>
          <p:cNvSpPr>
            <a:spLocks noGrp="1"/>
          </p:cNvSpPr>
          <p:nvPr>
            <p:ph sz="quarter" idx="14"/>
          </p:nvPr>
        </p:nvSpPr>
        <p:spPr>
          <a:xfrm>
            <a:off x="6172200" y="3051012"/>
            <a:ext cx="5105401" cy="2740187"/>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9569A4C6-EA06-4AF0-A839-1839C57399A0}" type="datetimeFigureOut">
              <a:rPr lang="en-US" smtClean="0"/>
              <a:t>7/8/2017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231558912"/>
      </p:ext>
    </p:extLst>
  </p:cSld>
  <p:clrMapOvr>
    <a:masterClrMapping/>
  </p:clrMapOvr>
  <p:transition spd="slow">
    <p:fade/>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tr-TR"/>
              <a:t>Asıl başlık stili için tıklayın</a:t>
            </a:r>
            <a:endParaRPr lang="en-US" dirty="0"/>
          </a:p>
        </p:txBody>
      </p:sp>
      <p:sp>
        <p:nvSpPr>
          <p:cNvPr id="3" name="Date Placeholder 2"/>
          <p:cNvSpPr>
            <a:spLocks noGrp="1"/>
          </p:cNvSpPr>
          <p:nvPr>
            <p:ph type="dt" sz="half" idx="10"/>
          </p:nvPr>
        </p:nvSpPr>
        <p:spPr/>
        <p:txBody>
          <a:bodyPr/>
          <a:lstStyle/>
          <a:p>
            <a:fld id="{6BF0C016-2580-485A-AC4B-4452BC379743}" type="datetimeFigureOut">
              <a:rPr lang="en-US" smtClean="0"/>
              <a:t>7/8/2017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80236639"/>
      </p:ext>
    </p:extLst>
  </p:cSld>
  <p:clrMapOvr>
    <a:masterClrMapping/>
  </p:clrMapOvr>
  <p:transition spd="slow">
    <p:fade/>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6FF0C8E6-7044-439E-9AE7-82A0C81AB0F0}" type="datetimeFigureOut">
              <a:rPr lang="en-US" smtClean="0"/>
              <a:t>7/8/2017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780596253"/>
      </p:ext>
    </p:extLst>
  </p:cSld>
  <p:clrMapOvr>
    <a:masterClrMapping/>
  </p:clrMapOvr>
  <p:transition spd="slow">
    <p:fade/>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tr-TR"/>
              <a:t>Asıl başlık stili için tıklayın</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2E95F70E-5DFF-42EC-93B3-07D70D7ED1BD}" type="datetimeFigureOut">
              <a:rPr lang="en-US" smtClean="0"/>
              <a:t>7/8/2017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33752587"/>
      </p:ext>
    </p:extLst>
  </p:cSld>
  <p:clrMapOvr>
    <a:masterClrMapping/>
  </p:clrMapOvr>
  <p:transition spd="slow">
    <p:fade/>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tr-TR"/>
              <a:t>Asıl başlık stili için tıklayın</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064520B5-A0C9-4D15-A71B-70A075D52D64}" type="datetimeFigureOut">
              <a:rPr lang="en-US" smtClean="0"/>
              <a:t>7/8/2017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50313063"/>
      </p:ext>
    </p:extLst>
  </p:cSld>
  <p:clrMapOvr>
    <a:masterClrMapping/>
  </p:clrMapOvr>
  <p:transition spd="slow">
    <p:fade/>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audio" Target="../media/audio1.wav"/><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mt="4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tr-TR"/>
              <a:t>Asıl başlık stili için tıklayın</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61EAF71F-1A43-41B7-B605-0710A83174B7}" type="datetimeFigureOut">
              <a:rPr lang="en-US" smtClean="0"/>
              <a:t>7/8/2017</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639412674"/>
      </p:ext>
    </p:extLst>
  </p:cSld>
  <p:clrMap bg1="dk1" tx1="lt1" bg2="dk2" tx2="lt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 id="2147483828" r:id="rId15"/>
    <p:sldLayoutId id="2147483829" r:id="rId16"/>
    <p:sldLayoutId id="2147483830" r:id="rId17"/>
  </p:sldLayoutIdLst>
  <p:transition spd="slow">
    <p:fade/>
    <p:sndAc>
      <p:stSnd>
        <p:snd r:embed="rId19" name="chimes.wav"/>
      </p:stSnd>
    </p:sndAc>
  </p:transition>
  <p:hf sldNum="0" hdr="0" ftr="0" dt="0"/>
  <p:txStyles>
    <p:titleStyle>
      <a:lvl1pPr algn="ctr" defTabSz="914400" rtl="0" eaLnBrk="1" latinLnBrk="0" hangingPunct="1">
        <a:lnSpc>
          <a:spcPct val="90000"/>
        </a:lnSpc>
        <a:spcBef>
          <a:spcPct val="0"/>
        </a:spcBef>
        <a:buNone/>
        <a:defRPr sz="3600" kern="1200" cap="all" baseline="0">
          <a:solidFill>
            <a:schemeClr val="tx1"/>
          </a:solidFill>
          <a:effectLst>
            <a:outerShdw blurRad="38100" dist="38100" dir="2700000" algn="tl">
              <a:srgbClr val="000000">
                <a:alpha val="43137"/>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outerShdw blurRad="47625" dist="12700" dir="2700000" algn="tl" rotWithShape="0">
              <a:srgbClr val="000000">
                <a:alpha val="36000"/>
              </a:srgbClr>
            </a:outerShdw>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outerShdw blurRad="47625" dist="12700" dir="2700000" algn="tl" rotWithShape="0">
              <a:srgbClr val="000000">
                <a:alpha val="36000"/>
              </a:srgbClr>
            </a:outerShdw>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outerShdw blurRad="47625" dist="12700" dir="2700000" algn="tl" rotWithShape="0">
              <a:srgbClr val="000000">
                <a:alpha val="36000"/>
              </a:srgbClr>
            </a:outerShdw>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outerShdw blurRad="47625" dist="12700" dir="2700000" algn="tl" rotWithShape="0">
              <a:srgbClr val="000000">
                <a:alpha val="36000"/>
              </a:srgbClr>
            </a:outerShdw>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outerShdw blurRad="47625" dist="12700" dir="2700000" algn="tl" rotWithShape="0">
              <a:srgbClr val="000000">
                <a:alpha val="36000"/>
              </a:srgbClr>
            </a:outerShdw>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outerShdw blurRad="47625" dist="12700" dir="2700000" algn="tl" rotWithShape="0">
              <a:srgbClr val="000000">
                <a:alpha val="36000"/>
              </a:srgbClr>
            </a:outerShdw>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outerShdw blurRad="47625" dist="12700" dir="2700000" algn="tl" rotWithShape="0">
              <a:srgbClr val="000000">
                <a:alpha val="36000"/>
              </a:srgbClr>
            </a:outerShdw>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outerShdw blurRad="47625" dist="12700" dir="2700000" algn="tl" rotWithShape="0">
              <a:srgbClr val="000000">
                <a:alpha val="36000"/>
              </a:srgbClr>
            </a:outerShdw>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outerShdw blurRad="47625" dist="12700" dir="2700000" algn="tl" rotWithShape="0">
              <a:srgbClr val="000000">
                <a:alpha val="36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hyperlink" Target="http://www.biyolojidersnotlari.com/biyoloji-etiket/siniflandirma"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audio" Target="../media/audio2.wav"/></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4"/>
          <p:cNvSpPr>
            <a:spLocks noGrp="1"/>
          </p:cNvSpPr>
          <p:nvPr>
            <p:ph type="ctrTitle"/>
          </p:nvPr>
        </p:nvSpPr>
        <p:spPr/>
        <p:txBody>
          <a:bodyPr/>
          <a:lstStyle/>
          <a:p>
            <a:endParaRPr lang="tr-TR"/>
          </a:p>
        </p:txBody>
      </p:sp>
      <p:pic>
        <p:nvPicPr>
          <p:cNvPr id="6" name="Resim 5"/>
          <p:cNvPicPr>
            <a:picLocks noChangeAspect="1"/>
          </p:cNvPicPr>
          <p:nvPr/>
        </p:nvPicPr>
        <p:blipFill>
          <a:blip r:embed="rId3"/>
          <a:stretch>
            <a:fillRect/>
          </a:stretch>
        </p:blipFill>
        <p:spPr>
          <a:xfrm>
            <a:off x="-1" y="0"/>
            <a:ext cx="12192000" cy="6858000"/>
          </a:xfrm>
          <a:prstGeom prst="rect">
            <a:avLst/>
          </a:prstGeom>
        </p:spPr>
      </p:pic>
      <p:sp>
        <p:nvSpPr>
          <p:cNvPr id="8" name="Unvan 1"/>
          <p:cNvSpPr txBox="1">
            <a:spLocks/>
          </p:cNvSpPr>
          <p:nvPr/>
        </p:nvSpPr>
        <p:spPr>
          <a:xfrm>
            <a:off x="0" y="92766"/>
            <a:ext cx="12191999" cy="457808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4800" kern="1200" cap="all" baseline="0">
                <a:solidFill>
                  <a:schemeClr val="tx1"/>
                </a:solidFill>
                <a:effectLst>
                  <a:outerShdw blurRad="38100" dist="38100" dir="2700000" algn="tl">
                    <a:srgbClr val="000000">
                      <a:alpha val="43137"/>
                    </a:srgbClr>
                  </a:outerShdw>
                </a:effectLst>
                <a:latin typeface="+mj-lt"/>
                <a:ea typeface="+mj-ea"/>
                <a:cs typeface="+mj-cs"/>
              </a:defRPr>
            </a:lvl1pPr>
          </a:lstStyle>
          <a:p>
            <a:r>
              <a:rPr lang="tr-TR" sz="8000" b="1" cap="none"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latin typeface="Comic Sans MS" panose="030F0702030302020204" pitchFamily="66" charset="0"/>
              </a:rPr>
              <a:t>CANLILARIN ÇEŞİTLİLİĞİ VE SINIFLANDIRILMASI</a:t>
            </a:r>
          </a:p>
        </p:txBody>
      </p:sp>
    </p:spTree>
    <p:extLst>
      <p:ext uri="{BB962C8B-B14F-4D97-AF65-F5344CB8AC3E}">
        <p14:creationId xmlns:p14="http://schemas.microsoft.com/office/powerpoint/2010/main" val="62987787"/>
      </p:ext>
    </p:extLst>
  </p:cSld>
  <p:clrMapOvr>
    <a:masterClrMapping/>
  </p:clrMapOvr>
  <p:transition spd="slow">
    <p:fade/>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
                                            <p:txEl>
                                              <p:pRg st="0" end="0"/>
                                            </p:txEl>
                                          </p:spTgt>
                                        </p:tgtEl>
                                        <p:attrNameLst>
                                          <p:attrName>ppt_x</p:attrName>
                                          <p:attrName>ppt_y</p:attrName>
                                        </p:attrNameLst>
                                      </p:cBhvr>
                                    </p:animMotion>
                                    <p:animRot by="1500000">
                                      <p:cBhvr>
                                        <p:cTn id="7" dur="125" fill="hold">
                                          <p:stCondLst>
                                            <p:cond delay="0"/>
                                          </p:stCondLst>
                                        </p:cTn>
                                        <p:tgtEl>
                                          <p:spTgt spid="8">
                                            <p:txEl>
                                              <p:pRg st="0" end="0"/>
                                            </p:txEl>
                                          </p:spTgt>
                                        </p:tgtEl>
                                        <p:attrNameLst>
                                          <p:attrName>r</p:attrName>
                                        </p:attrNameLst>
                                      </p:cBhvr>
                                    </p:animRot>
                                    <p:animRot by="-1500000">
                                      <p:cBhvr>
                                        <p:cTn id="8" dur="125" fill="hold">
                                          <p:stCondLst>
                                            <p:cond delay="125"/>
                                          </p:stCondLst>
                                        </p:cTn>
                                        <p:tgtEl>
                                          <p:spTgt spid="8">
                                            <p:txEl>
                                              <p:pRg st="0" end="0"/>
                                            </p:txEl>
                                          </p:spTgt>
                                        </p:tgtEl>
                                        <p:attrNameLst>
                                          <p:attrName>r</p:attrName>
                                        </p:attrNameLst>
                                      </p:cBhvr>
                                    </p:animRot>
                                    <p:animRot by="-1500000">
                                      <p:cBhvr>
                                        <p:cTn id="9" dur="125" fill="hold">
                                          <p:stCondLst>
                                            <p:cond delay="250"/>
                                          </p:stCondLst>
                                        </p:cTn>
                                        <p:tgtEl>
                                          <p:spTgt spid="8">
                                            <p:txEl>
                                              <p:pRg st="0" end="0"/>
                                            </p:txEl>
                                          </p:spTgt>
                                        </p:tgtEl>
                                        <p:attrNameLst>
                                          <p:attrName>r</p:attrName>
                                        </p:attrNameLst>
                                      </p:cBhvr>
                                    </p:animRot>
                                    <p:animRot by="1500000">
                                      <p:cBhvr>
                                        <p:cTn id="10" dur="125" fill="hold">
                                          <p:stCondLst>
                                            <p:cond delay="375"/>
                                          </p:stCondLst>
                                        </p:cTn>
                                        <p:tgtEl>
                                          <p:spTgt spid="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a:spLocks noGrp="1"/>
          </p:cNvSpPr>
          <p:nvPr>
            <p:ph sz="quarter" idx="13"/>
          </p:nvPr>
        </p:nvSpPr>
        <p:spPr>
          <a:xfrm>
            <a:off x="383687" y="564797"/>
            <a:ext cx="6745983" cy="5332421"/>
          </a:xfrm>
        </p:spPr>
        <p:txBody>
          <a:bodyPr>
            <a:noAutofit/>
          </a:bodyPr>
          <a:lstStyle/>
          <a:p>
            <a:r>
              <a:rPr lang="tr-TR" sz="18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 - Beslenme şekillerine göre: </a:t>
            </a:r>
          </a:p>
          <a:p>
            <a:r>
              <a:rPr lang="tr-TR" sz="18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1. Heterotrof Bakteriler :</a:t>
            </a:r>
          </a:p>
          <a:p>
            <a:r>
              <a:rPr lang="tr-TR" sz="18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Besinleri dışarıdan hazır olarak alan bakterilerdir.</a:t>
            </a:r>
          </a:p>
          <a:p>
            <a:r>
              <a:rPr lang="tr-TR" sz="18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 Parazit bakteriler : Besinleri sindiren enzim sistemleri bulunmaz. Bu yüzden parazit bakteriler hayatlarını sürdürebilmek için sindirilmiş besinlerin bol olarak bulunduğu ortamda yaşamak zorundadırlar. İnsan vücudunda kan, sindirim sistemi ve hücrelerde yaşarlar. Hastalık yapanlarına patojen adı verilir.</a:t>
            </a:r>
          </a:p>
          <a:p>
            <a:r>
              <a:rPr lang="tr-TR" sz="18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 Saprofit bakteriler: Bitki ve hayvan artıkları üzerinde organik maddeleri daha basit bileşiklere ayırırlar. Yani organik maddeleri inorganik maddelere çevirir. Bu çeviri esnasında kendi için gerekli olan besin ve enerji sağlarlar. Toprağın organik maddece zenginleşmesini sağlar ve doğada madde devrinde rol oynarlar. </a:t>
            </a:r>
            <a:br>
              <a:rPr lang="tr-TR" sz="18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sz="1100" dirty="0">
                <a:effectLst/>
              </a:rPr>
              <a:t/>
            </a:r>
            <a:br>
              <a:rPr lang="tr-TR" sz="1100" dirty="0">
                <a:effectLst/>
              </a:rPr>
            </a:br>
            <a:endParaRPr lang="tr-TR" sz="1100" dirty="0"/>
          </a:p>
        </p:txBody>
      </p:sp>
      <p:sp>
        <p:nvSpPr>
          <p:cNvPr id="5" name="Metin kutusu 4"/>
          <p:cNvSpPr txBox="1"/>
          <p:nvPr/>
        </p:nvSpPr>
        <p:spPr>
          <a:xfrm>
            <a:off x="7129670" y="344557"/>
            <a:ext cx="5062330" cy="3970318"/>
          </a:xfrm>
          <a:prstGeom prst="rect">
            <a:avLst/>
          </a:prstGeom>
          <a:noFill/>
        </p:spPr>
        <p:txBody>
          <a:bodyPr wrap="square" rtlCol="0">
            <a:spAutoFit/>
          </a:bodyPr>
          <a:lstStyle/>
          <a:p>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 OTOTROF BAKTERİLER:</a:t>
            </a:r>
          </a:p>
          <a:p>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Yaşamları için gerekli olan besinleri kendileri sentezleyen bakterilerdir. İnorganik maddelerden organik maddeler sentezlenir. Kullandıkları enerji yönüyle 2’ ye ayrılırlar.</a:t>
            </a:r>
          </a:p>
          <a:p>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1- FOTOOTOTROFLAR: Sitoplazmalarında kloroplast bulunmaz. Klorofil yardımıyla organik besin sentezlerler.</a:t>
            </a:r>
          </a:p>
          <a:p>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2 - KEMOOTOTROF: Organik besin sentezlemek için gerekli enerjiyi inorganik besinleri oksitleyerek sağlarlar.</a:t>
            </a:r>
            <a:b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dirty="0"/>
              <a:t/>
            </a:r>
            <a:br>
              <a:rPr lang="tr-TR" dirty="0"/>
            </a:br>
            <a:endParaRPr lang="tr-TR" dirty="0">
              <a:effectLst/>
            </a:endParaRPr>
          </a:p>
        </p:txBody>
      </p:sp>
      <p:pic>
        <p:nvPicPr>
          <p:cNvPr id="6" name="Resim 5"/>
          <p:cNvPicPr>
            <a:picLocks noChangeAspect="1"/>
          </p:cNvPicPr>
          <p:nvPr/>
        </p:nvPicPr>
        <p:blipFill>
          <a:blip r:embed="rId3"/>
          <a:stretch>
            <a:fillRect/>
          </a:stretch>
        </p:blipFill>
        <p:spPr>
          <a:xfrm>
            <a:off x="8030197" y="3786122"/>
            <a:ext cx="2690812" cy="2639849"/>
          </a:xfrm>
          <a:prstGeom prst="rect">
            <a:avLst/>
          </a:prstGeom>
        </p:spPr>
      </p:pic>
    </p:spTree>
    <p:extLst>
      <p:ext uri="{BB962C8B-B14F-4D97-AF65-F5344CB8AC3E}">
        <p14:creationId xmlns:p14="http://schemas.microsoft.com/office/powerpoint/2010/main" val="2541028891"/>
      </p:ext>
    </p:extLst>
  </p:cSld>
  <p:clrMapOvr>
    <a:masterClrMapping/>
  </p:clrMapOvr>
  <mc:AlternateContent xmlns:mc="http://schemas.openxmlformats.org/markup-compatibility/2006" xmlns:p14="http://schemas.microsoft.com/office/powerpoint/2010/main">
    <mc:Choice Requires="p14">
      <p:transition spd="slow" p14:dur="2000">
        <p14:ferris dir="l"/>
        <p:sndAc>
          <p:stSnd>
            <p:snd r:embed="rId2" name="chimes.wav"/>
          </p:stSnd>
        </p:sndAc>
      </p:transition>
    </mc:Choice>
    <mc:Fallback xmlns="">
      <p:transition spd="slow">
        <p:fade/>
        <p:sndAc>
          <p:stSnd>
            <p:snd r:embed="rId4" name="chimes.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847513" y="180483"/>
            <a:ext cx="10363826" cy="2854265"/>
          </a:xfrm>
        </p:spPr>
        <p:txBody>
          <a:bodyPr>
            <a:normAutofit/>
          </a:bodyPr>
          <a:lstStyle/>
          <a:p>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ÖKARYOT CANLILAR </a:t>
            </a:r>
          </a:p>
          <a:p>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ÖKARYOT CANLILAR</a:t>
            </a:r>
            <a:b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1.PROTİSTALAR</a:t>
            </a:r>
            <a:b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Protista</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alemi, bir hücreli ve çok hücreli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fotosentetik</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algleri , çok çekirdekli yada çok hücreli heterotrof cıvık mantarları, bir hücreli yada basit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ökaryotları</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içeren canlı grubudur.</a:t>
            </a:r>
          </a:p>
        </p:txBody>
      </p:sp>
      <p:sp>
        <p:nvSpPr>
          <p:cNvPr id="4" name="Metin kutusu 3"/>
          <p:cNvSpPr txBox="1"/>
          <p:nvPr/>
        </p:nvSpPr>
        <p:spPr>
          <a:xfrm>
            <a:off x="1351721" y="2487573"/>
            <a:ext cx="4837044" cy="4370427"/>
          </a:xfrm>
          <a:prstGeom prst="rect">
            <a:avLst/>
          </a:prstGeom>
          <a:noFill/>
        </p:spPr>
        <p:txBody>
          <a:bodyPr wrap="square" rtlCol="0">
            <a:spAutoFit/>
          </a:bodyPr>
          <a:lstStyle/>
          <a:p>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Kamçılılar:Hareket</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organeli</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olarak bir yada birkaç kamçı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bulundururlar.Bazıları</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saprofit bazıları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parazittiler.Çoğalmaları</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ikiye bölünme ile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olur.Öglena</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tatlı sularda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yaşar.Yapısında</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bir yada iki boşaltım kofulu vardır. Önde bir yada iki tane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kamçları</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vardır.Öglene</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klorofil pigmenti içerdiklerinden dolayı yeşil renklidirler bu nedenle kendi besinini kendileri yaparlar bu özelliğinden dolayı bitkilere hareketli olmasından dolayı hayvan hücrelerine benzer.</a:t>
            </a:r>
          </a:p>
          <a:p>
            <a:endParaRPr lang="tr-TR" dirty="0"/>
          </a:p>
        </p:txBody>
      </p:sp>
      <p:sp>
        <p:nvSpPr>
          <p:cNvPr id="5" name="Metin kutusu 4"/>
          <p:cNvSpPr txBox="1"/>
          <p:nvPr/>
        </p:nvSpPr>
        <p:spPr>
          <a:xfrm>
            <a:off x="6427304" y="2487573"/>
            <a:ext cx="5420139" cy="1938992"/>
          </a:xfrm>
          <a:prstGeom prst="rect">
            <a:avLst/>
          </a:prstGeom>
          <a:noFill/>
        </p:spPr>
        <p:txBody>
          <a:bodyPr wrap="square" rtlCol="0">
            <a:spAutoFit/>
          </a:bodyPr>
          <a:lstStyle/>
          <a:p>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Kökayaklılar:Besinlerin</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ve hareketlerini yalancı ayaklarla sağlayan bir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hücrelilerdendir.Amipler</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tatlı sularda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yaşarlar.Besinlerini</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sitoplazmalarında meydana getirdikleri besin kofulları içerisinde sindirirler.</a:t>
            </a:r>
          </a:p>
        </p:txBody>
      </p:sp>
      <p:pic>
        <p:nvPicPr>
          <p:cNvPr id="6" name="Resim 5"/>
          <p:cNvPicPr>
            <a:picLocks noChangeAspect="1"/>
          </p:cNvPicPr>
          <p:nvPr/>
        </p:nvPicPr>
        <p:blipFill>
          <a:blip r:embed="rId3"/>
          <a:stretch>
            <a:fillRect/>
          </a:stretch>
        </p:blipFill>
        <p:spPr>
          <a:xfrm>
            <a:off x="7581899" y="4426565"/>
            <a:ext cx="2143125" cy="2143125"/>
          </a:xfrm>
          <a:prstGeom prst="rect">
            <a:avLst/>
          </a:prstGeom>
        </p:spPr>
      </p:pic>
    </p:spTree>
    <p:extLst>
      <p:ext uri="{BB962C8B-B14F-4D97-AF65-F5344CB8AC3E}">
        <p14:creationId xmlns:p14="http://schemas.microsoft.com/office/powerpoint/2010/main" val="2687412341"/>
      </p:ext>
    </p:extLst>
  </p:cSld>
  <p:clrMapOvr>
    <a:masterClrMapping/>
  </p:clrMapOvr>
  <mc:AlternateContent xmlns:mc="http://schemas.openxmlformats.org/markup-compatibility/2006" xmlns:p14="http://schemas.microsoft.com/office/powerpoint/2010/main">
    <mc:Choice Requires="p14">
      <p:transition spd="slow" p14:dur="1250">
        <p14:flip dir="r"/>
        <p:sndAc>
          <p:stSnd>
            <p:snd r:embed="rId2" name="chimes.wav"/>
          </p:stSnd>
        </p:sndAc>
      </p:transition>
    </mc:Choice>
    <mc:Fallback xmlns="">
      <p:transition spd="slow">
        <p:fade/>
        <p:sndAc>
          <p:stSnd>
            <p:snd r:embed="rId4" name="chimes.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086052" y="723822"/>
            <a:ext cx="5752069" cy="3424107"/>
          </a:xfrm>
        </p:spPr>
        <p:txBody>
          <a:bodyPr>
            <a:normAutofit/>
          </a:bodyPr>
          <a:lstStyle/>
          <a:p>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Sporlular:Çoğu</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omurgalı omurgasız hayvanlarda parazit yaşama uyum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sağlamıştır.besinlerini</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difüzyonla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alırlar.Plazmodyum</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bu gruba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örnektir.Bilinen</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50 kadar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plazmodyum</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türü vardır insanlarda sıtma hastalığına neden olurlar.</a:t>
            </a:r>
          </a:p>
        </p:txBody>
      </p:sp>
      <p:sp>
        <p:nvSpPr>
          <p:cNvPr id="4" name="Metin kutusu 3"/>
          <p:cNvSpPr txBox="1"/>
          <p:nvPr/>
        </p:nvSpPr>
        <p:spPr>
          <a:xfrm>
            <a:off x="6718852" y="3631096"/>
            <a:ext cx="5141844" cy="2308324"/>
          </a:xfrm>
          <a:prstGeom prst="rect">
            <a:avLst/>
          </a:prstGeom>
          <a:noFill/>
        </p:spPr>
        <p:txBody>
          <a:bodyPr wrap="square" rtlCol="0">
            <a:spAutoFit/>
          </a:bodyPr>
          <a:lstStyle/>
          <a:p>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d)</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Silliler:Hareketlerini</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ve besin teminini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silerliyle</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yaparlar.Tatlı</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su ve denizlerde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yaşarlar.En</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iyi örnek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paramesyum</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dur hem bölünerek hem de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konjugasyonla</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ürer.</a:t>
            </a:r>
          </a:p>
        </p:txBody>
      </p:sp>
      <p:pic>
        <p:nvPicPr>
          <p:cNvPr id="5" name="Resim 4"/>
          <p:cNvPicPr>
            <a:picLocks noChangeAspect="1"/>
          </p:cNvPicPr>
          <p:nvPr/>
        </p:nvPicPr>
        <p:blipFill>
          <a:blip r:embed="rId3"/>
          <a:stretch>
            <a:fillRect/>
          </a:stretch>
        </p:blipFill>
        <p:spPr>
          <a:xfrm rot="16200000">
            <a:off x="7638774" y="83931"/>
            <a:ext cx="3302000" cy="3606800"/>
          </a:xfrm>
          <a:prstGeom prst="rect">
            <a:avLst/>
          </a:prstGeom>
        </p:spPr>
      </p:pic>
      <p:pic>
        <p:nvPicPr>
          <p:cNvPr id="6" name="Resim 5"/>
          <p:cNvPicPr>
            <a:picLocks noChangeAspect="1"/>
          </p:cNvPicPr>
          <p:nvPr/>
        </p:nvPicPr>
        <p:blipFill>
          <a:blip r:embed="rId4"/>
          <a:stretch>
            <a:fillRect/>
          </a:stretch>
        </p:blipFill>
        <p:spPr>
          <a:xfrm>
            <a:off x="1696277" y="3857433"/>
            <a:ext cx="3134162" cy="2743583"/>
          </a:xfrm>
          <a:prstGeom prst="rect">
            <a:avLst/>
          </a:prstGeom>
        </p:spPr>
      </p:pic>
    </p:spTree>
    <p:extLst>
      <p:ext uri="{BB962C8B-B14F-4D97-AF65-F5344CB8AC3E}">
        <p14:creationId xmlns:p14="http://schemas.microsoft.com/office/powerpoint/2010/main" val="959542638"/>
      </p:ext>
    </p:extLst>
  </p:cSld>
  <p:clrMapOvr>
    <a:masterClrMapping/>
  </p:clrMapOvr>
  <mc:AlternateContent xmlns:mc="http://schemas.openxmlformats.org/markup-compatibility/2006" xmlns:p14="http://schemas.microsoft.com/office/powerpoint/2010/main">
    <mc:Choice Requires="p14">
      <p:transition spd="slow" p14:dur="1400">
        <p14:ripple/>
        <p:sndAc>
          <p:stSnd>
            <p:snd r:embed="rId2" name="chimes.wav"/>
          </p:stSnd>
        </p:sndAc>
      </p:transition>
    </mc:Choice>
    <mc:Fallback xmlns="">
      <p:transition spd="slow">
        <p:fade/>
        <p:sndAc>
          <p:stSnd>
            <p:snd r:embed="rId5" name="chimes.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1006539" y="617805"/>
            <a:ext cx="10363826" cy="3424107"/>
          </a:xfrm>
        </p:spPr>
        <p:txBody>
          <a:bodyPr>
            <a:normAutofit/>
          </a:bodyPr>
          <a:lstStyle/>
          <a:p>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Algler:Klorofil</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içerdikleri için fotosentez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yapabilirler.Sulu</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ortamda yaşarlar daha uygun ortam bulabilmek amacıyla yer değiştirme hareketi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yaparlar.Madde</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alış verişini yaşadıkları ortamdan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sağlarlar.Yeşil</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sarı, kırmızı, esmer algler bu grubun örneklerindendir.</a:t>
            </a:r>
          </a:p>
        </p:txBody>
      </p:sp>
      <p:pic>
        <p:nvPicPr>
          <p:cNvPr id="5" name="Resim 4"/>
          <p:cNvPicPr>
            <a:picLocks noChangeAspect="1"/>
          </p:cNvPicPr>
          <p:nvPr/>
        </p:nvPicPr>
        <p:blipFill>
          <a:blip r:embed="rId3"/>
          <a:stretch>
            <a:fillRect/>
          </a:stretch>
        </p:blipFill>
        <p:spPr>
          <a:xfrm>
            <a:off x="1496459" y="2966002"/>
            <a:ext cx="5248897" cy="3249268"/>
          </a:xfrm>
          <a:prstGeom prst="rect">
            <a:avLst/>
          </a:prstGeom>
        </p:spPr>
      </p:pic>
      <p:pic>
        <p:nvPicPr>
          <p:cNvPr id="6" name="Resim 5"/>
          <p:cNvPicPr>
            <a:picLocks noChangeAspect="1"/>
          </p:cNvPicPr>
          <p:nvPr/>
        </p:nvPicPr>
        <p:blipFill>
          <a:blip r:embed="rId4"/>
          <a:stretch>
            <a:fillRect/>
          </a:stretch>
        </p:blipFill>
        <p:spPr>
          <a:xfrm>
            <a:off x="6940826" y="3125028"/>
            <a:ext cx="5131905" cy="2381250"/>
          </a:xfrm>
          <a:prstGeom prst="rect">
            <a:avLst/>
          </a:prstGeom>
        </p:spPr>
      </p:pic>
    </p:spTree>
    <p:extLst>
      <p:ext uri="{BB962C8B-B14F-4D97-AF65-F5344CB8AC3E}">
        <p14:creationId xmlns:p14="http://schemas.microsoft.com/office/powerpoint/2010/main" val="51420219"/>
      </p:ext>
    </p:extLst>
  </p:cSld>
  <p:clrMapOvr>
    <a:masterClrMapping/>
  </p:clrMapOvr>
  <p:transition spd="slow">
    <p:fade/>
    <p:sndAc>
      <p:stSnd>
        <p:snd r:embed="rId2" name="chimes.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569218" y="525040"/>
            <a:ext cx="6533948" cy="5663725"/>
          </a:xfrm>
        </p:spPr>
        <p:txBody>
          <a:bodyPr>
            <a:normAutofit fontScale="92500" lnSpcReduction="20000"/>
          </a:bodyPr>
          <a:lstStyle/>
          <a:p>
            <a:r>
              <a:rPr lang="tr-TR" dirty="0">
                <a:effectLst/>
              </a:rPr>
              <a:t>.</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MANTARLAR</a:t>
            </a:r>
            <a:b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Mantarlar</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stoplazmalarında</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zarla çevrili bir çekirdeğe sahip olan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ökaryot</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hücreli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canlılardır.Mantarlar</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genellikle çok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hücrelidir.Klorofil</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içermeyen yaşamları için gerekli olan besini hazır olarak sağlayan heterotrof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canlılardır.Bitkilerdeki</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kök, gövde ve yaprak gibi organlara sahip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değillerdir.Fakat</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hücrelerinin etrafında belirli bir hücre çeperinin olması sporla çoğalmaları ve genellikle hareketsiz oluşları nedeniyle bitkilere benzer </a:t>
            </a:r>
            <a:r>
              <a:rPr lang="tr-TR" sz="24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canlılardır.Mantarların</a:t>
            </a:r>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en önemli özelliklerinden biride doğadaki inorganik döngüyü sağlaması ,ilaç yapımında kullanılmasıdır. .</a:t>
            </a:r>
            <a:endParaRPr lang="tr-TR" dirty="0">
              <a:latin typeface="Comic Sans MS" panose="030F0702030302020204" pitchFamily="66" charset="0"/>
            </a:endParaRPr>
          </a:p>
        </p:txBody>
      </p:sp>
      <p:pic>
        <p:nvPicPr>
          <p:cNvPr id="4" name="Resim 3"/>
          <p:cNvPicPr>
            <a:picLocks noChangeAspect="1"/>
          </p:cNvPicPr>
          <p:nvPr/>
        </p:nvPicPr>
        <p:blipFill>
          <a:blip r:embed="rId3"/>
          <a:stretch>
            <a:fillRect/>
          </a:stretch>
        </p:blipFill>
        <p:spPr>
          <a:xfrm>
            <a:off x="7103166" y="1032910"/>
            <a:ext cx="4558747" cy="4250420"/>
          </a:xfrm>
          <a:prstGeom prst="rect">
            <a:avLst/>
          </a:prstGeom>
        </p:spPr>
      </p:pic>
    </p:spTree>
    <p:extLst>
      <p:ext uri="{BB962C8B-B14F-4D97-AF65-F5344CB8AC3E}">
        <p14:creationId xmlns:p14="http://schemas.microsoft.com/office/powerpoint/2010/main" val="1946322170"/>
      </p:ext>
    </p:extLst>
  </p:cSld>
  <p:clrMapOvr>
    <a:masterClrMapping/>
  </p:clrMapOvr>
  <p:transition spd="slow">
    <p:fade/>
    <p:sndAc>
      <p:stSnd>
        <p:snd r:embed="rId2" name="chimes.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874017" y="432274"/>
            <a:ext cx="10363826" cy="3424107"/>
          </a:xfrm>
        </p:spPr>
        <p:txBody>
          <a:bodyPr>
            <a:normAutofit/>
          </a:bodyPr>
          <a:lstStyle/>
          <a:p>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BİTKİLER</a:t>
            </a:r>
            <a:b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Bitkiler çok hücreli ototrof iyi gelişmiş bir organizasyona sahip yüksek yapılı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canlılardır.Kendi</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besinlerini kendi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üretirler.Sinir</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sistemleri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yoktur.Damarlı</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ve damarsız olmak üzere 2 grupta toplanırlar.</a:t>
            </a:r>
          </a:p>
        </p:txBody>
      </p:sp>
      <p:sp>
        <p:nvSpPr>
          <p:cNvPr id="4" name="Metin kutusu 3"/>
          <p:cNvSpPr txBox="1"/>
          <p:nvPr/>
        </p:nvSpPr>
        <p:spPr>
          <a:xfrm>
            <a:off x="397565" y="2211025"/>
            <a:ext cx="5764696" cy="1938992"/>
          </a:xfrm>
          <a:prstGeom prst="rect">
            <a:avLst/>
          </a:prstGeom>
          <a:noFill/>
        </p:spPr>
        <p:txBody>
          <a:bodyPr wrap="square" rtlCol="0">
            <a:spAutoFit/>
          </a:bodyPr>
          <a:lstStyle/>
          <a:p>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1.Damarsız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Bitkiler:İletim</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demetleri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yoktur.Ilık</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nemli ve gölgelik yerlerde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yaşarlar.Metagenez</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(eşeyli +eşeysiz)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görülür.Sporla</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çoğalır.Gerçek</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kök ve gövdeleri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yoktur.En</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önemlileri kara yosunlarıdır.</a:t>
            </a:r>
          </a:p>
        </p:txBody>
      </p:sp>
      <p:sp>
        <p:nvSpPr>
          <p:cNvPr id="5" name="Metin kutusu 4"/>
          <p:cNvSpPr txBox="1"/>
          <p:nvPr/>
        </p:nvSpPr>
        <p:spPr>
          <a:xfrm>
            <a:off x="6162261" y="2064207"/>
            <a:ext cx="4731026" cy="1938992"/>
          </a:xfrm>
          <a:prstGeom prst="rect">
            <a:avLst/>
          </a:prstGeom>
          <a:noFill/>
        </p:spPr>
        <p:txBody>
          <a:bodyPr wrap="square" rtlCol="0">
            <a:spAutoFit/>
          </a:bodyPr>
          <a:lstStyle/>
          <a:p>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2.Damarlı Bitkiler</a:t>
            </a:r>
            <a:b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a)Damarlı Sporlu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Bitkiler:Ilık</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nemli bölgelerde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yaşar,İletim</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demeti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vardır.Sporla</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çoğalır.Metagenez</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görülür.Gerçek</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kök ve gövdeleri yoktur.</a:t>
            </a:r>
          </a:p>
        </p:txBody>
      </p:sp>
      <p:sp>
        <p:nvSpPr>
          <p:cNvPr id="6" name="Metin kutusu 5"/>
          <p:cNvSpPr txBox="1"/>
          <p:nvPr/>
        </p:nvSpPr>
        <p:spPr>
          <a:xfrm>
            <a:off x="4373217" y="4177564"/>
            <a:ext cx="7421217" cy="2031325"/>
          </a:xfrm>
          <a:prstGeom prst="rect">
            <a:avLst/>
          </a:prstGeom>
          <a:noFill/>
        </p:spPr>
        <p:txBody>
          <a:bodyPr wrap="square" rtlCol="0">
            <a:spAutoFit/>
          </a:bodyPr>
          <a:lstStyle/>
          <a:p>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b)Damarlı Tohumlu Bitkiler: İletim demeti </a:t>
            </a:r>
            <a:r>
              <a:rPr lang="tr-TR"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bulundururlar.Açık</a:t>
            </a: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tohumlu ve kapalı tohumlu olarak 2 ye ayrılır.</a:t>
            </a:r>
            <a:b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*Açık Tohumlu </a:t>
            </a:r>
            <a:r>
              <a:rPr lang="tr-TR"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Bitkiler:Kozalıklı</a:t>
            </a: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bitkilerdir.İletim</a:t>
            </a: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demetleri </a:t>
            </a:r>
            <a:r>
              <a:rPr lang="tr-TR"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düzenlidir.İğne</a:t>
            </a: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yapraklıdırlar. yeşillerdir.</a:t>
            </a:r>
            <a:b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*Kapalı Tohumlu </a:t>
            </a:r>
            <a:r>
              <a:rPr lang="tr-TR"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Bitkiler:İletim</a:t>
            </a: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demetleri </a:t>
            </a:r>
            <a:r>
              <a:rPr lang="tr-TR"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vardır.Gerçek</a:t>
            </a: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çiçek ve tohum taslakları </a:t>
            </a:r>
            <a:r>
              <a:rPr lang="tr-TR"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vardır.Çenek</a:t>
            </a:r>
            <a:r>
              <a:rPr lang="tr-TR"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yaprağı sayısına göre tek çenekli çift çenekli bitkiler olarak incelenir.</a:t>
            </a:r>
          </a:p>
        </p:txBody>
      </p:sp>
      <p:pic>
        <p:nvPicPr>
          <p:cNvPr id="7" name="Resim 6"/>
          <p:cNvPicPr>
            <a:picLocks noChangeAspect="1"/>
          </p:cNvPicPr>
          <p:nvPr/>
        </p:nvPicPr>
        <p:blipFill>
          <a:blip r:embed="rId3"/>
          <a:stretch>
            <a:fillRect/>
          </a:stretch>
        </p:blipFill>
        <p:spPr>
          <a:xfrm>
            <a:off x="604837" y="4083951"/>
            <a:ext cx="3609975" cy="2495550"/>
          </a:xfrm>
          <a:prstGeom prst="rect">
            <a:avLst/>
          </a:prstGeom>
        </p:spPr>
      </p:pic>
    </p:spTree>
    <p:extLst>
      <p:ext uri="{BB962C8B-B14F-4D97-AF65-F5344CB8AC3E}">
        <p14:creationId xmlns:p14="http://schemas.microsoft.com/office/powerpoint/2010/main" val="820549230"/>
      </p:ext>
    </p:extLst>
  </p:cSld>
  <p:clrMapOvr>
    <a:masterClrMapping/>
  </p:clrMapOvr>
  <p:transition spd="slow">
    <p:fade/>
    <p:sndAc>
      <p:stSnd>
        <p:snd r:embed="rId2" name="chimes.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927026" y="366013"/>
            <a:ext cx="10363826" cy="6598004"/>
          </a:xfrm>
        </p:spPr>
        <p:txBody>
          <a:bodyPr>
            <a:normAutofit/>
          </a:bodyPr>
          <a:lstStyle/>
          <a:p>
            <a:endParaRPr lang="tr-TR" dirty="0"/>
          </a:p>
          <a:p>
            <a:endParaRPr lang="tr-TR" dirty="0"/>
          </a:p>
        </p:txBody>
      </p:sp>
      <p:pic>
        <p:nvPicPr>
          <p:cNvPr id="6" name="Resim 5"/>
          <p:cNvPicPr>
            <a:picLocks noChangeAspect="1"/>
          </p:cNvPicPr>
          <p:nvPr/>
        </p:nvPicPr>
        <p:blipFill>
          <a:blip r:embed="rId3"/>
          <a:stretch>
            <a:fillRect/>
          </a:stretch>
        </p:blipFill>
        <p:spPr>
          <a:xfrm>
            <a:off x="12939" y="0"/>
            <a:ext cx="12192000" cy="7673009"/>
          </a:xfrm>
          <a:prstGeom prst="rect">
            <a:avLst/>
          </a:prstGeom>
          <a:ln>
            <a:noFill/>
          </a:ln>
          <a:effectLst>
            <a:outerShdw blurRad="292100" dist="139700" dir="2700000" algn="tl" rotWithShape="0">
              <a:srgbClr val="333333">
                <a:alpha val="65000"/>
              </a:srgbClr>
            </a:outerShdw>
          </a:effectLst>
        </p:spPr>
      </p:pic>
      <p:sp>
        <p:nvSpPr>
          <p:cNvPr id="9" name="Metin kutusu 8"/>
          <p:cNvSpPr txBox="1"/>
          <p:nvPr/>
        </p:nvSpPr>
        <p:spPr>
          <a:xfrm>
            <a:off x="178749" y="204323"/>
            <a:ext cx="6652591" cy="4893647"/>
          </a:xfrm>
          <a:prstGeom prst="rect">
            <a:avLst/>
          </a:prstGeom>
          <a:noFill/>
        </p:spPr>
        <p:txBody>
          <a:bodyPr wrap="square" rtlCol="0">
            <a:spAutoFit/>
          </a:bodyPr>
          <a:lstStyle/>
          <a:p>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Hayvanlar :</a:t>
            </a:r>
          </a:p>
          <a:p>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 Omurgasız Hayvanlar</a:t>
            </a:r>
          </a:p>
          <a:p>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Yapılarında çoğunlukla bir iç iskelet bulunmaz. Bazılarında vücudun dış kısmını örten ve destekleyen dış iskelete rastlanır.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Embriyonik</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dönemde solungaç yarığı ve yaşamlarının hiçbir evresinde, vücuda desteklik sağlayan sırt ipliği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notokord</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bulunmaz. Genellikle açık dolaşım görülür.</a:t>
            </a:r>
          </a:p>
          <a:p>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 İlkel Kordalılar</a:t>
            </a:r>
          </a:p>
          <a:p>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Kordalı</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olarak isimlendirilen hayvanlar Hem ilkel kordalıları hem de omurgalıları kapsayan bir </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hlinkClick r:id="rId4" tooltip="See the tag: s?n?fland?rma (9 posts)"/>
              </a:rPr>
              <a:t>sınıflandırma</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basamağıdır. </a:t>
            </a:r>
            <a:endParaRPr lang="tr-TR" dirty="0"/>
          </a:p>
        </p:txBody>
      </p:sp>
      <p:sp>
        <p:nvSpPr>
          <p:cNvPr id="10" name="Metin kutusu 9"/>
          <p:cNvSpPr txBox="1"/>
          <p:nvPr/>
        </p:nvSpPr>
        <p:spPr>
          <a:xfrm>
            <a:off x="6645495" y="156362"/>
            <a:ext cx="5393634" cy="7017306"/>
          </a:xfrm>
          <a:prstGeom prst="rect">
            <a:avLst/>
          </a:prstGeom>
          <a:noFill/>
        </p:spPr>
        <p:txBody>
          <a:bodyPr wrap="square" rtlCol="0">
            <a:spAutoFit/>
          </a:bodyPr>
          <a:lstStyle/>
          <a:p>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 Omurgalılar</a:t>
            </a:r>
          </a:p>
          <a:p>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Embriyonik</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gelişim sırasında kısa bir sure görülen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notokordun</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yerini omurlardan oluşmuş bir omurga almıştır. Kemik veya kıkırdaktan oluşan bir iç iskelete sahiptirler. </a:t>
            </a:r>
            <a:r>
              <a:rPr lang="tr-TR" sz="24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Embriyonik</a:t>
            </a:r>
            <a:r>
              <a:rPr lang="tr-TR" sz="24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gelişimlerinin ilk evrelerinde solungaç yarığı görülür. Akciğer veya solungaç solunumu yaparlar. Bazılarının erginlerinde kuyruk kısmı körelerek kaybolmuştur. Dolaşım sistemi kapalıdır. Alyuvarlarındaki hemoglobinden dolayı kanları kırmızı renktedir. Boşaltım bir çift böbrekle yapılır. Kafatası içinde korunan gelişmiş bir beyinleri vardır.</a:t>
            </a:r>
          </a:p>
          <a:p>
            <a:endParaRPr lang="tr-TR" dirty="0"/>
          </a:p>
        </p:txBody>
      </p:sp>
    </p:spTree>
    <p:extLst>
      <p:ext uri="{BB962C8B-B14F-4D97-AF65-F5344CB8AC3E}">
        <p14:creationId xmlns:p14="http://schemas.microsoft.com/office/powerpoint/2010/main" val="572456132"/>
      </p:ext>
    </p:extLst>
  </p:cSld>
  <p:clrMapOvr>
    <a:masterClrMapping/>
  </p:clrMapOvr>
  <mc:AlternateContent xmlns:mc="http://schemas.openxmlformats.org/markup-compatibility/2006" xmlns:p14="http://schemas.microsoft.com/office/powerpoint/2010/main">
    <mc:Choice Requires="p14">
      <p:transition spd="slow" p14:dur="1400">
        <p14:ripple/>
        <p:sndAc>
          <p:stSnd>
            <p:snd r:embed="rId2" name="chimes.wav"/>
          </p:stSnd>
        </p:sndAc>
      </p:transition>
    </mc:Choice>
    <mc:Fallback xmlns="">
      <p:transition spd="slow">
        <p:fade/>
        <p:sndAc>
          <p:stSnd>
            <p:snd r:embed="rId5" name="chimes.wav"/>
          </p:stSnd>
        </p:sndAc>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sz="quarter" idx="13"/>
          </p:nvPr>
        </p:nvPicPr>
        <p:blipFill>
          <a:blip r:embed="rId3"/>
          <a:stretch>
            <a:fillRect/>
          </a:stretch>
        </p:blipFill>
        <p:spPr>
          <a:xfrm>
            <a:off x="0" y="0"/>
            <a:ext cx="12404035" cy="6858000"/>
          </a:xfrm>
          <a:prstGeom prst="rect">
            <a:avLst/>
          </a:prstGeom>
          <a:ln>
            <a:noFill/>
          </a:ln>
          <a:effectLst>
            <a:softEdge rad="112500"/>
          </a:effectLst>
        </p:spPr>
      </p:pic>
    </p:spTree>
    <p:extLst>
      <p:ext uri="{BB962C8B-B14F-4D97-AF65-F5344CB8AC3E}">
        <p14:creationId xmlns:p14="http://schemas.microsoft.com/office/powerpoint/2010/main" val="2950038839"/>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himes.wav"/>
          </p:stSnd>
        </p:sndAc>
      </p:transition>
    </mc:Choice>
    <mc:Fallback xmlns="">
      <p:transition spd="slow">
        <p:fade/>
        <p:sndAc>
          <p:stSnd>
            <p:snd r:embed="rId4" name="chimes.wav"/>
          </p:st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1"/>
          <p:cNvSpPr>
            <a:spLocks noGrp="1"/>
          </p:cNvSpPr>
          <p:nvPr>
            <p:ph sz="quarter" idx="13"/>
          </p:nvPr>
        </p:nvSpPr>
        <p:spPr>
          <a:xfrm>
            <a:off x="821010" y="617806"/>
            <a:ext cx="10363826" cy="5743237"/>
          </a:xfrm>
        </p:spPr>
        <p:txBody>
          <a:bodyPr>
            <a:normAutofit fontScale="47500" lnSpcReduction="20000"/>
          </a:bodyPr>
          <a:lstStyle/>
          <a:p>
            <a:r>
              <a:rPr lang="tr-TR" sz="8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Bilmişlik taslayan insanlar vardır. Az bilgisi olup çok konuşan, Parası olmayıp çok harcayan gibi. </a:t>
            </a:r>
          </a:p>
          <a:p>
            <a:endParaRPr lang="tr-TR" sz="8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endParaRPr>
          </a:p>
          <a:p>
            <a:r>
              <a:rPr lang="tr-TR" sz="8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Beni dinlediğiniz için teşekkür ederim </a:t>
            </a:r>
            <a:r>
              <a:rPr lang="tr-TR" sz="8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sym typeface="Wingdings" panose="05000000000000000000" pitchFamily="2" charset="2"/>
              </a:rPr>
              <a:t></a:t>
            </a:r>
          </a:p>
          <a:p>
            <a:r>
              <a:rPr lang="tr-TR" sz="8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sym typeface="Wingdings" panose="05000000000000000000" pitchFamily="2" charset="2"/>
              </a:rPr>
              <a:t>Hatice Yağmur Baş</a:t>
            </a:r>
          </a:p>
          <a:p>
            <a:r>
              <a:rPr lang="tr-TR" sz="8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sym typeface="Wingdings" panose="05000000000000000000" pitchFamily="2" charset="2"/>
              </a:rPr>
              <a:t>9-B</a:t>
            </a:r>
          </a:p>
          <a:p>
            <a:r>
              <a:rPr lang="tr-TR" sz="8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sym typeface="Wingdings" panose="05000000000000000000" pitchFamily="2" charset="2"/>
              </a:rPr>
              <a:t>1081</a:t>
            </a:r>
          </a:p>
          <a:p>
            <a:endPar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endParaRPr>
          </a:p>
          <a:p>
            <a:endPar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endParaRPr>
          </a:p>
        </p:txBody>
      </p:sp>
    </p:spTree>
    <p:extLst>
      <p:ext uri="{BB962C8B-B14F-4D97-AF65-F5344CB8AC3E}">
        <p14:creationId xmlns:p14="http://schemas.microsoft.com/office/powerpoint/2010/main" val="49753426"/>
      </p:ext>
    </p:extLst>
  </p:cSld>
  <p:clrMapOvr>
    <a:masterClrMapping/>
  </p:clrMapOvr>
  <mc:AlternateContent xmlns:mc="http://schemas.openxmlformats.org/markup-compatibility/2006" xmlns:p14="http://schemas.microsoft.com/office/powerpoint/2010/main">
    <mc:Choice Requires="p14">
      <p:transition p14:dur="0">
        <p:sndAc>
          <p:stSnd>
            <p:snd r:embed="rId2" name="applause.wav"/>
          </p:stSnd>
        </p:sndAc>
      </p:transition>
    </mc:Choice>
    <mc:Fallback xmlns="">
      <p:transition>
        <p:sndAc>
          <p:stSnd>
            <p:snd r:embed="rId4" name="applause.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98681"/>
            <a:ext cx="10364451" cy="1596177"/>
          </a:xfrm>
        </p:spPr>
        <p:txBody>
          <a:bodyPr>
            <a:normAutofit/>
          </a:bodyPr>
          <a:lstStyle/>
          <a:p>
            <a:r>
              <a:rPr lang="tr-TR" sz="3200" dirty="0"/>
              <a:t>Canlıların çeşitliliği ve sınıflandırılması</a:t>
            </a:r>
          </a:p>
        </p:txBody>
      </p:sp>
      <p:sp>
        <p:nvSpPr>
          <p:cNvPr id="3" name="İçerik Yer Tutucusu 2"/>
          <p:cNvSpPr>
            <a:spLocks noGrp="1"/>
          </p:cNvSpPr>
          <p:nvPr>
            <p:ph sz="quarter" idx="13"/>
          </p:nvPr>
        </p:nvSpPr>
        <p:spPr>
          <a:xfrm>
            <a:off x="794504" y="940904"/>
            <a:ext cx="10363826" cy="4293703"/>
          </a:xfrm>
        </p:spPr>
        <p:txBody>
          <a:bodyPr/>
          <a:lstStyle/>
          <a:p>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Yeryüzünde milyonlarca canlı türünün bulunduğu düşünülmektedir. Bu kadar büyük çeşitliliğe sahip canlıları gözlemek , incelemek isteyen biyologlar canlıları sınıflandırma yoluna girmiştir. Eğer canlılar bilimsel olarak sınıflandırılmayıp , evrensel olarak kabul gören adlandırmayla  adlandırılmasaydı , aynı canlı farklı bölgelerde farklı isimlerle tanınmış olacaktır .</a:t>
            </a:r>
          </a:p>
          <a:p>
            <a:endParaRPr lang="tr-TR" dirty="0">
              <a:latin typeface="Comic Sans MS" panose="030F0702030302020204" pitchFamily="66" charset="0"/>
            </a:endParaRPr>
          </a:p>
        </p:txBody>
      </p:sp>
      <p:pic>
        <p:nvPicPr>
          <p:cNvPr id="5" name="Resim 4"/>
          <p:cNvPicPr>
            <a:picLocks noChangeAspect="1"/>
          </p:cNvPicPr>
          <p:nvPr/>
        </p:nvPicPr>
        <p:blipFill>
          <a:blip r:embed="rId3"/>
          <a:stretch>
            <a:fillRect/>
          </a:stretch>
        </p:blipFill>
        <p:spPr>
          <a:xfrm>
            <a:off x="2599911" y="3684103"/>
            <a:ext cx="5867400" cy="24143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72171588"/>
      </p:ext>
    </p:extLst>
  </p:cSld>
  <p:clrMapOvr>
    <a:masterClrMapping/>
  </p:clrMapOvr>
  <p:transition spd="slow">
    <p:fad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iterate type="lt">
                                    <p:tmPct val="0"/>
                                  </p:iterate>
                                  <p:childTnLst>
                                    <p:animClr clrSpc="rgb" dir="cw">
                                      <p:cBhvr override="childStyle">
                                        <p:cTn id="14" dur="2000" fill="hold"/>
                                        <p:tgtEl>
                                          <p:spTgt spid="3">
                                            <p:txEl>
                                              <p:pRg st="0" end="0"/>
                                            </p:txEl>
                                          </p:spTgt>
                                        </p:tgtEl>
                                        <p:attrNameLst>
                                          <p:attrName>style.color</p:attrName>
                                        </p:attrNameLst>
                                      </p:cBhvr>
                                      <p:to>
                                        <a:srgbClr val="FF0000"/>
                                      </p:to>
                                    </p:animClr>
                                  </p:childTnLst>
                                </p:cTn>
                              </p:par>
                            </p:childTnLst>
                          </p:cTn>
                        </p:par>
                      </p:childTnLst>
                    </p:cTn>
                  </p:par>
                  <p:par>
                    <p:cTn id="15" fill="hold">
                      <p:stCondLst>
                        <p:cond delay="indefinite"/>
                      </p:stCondLst>
                      <p:childTnLst>
                        <p:par>
                          <p:cTn id="16" fill="hold">
                            <p:stCondLst>
                              <p:cond delay="0"/>
                            </p:stCondLst>
                            <p:childTnLst>
                              <p:par>
                                <p:cTn id="17" presetID="26" presetClass="emph" presetSubtype="0" fill="hold" grpId="0" nodeType="clickEffect">
                                  <p:stCondLst>
                                    <p:cond delay="0"/>
                                  </p:stCondLst>
                                  <p:iterate type="lt">
                                    <p:tmPct val="0"/>
                                  </p:iterate>
                                  <p:childTnLst>
                                    <p:animEffect transition="out" filter="fade">
                                      <p:cBhvr>
                                        <p:cTn id="18" dur="500" tmFilter="0, 0; .2, .5; .8, .5; 1, 0"/>
                                        <p:tgtEl>
                                          <p:spTgt spid="3">
                                            <p:txEl>
                                              <p:pRg st="0" end="0"/>
                                            </p:txEl>
                                          </p:spTgt>
                                        </p:tgtEl>
                                      </p:cBhvr>
                                    </p:animEffect>
                                    <p:animScale>
                                      <p:cBhvr>
                                        <p:cTn id="19" dur="250" autoRev="1" fill="hold"/>
                                        <p:tgtEl>
                                          <p:spTgt spid="3">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1"/>
          <p:cNvSpPr>
            <a:spLocks noGrp="1"/>
          </p:cNvSpPr>
          <p:nvPr>
            <p:ph sz="quarter" idx="13"/>
          </p:nvPr>
        </p:nvSpPr>
        <p:spPr>
          <a:xfrm>
            <a:off x="927653" y="304800"/>
            <a:ext cx="10363200" cy="5208587"/>
          </a:xfrm>
        </p:spPr>
        <p:txBody>
          <a:bodyPr>
            <a:normAutofit fontScale="32500" lnSpcReduction="20000"/>
          </a:bodyPr>
          <a:lstStyle/>
          <a:p>
            <a:pPr marL="0" indent="0">
              <a:buNone/>
            </a:pPr>
            <a:endParaRPr lang="tr-TR" sz="72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endParaRPr>
          </a:p>
          <a:p>
            <a:r>
              <a:rPr lang="tr-TR" sz="72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Sınıflandırma Yapmanın Faydaları :</a:t>
            </a:r>
          </a:p>
          <a:p>
            <a:r>
              <a:rPr lang="tr-TR" sz="72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1.Canlıların benzer özellik gösterenleri gruplamak, elde edilen bilgiyi o grubun tamamı için geçerli saymak zaman kaybını en aza indirir. </a:t>
            </a:r>
          </a:p>
          <a:p>
            <a:r>
              <a:rPr lang="tr-TR" sz="72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2.Sınıflandırma yöntemi ile türlere verilen Latince adlar tüm dünyada ortak olacağından bilim adamları arasında iletişim birliği sağlamaktadır. </a:t>
            </a:r>
          </a:p>
          <a:p>
            <a:r>
              <a:rPr lang="tr-TR" sz="72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3.Bir canlı çeşidi üzerinde araştırma ve buluşlar diğer bilim adamları tarafından öğrenilerek aynı konuda tekrar çalışılmasına gerek kalmamaktadır.</a:t>
            </a:r>
          </a:p>
          <a:p>
            <a:r>
              <a:rPr lang="tr-TR" sz="72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4.Biyologlar canlıları gruplandırarak onları daha kolay incelemişler, böylece incelenmedik canlı grubu bırakmamayı hedeflemiştir.</a:t>
            </a:r>
          </a:p>
          <a:p>
            <a:endParaRPr lang="tr-TR" dirty="0"/>
          </a:p>
        </p:txBody>
      </p:sp>
    </p:spTree>
    <p:extLst>
      <p:ext uri="{BB962C8B-B14F-4D97-AF65-F5344CB8AC3E}">
        <p14:creationId xmlns:p14="http://schemas.microsoft.com/office/powerpoint/2010/main" val="1026193119"/>
      </p:ext>
    </p:extLst>
  </p:cSld>
  <p:clrMapOvr>
    <a:masterClrMapping/>
  </p:clrMapOvr>
  <p:transition spd="slow">
    <p:fade/>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993287" y="485284"/>
            <a:ext cx="10363826" cy="3424107"/>
          </a:xfrm>
        </p:spPr>
        <p:txBody>
          <a:bodyPr>
            <a:normAutofit fontScale="92500"/>
          </a:bodyPr>
          <a:lstStyle/>
          <a:p>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1. Ampirik (Yapay) Sınıflandırma</a:t>
            </a:r>
          </a:p>
          <a:p>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Canlıları dış görünüşleri ve yaşadıkları ortama bakarak sınıflandırmaktır. Bu tür sınıflandırma günümüzde geçerliliğini kaybetmiştir. Dayandığı temel analog (görevdeş) organlar ve şekil benzerliğidir.</a:t>
            </a:r>
          </a:p>
          <a:p>
            <a:r>
              <a:rPr lang="tr-TR" sz="24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Analog Organ : Kökenleri farklı, görevleri aynı olan organlardır. Örneğin; yarasanın kanadı ile böceğin kanadı analog organlardır. Böyle organlara görevdeş organlar da denir.</a:t>
            </a:r>
          </a:p>
          <a:p>
            <a:endParaRPr lang="tr-TR" dirty="0"/>
          </a:p>
        </p:txBody>
      </p:sp>
      <p:pic>
        <p:nvPicPr>
          <p:cNvPr id="4" name="Resim 3"/>
          <p:cNvPicPr>
            <a:picLocks noChangeAspect="1"/>
          </p:cNvPicPr>
          <p:nvPr/>
        </p:nvPicPr>
        <p:blipFill>
          <a:blip r:embed="rId3"/>
          <a:stretch>
            <a:fillRect/>
          </a:stretch>
        </p:blipFill>
        <p:spPr>
          <a:xfrm>
            <a:off x="993287" y="3764653"/>
            <a:ext cx="4476750" cy="2686050"/>
          </a:xfrm>
          <a:prstGeom prst="rect">
            <a:avLst/>
          </a:prstGeom>
        </p:spPr>
      </p:pic>
      <p:pic>
        <p:nvPicPr>
          <p:cNvPr id="6" name="Resim 5"/>
          <p:cNvPicPr>
            <a:picLocks noChangeAspect="1"/>
          </p:cNvPicPr>
          <p:nvPr/>
        </p:nvPicPr>
        <p:blipFill>
          <a:blip r:embed="rId4"/>
          <a:stretch>
            <a:fillRect/>
          </a:stretch>
        </p:blipFill>
        <p:spPr>
          <a:xfrm>
            <a:off x="5470037" y="3259828"/>
            <a:ext cx="2466975" cy="1847850"/>
          </a:xfrm>
          <a:prstGeom prst="rect">
            <a:avLst/>
          </a:prstGeom>
        </p:spPr>
      </p:pic>
      <p:pic>
        <p:nvPicPr>
          <p:cNvPr id="7" name="Resim 6"/>
          <p:cNvPicPr>
            <a:picLocks noChangeAspect="1"/>
          </p:cNvPicPr>
          <p:nvPr/>
        </p:nvPicPr>
        <p:blipFill>
          <a:blip r:embed="rId5"/>
          <a:stretch>
            <a:fillRect/>
          </a:stretch>
        </p:blipFill>
        <p:spPr>
          <a:xfrm>
            <a:off x="7937012" y="3786912"/>
            <a:ext cx="2857500" cy="2143125"/>
          </a:xfrm>
          <a:prstGeom prst="rect">
            <a:avLst/>
          </a:prstGeom>
        </p:spPr>
      </p:pic>
    </p:spTree>
    <p:extLst>
      <p:ext uri="{BB962C8B-B14F-4D97-AF65-F5344CB8AC3E}">
        <p14:creationId xmlns:p14="http://schemas.microsoft.com/office/powerpoint/2010/main" val="888892074"/>
      </p:ext>
    </p:extLst>
  </p:cSld>
  <p:clrMapOvr>
    <a:masterClrMapping/>
  </p:clrMapOvr>
  <mc:AlternateContent xmlns:mc="http://schemas.openxmlformats.org/markup-compatibility/2006" xmlns:p14="http://schemas.microsoft.com/office/powerpoint/2010/main">
    <mc:Choice Requires="p14">
      <p:transition spd="slow" p14:dur="1600">
        <p:blinds dir="vert"/>
        <p:sndAc>
          <p:stSnd>
            <p:snd r:embed="rId2" name="chimes.wav"/>
          </p:stSnd>
        </p:sndAc>
      </p:transition>
    </mc:Choice>
    <mc:Fallback xmlns="">
      <p:transition spd="slow">
        <p:blinds dir="vert"/>
        <p:sndAc>
          <p:stSnd>
            <p:snd r:embed="rId6" name="chimes.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5380383" y="392519"/>
            <a:ext cx="6082748" cy="5981777"/>
          </a:xfrm>
        </p:spPr>
        <p:txBody>
          <a:bodyPr>
            <a:normAutofit fontScale="70000" lnSpcReduction="20000"/>
          </a:bodyPr>
          <a:lstStyle/>
          <a:p>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2. Doğal (</a:t>
            </a:r>
            <a:r>
              <a:rPr lang="tr-TR" sz="36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Filogenetik</a:t>
            </a:r>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Sınıflandırma</a:t>
            </a:r>
          </a:p>
          <a:p>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Canlılarda, doku ve organların köken bağıntılarına bakılarak yapılan sınıflandırmadır. Anatomik benzerlik, akrabalık dereceleri, protein yapıları gibi birçok özellik dikkate alınarak sınıflandırma yapılır. Dayandığı temel homolog (</a:t>
            </a:r>
            <a:r>
              <a:rPr lang="tr-TR" sz="36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kökendeş</a:t>
            </a:r>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organlar ve kalıtsal benzerliktir.</a:t>
            </a:r>
          </a:p>
          <a:p>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Homolog Organ : Kökenleri (</a:t>
            </a:r>
            <a:r>
              <a:rPr lang="tr-TR" sz="36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orjin</a:t>
            </a:r>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aynı, görevleri farklı olan organlardır. Böyle organlara </a:t>
            </a:r>
            <a:r>
              <a:rPr lang="tr-TR" sz="36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yapıdaş</a:t>
            </a:r>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organlar da denir.</a:t>
            </a:r>
          </a:p>
          <a:p>
            <a:endParaRPr lang="tr-TR" dirty="0"/>
          </a:p>
        </p:txBody>
      </p:sp>
      <p:pic>
        <p:nvPicPr>
          <p:cNvPr id="4" name="Resim 3"/>
          <p:cNvPicPr>
            <a:picLocks noChangeAspect="1"/>
          </p:cNvPicPr>
          <p:nvPr/>
        </p:nvPicPr>
        <p:blipFill>
          <a:blip r:embed="rId3"/>
          <a:stretch>
            <a:fillRect/>
          </a:stretch>
        </p:blipFill>
        <p:spPr>
          <a:xfrm>
            <a:off x="461974" y="483705"/>
            <a:ext cx="4918409" cy="58905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85737623"/>
      </p:ext>
    </p:extLst>
  </p:cSld>
  <p:clrMapOvr>
    <a:masterClrMapping/>
  </p:clrMapOvr>
  <p:transition spd="slow">
    <p:fade/>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516209" y="286500"/>
            <a:ext cx="6494191" cy="5782996"/>
          </a:xfrm>
        </p:spPr>
        <p:txBody>
          <a:bodyPr>
            <a:normAutofit fontScale="92500" lnSpcReduction="10000"/>
          </a:bodyPr>
          <a:lstStyle/>
          <a:p>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Bakteriler</a:t>
            </a:r>
          </a:p>
          <a:p>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Çekirdekleri ve zarla çevrili </a:t>
            </a:r>
            <a:r>
              <a:rPr lang="tr-TR" sz="36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organelleri</a:t>
            </a:r>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bulunmadığı için “</a:t>
            </a:r>
            <a:r>
              <a:rPr lang="tr-TR" sz="36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prokaryot</a:t>
            </a:r>
            <a:r>
              <a:rPr lang="tr-TR" sz="36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hücre yapısındadırlar. Klorofil ve oksijenli solunum enzimleri gibi moleküller hücre zarından sitoplazmaya uzanan kıvrımlar üzerinde veya sitoplazmada serbest olarak bulunur.</a:t>
            </a:r>
          </a:p>
          <a:p>
            <a:endParaRPr lang="tr-TR" dirty="0"/>
          </a:p>
        </p:txBody>
      </p:sp>
      <p:pic>
        <p:nvPicPr>
          <p:cNvPr id="4" name="Resim 3"/>
          <p:cNvPicPr>
            <a:picLocks noChangeAspect="1"/>
          </p:cNvPicPr>
          <p:nvPr/>
        </p:nvPicPr>
        <p:blipFill>
          <a:blip r:embed="rId3"/>
          <a:stretch>
            <a:fillRect/>
          </a:stretch>
        </p:blipFill>
        <p:spPr>
          <a:xfrm>
            <a:off x="6838122" y="1045680"/>
            <a:ext cx="4704522" cy="5408129"/>
          </a:xfrm>
          <a:prstGeom prst="rect">
            <a:avLst/>
          </a:prstGeom>
        </p:spPr>
      </p:pic>
    </p:spTree>
    <p:extLst>
      <p:ext uri="{BB962C8B-B14F-4D97-AF65-F5344CB8AC3E}">
        <p14:creationId xmlns:p14="http://schemas.microsoft.com/office/powerpoint/2010/main" val="1360934078"/>
      </p:ext>
    </p:extLst>
  </p:cSld>
  <p:clrMapOvr>
    <a:masterClrMapping/>
  </p:clrMapOvr>
  <p:transition spd="slow">
    <p:fade/>
    <p:sndAc>
      <p:stSnd>
        <p:snd r:embed="rId2" name="chimes.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503581" y="0"/>
            <a:ext cx="4916556" cy="4691270"/>
          </a:xfrm>
        </p:spPr>
        <p:txBody>
          <a:bodyPr>
            <a:noAutofit/>
          </a:bodyPr>
          <a:lstStyle/>
          <a:p>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&gt;&gt; Bakterilerin hücre zarının üzerinde hücre duvarı bulunur. Hücre duvarının ana bileşeni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peptidoglikan</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adı verilen kısa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peptit</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zincirleriyle bağlanmış bir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polisakkarittir</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p>
          <a:p>
            <a:pPr marL="0" indent="0">
              <a:buNone/>
            </a:pP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&gt;&gt; Bazı bakterilerin hücre duvarının dışında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polisakkarit</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yapıda olan kapsül  bulunur . </a:t>
            </a:r>
          </a:p>
          <a:p>
            <a:pPr marL="0" indent="0">
              <a:buNone/>
            </a:pP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&gt;&gt; Bazı bakterilerin yapısında aktif  hareket etmeyi sağlayan kamçılar bulunur . Kamçı  taşımayan bakteriler pasif hareket  yapar . &gt;&gt; Bakterilerde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Dna</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molekülü </a:t>
            </a:r>
            <a:r>
              <a:rPr lang="tr-TR"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halkasal</a:t>
            </a:r>
            <a:r>
              <a:rPr lang="tr-TR"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yapıda olup , çekirdek zarı ile çevrili değildir . Kalıtım maddesi sitoplazmada çekirdek alanı denilen bölgede bulunur.</a:t>
            </a:r>
          </a:p>
        </p:txBody>
      </p:sp>
      <p:sp>
        <p:nvSpPr>
          <p:cNvPr id="4" name="Metin kutusu 3"/>
          <p:cNvSpPr txBox="1"/>
          <p:nvPr/>
        </p:nvSpPr>
        <p:spPr>
          <a:xfrm>
            <a:off x="6122504" y="331304"/>
            <a:ext cx="4479234" cy="2523768"/>
          </a:xfrm>
          <a:prstGeom prst="rect">
            <a:avLst/>
          </a:prstGeom>
          <a:noFill/>
        </p:spPr>
        <p:txBody>
          <a:bodyPr wrap="square" rtlCol="0">
            <a:spAutoFit/>
          </a:bodyPr>
          <a:lstStyle/>
          <a:p>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&gt;&gt; Bakteri hücrelerinde mitokondri ,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kloplast</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golgi</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cisimciği gibi zarlı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organeller</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bulunmaz . Sitoplazma içinde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Dna</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 </a:t>
            </a:r>
            <a:r>
              <a:rPr lang="tr-TR" sz="2000" b="1"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rna</a:t>
            </a:r>
            <a:r>
              <a:rPr lang="tr-TR" sz="2000" b="1"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 ribozomlar , yağ tanecikleri , glikojen proteinler ve %90 oranında su bulunur.</a:t>
            </a:r>
          </a:p>
          <a:p>
            <a:endParaRPr lang="tr-TR" dirty="0"/>
          </a:p>
        </p:txBody>
      </p:sp>
      <p:pic>
        <p:nvPicPr>
          <p:cNvPr id="5" name="Resim 4"/>
          <p:cNvPicPr>
            <a:picLocks noChangeAspect="1"/>
          </p:cNvPicPr>
          <p:nvPr/>
        </p:nvPicPr>
        <p:blipFill>
          <a:blip r:embed="rId3"/>
          <a:stretch>
            <a:fillRect/>
          </a:stretch>
        </p:blipFill>
        <p:spPr>
          <a:xfrm>
            <a:off x="6122504" y="2580861"/>
            <a:ext cx="5456332" cy="42208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79225358"/>
      </p:ext>
    </p:extLst>
  </p:cSld>
  <p:clrMapOvr>
    <a:masterClrMapping/>
  </p:clrMapOvr>
  <p:transition spd="slow">
    <p:fade/>
    <p:sndAc>
      <p:stSnd>
        <p:snd r:embed="rId2" name="chimes.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383687" y="445527"/>
            <a:ext cx="7633878" cy="5875760"/>
          </a:xfrm>
        </p:spPr>
        <p:txBody>
          <a:bodyPr>
            <a:normAutofit fontScale="25000" lnSpcReduction="20000"/>
          </a:bodyPr>
          <a:lstStyle/>
          <a:p>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BAKTERİLERİN SINIFLANDIRILMASI:</a:t>
            </a:r>
          </a:p>
          <a:p>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 Şekillerine göre:</a:t>
            </a:r>
          </a:p>
          <a:p>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1. Çubuk şeklindeki bakteriler ( </a:t>
            </a:r>
            <a:r>
              <a:rPr lang="tr-TR" sz="80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Basillus</a:t>
            </a:r>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):Difteri, tifo gibi bakterilerdir. Tek tek olabildikleri gibi uç uca eklenmişte olabilir.</a:t>
            </a:r>
          </a:p>
          <a:p>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2. Yuvarlak şekilli bakteriler( </a:t>
            </a:r>
            <a:r>
              <a:rPr lang="tr-TR" sz="80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Coccus</a:t>
            </a:r>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):Küre şeklindedirler. Tek olanlara </a:t>
            </a:r>
            <a:r>
              <a:rPr lang="tr-TR" sz="80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monokok</a:t>
            </a:r>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iki olanlara </a:t>
            </a:r>
            <a:r>
              <a:rPr lang="tr-TR" sz="80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diplokok</a:t>
            </a:r>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zincir şeklinde olanlara streptokok, üzüm salkımı şeklinde olanlara </a:t>
            </a:r>
            <a:r>
              <a:rPr lang="tr-TR" sz="80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staphilokok</a:t>
            </a:r>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denir. ( Damarları tıkayabilir, arpacık, göz kapağı iltihabı etkenidirler.)</a:t>
            </a:r>
          </a:p>
          <a:p>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3. Spiral şeklinde bakteriler ( </a:t>
            </a:r>
            <a:r>
              <a:rPr lang="tr-TR" sz="80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Sprillum</a:t>
            </a:r>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 Burgu şeklindedirler. Kamçılıdırlar. Bir veya iki ucunda kamçı bulunabilir. Çoğu saprofittir. Diş kirinde yaşayan zararsız türleri vardır.</a:t>
            </a:r>
          </a:p>
          <a:p>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4. Virgül şeklinde bakteriler ( </a:t>
            </a:r>
            <a:r>
              <a:rPr lang="tr-TR" sz="80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Vibrio</a:t>
            </a:r>
            <a:r>
              <a:rPr lang="tr-TR" sz="80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 Bir ucu virgül şeklinde kıvrılmış yapılarında kamçı bulunan bakterilerdir.</a:t>
            </a:r>
          </a:p>
          <a:p>
            <a:r>
              <a:rPr lang="tr-TR" dirty="0">
                <a:effectLst/>
              </a:rPr>
              <a:t/>
            </a:r>
            <a:br>
              <a:rPr lang="tr-TR" dirty="0">
                <a:effectLst/>
              </a:rPr>
            </a:br>
            <a:r>
              <a:rPr lang="tr-TR" dirty="0">
                <a:effectLst/>
              </a:rPr>
              <a:t/>
            </a:r>
            <a:br>
              <a:rPr lang="tr-TR" dirty="0">
                <a:effectLst/>
              </a:rPr>
            </a:br>
            <a:endParaRPr lang="tr-TR" dirty="0"/>
          </a:p>
        </p:txBody>
      </p:sp>
      <p:pic>
        <p:nvPicPr>
          <p:cNvPr id="4" name="Resim 3"/>
          <p:cNvPicPr>
            <a:picLocks noChangeAspect="1"/>
          </p:cNvPicPr>
          <p:nvPr/>
        </p:nvPicPr>
        <p:blipFill>
          <a:blip r:embed="rId3"/>
          <a:stretch>
            <a:fillRect/>
          </a:stretch>
        </p:blipFill>
        <p:spPr>
          <a:xfrm>
            <a:off x="8017565" y="561975"/>
            <a:ext cx="3267075" cy="2447925"/>
          </a:xfrm>
          <a:prstGeom prst="rect">
            <a:avLst/>
          </a:prstGeom>
        </p:spPr>
      </p:pic>
      <p:pic>
        <p:nvPicPr>
          <p:cNvPr id="5" name="Resim 4"/>
          <p:cNvPicPr>
            <a:picLocks noChangeAspect="1"/>
          </p:cNvPicPr>
          <p:nvPr/>
        </p:nvPicPr>
        <p:blipFill>
          <a:blip r:embed="rId4"/>
          <a:stretch>
            <a:fillRect/>
          </a:stretch>
        </p:blipFill>
        <p:spPr>
          <a:xfrm>
            <a:off x="8117578" y="3168098"/>
            <a:ext cx="3167062" cy="2994991"/>
          </a:xfrm>
          <a:prstGeom prst="rect">
            <a:avLst/>
          </a:prstGeom>
        </p:spPr>
      </p:pic>
    </p:spTree>
    <p:extLst>
      <p:ext uri="{BB962C8B-B14F-4D97-AF65-F5344CB8AC3E}">
        <p14:creationId xmlns:p14="http://schemas.microsoft.com/office/powerpoint/2010/main" val="1518507931"/>
      </p:ext>
    </p:extLst>
  </p:cSld>
  <p:clrMapOvr>
    <a:masterClrMapping/>
  </p:clrMapOvr>
  <mc:AlternateContent xmlns:mc="http://schemas.openxmlformats.org/markup-compatibility/2006" xmlns:p14="http://schemas.microsoft.com/office/powerpoint/2010/main">
    <mc:Choice Requires="p14">
      <p:transition spd="slow" p14:dur="1200">
        <p:dissolve/>
        <p:sndAc>
          <p:stSnd>
            <p:snd r:embed="rId2" name="chimes.wav"/>
          </p:stSnd>
        </p:sndAc>
      </p:transition>
    </mc:Choice>
    <mc:Fallback xmlns="">
      <p:transition spd="slow">
        <p:dissolve/>
        <p:sndAc>
          <p:stSnd>
            <p:snd r:embed="rId5" name="chimes.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quarter" idx="13"/>
          </p:nvPr>
        </p:nvSpPr>
        <p:spPr>
          <a:xfrm>
            <a:off x="4306330" y="326256"/>
            <a:ext cx="7885670" cy="6260073"/>
          </a:xfrm>
        </p:spPr>
        <p:txBody>
          <a:bodyPr>
            <a:normAutofit fontScale="85000" lnSpcReduction="20000"/>
          </a:bodyPr>
          <a:lstStyle/>
          <a:p>
            <a:r>
              <a:rPr lang="tr-TR" sz="29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B– Oksijen ihtiyaçlarına göre:</a:t>
            </a:r>
          </a:p>
          <a:p>
            <a:r>
              <a:rPr lang="tr-TR" sz="29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9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Aerop</a:t>
            </a:r>
            <a:r>
              <a:rPr lang="tr-TR" sz="29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bakteriler : Oksijenli ortamda yaşayan bakterilerdir. Bitki ve hayvan gibi oksijenli solunum yaparlar. Mitokondri olmadığından organik bileşiklerden sınırlı enerji elde ederler. Oksijenli solunum mezozom enzimleriyle gerçekleşir. Toprağın üst yüzeyinde, göl ve deniz yüzeyi veya üst yüzeye yakın bölgelerde, bir deney tüpünün üst yüzeyinde yaşarlar.</a:t>
            </a:r>
          </a:p>
          <a:p>
            <a:r>
              <a:rPr lang="tr-TR" sz="29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a:t>
            </a:r>
            <a:r>
              <a:rPr lang="tr-TR" sz="2900" b="1" cap="none" dirty="0" err="1">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Anaerop</a:t>
            </a:r>
            <a:r>
              <a:rPr lang="tr-TR" sz="29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t> bakteriler: Oksijensiz ortamda yaşayan bakterilerdir. Gerekli enerjiyi besinleri oksijensiz ( Enzimlerle) yakarak elde ederler. Sonuçta alkol, laktik ait ve asetik asit, gibi maddeler oluşur. </a:t>
            </a:r>
            <a:br>
              <a:rPr lang="tr-TR" sz="2900" b="1" cap="none" dirty="0">
                <a:ln w="9525">
                  <a:solidFill>
                    <a:schemeClr val="bg1"/>
                  </a:solidFill>
                  <a:prstDash val="solid"/>
                </a:ln>
                <a:effectLst>
                  <a:outerShdw blurRad="12700" dist="38100" dir="2700000" algn="tl" rotWithShape="0">
                    <a:schemeClr val="bg1">
                      <a:lumMod val="50000"/>
                    </a:schemeClr>
                  </a:outerShdw>
                </a:effectLst>
                <a:latin typeface="Comic Sans MS" panose="030F0702030302020204" pitchFamily="66" charset="0"/>
              </a:rPr>
            </a:br>
            <a:r>
              <a:rPr lang="tr-TR" dirty="0">
                <a:effectLst/>
              </a:rPr>
              <a:t/>
            </a:r>
            <a:br>
              <a:rPr lang="tr-TR" dirty="0">
                <a:effectLst/>
              </a:rPr>
            </a:br>
            <a:endParaRPr lang="tr-TR" dirty="0">
              <a:effectLst/>
            </a:endParaRPr>
          </a:p>
          <a:p>
            <a:endParaRPr lang="tr-TR" dirty="0"/>
          </a:p>
        </p:txBody>
      </p:sp>
      <p:pic>
        <p:nvPicPr>
          <p:cNvPr id="4" name="Resim 3"/>
          <p:cNvPicPr>
            <a:picLocks noChangeAspect="1"/>
          </p:cNvPicPr>
          <p:nvPr/>
        </p:nvPicPr>
        <p:blipFill>
          <a:blip r:embed="rId3"/>
          <a:stretch>
            <a:fillRect/>
          </a:stretch>
        </p:blipFill>
        <p:spPr>
          <a:xfrm>
            <a:off x="449947" y="1040565"/>
            <a:ext cx="3856383" cy="4831453"/>
          </a:xfrm>
          <a:prstGeom prst="rect">
            <a:avLst/>
          </a:prstGeom>
        </p:spPr>
      </p:pic>
    </p:spTree>
    <p:extLst>
      <p:ext uri="{BB962C8B-B14F-4D97-AF65-F5344CB8AC3E}">
        <p14:creationId xmlns:p14="http://schemas.microsoft.com/office/powerpoint/2010/main" val="3518428238"/>
      </p:ext>
    </p:extLst>
  </p:cSld>
  <p:clrMapOvr>
    <a:masterClrMapping/>
  </p:clrMapOvr>
  <mc:AlternateContent xmlns:mc="http://schemas.openxmlformats.org/markup-compatibility/2006" xmlns:p14="http://schemas.microsoft.com/office/powerpoint/2010/main">
    <mc:Choice Requires="p14">
      <p:transition spd="slow" p14:dur="1600">
        <p14:conveyor dir="l"/>
        <p:sndAc>
          <p:stSnd>
            <p:snd r:embed="rId2" name="chimes.wav"/>
          </p:stSnd>
        </p:sndAc>
      </p:transition>
    </mc:Choice>
    <mc:Fallback xmlns="">
      <p:transition spd="slow">
        <p:fade/>
        <p:sndAc>
          <p:stSnd>
            <p:snd r:embed="rId4" name="chimes.wav"/>
          </p:stSnd>
        </p:sndAc>
      </p:transition>
    </mc:Fallback>
  </mc:AlternateContent>
</p:sld>
</file>

<file path=ppt/theme/theme1.xml><?xml version="1.0" encoding="utf-8"?>
<a:theme xmlns:a="http://schemas.openxmlformats.org/drawingml/2006/main" name="Damla">
  <a:themeElements>
    <a:clrScheme name="Damla">
      <a:dk1>
        <a:sysClr val="windowText" lastClr="000000"/>
      </a:dk1>
      <a:lt1>
        <a:sysClr val="window" lastClr="FFFFFF"/>
      </a:lt1>
      <a:dk2>
        <a:srgbClr val="4B4B4B"/>
      </a:dk2>
      <a:lt2>
        <a:srgbClr val="B5B5B5"/>
      </a:lt2>
      <a:accent1>
        <a:srgbClr val="9AC43E"/>
      </a:accent1>
      <a:accent2>
        <a:srgbClr val="44BA98"/>
      </a:accent2>
      <a:accent3>
        <a:srgbClr val="43A9D9"/>
      </a:accent3>
      <a:accent4>
        <a:srgbClr val="6274D8"/>
      </a:accent4>
      <a:accent5>
        <a:srgbClr val="AB54D7"/>
      </a:accent5>
      <a:accent6>
        <a:srgbClr val="D15B37"/>
      </a:accent6>
      <a:hlink>
        <a:srgbClr val="BFE962"/>
      </a:hlink>
      <a:folHlink>
        <a:srgbClr val="C0D591"/>
      </a:folHlink>
    </a:clrScheme>
    <a:fontScheme name="Damla">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la">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 xmlns:thm15="http://schemas.microsoft.com/office/thememl/2012/main" name="Droplet" id="{8984A317-299A-4E50-B45D-BFC9EDE2337A}" vid="{892FADA9-420D-4323-A7A4-C1060166525B}"/>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Damla</Template>
  <TotalTime>116</TotalTime>
  <Words>1154</Words>
  <Application>Microsoft Office PowerPoint</Application>
  <PresentationFormat>Özel</PresentationFormat>
  <Paragraphs>65</Paragraphs>
  <Slides>18</Slides>
  <Notes>0</Notes>
  <HiddenSlides>0</HiddenSlides>
  <MMClips>0</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Damla</vt:lpstr>
      <vt:lpstr>PowerPoint Sunusu</vt:lpstr>
      <vt:lpstr>Canlıların çeşitliliği ve sınıflandırılması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CANLILARIN ÇEŞİTLİLİĞİ VE SINIFLANDIRILMASI</dc:title>
  <dc:creator>yağmur damla</dc:creator>
  <cp:lastModifiedBy>user</cp:lastModifiedBy>
  <cp:revision>16</cp:revision>
  <dcterms:created xsi:type="dcterms:W3CDTF">2016-02-23T14:45:02Z</dcterms:created>
  <dcterms:modified xsi:type="dcterms:W3CDTF">2017-07-08T10:47:57Z</dcterms:modified>
</cp:coreProperties>
</file>