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hammed TABAK" initials="MT" lastIdx="1" clrIdx="0">
    <p:extLst>
      <p:ext uri="{19B8F6BF-5375-455C-9EA6-DF929625EA0E}">
        <p15:presenceInfo xmlns:p15="http://schemas.microsoft.com/office/powerpoint/2012/main" userId="Muhammed TABA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39948" y="1104180"/>
            <a:ext cx="9014603" cy="910821"/>
          </a:xfrm>
        </p:spPr>
        <p:txBody>
          <a:bodyPr/>
          <a:lstStyle/>
          <a:p>
            <a:r>
              <a:rPr lang="tr-TR" dirty="0" smtClean="0"/>
              <a:t>HÜCRE BÖLÜNMESİ VE KALITIM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078748" y="3199822"/>
            <a:ext cx="3802634" cy="1096899"/>
          </a:xfrm>
        </p:spPr>
        <p:txBody>
          <a:bodyPr/>
          <a:lstStyle/>
          <a:p>
            <a:r>
              <a:rPr lang="tr-TR" sz="32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MİTOZ BÖLÜNME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5591356" y="5481543"/>
            <a:ext cx="974785" cy="957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2009955" y="5481543"/>
            <a:ext cx="974785" cy="957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7" name="Oval 6"/>
          <p:cNvSpPr/>
          <p:nvPr/>
        </p:nvSpPr>
        <p:spPr>
          <a:xfrm>
            <a:off x="3784120" y="3524434"/>
            <a:ext cx="974785" cy="957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3784118" y="1559590"/>
            <a:ext cx="974785" cy="957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271511" y="2563450"/>
            <a:ext cx="0" cy="785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4758903" y="4555257"/>
            <a:ext cx="832453" cy="909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2984740" y="4572000"/>
            <a:ext cx="789314" cy="909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94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MİTOZ BÖLÜNME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392681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Mitoz bölünme tek hücreli canlılarda üremeyi, çok hücreli canlılarda ise büyüme ve onarımı sağlar. Hücre bölünmesi olayı DNA’nın kontrolünde gerçekleşen olaylardan birisidir. 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3467819" y="2932096"/>
            <a:ext cx="6280939" cy="2122983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BUNLARI BİLİYOR MUSUNUZ?</a:t>
            </a:r>
          </a:p>
          <a:p>
            <a:pPr algn="ctr"/>
            <a:endParaRPr lang="tr-TR" dirty="0" smtClean="0"/>
          </a:p>
          <a:p>
            <a:pPr algn="ctr"/>
            <a:r>
              <a:rPr lang="tr-TR" dirty="0" smtClean="0"/>
              <a:t>Bir hücrenin bölünmesi için önce belli bir büyüklüğe ulaşması gerekir.</a:t>
            </a:r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2893826" y="5011706"/>
            <a:ext cx="2652959" cy="119619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1719746" y="6009736"/>
            <a:ext cx="1870831" cy="84826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227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4151" y="443420"/>
            <a:ext cx="4653583" cy="736121"/>
          </a:xfrm>
        </p:spPr>
        <p:txBody>
          <a:bodyPr/>
          <a:lstStyle/>
          <a:p>
            <a:r>
              <a:rPr lang="tr-TR" dirty="0" smtClean="0"/>
              <a:t>ARTIK BÖLÜNÜYORUZ</a:t>
            </a:r>
            <a:endParaRPr lang="tr-TR" dirty="0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696" y="2686662"/>
            <a:ext cx="1214123" cy="1214123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750011" y="2270391"/>
            <a:ext cx="1214123" cy="204666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134580" y="2291407"/>
            <a:ext cx="1210991" cy="2001499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167" y="2686662"/>
            <a:ext cx="1286608" cy="1214123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5112" y="4702452"/>
            <a:ext cx="1286608" cy="1214123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5111" y="609600"/>
            <a:ext cx="1286609" cy="1214124"/>
          </a:xfrm>
          <a:prstGeom prst="rect">
            <a:avLst/>
          </a:prstGeom>
        </p:spPr>
      </p:pic>
      <p:sp>
        <p:nvSpPr>
          <p:cNvPr id="19" name="Metin kutusu 18"/>
          <p:cNvSpPr txBox="1"/>
          <p:nvPr/>
        </p:nvSpPr>
        <p:spPr>
          <a:xfrm>
            <a:off x="105182" y="3894299"/>
            <a:ext cx="16953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DNA kısalıp kalınlaşarak kromozomlar belirginleşme-ye başlar. 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298660" y="3900785"/>
            <a:ext cx="2135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Kromozomlar birbirinden ayrılarak hücrenin zıt kutuplarına dağılır.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5757614" y="3963788"/>
            <a:ext cx="20549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Çekirdek zarı oluşmaya başlar. Hücrede çekirdek sayısı 2 katına çıkar.</a:t>
            </a:r>
            <a:endParaRPr lang="tr-TR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653254" y="3900785"/>
            <a:ext cx="16953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Eşlenmiş kromozomlar hücrenin ortasında dizilir</a:t>
            </a:r>
            <a:endParaRPr lang="tr-TR" dirty="0"/>
          </a:p>
        </p:txBody>
      </p:sp>
      <p:cxnSp>
        <p:nvCxnSpPr>
          <p:cNvPr id="25" name="Düz Ok Bağlayıcısı 24"/>
          <p:cNvCxnSpPr>
            <a:stCxn id="15" idx="3"/>
          </p:cNvCxnSpPr>
          <p:nvPr/>
        </p:nvCxnSpPr>
        <p:spPr>
          <a:xfrm flipV="1">
            <a:off x="1401775" y="3292156"/>
            <a:ext cx="251479" cy="15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 flipV="1">
            <a:off x="3028893" y="3292156"/>
            <a:ext cx="251479" cy="15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 flipV="1">
            <a:off x="5433773" y="3292156"/>
            <a:ext cx="251479" cy="15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V="1">
            <a:off x="7979589" y="2049727"/>
            <a:ext cx="643304" cy="11419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7979589" y="3292156"/>
            <a:ext cx="627988" cy="11584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Metin kutusu 2"/>
          <p:cNvSpPr txBox="1"/>
          <p:nvPr/>
        </p:nvSpPr>
        <p:spPr>
          <a:xfrm>
            <a:off x="8378377" y="2553492"/>
            <a:ext cx="1159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Son olarak 2 yeni hücre oluşur.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217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6617" y="117894"/>
            <a:ext cx="3402960" cy="658483"/>
          </a:xfrm>
        </p:spPr>
        <p:txBody>
          <a:bodyPr/>
          <a:lstStyle/>
          <a:p>
            <a:r>
              <a:rPr lang="tr-TR" dirty="0" smtClean="0"/>
              <a:t>EŞEYSİZ ÜREME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7419" y="776377"/>
            <a:ext cx="3739528" cy="2329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700" dirty="0" smtClean="0">
                <a:solidFill>
                  <a:schemeClr val="accent1"/>
                </a:solidFill>
              </a:rPr>
              <a:t>Tek hücreli canlılar nesillerinin devamını getirebilmek için dört çeşit üreme yaparlar, bunlar;</a:t>
            </a:r>
          </a:p>
          <a:p>
            <a:pPr>
              <a:buAutoNum type="arabicParenR"/>
            </a:pPr>
            <a:r>
              <a:rPr lang="tr-TR" sz="1700" dirty="0" err="1" smtClean="0">
                <a:solidFill>
                  <a:schemeClr val="accent1"/>
                </a:solidFill>
              </a:rPr>
              <a:t>Vejatatif</a:t>
            </a:r>
            <a:r>
              <a:rPr lang="tr-TR" sz="1700" dirty="0" smtClean="0">
                <a:solidFill>
                  <a:schemeClr val="accent1"/>
                </a:solidFill>
              </a:rPr>
              <a:t> üreme:</a:t>
            </a:r>
            <a:endParaRPr lang="tr-TR" sz="17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1700" dirty="0" smtClean="0">
                <a:solidFill>
                  <a:schemeClr val="tx1"/>
                </a:solidFill>
              </a:rPr>
              <a:t>Bir bitkinin kopan yaprağının büyüyüp gelişerek yeni bitki oluşturmasına </a:t>
            </a:r>
            <a:r>
              <a:rPr lang="tr-TR" sz="1700" dirty="0" err="1" smtClean="0">
                <a:solidFill>
                  <a:schemeClr val="accent1"/>
                </a:solidFill>
              </a:rPr>
              <a:t>vejatatif</a:t>
            </a:r>
            <a:r>
              <a:rPr lang="tr-TR" sz="1700" dirty="0" smtClean="0">
                <a:solidFill>
                  <a:schemeClr val="accent1"/>
                </a:solidFill>
              </a:rPr>
              <a:t> üreme</a:t>
            </a:r>
            <a:r>
              <a:rPr lang="tr-TR" sz="1700" dirty="0" smtClean="0">
                <a:solidFill>
                  <a:schemeClr val="tx1"/>
                </a:solidFill>
              </a:rPr>
              <a:t> denir. 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06" y="178279"/>
            <a:ext cx="2541107" cy="277770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16617" y="3193691"/>
            <a:ext cx="58055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        </a:t>
            </a:r>
            <a:r>
              <a:rPr lang="tr-TR" dirty="0" smtClean="0">
                <a:solidFill>
                  <a:schemeClr val="accent1"/>
                </a:solidFill>
              </a:rPr>
              <a:t>Bitkilerde </a:t>
            </a:r>
            <a:r>
              <a:rPr lang="tr-TR" dirty="0" err="1" smtClean="0">
                <a:solidFill>
                  <a:schemeClr val="accent1"/>
                </a:solidFill>
              </a:rPr>
              <a:t>vejatatif</a:t>
            </a:r>
            <a:r>
              <a:rPr lang="tr-TR" dirty="0" smtClean="0">
                <a:solidFill>
                  <a:schemeClr val="accent1"/>
                </a:solidFill>
              </a:rPr>
              <a:t> üreme çeşitleri: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tr-TR" dirty="0" smtClean="0"/>
              <a:t>Patatesin yumru gözlerinden yeni patates bitkisinin oluşması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tr-T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tr-TR" dirty="0" smtClean="0"/>
              <a:t>Soğan, </a:t>
            </a:r>
            <a:r>
              <a:rPr lang="tr-TR" dirty="0" err="1" smtClean="0"/>
              <a:t>lale,muz</a:t>
            </a:r>
            <a:r>
              <a:rPr lang="tr-TR" dirty="0" smtClean="0"/>
              <a:t> gibi bitkilerin yumrularından yeni bitki oluşması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tr-T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tr-TR" dirty="0" smtClean="0"/>
              <a:t>Söğüt, kavak, erik, asma, gül, incir gibi bitkilerde daldan alınan parçaların nemli toprakta köklenmesi ile eni bitki oluşması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612" y="3193691"/>
            <a:ext cx="3036497" cy="182688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21582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133870" y="167887"/>
            <a:ext cx="4757308" cy="38807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2) Tomurcuklanarak üreme: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Ana canlı vücudunda meydana gelen çıkıntının büyüyüp gelişerek yeni yavru oluşturmasına </a:t>
            </a:r>
            <a:r>
              <a:rPr lang="tr-TR" dirty="0" smtClean="0">
                <a:solidFill>
                  <a:schemeClr val="accent1"/>
                </a:solidFill>
              </a:rPr>
              <a:t>tomurcuklanarak üreme </a:t>
            </a:r>
            <a:r>
              <a:rPr lang="tr-TR" dirty="0" smtClean="0"/>
              <a:t>denir.</a:t>
            </a:r>
          </a:p>
          <a:p>
            <a:pPr marL="0" indent="0">
              <a:buNone/>
            </a:pPr>
            <a:r>
              <a:rPr lang="tr-TR" dirty="0" smtClean="0"/>
              <a:t>Tomurcuklanarak oluşan yeni yavrular ana canlıdan ayrılıp tek başlarına da yaşayabilirler. Ana canlıdan ayrılma ayrılmadan koloni şeklinde de yaşayabilirler.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Buna örnek canlılar;</a:t>
            </a:r>
          </a:p>
          <a:p>
            <a:pPr marL="0" indent="0">
              <a:buNone/>
            </a:pPr>
            <a:r>
              <a:rPr lang="tr-TR" dirty="0" smtClean="0"/>
              <a:t>Sürüngenler, </a:t>
            </a:r>
            <a:r>
              <a:rPr lang="tr-TR" dirty="0" err="1" smtClean="0"/>
              <a:t>sölentereler</a:t>
            </a:r>
            <a:r>
              <a:rPr lang="tr-TR" dirty="0" smtClean="0"/>
              <a:t>, deniz anası, mercanlar, hidra, bira mayası tomurcuklanma ile çoğalır.   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5" y="5120582"/>
            <a:ext cx="1971675" cy="14763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333" y="136257"/>
            <a:ext cx="1524000" cy="24384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132" y="2891372"/>
            <a:ext cx="1971675" cy="23145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98" b="20028"/>
          <a:stretch/>
        </p:blipFill>
        <p:spPr>
          <a:xfrm>
            <a:off x="3959391" y="5205947"/>
            <a:ext cx="3433447" cy="105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58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769" y="129396"/>
            <a:ext cx="4270076" cy="388077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3) Bölünerek üreme: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Tek hücreli canlılarda hücre büyüyüp geliştikten sonra mitoz bölünme geçirerek mitoz bölünme geçirerek yeni yavru canlıları oluşturmasıyla meydana gelir.</a:t>
            </a:r>
          </a:p>
          <a:p>
            <a:pPr marL="0" indent="0">
              <a:buNone/>
            </a:pPr>
            <a:r>
              <a:rPr lang="tr-TR" dirty="0" smtClean="0"/>
              <a:t>  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tr-TR" dirty="0">
                <a:solidFill>
                  <a:srgbClr val="90C226"/>
                </a:solidFill>
              </a:rPr>
              <a:t>Buna örnek canlılar;</a:t>
            </a:r>
          </a:p>
          <a:p>
            <a:pPr marL="0" indent="0">
              <a:buNone/>
            </a:pPr>
            <a:r>
              <a:rPr lang="tr-TR" dirty="0" smtClean="0"/>
              <a:t>Bakteriler, algler, amip, öglena, terliksi hayvanlarda görülür.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900" y="4010169"/>
            <a:ext cx="1967272" cy="252437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72" y="4546121"/>
            <a:ext cx="4583756" cy="220203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63" y="988048"/>
            <a:ext cx="4079648" cy="203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44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9364" y="81622"/>
            <a:ext cx="3635874" cy="38807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4) </a:t>
            </a:r>
            <a:r>
              <a:rPr lang="tr-TR" dirty="0" err="1" smtClean="0">
                <a:solidFill>
                  <a:schemeClr val="accent1"/>
                </a:solidFill>
              </a:rPr>
              <a:t>Rejenerasyon</a:t>
            </a:r>
            <a:r>
              <a:rPr lang="tr-TR" dirty="0" smtClean="0">
                <a:solidFill>
                  <a:schemeClr val="accent1"/>
                </a:solidFill>
              </a:rPr>
              <a:t> ile üreme:</a:t>
            </a:r>
          </a:p>
          <a:p>
            <a:pPr marL="0" indent="0">
              <a:buNone/>
            </a:pPr>
            <a:endParaRPr lang="tr-TR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İlkel yapılı bazı canlılarda ana ana canlıdan kopan parçaların büyüyüp gelişerek yeni canlı oluşturmasına </a:t>
            </a:r>
            <a:r>
              <a:rPr lang="tr-TR" dirty="0" err="1" smtClean="0">
                <a:solidFill>
                  <a:schemeClr val="tx1"/>
                </a:solidFill>
              </a:rPr>
              <a:t>rejenerasyon</a:t>
            </a:r>
            <a:r>
              <a:rPr lang="tr-TR" dirty="0" smtClean="0">
                <a:solidFill>
                  <a:schemeClr val="tx1"/>
                </a:solidFill>
              </a:rPr>
              <a:t> ile (yenilenme ile) üreme denir.</a:t>
            </a:r>
          </a:p>
          <a:p>
            <a:pPr marL="0" lvl="0" indent="0">
              <a:buClr>
                <a:srgbClr val="90C226"/>
              </a:buClr>
              <a:buNone/>
            </a:pPr>
            <a:endParaRPr lang="tr-TR" dirty="0">
              <a:solidFill>
                <a:schemeClr val="tx1"/>
              </a:solidFill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tr-TR" dirty="0" smtClean="0">
                <a:solidFill>
                  <a:srgbClr val="90C226"/>
                </a:solidFill>
              </a:rPr>
              <a:t>Buna </a:t>
            </a:r>
            <a:r>
              <a:rPr lang="tr-TR" dirty="0">
                <a:solidFill>
                  <a:srgbClr val="90C226"/>
                </a:solidFill>
              </a:rPr>
              <a:t>örnek canlılar</a:t>
            </a:r>
            <a:r>
              <a:rPr lang="tr-TR" dirty="0" smtClean="0">
                <a:solidFill>
                  <a:srgbClr val="90C226"/>
                </a:solidFill>
              </a:rPr>
              <a:t>;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tr-TR" dirty="0" err="1" smtClean="0">
                <a:solidFill>
                  <a:schemeClr val="tx1"/>
                </a:solidFill>
              </a:rPr>
              <a:t>Planarya</a:t>
            </a:r>
            <a:r>
              <a:rPr lang="tr-TR" dirty="0" smtClean="0">
                <a:solidFill>
                  <a:schemeClr val="tx1"/>
                </a:solidFill>
              </a:rPr>
              <a:t> (yassı  solucan), toprak solucanı, deniz yıldızı, süngerlerde görülür.</a:t>
            </a:r>
            <a:endParaRPr lang="tr-TR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9" y="4489598"/>
            <a:ext cx="4060691" cy="188532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" b="10803"/>
          <a:stretch/>
        </p:blipFill>
        <p:spPr>
          <a:xfrm>
            <a:off x="5490518" y="4171950"/>
            <a:ext cx="3230246" cy="260223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58" y="2776497"/>
            <a:ext cx="1830954" cy="140897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8850" r="29008" b="13469"/>
          <a:stretch/>
        </p:blipFill>
        <p:spPr>
          <a:xfrm>
            <a:off x="4284451" y="0"/>
            <a:ext cx="3364300" cy="24723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912" y="459898"/>
            <a:ext cx="15240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37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565190" y="0"/>
            <a:ext cx="8596668" cy="1219200"/>
          </a:xfrm>
        </p:spPr>
        <p:txBody>
          <a:bodyPr>
            <a:normAutofit/>
          </a:bodyPr>
          <a:lstStyle/>
          <a:p>
            <a:pPr algn="ctr"/>
            <a:r>
              <a:rPr lang="tr-TR" sz="2400" dirty="0" smtClean="0"/>
              <a:t>ÖZEL ATAYURT OKULLARI</a:t>
            </a:r>
            <a:br>
              <a:rPr lang="tr-TR" sz="2400" dirty="0" smtClean="0"/>
            </a:br>
            <a:r>
              <a:rPr lang="tr-TR" sz="2400" dirty="0" smtClean="0"/>
              <a:t>FEN BİLİMLERİ DERSİ </a:t>
            </a:r>
            <a:br>
              <a:rPr lang="tr-TR" sz="2400" dirty="0" smtClean="0"/>
            </a:br>
            <a:r>
              <a:rPr lang="tr-TR" sz="2400" dirty="0" smtClean="0"/>
              <a:t>1. DÖNEM PROJE ÖDEVİ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 rot="20966856">
            <a:off x="230946" y="3929291"/>
            <a:ext cx="9682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Colonna MT" panose="04020805060202030203" pitchFamily="82" charset="0"/>
              </a:rPr>
              <a:t>MUHAMMED </a:t>
            </a:r>
            <a:r>
              <a:rPr lang="tr-T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ŞEHİD</a:t>
            </a:r>
            <a:r>
              <a:rPr lang="tr-TR" sz="3200" dirty="0" smtClean="0">
                <a:latin typeface="Colonna MT" panose="04020805060202030203" pitchFamily="82" charset="0"/>
              </a:rPr>
              <a:t> </a:t>
            </a:r>
            <a:r>
              <a:rPr lang="tr-TR" sz="7200" dirty="0" smtClean="0">
                <a:latin typeface="Colonna MT" panose="04020805060202030203" pitchFamily="82" charset="0"/>
              </a:rPr>
              <a:t>TABAK</a:t>
            </a:r>
            <a:endParaRPr lang="tr-TR" sz="7200" dirty="0" smtClean="0"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97245"/>
      </p:ext>
    </p:extLst>
  </p:cSld>
  <p:clrMapOvr>
    <a:masterClrMapping/>
  </p:clrMapOvr>
</p:sld>
</file>

<file path=ppt/theme/theme1.xml><?xml version="1.0" encoding="utf-8"?>
<a:theme xmlns:a="http://schemas.openxmlformats.org/drawingml/2006/main" name="Kristal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237</TotalTime>
  <Words>327</Words>
  <Application>Microsoft Office PowerPoint</Application>
  <PresentationFormat>Geniş ekran</PresentationFormat>
  <Paragraphs>48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6" baseType="lpstr">
      <vt:lpstr>Andalus</vt:lpstr>
      <vt:lpstr>Arial</vt:lpstr>
      <vt:lpstr>Colonna MT</vt:lpstr>
      <vt:lpstr>Segoe UI Black</vt:lpstr>
      <vt:lpstr>Trebuchet MS</vt:lpstr>
      <vt:lpstr>Wingdings</vt:lpstr>
      <vt:lpstr>Wingdings 3</vt:lpstr>
      <vt:lpstr>Kristal</vt:lpstr>
      <vt:lpstr>HÜCRE BÖLÜNMESİ VE KALITIM</vt:lpstr>
      <vt:lpstr>MİTOZ BÖLÜNME</vt:lpstr>
      <vt:lpstr>ARTIK BÖLÜNÜYORUZ</vt:lpstr>
      <vt:lpstr>EŞEYSİZ ÜREME </vt:lpstr>
      <vt:lpstr>PowerPoint Sunusu</vt:lpstr>
      <vt:lpstr>PowerPoint Sunusu</vt:lpstr>
      <vt:lpstr>PowerPoint Sunusu</vt:lpstr>
      <vt:lpstr>ÖZEL ATAYURT OKULLARI FEN BİLİMLERİ DERSİ  1. DÖNEM PROJE ÖDEVİ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HÜCRE BÖLÜNMESİ VE KALITIM</dc:title>
  <dc:creator>Muhammed TABAK</dc:creator>
  <cp:lastModifiedBy>Muhammed ŞEHİD TABAK</cp:lastModifiedBy>
  <cp:revision>25</cp:revision>
  <dcterms:created xsi:type="dcterms:W3CDTF">2015-12-28T16:36:35Z</dcterms:created>
  <dcterms:modified xsi:type="dcterms:W3CDTF">2016-01-14T21:49:55Z</dcterms:modified>
</cp:coreProperties>
</file>