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32" r:id="rId7"/>
  </p:sldMasterIdLst>
  <p:notesMasterIdLst>
    <p:notesMasterId r:id="rId31"/>
  </p:notesMasterIdLst>
  <p:sldIdLst>
    <p:sldId id="259" r:id="rId8"/>
    <p:sldId id="266" r:id="rId9"/>
    <p:sldId id="267" r:id="rId10"/>
    <p:sldId id="265" r:id="rId11"/>
    <p:sldId id="260" r:id="rId12"/>
    <p:sldId id="268" r:id="rId13"/>
    <p:sldId id="269" r:id="rId14"/>
    <p:sldId id="270" r:id="rId15"/>
    <p:sldId id="271" r:id="rId16"/>
    <p:sldId id="272" r:id="rId17"/>
    <p:sldId id="261" r:id="rId18"/>
    <p:sldId id="274" r:id="rId19"/>
    <p:sldId id="276" r:id="rId20"/>
    <p:sldId id="277" r:id="rId21"/>
    <p:sldId id="262" r:id="rId22"/>
    <p:sldId id="279" r:id="rId23"/>
    <p:sldId id="280" r:id="rId24"/>
    <p:sldId id="281" r:id="rId25"/>
    <p:sldId id="263" r:id="rId26"/>
    <p:sldId id="282" r:id="rId27"/>
    <p:sldId id="256" r:id="rId28"/>
    <p:sldId id="257" r:id="rId29"/>
    <p:sldId id="258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9784E-69B5-4AD1-847A-C0CCC328444F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160C8-B740-418F-BAE3-4F29C73BE69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4699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www.dersakademi.com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160C8-B740-418F-BAE3-4F29C73BE69B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159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160C8-B740-418F-BAE3-4F29C73BE69B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2994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6A493-25C9-4B29-A88E-3EA5CE06B4FE}" type="slidenum">
              <a:rPr lang="tr-TR" smtClean="0">
                <a:solidFill>
                  <a:prstClr val="black"/>
                </a:solidFill>
              </a:rPr>
              <a:pPr/>
              <a:t>11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86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6A493-25C9-4B29-A88E-3EA5CE06B4FE}" type="slidenum">
              <a:rPr lang="tr-TR" smtClean="0">
                <a:solidFill>
                  <a:prstClr val="black"/>
                </a:solidFill>
              </a:rPr>
              <a:pPr/>
              <a:t>12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86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6A493-25C9-4B29-A88E-3EA5CE06B4FE}" type="slidenum">
              <a:rPr lang="tr-TR" smtClean="0">
                <a:solidFill>
                  <a:prstClr val="black"/>
                </a:solidFill>
              </a:rPr>
              <a:pPr/>
              <a:t>13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86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93696-AA6F-4966-B467-5A79EC246311}" type="slidenum">
              <a:rPr lang="tr-TR" smtClean="0">
                <a:solidFill>
                  <a:prstClr val="black"/>
                </a:solidFill>
              </a:rPr>
              <a:pPr/>
              <a:t>14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www.dersakademi.com</a:t>
            </a:r>
          </a:p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160C8-B740-418F-BAE3-4F29C73BE69B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2918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www.dersakademi.com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160C8-B740-418F-BAE3-4F29C73BE69B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934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6354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375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9561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614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924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20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96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77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017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76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03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8495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37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26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8552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</p:grpSp>
      <p:sp>
        <p:nvSpPr>
          <p:cNvPr id="10446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0447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2815-B30F-435A-BD09-51D9C2E53CC0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390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49498-6166-4360-A953-5E9E7D883BE4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2987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6DD33-7408-4636-A054-38BA90663734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99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2ED85-AB1C-43C3-907C-63CA1F689EC9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5692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4CE7C-D5A7-4392-93DD-1E5C7EDFCEE2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6051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84989-E417-4192-985B-91BE8BD1B2B9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3828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B1565-F280-4CA6-9712-166A04FC89AB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55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57045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837FE-BF0B-4BA1-AAF1-15724AC8DCE9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533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9BFC4-CC8F-4AF6-9CC9-ED1DEC3DF2A4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9243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4AF1F-52D1-4977-A2B5-FF93B7823B82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3739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2D0A7-B607-49D1-8952-DE150BDBD2CA}" type="slidenum">
              <a:rPr lang="tr-T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7757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145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827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6742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986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889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00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1960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3266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4109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026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7061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8480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D93BE-4978-4FF4-8406-52F9D6D743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208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A19C8-4D62-47F8-8E8A-AFC875DDA1E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207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A0EB3-C6D1-4D84-BB19-1E9354EF1B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9450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97DB9B-C5B2-4D1E-A2D9-70E1B6C2DBB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264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BA5D1E-D63E-4A5B-9499-E7075A52ACC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67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93016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E0C3C-1F7A-4D12-9EA5-DC433BB589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5515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1B759-57AA-4A2C-BF03-EFF4AB40F79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944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EA625-C646-42E3-9F1B-DBA999AE13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7930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61AF9-44B1-4EAF-B88F-FFB05BF741D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9279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4E843-4D1B-48FF-B4EB-7E819411517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49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9AAB4-AA29-4310-B36D-A04F837556D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6293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7D13-04EC-4FA8-8A83-4D74F5F2EE20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0C729-59A9-4CD6-AE43-AA22966B7E0C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532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AFE87-3471-4179-A790-FB1ED5FF54FF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6F8C7-7770-4B96-B7DC-215FDC178C37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5430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BB245-07BB-4692-A244-3729C63AEEF5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DB2E1-B86A-4D39-9CA0-4EEBD58CAD23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7082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BC15-70C9-4977-913B-CBC32F4F7C7A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FF9AE-45C3-48E8-9472-9DF925F2E3E3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27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41107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F319D-171D-4407-BD4F-884E59B68FC3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014A2-110F-4337-B9BC-F5481CE90EFF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921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719-6701-449F-9F51-8E994FBDB06E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D3725-8F5C-4E6C-95E6-76BBCD2C74A7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865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2BA11-669B-4BE1-B935-D9C5F20A396D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EC4D8-24D2-4584-A141-A72541B65201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40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C2819-8644-4995-8839-03B7AB256A2B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D3845-825A-4B39-A2A9-B127A37DD033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1268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78F1F-3D8C-4537-9D66-9A163C9736F8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5D03A-AAF5-468E-9D17-EDFAF21B8FEA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8360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5D93C-4AE2-46B7-8EE5-97530C8CB446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B6A25-F787-4758-ACDD-A4D3F419B745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4642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79714-C48B-462E-B217-29B7DA3F2481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7EDB8-4ACD-439F-8C26-CBA9F06E51FD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370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1445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5328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84978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7371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316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1949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000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1291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0589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1639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878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0734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9592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6C5BB-5AE0-421F-9623-C3817398C7C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A79A2-CD44-444C-BACD-5F01462EA1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664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0342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43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43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44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344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FFFFFF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FFFFFF"/>
                </a:solidFill>
              </a:endParaRPr>
            </a:p>
          </p:txBody>
        </p:sp>
      </p:grpSp>
      <p:sp>
        <p:nvSpPr>
          <p:cNvPr id="1034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34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34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1034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FFFFFF"/>
              </a:solidFill>
            </a:endParaRPr>
          </a:p>
        </p:txBody>
      </p:sp>
      <p:sp>
        <p:nvSpPr>
          <p:cNvPr id="10344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652271-B2D1-47B7-8E5D-CCC14E81AE92}" type="slidenum">
              <a:rPr lang="tr-TR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8044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4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Asıl metin stillerini düzenlemek için tıklatın</a:t>
            </a:r>
          </a:p>
          <a:p>
            <a:pPr lvl="1"/>
            <a:r>
              <a:rPr lang="en-US" smtClean="0"/>
              <a:t>İkinci düzey</a:t>
            </a:r>
          </a:p>
          <a:p>
            <a:pPr lvl="2"/>
            <a:r>
              <a:rPr lang="en-US" smtClean="0"/>
              <a:t>Üçüncü düzey</a:t>
            </a:r>
          </a:p>
          <a:p>
            <a:pPr lvl="3"/>
            <a:r>
              <a:rPr lang="en-US" smtClean="0"/>
              <a:t>Dördüncü düzey</a:t>
            </a:r>
          </a:p>
          <a:p>
            <a:pPr lvl="4"/>
            <a:r>
              <a:rPr lang="en-US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BAA0B521-C645-4E00-B147-C9561A91D7EA}" type="slidenum">
              <a:rPr lang="en-US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986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3698F9-01EB-4A17-8C29-408D6FACCE4B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33501A-2416-43E0-9A75-8A6C4360BE06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6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027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D:\D\Photoshop çalışmalar\fon Resimler\ümvf (8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-27384"/>
            <a:ext cx="9144000" cy="685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466763" y="147637"/>
            <a:ext cx="8229600" cy="1841203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sz="4800" b="0" kern="0" dirty="0" smtClean="0">
                <a:ln>
                  <a:solidFill>
                    <a:prstClr val="black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FEN VE TEKNOLOJİ</a:t>
            </a:r>
          </a:p>
          <a:p>
            <a:pPr eaLnBrk="1" hangingPunct="1">
              <a:defRPr/>
            </a:pPr>
            <a:r>
              <a:rPr lang="tr-TR" sz="4800" b="0" kern="0" dirty="0" smtClean="0">
                <a:ln>
                  <a:solidFill>
                    <a:prstClr val="black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8.SINIF</a:t>
            </a:r>
          </a:p>
        </p:txBody>
      </p:sp>
      <p:pic>
        <p:nvPicPr>
          <p:cNvPr id="1029" name="Picture 5" descr="D:\D\Photoshop çalışmalar\fon Resimler\Rahmen (11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95635" y="1423942"/>
            <a:ext cx="3312368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 rot="482879">
            <a:off x="773202" y="2904156"/>
            <a:ext cx="416492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600" b="1" dirty="0">
                <a:ln w="127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DNA VE GENETİK</a:t>
            </a:r>
          </a:p>
          <a:p>
            <a:pPr algn="ctr"/>
            <a:r>
              <a:rPr lang="tr-TR" sz="3600" b="1" dirty="0">
                <a:ln w="127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3600" b="1" dirty="0" smtClean="0">
                <a:ln w="127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KOD</a:t>
            </a:r>
            <a:r>
              <a:rPr lang="tr-TR" sz="1200" b="1" dirty="0" smtClean="0">
                <a:ln w="127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endParaRPr lang="tr-TR" sz="3600" b="1" dirty="0" smtClean="0">
              <a:ln w="12700">
                <a:solidFill>
                  <a:srgbClr val="FF0000"/>
                </a:solidFill>
              </a:ln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2400" b="1" dirty="0" smtClean="0">
              <a:ln w="12700">
                <a:solidFill>
                  <a:srgbClr val="FF0000"/>
                </a:solidFill>
              </a:ln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367" y="2396049"/>
            <a:ext cx="44196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3090"/>
            <a:ext cx="9144000" cy="2838450"/>
          </a:xfrm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10</a:t>
            </a:fld>
            <a:endParaRPr lang="tr-TR">
              <a:solidFill>
                <a:srgbClr val="FFFFFF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" y="-1"/>
            <a:ext cx="9143644" cy="410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48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\Photoshop çalışmalar\fon Resimler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9 Dikdörtgen"/>
          <p:cNvSpPr/>
          <p:nvPr/>
        </p:nvSpPr>
        <p:spPr>
          <a:xfrm>
            <a:off x="-7623" y="998537"/>
            <a:ext cx="5722524" cy="5052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  <a:defRPr/>
            </a:pPr>
            <a:endParaRPr lang="tr-TR" sz="2800" b="1" dirty="0">
              <a:solidFill>
                <a:srgbClr val="FF00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Günümüzde genler ve DNA ile ilgili çalışma yapan insanlara </a:t>
            </a:r>
            <a:r>
              <a:rPr lang="tr-TR" sz="2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genetik mühendisi </a:t>
            </a: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denir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Genetik mühendisleri </a:t>
            </a:r>
            <a:r>
              <a:rPr lang="tr-TR" sz="2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insan genom projesi </a:t>
            </a: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ile insan DNA’sının şifrelerini çözmeye çalışmaktadır.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tr-TR" sz="28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251520" y="147637"/>
            <a:ext cx="8568952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b="0" kern="0" dirty="0" smtClean="0">
                <a:ln>
                  <a:solidFill>
                    <a:prstClr val="black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GENETİK MÜHENDİSLİĞİ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80235" y="2724139"/>
            <a:ext cx="5359051" cy="244829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20165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\Photoshop çalışmalar\fon Resimler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416" y="1628800"/>
            <a:ext cx="3468583" cy="3012554"/>
          </a:xfrm>
          <a:prstGeom prst="rect">
            <a:avLst/>
          </a:prstGeom>
        </p:spPr>
      </p:pic>
      <p:sp>
        <p:nvSpPr>
          <p:cNvPr id="4" name="9 Dikdörtgen"/>
          <p:cNvSpPr/>
          <p:nvPr/>
        </p:nvSpPr>
        <p:spPr>
          <a:xfrm>
            <a:off x="-7624" y="998537"/>
            <a:ext cx="6163799" cy="5052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  <a:defRPr/>
            </a:pPr>
            <a:endParaRPr lang="tr-TR" sz="2800" b="1" dirty="0">
              <a:solidFill>
                <a:srgbClr val="FF00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Bitki ve hayvan ıslahı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Hastalık genlerinin tespit edilmesi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Canlıların çevre şartlarına dirençlerini arttırma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Özel ilaç geliştirme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bitkilerden antibiyotik ve  hormon elde etme</a:t>
            </a:r>
            <a:endParaRPr lang="tr-TR" sz="28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251520" y="147637"/>
            <a:ext cx="8568952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b="0" kern="0" dirty="0" smtClean="0">
                <a:ln>
                  <a:solidFill>
                    <a:prstClr val="black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GENETİK MÜHENDİSLİĞİ</a:t>
            </a:r>
          </a:p>
        </p:txBody>
      </p:sp>
    </p:spTree>
    <p:extLst>
      <p:ext uri="{BB962C8B-B14F-4D97-AF65-F5344CB8AC3E}">
        <p14:creationId xmlns:p14="http://schemas.microsoft.com/office/powerpoint/2010/main" val="70004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\Photoshop çalışmalar\fon Resimler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9 Dikdörtgen"/>
          <p:cNvSpPr/>
          <p:nvPr/>
        </p:nvSpPr>
        <p:spPr>
          <a:xfrm>
            <a:off x="251520" y="1177563"/>
            <a:ext cx="8568952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defRPr/>
            </a:pPr>
            <a:r>
              <a:rPr lang="tr-TR" sz="2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Canlı hücreler kullanılarak çeşitli ürünlerin elde edilmesidir.</a:t>
            </a:r>
            <a:r>
              <a:rPr lang="tr-TR" sz="2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6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endParaRPr lang="tr-TR" sz="8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251520" y="147637"/>
            <a:ext cx="8568952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b="0" kern="0" dirty="0" smtClean="0">
                <a:ln>
                  <a:solidFill>
                    <a:prstClr val="black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BİYOTEKNOLOJİ</a:t>
            </a:r>
          </a:p>
        </p:txBody>
      </p:sp>
      <p:sp>
        <p:nvSpPr>
          <p:cNvPr id="6" name="9 Dikdörtgen"/>
          <p:cNvSpPr/>
          <p:nvPr/>
        </p:nvSpPr>
        <p:spPr>
          <a:xfrm>
            <a:off x="227032" y="2276872"/>
            <a:ext cx="5929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İnsülin ve büyüme hormonun bakterilere ürettirilmesi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Meyveli yoğurt ve vitamin üretimi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Nitelikli tohum ve fide üretimi</a:t>
            </a:r>
          </a:p>
          <a:p>
            <a:pPr>
              <a:lnSpc>
                <a:spcPct val="150000"/>
              </a:lnSpc>
              <a:buClr>
                <a:srgbClr val="1F497D">
                  <a:lumMod val="75000"/>
                </a:srgbClr>
              </a:buClr>
              <a:buFont typeface="Wingdings" pitchFamily="2" charset="2"/>
              <a:buChar char="ü"/>
              <a:defRPr/>
            </a:pPr>
            <a:r>
              <a:rPr lang="tr-TR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Gen klonlanması   </a:t>
            </a:r>
            <a:endParaRPr lang="tr-TR" sz="28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447" y="2204863"/>
            <a:ext cx="2751025" cy="206061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448" y="4321089"/>
            <a:ext cx="2751024" cy="172671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70004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4369" y="-6269"/>
            <a:ext cx="9144000" cy="6858000"/>
          </a:xfrm>
          <a:prstGeom prst="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B w="101600" prst="riblet"/>
          </a:sp3d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r>
              <a:rPr lang="tr-TR" sz="3600" b="1" dirty="0" smtClean="0">
                <a:solidFill>
                  <a:prstClr val="black"/>
                </a:solidFill>
              </a:rPr>
              <a:t/>
            </a:r>
            <a:br>
              <a:rPr lang="tr-TR" sz="3600" b="1" dirty="0" smtClean="0">
                <a:solidFill>
                  <a:prstClr val="black"/>
                </a:solidFill>
              </a:rPr>
            </a:br>
            <a:endParaRPr lang="tr-TR" sz="3600" dirty="0">
              <a:solidFill>
                <a:prstClr val="black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052736"/>
            <a:ext cx="5832648" cy="5616624"/>
          </a:xfr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endParaRPr lang="tr-TR" sz="1600" dirty="0" smtClean="0"/>
          </a:p>
          <a:p>
            <a:endParaRPr lang="tr-TR" sz="1400" dirty="0" smtClean="0"/>
          </a:p>
          <a:p>
            <a:r>
              <a:rPr lang="tr-TR" dirty="0" smtClean="0"/>
              <a:t>Tek yumurta ikizleri hariç her bireyin DNA dizilimi kendine özgüdür</a:t>
            </a:r>
          </a:p>
          <a:p>
            <a:r>
              <a:rPr lang="tr-TR" dirty="0" smtClean="0"/>
              <a:t>Her insanın DNA’sının farklı olması DNA parmak izi terimiyle açıklanır</a:t>
            </a:r>
          </a:p>
          <a:p>
            <a:endParaRPr lang="tr-TR" sz="1400" dirty="0" smtClean="0"/>
          </a:p>
          <a:p>
            <a:r>
              <a:rPr lang="tr-TR" dirty="0" smtClean="0"/>
              <a:t>DNA parmak izi yöntemi, bir insanin DNA'sını oluşturan baz sırasının diğer insanların DNA baz sıralarından farklı olmasına dayanır.</a:t>
            </a:r>
          </a:p>
          <a:p>
            <a:endParaRPr lang="tr-TR" sz="1400" dirty="0" smtClean="0"/>
          </a:p>
          <a:p>
            <a:r>
              <a:rPr lang="tr-TR" dirty="0" smtClean="0"/>
              <a:t> DNA parmak izi suçluların tespitinde kullanılan yaygın bir yöntemdir. </a:t>
            </a:r>
          </a:p>
          <a:p>
            <a:endParaRPr lang="tr-TR" sz="1400" dirty="0" smtClean="0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72008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/>
              <a:t>DNA Parmak izi</a:t>
            </a:r>
            <a:endParaRPr lang="tr-TR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58408" y="2738147"/>
            <a:ext cx="5616624" cy="2245802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7742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899592" y="1700808"/>
            <a:ext cx="7345436" cy="2456057"/>
          </a:xfrm>
          <a:prstGeom prst="rect">
            <a:avLst/>
          </a:prstGeom>
          <a:solidFill>
            <a:srgbClr val="00FF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X ışınları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Radyasyon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Ultraviyole ışınları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Bazı kimyasal maddeler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Yüksek sıcaklık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Bazı ilaçlar</a:t>
            </a:r>
            <a:endParaRPr lang="en-US" sz="2400" dirty="0">
              <a:solidFill>
                <a:srgbClr val="E00000"/>
              </a:solidFill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00100" y="5661248"/>
            <a:ext cx="7543800" cy="1077218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tr-TR" sz="3200" b="1" dirty="0" smtClean="0">
                <a:solidFill>
                  <a:srgbClr val="F3FF07"/>
                </a:solidFill>
              </a:rPr>
              <a:t>DNA ve kromozomlarda meydana gelen bozulmalardır..</a:t>
            </a:r>
            <a:endParaRPr lang="en-US" sz="3200" b="1" dirty="0">
              <a:solidFill>
                <a:srgbClr val="F3FF07"/>
              </a:solidFill>
            </a:endParaRP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899592" y="1484784"/>
            <a:ext cx="7345883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r-TR" sz="2400" b="1">
              <a:solidFill>
                <a:srgbClr val="F3FF07"/>
              </a:solidFill>
            </a:endParaRP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>
            <a:off x="701675" y="5301208"/>
            <a:ext cx="75438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tr-TR" sz="2400" b="1" dirty="0">
              <a:solidFill>
                <a:srgbClr val="F3FF07"/>
              </a:solidFill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 bwMode="auto">
          <a:xfrm>
            <a:off x="457200" y="147637"/>
            <a:ext cx="8229600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sz="3600" b="0" kern="0" dirty="0" smtClean="0">
                <a:ln>
                  <a:solidFill>
                    <a:srgbClr val="000000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MUTASYON</a:t>
            </a:r>
          </a:p>
        </p:txBody>
      </p:sp>
    </p:spTree>
    <p:extLst>
      <p:ext uri="{BB962C8B-B14F-4D97-AF65-F5344CB8AC3E}">
        <p14:creationId xmlns:p14="http://schemas.microsoft.com/office/powerpoint/2010/main" val="112448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1" grpId="0" animBg="1"/>
      <p:bldP spid="92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899592" y="1700808"/>
            <a:ext cx="4968552" cy="2850011"/>
          </a:xfrm>
          <a:prstGeom prst="rect">
            <a:avLst/>
          </a:prstGeom>
          <a:solidFill>
            <a:srgbClr val="00FF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Hemofili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err="1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Albinoluk</a:t>
            </a:r>
            <a:endParaRPr lang="tr-TR" sz="3200" b="1" dirty="0" smtClean="0">
              <a:solidFill>
                <a:srgbClr val="FFFF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</a:endParaRP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Van kedisi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err="1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Down</a:t>
            </a: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 sendromu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Altı </a:t>
            </a:r>
            <a:r>
              <a:rPr lang="tr-TR" sz="3200" b="1" dirty="0" err="1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parmaklılık</a:t>
            </a:r>
            <a:endParaRPr lang="tr-TR" sz="3200" b="1" dirty="0" smtClean="0">
              <a:solidFill>
                <a:srgbClr val="FFFF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</a:endParaRP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Orak hücreli anemi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v"/>
            </a:pPr>
            <a:r>
              <a:rPr lang="tr-TR" sz="32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Kanser oluşumu</a:t>
            </a:r>
            <a:endParaRPr lang="en-US" sz="2400" dirty="0">
              <a:solidFill>
                <a:srgbClr val="E00000"/>
              </a:solidFill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00100" y="5661248"/>
            <a:ext cx="7543800" cy="1077218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tr-TR" sz="3200" b="1" dirty="0" smtClean="0">
                <a:solidFill>
                  <a:srgbClr val="F3FF07"/>
                </a:solidFill>
              </a:rPr>
              <a:t>Üreme hücrelerinde meydana gelen mutasyonlar kalıtsaldır</a:t>
            </a:r>
            <a:endParaRPr lang="en-US" sz="3200" b="1" dirty="0">
              <a:solidFill>
                <a:srgbClr val="F3FF07"/>
              </a:solidFill>
            </a:endParaRP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899592" y="1484784"/>
            <a:ext cx="7345883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r-TR" sz="2400" b="1">
              <a:solidFill>
                <a:srgbClr val="F3FF07"/>
              </a:solidFill>
            </a:endParaRP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>
            <a:off x="701675" y="5301208"/>
            <a:ext cx="75438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tr-TR" sz="2400" b="1" dirty="0">
              <a:solidFill>
                <a:srgbClr val="F3FF07"/>
              </a:solidFill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 bwMode="auto">
          <a:xfrm>
            <a:off x="457200" y="147637"/>
            <a:ext cx="8229600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sz="3600" b="0" kern="0" dirty="0" smtClean="0">
                <a:ln>
                  <a:solidFill>
                    <a:srgbClr val="000000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MUTASYON</a:t>
            </a:r>
          </a:p>
        </p:txBody>
      </p:sp>
    </p:spTree>
    <p:extLst>
      <p:ext uri="{BB962C8B-B14F-4D97-AF65-F5344CB8AC3E}">
        <p14:creationId xmlns:p14="http://schemas.microsoft.com/office/powerpoint/2010/main" val="40788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1" grpId="0" animBg="1"/>
      <p:bldP spid="92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212039" y="44624"/>
            <a:ext cx="8468400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sz="3600" b="0" kern="0" dirty="0" smtClean="0">
                <a:ln>
                  <a:solidFill>
                    <a:srgbClr val="000000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MUTASYON</a:t>
            </a:r>
          </a:p>
        </p:txBody>
      </p:sp>
      <p:pic>
        <p:nvPicPr>
          <p:cNvPr id="1026" name="Picture 2" descr="C:\Users\DavutÇA\Desktop\zümre 2013\karma\resim\470_albino_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00" y="1053587"/>
            <a:ext cx="4353600" cy="2879469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avutÇA\Desktop\zümre 2013\karma\resim\1465-Albino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032" y="1075649"/>
            <a:ext cx="3783407" cy="2857408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avutÇA\Desktop\zümre 2013\karma\resim\İçeri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031" y="4149080"/>
            <a:ext cx="3796145" cy="2563291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avutÇA\Desktop\zümre 2013\karma\resim\dört boynuzlu keç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00" y="4149080"/>
            <a:ext cx="4353600" cy="2592288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27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DavutÇA\Desktop\zümre 2013\karma\resim\van_kedi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000500" cy="3360285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DavutÇA\Desktop\zümre 2013\karma\resim\hemofil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7"/>
            <a:ext cx="4000500" cy="2808312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avutÇA\Desktop\zümre 2013\karma\resim\orak-hucreli-anem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905" y="3933057"/>
            <a:ext cx="3937000" cy="2767606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avutÇA\Desktop\zümre 2013\karma\resim\mutasyon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905" y="345409"/>
            <a:ext cx="3937000" cy="3347531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86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DavutÇA\Desktop\2013 Veli Semineri\resim\3456345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7" y="0"/>
            <a:ext cx="9111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83568" y="2348880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sz="3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77921" y="3789040"/>
            <a:ext cx="4968552" cy="2752150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Clr>
                <a:srgbClr val="FFFFCC"/>
              </a:buClr>
              <a:defRPr/>
            </a:pPr>
            <a:r>
              <a:rPr lang="tr-TR" sz="2800" b="1" kern="0" dirty="0" smtClean="0">
                <a:solidFill>
                  <a:srgbClr val="FFFFFF"/>
                </a:solidFill>
                <a:latin typeface="Tahoma"/>
              </a:rPr>
              <a:t>Vücut geliştirme</a:t>
            </a:r>
          </a:p>
          <a:p>
            <a:pPr>
              <a:buClr>
                <a:srgbClr val="FFFFCC"/>
              </a:buClr>
              <a:defRPr/>
            </a:pPr>
            <a:r>
              <a:rPr lang="tr-TR" sz="2800" b="1" kern="0" dirty="0" smtClean="0">
                <a:solidFill>
                  <a:srgbClr val="FFFFFF"/>
                </a:solidFill>
                <a:latin typeface="Tahoma"/>
              </a:rPr>
              <a:t>Bronzlaşma</a:t>
            </a:r>
          </a:p>
          <a:p>
            <a:pPr>
              <a:buClr>
                <a:srgbClr val="FFFFCC"/>
              </a:buClr>
              <a:defRPr/>
            </a:pPr>
            <a:r>
              <a:rPr lang="tr-TR" sz="2800" b="1" kern="0" dirty="0" smtClean="0">
                <a:solidFill>
                  <a:srgbClr val="FFFFFF"/>
                </a:solidFill>
                <a:latin typeface="Tahoma"/>
              </a:rPr>
              <a:t>Çuha çiçekleri</a:t>
            </a:r>
          </a:p>
          <a:p>
            <a:pPr>
              <a:buClr>
                <a:srgbClr val="FFFFCC"/>
              </a:buClr>
              <a:defRPr/>
            </a:pPr>
            <a:r>
              <a:rPr lang="tr-TR" sz="2800" b="1" kern="0" dirty="0" err="1" smtClean="0">
                <a:solidFill>
                  <a:srgbClr val="FFFFFF"/>
                </a:solidFill>
                <a:latin typeface="Tahoma"/>
              </a:rPr>
              <a:t>Himalaya</a:t>
            </a:r>
            <a:r>
              <a:rPr lang="tr-TR" sz="2800" b="1" kern="0" dirty="0" smtClean="0">
                <a:solidFill>
                  <a:srgbClr val="FFFFFF"/>
                </a:solidFill>
                <a:latin typeface="Tahoma"/>
              </a:rPr>
              <a:t> tavşanları</a:t>
            </a:r>
          </a:p>
          <a:p>
            <a:pPr>
              <a:buClr>
                <a:srgbClr val="FFFFCC"/>
              </a:buClr>
              <a:defRPr/>
            </a:pPr>
            <a:r>
              <a:rPr lang="tr-TR" sz="2800" b="1" kern="0" dirty="0" smtClean="0">
                <a:solidFill>
                  <a:srgbClr val="FFFFFF"/>
                </a:solidFill>
                <a:latin typeface="Tahoma"/>
              </a:rPr>
              <a:t>Arılarda cinsiyet</a:t>
            </a:r>
          </a:p>
          <a:p>
            <a:pPr>
              <a:buClr>
                <a:srgbClr val="FFFFCC"/>
              </a:buClr>
              <a:defRPr/>
            </a:pPr>
            <a:endParaRPr lang="tr-TR" sz="2800" b="1" kern="0" dirty="0" smtClean="0">
              <a:solidFill>
                <a:srgbClr val="FFFFFF"/>
              </a:solidFill>
              <a:latin typeface="Tahoma"/>
            </a:endParaRPr>
          </a:p>
          <a:p>
            <a:pPr>
              <a:buClr>
                <a:srgbClr val="FFFFCC"/>
              </a:buClr>
              <a:defRPr/>
            </a:pPr>
            <a:endParaRPr lang="tr-TR" sz="2800" b="1" kern="0" dirty="0" smtClean="0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407296" y="1489139"/>
            <a:ext cx="8229600" cy="1152128"/>
          </a:xfrm>
          <a:prstGeom prst="round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prstClr val="white"/>
                </a:solidFill>
                <a:latin typeface="Segoe Print" pitchFamily="2" charset="0"/>
                <a:ea typeface="Tahoma" pitchFamily="34" charset="0"/>
                <a:cs typeface="Tahoma" pitchFamily="34" charset="0"/>
              </a:rPr>
              <a:t>Çevre etkisiyle meydana gelen ve kalıtsal olmayan değişmeler</a:t>
            </a:r>
            <a:endParaRPr lang="tr-TR" sz="2000" b="1" dirty="0">
              <a:solidFill>
                <a:prstClr val="white"/>
              </a:solidFill>
              <a:latin typeface="Segoe Print" pitchFamily="2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3"/>
          <p:cNvSpPr txBox="1">
            <a:spLocks noRot="1" noChangeArrowheads="1"/>
          </p:cNvSpPr>
          <p:nvPr/>
        </p:nvSpPr>
        <p:spPr bwMode="auto">
          <a:xfrm>
            <a:off x="407296" y="147637"/>
            <a:ext cx="8229600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sz="3600" b="0" kern="0" dirty="0" smtClean="0">
                <a:ln>
                  <a:solidFill>
                    <a:srgbClr val="000000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MODİFİKASYON</a:t>
            </a:r>
          </a:p>
        </p:txBody>
      </p:sp>
    </p:spTree>
    <p:extLst>
      <p:ext uri="{BB962C8B-B14F-4D97-AF65-F5344CB8AC3E}">
        <p14:creationId xmlns:p14="http://schemas.microsoft.com/office/powerpoint/2010/main" val="287824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dirty="0" smtClean="0">
                <a:solidFill>
                  <a:srgbClr val="FFFF00"/>
                </a:solidFill>
                <a:latin typeface="Arial Black" pitchFamily="34" charset="0"/>
              </a:rPr>
              <a:t>DNA</a:t>
            </a:r>
            <a:endParaRPr lang="tr-TR" sz="6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2</a:t>
            </a:fld>
            <a:endParaRPr lang="tr-TR">
              <a:solidFill>
                <a:srgbClr val="FFFFFF"/>
              </a:solidFill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179512" y="1600200"/>
            <a:ext cx="5328592" cy="4530725"/>
          </a:xfrm>
        </p:spPr>
        <p:txBody>
          <a:bodyPr/>
          <a:lstStyle/>
          <a:p>
            <a:r>
              <a:rPr lang="tr-TR" dirty="0" smtClean="0"/>
              <a:t>Hücrelerdeki yönetici molekül DNA’dır.</a:t>
            </a:r>
          </a:p>
          <a:p>
            <a:r>
              <a:rPr lang="tr-TR" dirty="0" smtClean="0"/>
              <a:t>Bir canlıya ait tüm özellikler DNA’da saklanır.</a:t>
            </a:r>
          </a:p>
          <a:p>
            <a:r>
              <a:rPr lang="tr-TR" dirty="0" smtClean="0"/>
              <a:t>İnsan, hayvan, bitki ve mantarlarda çekirdekte, bakterilerde </a:t>
            </a:r>
            <a:r>
              <a:rPr lang="tr-TR" dirty="0" err="1" smtClean="0"/>
              <a:t>stoplazmada</a:t>
            </a:r>
            <a:r>
              <a:rPr lang="tr-TR" dirty="0" smtClean="0"/>
              <a:t> bulunur.</a:t>
            </a:r>
          </a:p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484784"/>
            <a:ext cx="2981854" cy="398410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2543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407296" y="147637"/>
            <a:ext cx="8229600" cy="8509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tr-TR" sz="3600" b="0" kern="0" dirty="0" smtClean="0">
                <a:ln>
                  <a:solidFill>
                    <a:srgbClr val="000000"/>
                  </a:solidFill>
                </a:ln>
                <a:solidFill>
                  <a:srgbClr val="FFFFFF"/>
                </a:solidFill>
                <a:latin typeface="Arial Black" pitchFamily="34" charset="0"/>
              </a:rPr>
              <a:t>MODİFİKASYON</a:t>
            </a:r>
          </a:p>
        </p:txBody>
      </p:sp>
      <p:pic>
        <p:nvPicPr>
          <p:cNvPr id="3074" name="Picture 2" descr="C:\Users\DavutÇA\Desktop\zümre 2013\karma\resim\modifikasyo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81" y="1196752"/>
            <a:ext cx="4099942" cy="3090726"/>
          </a:xfrm>
          <a:prstGeom prst="rect">
            <a:avLst/>
          </a:prstGeom>
          <a:noFill/>
          <a:ln w="508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avutÇA\Desktop\zümre 2013\karma\resim\himalaya tavşanı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89" y="4497388"/>
            <a:ext cx="2000250" cy="2286000"/>
          </a:xfrm>
          <a:prstGeom prst="rect">
            <a:avLst/>
          </a:prstGeom>
          <a:noFill/>
          <a:ln w="508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avutÇA\Desktop\zümre 2013\karma\resim\bronzlaşm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62031"/>
            <a:ext cx="4064896" cy="2293672"/>
          </a:xfrm>
          <a:prstGeom prst="rect">
            <a:avLst/>
          </a:prstGeom>
          <a:noFill/>
          <a:ln w="508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DavutÇA\Desktop\zümre 2013\karma\resim\biyoloji-modifikasy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973" y="1202426"/>
            <a:ext cx="4098923" cy="3085052"/>
          </a:xfrm>
          <a:prstGeom prst="rect">
            <a:avLst/>
          </a:prstGeom>
          <a:noFill/>
          <a:ln w="508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DavutÇA\Desktop\zümre 2013\karma\resim\komik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4462031"/>
            <a:ext cx="1849455" cy="2293672"/>
          </a:xfrm>
          <a:prstGeom prst="rect">
            <a:avLst/>
          </a:prstGeom>
          <a:noFill/>
          <a:ln w="508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3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936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022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İçerik Yer Tutucusu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788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 smtClean="0">
                <a:solidFill>
                  <a:srgbClr val="FFFF00"/>
                </a:solidFill>
              </a:rPr>
              <a:t>DNA</a:t>
            </a:r>
            <a:endParaRPr lang="tr-TR" sz="60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066627"/>
            <a:ext cx="4114800" cy="4530725"/>
          </a:xfrm>
        </p:spPr>
        <p:txBody>
          <a:bodyPr/>
          <a:lstStyle/>
          <a:p>
            <a:r>
              <a:rPr lang="tr-TR" dirty="0" smtClean="0"/>
              <a:t>DNA’yı oluşturan küçük yapı birimlerine </a:t>
            </a:r>
            <a:r>
              <a:rPr lang="tr-TR" dirty="0" err="1" smtClean="0">
                <a:solidFill>
                  <a:srgbClr val="FFFF00"/>
                </a:solidFill>
              </a:rPr>
              <a:t>Nükleotit</a:t>
            </a:r>
            <a:r>
              <a:rPr lang="tr-TR" dirty="0" smtClean="0"/>
              <a:t> denir.</a:t>
            </a:r>
          </a:p>
          <a:p>
            <a:r>
              <a:rPr lang="tr-TR" dirty="0" err="1" smtClean="0"/>
              <a:t>Nükleotitler</a:t>
            </a:r>
            <a:r>
              <a:rPr lang="tr-TR" dirty="0" smtClean="0"/>
              <a:t> yapılarındaki bazlara göre isimlendirilir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tr-TR">
              <a:solidFill>
                <a:srgbClr val="FFFFFF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2426"/>
            <a:ext cx="3695303" cy="4152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319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1619672" y="404664"/>
            <a:ext cx="5616624" cy="1584176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accent1">
                    <a:lumMod val="50000"/>
                  </a:schemeClr>
                </a:solidFill>
              </a:rPr>
              <a:t>Nükleotidi oluşturan yapılar</a:t>
            </a:r>
            <a:endParaRPr lang="tr-TR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1331640" y="1988840"/>
            <a:ext cx="1008112" cy="116983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>
            <a:off x="4572000" y="1988840"/>
            <a:ext cx="1" cy="104858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6642494" y="2075965"/>
            <a:ext cx="712718" cy="9614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Yuvarlatılmış Dikdörtgen 12"/>
          <p:cNvSpPr/>
          <p:nvPr/>
        </p:nvSpPr>
        <p:spPr>
          <a:xfrm>
            <a:off x="395536" y="3253445"/>
            <a:ext cx="2448272" cy="751619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Organik baz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28" name="Yuvarlatılmış Dikdörtgen 27"/>
          <p:cNvSpPr/>
          <p:nvPr/>
        </p:nvSpPr>
        <p:spPr>
          <a:xfrm>
            <a:off x="3347865" y="3253445"/>
            <a:ext cx="2448272" cy="751619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Şeker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29" name="Yuvarlatılmış Dikdörtgen 28"/>
          <p:cNvSpPr/>
          <p:nvPr/>
        </p:nvSpPr>
        <p:spPr>
          <a:xfrm>
            <a:off x="6300192" y="3194558"/>
            <a:ext cx="2448272" cy="751619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Fosfat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423843" y="4175209"/>
            <a:ext cx="191590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/>
              <a:t>* </a:t>
            </a:r>
            <a:r>
              <a:rPr lang="tr-TR" sz="3200" b="1" dirty="0" err="1" smtClean="0"/>
              <a:t>Adenin</a:t>
            </a:r>
            <a:r>
              <a:rPr lang="tr-TR" sz="3200" b="1" dirty="0" smtClean="0"/>
              <a:t> </a:t>
            </a:r>
          </a:p>
          <a:p>
            <a:r>
              <a:rPr lang="tr-TR" sz="3200" b="1" dirty="0" smtClean="0"/>
              <a:t>* </a:t>
            </a:r>
            <a:r>
              <a:rPr lang="tr-TR" sz="3200" b="1" dirty="0" err="1" smtClean="0"/>
              <a:t>Guanin</a:t>
            </a:r>
            <a:r>
              <a:rPr lang="tr-TR" sz="3200" b="1" dirty="0" smtClean="0"/>
              <a:t> </a:t>
            </a:r>
          </a:p>
          <a:p>
            <a:r>
              <a:rPr lang="tr-TR" sz="3200" b="1" dirty="0" smtClean="0"/>
              <a:t>* </a:t>
            </a:r>
            <a:r>
              <a:rPr lang="tr-TR" sz="3200" b="1" dirty="0" err="1" smtClean="0"/>
              <a:t>Sitozin</a:t>
            </a:r>
            <a:endParaRPr lang="tr-TR" sz="3200" b="1" dirty="0" smtClean="0"/>
          </a:p>
          <a:p>
            <a:r>
              <a:rPr lang="tr-TR" sz="3200" b="1" dirty="0" smtClean="0"/>
              <a:t>* Timin</a:t>
            </a:r>
            <a:endParaRPr lang="tr-TR" sz="32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3358134" y="4223990"/>
            <a:ext cx="259077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/>
              <a:t>* </a:t>
            </a:r>
            <a:r>
              <a:rPr lang="tr-TR" sz="3200" b="1" dirty="0" err="1" smtClean="0"/>
              <a:t>Deoksiriboz</a:t>
            </a:r>
            <a:endParaRPr lang="tr-TR" sz="3200" b="1" dirty="0" smtClean="0"/>
          </a:p>
          <a:p>
            <a:r>
              <a:rPr lang="tr-TR" sz="3200" b="1" dirty="0" smtClean="0"/>
              <a:t>     şekeri</a:t>
            </a:r>
            <a:endParaRPr lang="tr-TR" sz="32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62060"/>
            <a:ext cx="1849098" cy="3041448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11997"/>
            <a:ext cx="1849098" cy="304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 bwMode="auto">
          <a:xfrm>
            <a:off x="609600" y="77863"/>
            <a:ext cx="82296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tr-TR" sz="6000" dirty="0" smtClean="0">
                <a:solidFill>
                  <a:srgbClr val="FFFF00"/>
                </a:solidFill>
                <a:latin typeface="Arial Black" pitchFamily="34" charset="0"/>
              </a:rPr>
              <a:t>DNA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844" y="886845"/>
            <a:ext cx="2298525" cy="3946781"/>
          </a:xfrm>
          <a:prstGeom prst="rect">
            <a:avLst/>
          </a:prstGeom>
        </p:spPr>
      </p:pic>
      <p:sp>
        <p:nvSpPr>
          <p:cNvPr id="8" name="6 Dikdörtgen"/>
          <p:cNvSpPr/>
          <p:nvPr/>
        </p:nvSpPr>
        <p:spPr>
          <a:xfrm>
            <a:off x="0" y="5131058"/>
            <a:ext cx="9144000" cy="1754326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0066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“Canlılarda çeşitliliği DNA’ların farklı olmasından kaynaklanır. Bu farkı ise  </a:t>
            </a:r>
            <a:r>
              <a:rPr lang="tr-TR" sz="2400" kern="0" dirty="0" err="1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nükleotitlerin</a:t>
            </a: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 sayısı ve dizilişinin farklı olması belirler</a:t>
            </a:r>
            <a:r>
              <a:rPr lang="tr-TR" sz="2400" dirty="0" smtClean="0">
                <a:solidFill>
                  <a:srgbClr val="FFFFFF"/>
                </a:solidFill>
                <a:ea typeface="Calibri"/>
              </a:rPr>
              <a:t>.’’</a:t>
            </a:r>
            <a:endParaRPr lang="tr-TR" sz="2400" kern="0" dirty="0">
              <a:solidFill>
                <a:prstClr val="white"/>
              </a:solidFill>
              <a:effectLst>
                <a:outerShdw blurRad="50800" dist="50800" dir="5400000" algn="ctr" rotWithShape="0">
                  <a:srgbClr val="000066"/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86846"/>
            <a:ext cx="6757367" cy="394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85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7491"/>
            <a:ext cx="8229600" cy="1143000"/>
          </a:xfrm>
        </p:spPr>
        <p:txBody>
          <a:bodyPr/>
          <a:lstStyle/>
          <a:p>
            <a:r>
              <a:rPr lang="tr-TR" sz="6600" dirty="0" smtClean="0">
                <a:solidFill>
                  <a:srgbClr val="FFFF00"/>
                </a:solidFill>
              </a:rPr>
              <a:t>DNA</a:t>
            </a:r>
            <a:endParaRPr lang="tr-TR" sz="66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268760"/>
            <a:ext cx="5112568" cy="4530725"/>
          </a:xfrm>
        </p:spPr>
        <p:txBody>
          <a:bodyPr/>
          <a:lstStyle/>
          <a:p>
            <a:r>
              <a:rPr lang="tr-TR" dirty="0" smtClean="0"/>
              <a:t>DNA çift zincirlidir.</a:t>
            </a:r>
          </a:p>
          <a:p>
            <a:r>
              <a:rPr lang="tr-TR" dirty="0" smtClean="0"/>
              <a:t>İki zincir birbiri etrafına dolanmıştır.</a:t>
            </a:r>
          </a:p>
          <a:p>
            <a:r>
              <a:rPr lang="tr-TR" dirty="0" smtClean="0"/>
              <a:t>DNA’nın bu yapısına </a:t>
            </a:r>
            <a:r>
              <a:rPr lang="tr-TR" dirty="0" smtClean="0">
                <a:solidFill>
                  <a:srgbClr val="FF0000"/>
                </a:solidFill>
              </a:rPr>
              <a:t>ikili sarmal </a:t>
            </a:r>
            <a:r>
              <a:rPr lang="tr-TR" dirty="0" smtClean="0"/>
              <a:t>denir</a:t>
            </a:r>
          </a:p>
          <a:p>
            <a:r>
              <a:rPr lang="tr-TR" dirty="0" smtClean="0"/>
              <a:t>Her zaman </a:t>
            </a:r>
            <a:r>
              <a:rPr lang="tr-TR" dirty="0" err="1" smtClean="0"/>
              <a:t>Adeninin</a:t>
            </a:r>
            <a:r>
              <a:rPr lang="tr-TR" dirty="0" smtClean="0"/>
              <a:t> karşısına Timin, </a:t>
            </a:r>
            <a:r>
              <a:rPr lang="tr-TR" dirty="0" err="1" smtClean="0"/>
              <a:t>Guaninin</a:t>
            </a:r>
            <a:r>
              <a:rPr lang="tr-TR" dirty="0" smtClean="0"/>
              <a:t> karşısına </a:t>
            </a:r>
            <a:r>
              <a:rPr lang="tr-TR" dirty="0" err="1" smtClean="0"/>
              <a:t>Sitozin</a:t>
            </a:r>
            <a:r>
              <a:rPr lang="tr-TR" dirty="0" smtClean="0"/>
              <a:t> gelir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6 Dikdörtgen"/>
          <p:cNvSpPr/>
          <p:nvPr/>
        </p:nvSpPr>
        <p:spPr>
          <a:xfrm>
            <a:off x="0" y="5731222"/>
            <a:ext cx="9144000" cy="1154162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0066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“DNA’nın ikili sarmal yapısını James WATSON ve Francis CRİCK bulmuştur</a:t>
            </a:r>
            <a:r>
              <a:rPr lang="tr-TR" sz="2400" dirty="0" smtClean="0">
                <a:solidFill>
                  <a:srgbClr val="FFFFFF"/>
                </a:solidFill>
                <a:ea typeface="Calibri"/>
              </a:rPr>
              <a:t>.’’</a:t>
            </a:r>
            <a:endParaRPr lang="tr-TR" sz="2400" kern="0" dirty="0">
              <a:solidFill>
                <a:prstClr val="white"/>
              </a:solidFill>
              <a:effectLst>
                <a:outerShdw blurRad="50800" dist="50800" dir="5400000" algn="ctr" rotWithShape="0">
                  <a:srgbClr val="000066"/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58266" y="1997824"/>
            <a:ext cx="4635285" cy="2457078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0989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tr-TR" sz="5400" dirty="0" smtClean="0">
                <a:solidFill>
                  <a:srgbClr val="FFFF00"/>
                </a:solidFill>
              </a:rPr>
              <a:t>DNA’nın görevleri</a:t>
            </a:r>
            <a:endParaRPr lang="tr-TR" sz="54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4248472" cy="3196952"/>
          </a:xfrm>
        </p:spPr>
        <p:txBody>
          <a:bodyPr/>
          <a:lstStyle/>
          <a:p>
            <a:r>
              <a:rPr lang="tr-TR" dirty="0" smtClean="0"/>
              <a:t>Hücre yönetimi</a:t>
            </a:r>
          </a:p>
          <a:p>
            <a:r>
              <a:rPr lang="tr-TR" dirty="0" smtClean="0"/>
              <a:t>Karakterlerin oluşumu</a:t>
            </a:r>
          </a:p>
          <a:p>
            <a:r>
              <a:rPr lang="tr-TR" dirty="0" smtClean="0"/>
              <a:t>Üreme</a:t>
            </a:r>
          </a:p>
          <a:p>
            <a:r>
              <a:rPr lang="tr-TR" dirty="0" smtClean="0"/>
              <a:t>Kalıtım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6 Dikdörtgen"/>
          <p:cNvSpPr/>
          <p:nvPr/>
        </p:nvSpPr>
        <p:spPr>
          <a:xfrm>
            <a:off x="10119" y="3645024"/>
            <a:ext cx="9144000" cy="600164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0066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DNA’nın yapısında şu eşitlikler bulunur</a:t>
            </a:r>
            <a:r>
              <a:rPr lang="tr-TR" sz="2400" dirty="0" smtClean="0">
                <a:solidFill>
                  <a:srgbClr val="FFFFFF"/>
                </a:solidFill>
                <a:ea typeface="Calibri"/>
              </a:rPr>
              <a:t>.</a:t>
            </a:r>
            <a:endParaRPr lang="tr-TR" sz="2400" kern="0" dirty="0">
              <a:solidFill>
                <a:prstClr val="white"/>
              </a:solidFill>
              <a:effectLst>
                <a:outerShdw blurRad="50800" dist="50800" dir="5400000" algn="ctr" rotWithShape="0">
                  <a:srgbClr val="000066"/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331640" y="4509120"/>
            <a:ext cx="5904656" cy="2246769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/>
              <a:t>  </a:t>
            </a:r>
            <a:r>
              <a:rPr lang="tr-TR" sz="2800" dirty="0" err="1" smtClean="0"/>
              <a:t>Adenin</a:t>
            </a:r>
            <a:r>
              <a:rPr lang="tr-TR" sz="2800" dirty="0" smtClean="0"/>
              <a:t> sayısı     </a:t>
            </a:r>
            <a:r>
              <a:rPr lang="tr-TR" sz="2800" b="1" dirty="0" smtClean="0">
                <a:solidFill>
                  <a:srgbClr val="FF0000"/>
                </a:solidFill>
              </a:rPr>
              <a:t>= </a:t>
            </a:r>
            <a:r>
              <a:rPr lang="tr-TR" sz="2800" dirty="0" smtClean="0"/>
              <a:t>   Timin sayısı</a:t>
            </a:r>
          </a:p>
          <a:p>
            <a:r>
              <a:rPr lang="tr-TR" sz="2800" dirty="0" smtClean="0"/>
              <a:t>  </a:t>
            </a:r>
            <a:r>
              <a:rPr lang="tr-TR" sz="2800" dirty="0" err="1" smtClean="0"/>
              <a:t>Guanin</a:t>
            </a:r>
            <a:r>
              <a:rPr lang="tr-TR" sz="2800" dirty="0" smtClean="0"/>
              <a:t> sayısı     </a:t>
            </a:r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r>
              <a:rPr lang="tr-TR" sz="2800" dirty="0" smtClean="0"/>
              <a:t>    </a:t>
            </a:r>
            <a:r>
              <a:rPr lang="tr-TR" sz="2800" dirty="0" err="1" smtClean="0"/>
              <a:t>Sitozin</a:t>
            </a:r>
            <a:r>
              <a:rPr lang="tr-TR" sz="2800" dirty="0" smtClean="0"/>
              <a:t> sayısı</a:t>
            </a:r>
          </a:p>
          <a:p>
            <a:r>
              <a:rPr lang="tr-TR" sz="2800" dirty="0" smtClean="0"/>
              <a:t>  </a:t>
            </a:r>
            <a:r>
              <a:rPr lang="tr-TR" sz="2800" dirty="0" err="1" smtClean="0"/>
              <a:t>Nükleotit</a:t>
            </a:r>
            <a:r>
              <a:rPr lang="tr-TR" sz="2800" dirty="0" smtClean="0"/>
              <a:t> sayısı </a:t>
            </a:r>
            <a:r>
              <a:rPr lang="tr-TR" sz="2800" b="1" dirty="0" smtClean="0">
                <a:solidFill>
                  <a:srgbClr val="FF0000"/>
                </a:solidFill>
              </a:rPr>
              <a:t> =    </a:t>
            </a:r>
            <a:r>
              <a:rPr lang="tr-TR" sz="2800" dirty="0" smtClean="0"/>
              <a:t>Şeker sayısı</a:t>
            </a:r>
          </a:p>
          <a:p>
            <a:r>
              <a:rPr lang="tr-TR" sz="2800" dirty="0" smtClean="0"/>
              <a:t>  Şeker sayısı        </a:t>
            </a:r>
            <a:r>
              <a:rPr lang="tr-TR" sz="2800" b="1" dirty="0" smtClean="0">
                <a:solidFill>
                  <a:srgbClr val="FF0000"/>
                </a:solidFill>
              </a:rPr>
              <a:t>= </a:t>
            </a:r>
            <a:r>
              <a:rPr lang="tr-TR" sz="2800" dirty="0" smtClean="0"/>
              <a:t>   Baz sayısı</a:t>
            </a:r>
          </a:p>
          <a:p>
            <a:r>
              <a:rPr lang="tr-TR" sz="2800" dirty="0" smtClean="0"/>
              <a:t>  Fosfat sayısı       </a:t>
            </a:r>
            <a:r>
              <a:rPr lang="tr-TR" sz="2800" b="1" dirty="0" smtClean="0">
                <a:solidFill>
                  <a:srgbClr val="FF0000"/>
                </a:solidFill>
              </a:rPr>
              <a:t>=  </a:t>
            </a:r>
            <a:r>
              <a:rPr lang="tr-TR" sz="2800" dirty="0" smtClean="0"/>
              <a:t>  Şeker sayısı</a:t>
            </a:r>
            <a:endParaRPr lang="tr-TR" sz="280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124744"/>
            <a:ext cx="3175620" cy="238171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6237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DNA  EŞLENMESİ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4978896" cy="4530725"/>
          </a:xfrm>
        </p:spPr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 bwMode="auto">
          <a:xfrm>
            <a:off x="179512" y="1628800"/>
            <a:ext cx="46805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r>
              <a:rPr lang="tr-TR" kern="0" dirty="0" smtClean="0"/>
              <a:t>Bir DNA’dan aynı özelliklerde 2 yeni DNA üretilmesidir</a:t>
            </a:r>
          </a:p>
          <a:p>
            <a:r>
              <a:rPr lang="tr-TR" kern="0" dirty="0" smtClean="0"/>
              <a:t>Amaç kalıtsal bilgilerin yeni hücrelere aktarılmasıdır</a:t>
            </a:r>
          </a:p>
          <a:p>
            <a:r>
              <a:rPr lang="tr-TR" kern="0" dirty="0" smtClean="0"/>
              <a:t>Hücre bölünmesinden önce gerçekleşir</a:t>
            </a:r>
          </a:p>
          <a:p>
            <a:endParaRPr lang="tr-TR" kern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198" y="1628800"/>
            <a:ext cx="4198298" cy="4336132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54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GEN-KROMOZOM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" y="1268760"/>
            <a:ext cx="5580113" cy="4530725"/>
          </a:xfrm>
        </p:spPr>
        <p:txBody>
          <a:bodyPr/>
          <a:lstStyle/>
          <a:p>
            <a:r>
              <a:rPr lang="tr-TR" dirty="0" smtClean="0"/>
              <a:t>Bir özellikten sorumlu olan belli büyüklükteki DNA parçalarına </a:t>
            </a:r>
            <a:r>
              <a:rPr lang="tr-TR" dirty="0" smtClean="0">
                <a:solidFill>
                  <a:srgbClr val="FFFF00"/>
                </a:solidFill>
              </a:rPr>
              <a:t>gen</a:t>
            </a:r>
            <a:r>
              <a:rPr lang="tr-TR" dirty="0" smtClean="0"/>
              <a:t> denir</a:t>
            </a:r>
          </a:p>
          <a:p>
            <a:r>
              <a:rPr lang="tr-TR" dirty="0" smtClean="0"/>
              <a:t>Genler DNA’nın görev birimleridir</a:t>
            </a:r>
          </a:p>
          <a:p>
            <a:r>
              <a:rPr lang="tr-TR" dirty="0" smtClean="0"/>
              <a:t>Bir gen yaklaşık 1000-1500 </a:t>
            </a:r>
            <a:r>
              <a:rPr lang="tr-TR" dirty="0" err="1" smtClean="0"/>
              <a:t>nükleotitten</a:t>
            </a:r>
            <a:r>
              <a:rPr lang="tr-TR" dirty="0" smtClean="0"/>
              <a:t> oluşur</a:t>
            </a:r>
          </a:p>
          <a:p>
            <a:r>
              <a:rPr lang="tr-TR" dirty="0" smtClean="0"/>
              <a:t>DNA ve proteinden oluşan yapıya </a:t>
            </a:r>
            <a:r>
              <a:rPr lang="tr-TR" dirty="0" smtClean="0">
                <a:solidFill>
                  <a:srgbClr val="FFFF00"/>
                </a:solidFill>
              </a:rPr>
              <a:t>kromozom</a:t>
            </a:r>
            <a:r>
              <a:rPr lang="tr-TR" dirty="0" smtClean="0"/>
              <a:t> denir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49498-6166-4360-A953-5E9E7D883BE4}" type="slidenum">
              <a:rPr lang="tr-TR" smtClean="0">
                <a:solidFill>
                  <a:srgbClr val="FFFFFF"/>
                </a:solidFill>
              </a:rPr>
              <a:pPr>
                <a:defRPr/>
              </a:pPr>
              <a:t>9</a:t>
            </a:fld>
            <a:endParaRPr lang="tr-TR">
              <a:solidFill>
                <a:srgbClr val="FFFFFF"/>
              </a:solidFill>
            </a:endParaRPr>
          </a:p>
        </p:txBody>
      </p:sp>
      <p:sp>
        <p:nvSpPr>
          <p:cNvPr id="22" name="6 Dikdörtgen"/>
          <p:cNvSpPr/>
          <p:nvPr/>
        </p:nvSpPr>
        <p:spPr>
          <a:xfrm>
            <a:off x="10119" y="6119336"/>
            <a:ext cx="9144000" cy="738664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0066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Kromozom </a:t>
            </a:r>
            <a:r>
              <a:rPr lang="tr-TR" sz="2800" b="1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&gt;</a:t>
            </a: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 DNA </a:t>
            </a:r>
            <a:r>
              <a:rPr lang="tr-TR" sz="28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&gt;</a:t>
            </a: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 gen </a:t>
            </a:r>
            <a:r>
              <a:rPr lang="tr-TR" sz="28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&gt;</a:t>
            </a:r>
            <a:r>
              <a:rPr lang="tr-TR" sz="2400" kern="0" dirty="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 </a:t>
            </a:r>
            <a:r>
              <a:rPr lang="tr-TR" sz="2400" kern="0" dirty="0" err="1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000066"/>
                  </a:outerShdw>
                </a:effectLst>
                <a:latin typeface="Segoe Print" pitchFamily="2" charset="0"/>
                <a:cs typeface="Arial" pitchFamily="34" charset="0"/>
              </a:rPr>
              <a:t>nüleotit</a:t>
            </a:r>
            <a:endParaRPr lang="tr-TR" sz="2400" kern="0" dirty="0">
              <a:solidFill>
                <a:prstClr val="white"/>
              </a:solidFill>
              <a:effectLst>
                <a:outerShdw blurRad="50800" dist="50800" dir="5400000" algn="ctr" rotWithShape="0">
                  <a:srgbClr val="000066"/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23" name="Resim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36" y="1340768"/>
            <a:ext cx="3647832" cy="449235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87968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stekve Hareket Sistemi">
  <a:themeElements>
    <a:clrScheme name="Destekve Hareket Sistemi 8">
      <a:dk1>
        <a:srgbClr val="5700AE"/>
      </a:dk1>
      <a:lt1>
        <a:srgbClr val="FFFFFF"/>
      </a:lt1>
      <a:dk2>
        <a:srgbClr val="7301CB"/>
      </a:dk2>
      <a:lt2>
        <a:srgbClr val="C5C5FF"/>
      </a:lt2>
      <a:accent1>
        <a:srgbClr val="9999FF"/>
      </a:accent1>
      <a:accent2>
        <a:srgbClr val="7000E0"/>
      </a:accent2>
      <a:accent3>
        <a:srgbClr val="BCAAE2"/>
      </a:accent3>
      <a:accent4>
        <a:srgbClr val="DADADA"/>
      </a:accent4>
      <a:accent5>
        <a:srgbClr val="CACAFF"/>
      </a:accent5>
      <a:accent6>
        <a:srgbClr val="6500CB"/>
      </a:accent6>
      <a:hlink>
        <a:srgbClr val="99F3FF"/>
      </a:hlink>
      <a:folHlink>
        <a:srgbClr val="CCCCFF"/>
      </a:folHlink>
    </a:clrScheme>
    <a:fontScheme name="Destekve Hareket Sistemi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tekve Hareket Sistemi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tekve Hareket Sistemi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tekve Hareket Sistemi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tekve Hareket Sistemi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tekve Hareket Sistemi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tekve Hareket Sistemi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tekve Hareket Sistemi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tekve Hareket Sistemi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tekve Hareket Sistemi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Varsayılan Tasarım">
  <a:themeElements>
    <a:clrScheme name="Varsayılan Tasarı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Varsayılan Tasarım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50000"/>
          </a:scheme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3FF07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50000"/>
          </a:scheme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3FF07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450</Words>
  <Application>Microsoft Office PowerPoint</Application>
  <PresentationFormat>Ekran Gösterisi (4:3)</PresentationFormat>
  <Paragraphs>124</Paragraphs>
  <Slides>23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7</vt:i4>
      </vt:variant>
      <vt:variant>
        <vt:lpstr>Slayt Başlıkları</vt:lpstr>
      </vt:variant>
      <vt:variant>
        <vt:i4>23</vt:i4>
      </vt:variant>
    </vt:vector>
  </HeadingPairs>
  <TitlesOfParts>
    <vt:vector size="30" baseType="lpstr">
      <vt:lpstr>Ofis Teması</vt:lpstr>
      <vt:lpstr>1_Ofis Teması</vt:lpstr>
      <vt:lpstr>Destekve Hareket Sistemi</vt:lpstr>
      <vt:lpstr>2_Ofis Teması</vt:lpstr>
      <vt:lpstr>2_Varsayılan Tasarım</vt:lpstr>
      <vt:lpstr>3_Ofis Teması</vt:lpstr>
      <vt:lpstr>5_Ofis Teması</vt:lpstr>
      <vt:lpstr>PowerPoint Sunusu</vt:lpstr>
      <vt:lpstr>DNA</vt:lpstr>
      <vt:lpstr>DNA</vt:lpstr>
      <vt:lpstr>PowerPoint Sunusu</vt:lpstr>
      <vt:lpstr>PowerPoint Sunusu</vt:lpstr>
      <vt:lpstr>DNA</vt:lpstr>
      <vt:lpstr>DNA’nın görevleri</vt:lpstr>
      <vt:lpstr>DNA  EŞLENMESİ</vt:lpstr>
      <vt:lpstr>GEN-KROMOZOM</vt:lpstr>
      <vt:lpstr>PowerPoint Sunusu</vt:lpstr>
      <vt:lpstr>PowerPoint Sunusu</vt:lpstr>
      <vt:lpstr>PowerPoint Sunusu</vt:lpstr>
      <vt:lpstr>PowerPoint Sunusu</vt:lpstr>
      <vt:lpstr>DNA Parmak izi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DavutÇA</dc:creator>
  <cp:lastModifiedBy>user</cp:lastModifiedBy>
  <cp:revision>52</cp:revision>
  <dcterms:created xsi:type="dcterms:W3CDTF">2013-08-14T06:53:23Z</dcterms:created>
  <dcterms:modified xsi:type="dcterms:W3CDTF">2017-07-08T09:54:44Z</dcterms:modified>
</cp:coreProperties>
</file>