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7183" autoAdjust="0"/>
    <p:restoredTop sz="94660"/>
  </p:normalViewPr>
  <p:slideViewPr>
    <p:cSldViewPr>
      <p:cViewPr varScale="1">
        <p:scale>
          <a:sx n="107" d="100"/>
          <a:sy n="107" d="100"/>
        </p:scale>
        <p:origin x="-17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A7FC33-65A6-442F-8BFD-48E605BC967C}" type="datetimeFigureOut">
              <a:rPr lang="tr-TR" smtClean="0"/>
              <a:t>08.07.2017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B022F4-536B-4AE0-B49D-BADDC3196298}" type="slidenum">
              <a:rPr lang="tr-TR" smtClean="0"/>
              <a:t>‹#›</a:t>
            </a:fld>
            <a:endParaRPr lang="tr-TR"/>
          </a:p>
        </p:txBody>
      </p:sp>
    </p:spTree>
    <p:extLst>
      <p:ext uri="{BB962C8B-B14F-4D97-AF65-F5344CB8AC3E}">
        <p14:creationId xmlns:p14="http://schemas.microsoft.com/office/powerpoint/2010/main" val="4218694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mtClean="0"/>
              <a:t>www.dersakademi.com</a:t>
            </a:r>
          </a:p>
          <a:p>
            <a:endParaRPr lang="tr-TR"/>
          </a:p>
        </p:txBody>
      </p:sp>
      <p:sp>
        <p:nvSpPr>
          <p:cNvPr id="4" name="Slayt Numarası Yer Tutucusu 3"/>
          <p:cNvSpPr>
            <a:spLocks noGrp="1"/>
          </p:cNvSpPr>
          <p:nvPr>
            <p:ph type="sldNum" sz="quarter" idx="10"/>
          </p:nvPr>
        </p:nvSpPr>
        <p:spPr/>
        <p:txBody>
          <a:bodyPr/>
          <a:lstStyle/>
          <a:p>
            <a:fld id="{B8B022F4-536B-4AE0-B49D-BADDC3196298}" type="slidenum">
              <a:rPr lang="tr-TR" smtClean="0"/>
              <a:t>5</a:t>
            </a:fld>
            <a:endParaRPr lang="tr-TR"/>
          </a:p>
        </p:txBody>
      </p:sp>
    </p:spTree>
    <p:extLst>
      <p:ext uri="{BB962C8B-B14F-4D97-AF65-F5344CB8AC3E}">
        <p14:creationId xmlns:p14="http://schemas.microsoft.com/office/powerpoint/2010/main" val="2064847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www.dersakademi.com</a:t>
            </a:r>
          </a:p>
          <a:p>
            <a:endParaRPr lang="tr-TR" dirty="0"/>
          </a:p>
        </p:txBody>
      </p:sp>
      <p:sp>
        <p:nvSpPr>
          <p:cNvPr id="4" name="Slayt Numarası Yer Tutucusu 3"/>
          <p:cNvSpPr>
            <a:spLocks noGrp="1"/>
          </p:cNvSpPr>
          <p:nvPr>
            <p:ph type="sldNum" sz="quarter" idx="10"/>
          </p:nvPr>
        </p:nvSpPr>
        <p:spPr/>
        <p:txBody>
          <a:bodyPr/>
          <a:lstStyle/>
          <a:p>
            <a:fld id="{B8B022F4-536B-4AE0-B49D-BADDC3196298}" type="slidenum">
              <a:rPr lang="tr-TR" smtClean="0"/>
              <a:t>13</a:t>
            </a:fld>
            <a:endParaRPr lang="tr-TR"/>
          </a:p>
        </p:txBody>
      </p:sp>
    </p:spTree>
    <p:extLst>
      <p:ext uri="{BB962C8B-B14F-4D97-AF65-F5344CB8AC3E}">
        <p14:creationId xmlns:p14="http://schemas.microsoft.com/office/powerpoint/2010/main" val="12163216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www.dersakademi.com</a:t>
            </a:r>
          </a:p>
          <a:p>
            <a:endParaRPr lang="tr-TR" dirty="0"/>
          </a:p>
        </p:txBody>
      </p:sp>
      <p:sp>
        <p:nvSpPr>
          <p:cNvPr id="4" name="Slayt Numarası Yer Tutucusu 3"/>
          <p:cNvSpPr>
            <a:spLocks noGrp="1"/>
          </p:cNvSpPr>
          <p:nvPr>
            <p:ph type="sldNum" sz="quarter" idx="10"/>
          </p:nvPr>
        </p:nvSpPr>
        <p:spPr/>
        <p:txBody>
          <a:bodyPr/>
          <a:lstStyle/>
          <a:p>
            <a:fld id="{B8B022F4-536B-4AE0-B49D-BADDC3196298}" type="slidenum">
              <a:rPr lang="tr-TR" smtClean="0"/>
              <a:t>15</a:t>
            </a:fld>
            <a:endParaRPr lang="tr-TR"/>
          </a:p>
        </p:txBody>
      </p:sp>
    </p:spTree>
    <p:extLst>
      <p:ext uri="{BB962C8B-B14F-4D97-AF65-F5344CB8AC3E}">
        <p14:creationId xmlns:p14="http://schemas.microsoft.com/office/powerpoint/2010/main" val="3325865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7644BDA-2870-4571-A8E8-81309638F539}" type="datetimeFigureOut">
              <a:rPr lang="tr-TR" smtClean="0"/>
              <a:t>08.07.2017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F190604-704E-4D88-99A3-F7AC3BD3FC7D}"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7644BDA-2870-4571-A8E8-81309638F539}" type="datetimeFigureOut">
              <a:rPr lang="tr-TR" smtClean="0"/>
              <a:t>08.07.2017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F190604-704E-4D88-99A3-F7AC3BD3FC7D}"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7644BDA-2870-4571-A8E8-81309638F539}" type="datetimeFigureOut">
              <a:rPr lang="tr-TR" smtClean="0"/>
              <a:t>08.07.2017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F190604-704E-4D88-99A3-F7AC3BD3FC7D}" type="slidenum">
              <a:rPr lang="tr-TR" smtClean="0"/>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7644BDA-2870-4571-A8E8-81309638F539}" type="datetimeFigureOut">
              <a:rPr lang="tr-TR" smtClean="0"/>
              <a:t>08.07.2017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F190604-704E-4D88-99A3-F7AC3BD3FC7D}" type="slidenum">
              <a:rPr lang="tr-TR" smtClean="0"/>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7644BDA-2870-4571-A8E8-81309638F539}" type="datetimeFigureOut">
              <a:rPr lang="tr-TR" smtClean="0"/>
              <a:t>08.07.2017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F190604-704E-4D88-99A3-F7AC3BD3FC7D}"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7644BDA-2870-4571-A8E8-81309638F539}" type="datetimeFigureOut">
              <a:rPr lang="tr-TR" smtClean="0"/>
              <a:t>08.07.2017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F190604-704E-4D88-99A3-F7AC3BD3FC7D}" type="slidenum">
              <a:rPr lang="tr-TR" smtClean="0"/>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7644BDA-2870-4571-A8E8-81309638F539}" type="datetimeFigureOut">
              <a:rPr lang="tr-TR" smtClean="0"/>
              <a:t>08.07.2017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F190604-704E-4D88-99A3-F7AC3BD3FC7D}"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7644BDA-2870-4571-A8E8-81309638F539}" type="datetimeFigureOut">
              <a:rPr lang="tr-TR" smtClean="0"/>
              <a:t>08.07.2017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F190604-704E-4D88-99A3-F7AC3BD3FC7D}"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7644BDA-2870-4571-A8E8-81309638F539}" type="datetimeFigureOut">
              <a:rPr lang="tr-TR" smtClean="0"/>
              <a:t>08.07.2017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F190604-704E-4D88-99A3-F7AC3BD3FC7D}"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7644BDA-2870-4571-A8E8-81309638F539}" type="datetimeFigureOut">
              <a:rPr lang="tr-TR" smtClean="0"/>
              <a:t>08.07.2017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F190604-704E-4D88-99A3-F7AC3BD3FC7D}" type="slidenum">
              <a:rPr lang="tr-TR" smtClean="0"/>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7644BDA-2870-4571-A8E8-81309638F539}" type="datetimeFigureOut">
              <a:rPr lang="tr-TR" smtClean="0"/>
              <a:t>08.07.2017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F190604-704E-4D88-99A3-F7AC3BD3FC7D}" type="slidenum">
              <a:rPr lang="tr-TR" smtClean="0"/>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7644BDA-2870-4571-A8E8-81309638F539}" type="datetimeFigureOut">
              <a:rPr lang="tr-TR" smtClean="0"/>
              <a:t>08.07.2017</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CF190604-704E-4D88-99A3-F7AC3BD3FC7D}" type="slidenum">
              <a:rPr lang="tr-TR" smtClean="0"/>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urkcebilgi.com/fosfolipitler" TargetMode="External"/><Relationship Id="rId2" Type="http://schemas.openxmlformats.org/officeDocument/2006/relationships/hyperlink" Target="http://www.turkcebilgi.com/mikroskop" TargetMode="External"/><Relationship Id="rId1" Type="http://schemas.openxmlformats.org/officeDocument/2006/relationships/slideLayout" Target="../slideLayouts/slideLayout2.xml"/><Relationship Id="rId5" Type="http://schemas.openxmlformats.org/officeDocument/2006/relationships/hyperlink" Target="http://www.turkcebilgi.com/uzun_zincirli_ya%C4%9F_asitleri" TargetMode="External"/><Relationship Id="rId4" Type="http://schemas.openxmlformats.org/officeDocument/2006/relationships/hyperlink" Target="http://www.turkcebilgi.com/protei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turkcebilgi.com/angstrom" TargetMode="External"/><Relationship Id="rId2" Type="http://schemas.openxmlformats.org/officeDocument/2006/relationships/hyperlink" Target="http://www.turkcebilgi.com/sitoplazma" TargetMode="External"/><Relationship Id="rId1" Type="http://schemas.openxmlformats.org/officeDocument/2006/relationships/slideLayout" Target="../slideLayouts/slideLayout2.xml"/><Relationship Id="rId4" Type="http://schemas.openxmlformats.org/officeDocument/2006/relationships/hyperlink" Target="http://www.turkcebilgi.com/wikt:adezyon"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hyperlink" Target="http://www.turkcebilgi.com/h%C3%BCcr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muhteva.com/karbonhidratlarin-yapisi-ve-ozellikleri-t279242.html" TargetMode="External"/><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908720"/>
            <a:ext cx="7772400" cy="1463476"/>
          </a:xfrm>
        </p:spPr>
        <p:txBody>
          <a:bodyPr>
            <a:noAutofit/>
          </a:bodyPr>
          <a:lstStyle/>
          <a:p>
            <a:r>
              <a:rPr lang="tr-TR" sz="6600" dirty="0">
                <a:solidFill>
                  <a:schemeClr val="tx1"/>
                </a:solidFill>
                <a:latin typeface="00333" panose="00000400000000000000" pitchFamily="2" charset="0"/>
              </a:rPr>
              <a:t>Hücre </a:t>
            </a:r>
            <a:r>
              <a:rPr lang="tr-TR" sz="6600" dirty="0" smtClean="0">
                <a:solidFill>
                  <a:schemeClr val="tx1"/>
                </a:solidFill>
                <a:latin typeface="00333" panose="00000400000000000000" pitchFamily="2" charset="0"/>
              </a:rPr>
              <a:t>Zarı</a:t>
            </a:r>
            <a:endParaRPr lang="tr-TR" sz="6600" dirty="0">
              <a:solidFill>
                <a:schemeClr val="tx1"/>
              </a:solidFill>
              <a:latin typeface="00333" panose="00000400000000000000" pitchFamily="2" charset="0"/>
            </a:endParaRPr>
          </a:p>
        </p:txBody>
      </p:sp>
      <p:sp>
        <p:nvSpPr>
          <p:cNvPr id="3" name="Alt Başlık 2"/>
          <p:cNvSpPr>
            <a:spLocks noGrp="1"/>
          </p:cNvSpPr>
          <p:nvPr>
            <p:ph type="subTitle" idx="1"/>
          </p:nvPr>
        </p:nvSpPr>
        <p:spPr>
          <a:xfrm>
            <a:off x="2483768" y="3556001"/>
            <a:ext cx="4785320" cy="1666750"/>
          </a:xfrm>
        </p:spPr>
        <p:txBody>
          <a:bodyPr/>
          <a:lstStyle/>
          <a:p>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736" y="2812651"/>
            <a:ext cx="5073352" cy="2441823"/>
          </a:xfrm>
          <a:prstGeom prst="rect">
            <a:avLst/>
          </a:prstGeom>
        </p:spPr>
      </p:pic>
    </p:spTree>
    <p:extLst>
      <p:ext uri="{BB962C8B-B14F-4D97-AF65-F5344CB8AC3E}">
        <p14:creationId xmlns:p14="http://schemas.microsoft.com/office/powerpoint/2010/main" val="247583417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2675466"/>
            <a:ext cx="8640959" cy="3993893"/>
          </a:xfrm>
        </p:spPr>
        <p:txBody>
          <a:bodyPr>
            <a:normAutofit fontScale="85000" lnSpcReduction="20000"/>
          </a:bodyPr>
          <a:lstStyle/>
          <a:p>
            <a:r>
              <a:rPr lang="tr-TR" dirty="0">
                <a:solidFill>
                  <a:schemeClr val="tx1"/>
                </a:solidFill>
              </a:rPr>
              <a:t>Hücre zarı, </a:t>
            </a:r>
            <a:r>
              <a:rPr lang="tr-TR" b="1" dirty="0" err="1">
                <a:solidFill>
                  <a:schemeClr val="tx1"/>
                </a:solidFill>
                <a:hlinkClick r:id="rId2"/>
              </a:rPr>
              <a:t>mikroskopik</a:t>
            </a:r>
            <a:endParaRPr lang="tr-TR" dirty="0">
              <a:solidFill>
                <a:schemeClr val="tx1"/>
              </a:solidFill>
            </a:endParaRPr>
          </a:p>
          <a:p>
            <a:r>
              <a:rPr lang="tr-TR" dirty="0">
                <a:solidFill>
                  <a:schemeClr val="tx1"/>
                </a:solidFill>
              </a:rPr>
              <a:t> incelemede iki koyu renkli tabaka arasında açık renk bir tabakadan oluşuyor gibi gözükse de, aslında iki tabakadan oluşan bir hücre organıdır (</a:t>
            </a:r>
            <a:r>
              <a:rPr lang="tr-TR" dirty="0" err="1">
                <a:solidFill>
                  <a:schemeClr val="tx1"/>
                </a:solidFill>
              </a:rPr>
              <a:t>organel</a:t>
            </a:r>
            <a:r>
              <a:rPr lang="tr-TR" dirty="0">
                <a:solidFill>
                  <a:schemeClr val="tx1"/>
                </a:solidFill>
              </a:rPr>
              <a:t> = organcık). Her iki tabaka da </a:t>
            </a:r>
            <a:r>
              <a:rPr lang="tr-TR" b="1" dirty="0" err="1">
                <a:solidFill>
                  <a:schemeClr val="tx1"/>
                </a:solidFill>
                <a:hlinkClick r:id="rId3"/>
              </a:rPr>
              <a:t>fosfolipit</a:t>
            </a:r>
            <a:r>
              <a:rPr lang="tr-TR" b="1" dirty="0">
                <a:solidFill>
                  <a:schemeClr val="tx1"/>
                </a:solidFill>
                <a:hlinkClick r:id="rId3"/>
              </a:rPr>
              <a:t> molekülleri</a:t>
            </a:r>
            <a:endParaRPr lang="tr-TR" dirty="0">
              <a:solidFill>
                <a:schemeClr val="tx1"/>
              </a:solidFill>
            </a:endParaRPr>
          </a:p>
          <a:p>
            <a:r>
              <a:rPr lang="tr-TR" dirty="0">
                <a:solidFill>
                  <a:schemeClr val="tx1"/>
                </a:solidFill>
              </a:rPr>
              <a:t> içine gömülmüş çeşitli </a:t>
            </a:r>
            <a:r>
              <a:rPr lang="tr-TR" b="1" dirty="0">
                <a:solidFill>
                  <a:schemeClr val="tx1"/>
                </a:solidFill>
                <a:hlinkClick r:id="rId4"/>
              </a:rPr>
              <a:t>proteinlerden</a:t>
            </a:r>
            <a:endParaRPr lang="tr-TR" dirty="0">
              <a:solidFill>
                <a:schemeClr val="tx1"/>
              </a:solidFill>
            </a:endParaRPr>
          </a:p>
          <a:p>
            <a:r>
              <a:rPr lang="tr-TR" dirty="0">
                <a:solidFill>
                  <a:schemeClr val="tx1"/>
                </a:solidFill>
              </a:rPr>
              <a:t> oluşur. </a:t>
            </a:r>
            <a:r>
              <a:rPr lang="tr-TR" dirty="0" err="1">
                <a:solidFill>
                  <a:schemeClr val="tx1"/>
                </a:solidFill>
              </a:rPr>
              <a:t>Fosfolipit</a:t>
            </a:r>
            <a:r>
              <a:rPr lang="tr-TR" dirty="0">
                <a:solidFill>
                  <a:schemeClr val="tx1"/>
                </a:solidFill>
              </a:rPr>
              <a:t> moleküllerinin </a:t>
            </a:r>
            <a:r>
              <a:rPr lang="tr-TR" b="1" dirty="0">
                <a:solidFill>
                  <a:schemeClr val="tx1"/>
                </a:solidFill>
                <a:hlinkClick r:id="rId5"/>
              </a:rPr>
              <a:t>uzun zincirli yağ </a:t>
            </a:r>
            <a:r>
              <a:rPr lang="tr-TR" dirty="0">
                <a:solidFill>
                  <a:schemeClr val="tx1"/>
                </a:solidFill>
              </a:rPr>
              <a:t> oluşmuş kısımları suyla geçimsiz (suda çözünmez) ama yağda çözünür olduğu için, her iki tabakada bu kısımların hakim olduğu taraflar birbirlerine bakar ve hücre içi ile dışının sulu ortamıyla direkt olarak karşılaşmazlar. Görece simetrik olan bu iki tabaka, </a:t>
            </a:r>
            <a:r>
              <a:rPr lang="tr-TR" dirty="0" err="1">
                <a:solidFill>
                  <a:schemeClr val="tx1"/>
                </a:solidFill>
              </a:rPr>
              <a:t>mikroskopideki</a:t>
            </a:r>
            <a:r>
              <a:rPr lang="tr-TR" dirty="0">
                <a:solidFill>
                  <a:schemeClr val="tx1"/>
                </a:solidFill>
              </a:rPr>
              <a:t> açık renkli orta tabaka görünümünden sorumludur. </a:t>
            </a:r>
            <a:r>
              <a:rPr lang="tr-TR" dirty="0" err="1">
                <a:solidFill>
                  <a:schemeClr val="tx1"/>
                </a:solidFill>
              </a:rPr>
              <a:t>Fosfolipidlerin</a:t>
            </a:r>
            <a:r>
              <a:rPr lang="tr-TR" dirty="0">
                <a:solidFill>
                  <a:schemeClr val="tx1"/>
                </a:solidFill>
              </a:rPr>
              <a:t> suyla geçimli (suda çözünen) kısımları ise hücre zarının dış ve iç katmanlarında, sırasıyla hücre dışı ve içinin sulu ortamları ile temas halindedir. Çeşitli fonksiyonlara sahip hücre zarı proteinleri zar tabakalarının bu kısımlarında daha yoğun olarak bulunur ve </a:t>
            </a:r>
            <a:r>
              <a:rPr lang="tr-TR" dirty="0" err="1">
                <a:solidFill>
                  <a:schemeClr val="tx1"/>
                </a:solidFill>
              </a:rPr>
              <a:t>mikroskopideki</a:t>
            </a:r>
            <a:r>
              <a:rPr lang="tr-TR" dirty="0">
                <a:solidFill>
                  <a:schemeClr val="tx1"/>
                </a:solidFill>
              </a:rPr>
              <a:t> 2 koyu dış tabaka görünümünden bu iki kısım sorumludur. </a:t>
            </a:r>
          </a:p>
        </p:txBody>
      </p:sp>
      <p:sp>
        <p:nvSpPr>
          <p:cNvPr id="3" name="Başlık 2"/>
          <p:cNvSpPr>
            <a:spLocks noGrp="1"/>
          </p:cNvSpPr>
          <p:nvPr>
            <p:ph type="title"/>
          </p:nvPr>
        </p:nvSpPr>
        <p:spPr/>
        <p:txBody>
          <a:bodyPr/>
          <a:lstStyle/>
          <a:p>
            <a:r>
              <a:rPr lang="tr-TR" b="1" dirty="0">
                <a:solidFill>
                  <a:schemeClr val="tx1"/>
                </a:solidFill>
                <a:latin typeface="00333" panose="00000400000000000000" pitchFamily="2" charset="0"/>
              </a:rPr>
              <a:t>Hücre zarının görevleri</a:t>
            </a:r>
            <a:r>
              <a:rPr lang="tr-TR" dirty="0">
                <a:solidFill>
                  <a:schemeClr val="tx1"/>
                </a:solidFill>
                <a:latin typeface="00333" panose="00000400000000000000" pitchFamily="2" charset="0"/>
              </a:rPr>
              <a:t> </a:t>
            </a:r>
            <a:endParaRPr lang="tr-TR" dirty="0"/>
          </a:p>
        </p:txBody>
      </p:sp>
    </p:spTree>
    <p:extLst>
      <p:ext uri="{BB962C8B-B14F-4D97-AF65-F5344CB8AC3E}">
        <p14:creationId xmlns:p14="http://schemas.microsoft.com/office/powerpoint/2010/main" val="23530704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2348880"/>
            <a:ext cx="8640959" cy="4104456"/>
          </a:xfrm>
        </p:spPr>
        <p:txBody>
          <a:bodyPr>
            <a:normAutofit fontScale="92500" lnSpcReduction="20000"/>
          </a:bodyPr>
          <a:lstStyle/>
          <a:p>
            <a:r>
              <a:rPr lang="tr-TR" dirty="0">
                <a:solidFill>
                  <a:schemeClr val="tx1"/>
                </a:solidFill>
              </a:rPr>
              <a:t>Yan yana duran iki hücrenin </a:t>
            </a:r>
            <a:r>
              <a:rPr lang="tr-TR" b="1" dirty="0">
                <a:solidFill>
                  <a:schemeClr val="tx1"/>
                </a:solidFill>
                <a:hlinkClick r:id="rId2"/>
              </a:rPr>
              <a:t>sitoplazma</a:t>
            </a:r>
            <a:endParaRPr lang="tr-TR" dirty="0">
              <a:solidFill>
                <a:schemeClr val="tx1"/>
              </a:solidFill>
            </a:endParaRPr>
          </a:p>
          <a:p>
            <a:r>
              <a:rPr lang="tr-TR" dirty="0">
                <a:solidFill>
                  <a:schemeClr val="tx1"/>
                </a:solidFill>
              </a:rPr>
              <a:t> zarları arasında 150-200 A° (</a:t>
            </a:r>
            <a:r>
              <a:rPr lang="tr-TR" b="1" dirty="0" err="1">
                <a:solidFill>
                  <a:schemeClr val="tx1"/>
                </a:solidFill>
                <a:hlinkClick r:id="rId3"/>
              </a:rPr>
              <a:t>angstrom</a:t>
            </a:r>
            <a:endParaRPr lang="tr-TR" dirty="0">
              <a:solidFill>
                <a:schemeClr val="tx1"/>
              </a:solidFill>
            </a:endParaRPr>
          </a:p>
          <a:p>
            <a:r>
              <a:rPr lang="tr-TR" dirty="0">
                <a:solidFill>
                  <a:schemeClr val="tx1"/>
                </a:solidFill>
              </a:rPr>
              <a:t>) genişliğinde hücrelerarası bir alan vardır. Bu alan, hücreleri birbirine yapıştıran bir madde ile doludur. Hücre zarı girintili çıkıntılıdır. Bu yapı hücreler arasında </a:t>
            </a:r>
            <a:r>
              <a:rPr lang="tr-TR" b="1" dirty="0">
                <a:solidFill>
                  <a:schemeClr val="tx1"/>
                </a:solidFill>
                <a:hlinkClick r:id="rId4"/>
              </a:rPr>
              <a:t>adezyonu</a:t>
            </a:r>
            <a:endParaRPr lang="tr-TR" dirty="0">
              <a:solidFill>
                <a:schemeClr val="tx1"/>
              </a:solidFill>
            </a:endParaRPr>
          </a:p>
          <a:p>
            <a:r>
              <a:rPr lang="tr-TR" dirty="0">
                <a:solidFill>
                  <a:schemeClr val="tx1"/>
                </a:solidFill>
              </a:rPr>
              <a:t> ve aynı zamanda hücreler arasındaki dokunma yüzeyini artırır. </a:t>
            </a:r>
            <a:br>
              <a:rPr lang="tr-TR" dirty="0">
                <a:solidFill>
                  <a:schemeClr val="tx1"/>
                </a:solidFill>
              </a:rPr>
            </a:br>
            <a:r>
              <a:rPr lang="tr-TR" dirty="0">
                <a:solidFill>
                  <a:schemeClr val="tx1"/>
                </a:solidFill>
              </a:rPr>
              <a:t>Hücre zarı, hücre içeriğini ayarlamada çok önemlidir. Hücre zarı bazı maddelerin geçişini engellerken bazılarının geçmesini kolaylaştırır. Bu özellik zarın yapısına ve zardaki deliklerin (</a:t>
            </a:r>
            <a:r>
              <a:rPr lang="tr-TR" dirty="0" err="1">
                <a:solidFill>
                  <a:schemeClr val="tx1"/>
                </a:solidFill>
              </a:rPr>
              <a:t>por</a:t>
            </a:r>
            <a:r>
              <a:rPr lang="tr-TR" dirty="0">
                <a:solidFill>
                  <a:schemeClr val="tx1"/>
                </a:solidFill>
              </a:rPr>
              <a:t>) büyüklüğüne bağlıdır. Bir hücre zarından zardan her türlü madde geçebiliyorsa bunlara </a:t>
            </a:r>
            <a:r>
              <a:rPr lang="tr-TR" b="1" dirty="0">
                <a:solidFill>
                  <a:schemeClr val="tx1"/>
                </a:solidFill>
              </a:rPr>
              <a:t>geçirgen</a:t>
            </a:r>
            <a:r>
              <a:rPr lang="tr-TR" dirty="0">
                <a:solidFill>
                  <a:schemeClr val="tx1"/>
                </a:solidFill>
              </a:rPr>
              <a:t>, hiçbir maddeyi </a:t>
            </a:r>
            <a:r>
              <a:rPr lang="tr-TR" dirty="0" err="1">
                <a:solidFill>
                  <a:schemeClr val="tx1"/>
                </a:solidFill>
              </a:rPr>
              <a:t>geçirmiyorsa</a:t>
            </a:r>
            <a:r>
              <a:rPr lang="tr-TR" b="1" dirty="0" err="1">
                <a:solidFill>
                  <a:schemeClr val="tx1"/>
                </a:solidFill>
              </a:rPr>
              <a:t>geçirgen</a:t>
            </a:r>
            <a:r>
              <a:rPr lang="tr-TR" b="1" dirty="0">
                <a:solidFill>
                  <a:schemeClr val="tx1"/>
                </a:solidFill>
              </a:rPr>
              <a:t> olmayan</a:t>
            </a:r>
            <a:r>
              <a:rPr lang="tr-TR" dirty="0">
                <a:solidFill>
                  <a:schemeClr val="tx1"/>
                </a:solidFill>
              </a:rPr>
              <a:t> ya da </a:t>
            </a:r>
            <a:r>
              <a:rPr lang="tr-TR" b="1" dirty="0">
                <a:solidFill>
                  <a:schemeClr val="tx1"/>
                </a:solidFill>
              </a:rPr>
              <a:t>geçirimsiz</a:t>
            </a:r>
            <a:r>
              <a:rPr lang="tr-TR" dirty="0">
                <a:solidFill>
                  <a:schemeClr val="tx1"/>
                </a:solidFill>
              </a:rPr>
              <a:t>, bazılarını geçiriyor ve bazılarını geçirmiyorsa da </a:t>
            </a:r>
            <a:r>
              <a:rPr lang="tr-TR" b="1" dirty="0">
                <a:solidFill>
                  <a:schemeClr val="tx1"/>
                </a:solidFill>
              </a:rPr>
              <a:t>seçici geçirgen</a:t>
            </a:r>
            <a:r>
              <a:rPr lang="tr-TR" dirty="0">
                <a:solidFill>
                  <a:schemeClr val="tx1"/>
                </a:solidFill>
              </a:rPr>
              <a:t> hücre zarı denir.</a:t>
            </a:r>
          </a:p>
        </p:txBody>
      </p:sp>
      <p:sp>
        <p:nvSpPr>
          <p:cNvPr id="3" name="Başlık 2"/>
          <p:cNvSpPr>
            <a:spLocks noGrp="1"/>
          </p:cNvSpPr>
          <p:nvPr>
            <p:ph type="title"/>
          </p:nvPr>
        </p:nvSpPr>
        <p:spPr/>
        <p:txBody>
          <a:bodyPr/>
          <a:lstStyle/>
          <a:p>
            <a:r>
              <a:rPr lang="tr-TR" b="1" dirty="0">
                <a:solidFill>
                  <a:schemeClr val="tx1"/>
                </a:solidFill>
                <a:latin typeface="00333" panose="00000400000000000000" pitchFamily="2" charset="0"/>
              </a:rPr>
              <a:t>Hücre zarının görevleri</a:t>
            </a:r>
            <a:r>
              <a:rPr lang="tr-TR" dirty="0">
                <a:solidFill>
                  <a:schemeClr val="tx1"/>
                </a:solidFill>
                <a:latin typeface="00333" panose="00000400000000000000" pitchFamily="2" charset="0"/>
              </a:rPr>
              <a:t> </a:t>
            </a:r>
            <a:endParaRPr lang="tr-TR" dirty="0"/>
          </a:p>
        </p:txBody>
      </p:sp>
    </p:spTree>
    <p:extLst>
      <p:ext uri="{BB962C8B-B14F-4D97-AF65-F5344CB8AC3E}">
        <p14:creationId xmlns:p14="http://schemas.microsoft.com/office/powerpoint/2010/main" val="391397736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628799"/>
            <a:ext cx="8154064" cy="4983039"/>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5946853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2348880"/>
            <a:ext cx="8784975" cy="4824536"/>
          </a:xfrm>
        </p:spPr>
        <p:txBody>
          <a:bodyPr>
            <a:normAutofit fontScale="85000" lnSpcReduction="10000"/>
          </a:bodyPr>
          <a:lstStyle/>
          <a:p>
            <a:r>
              <a:rPr lang="tr-TR" dirty="0">
                <a:solidFill>
                  <a:schemeClr val="tx1"/>
                </a:solidFill>
              </a:rPr>
              <a:t> 1-Büyük moleküller (</a:t>
            </a:r>
            <a:r>
              <a:rPr lang="tr-TR" dirty="0" err="1">
                <a:solidFill>
                  <a:schemeClr val="tx1"/>
                </a:solidFill>
              </a:rPr>
              <a:t>Nişasta,glikojen,protein</a:t>
            </a:r>
            <a:r>
              <a:rPr lang="tr-TR" dirty="0">
                <a:solidFill>
                  <a:schemeClr val="tx1"/>
                </a:solidFill>
              </a:rPr>
              <a:t>) hücre zarından </a:t>
            </a:r>
            <a:r>
              <a:rPr lang="tr-TR" dirty="0" err="1">
                <a:solidFill>
                  <a:schemeClr val="tx1"/>
                </a:solidFill>
              </a:rPr>
              <a:t>geçemez.Küçük</a:t>
            </a:r>
            <a:r>
              <a:rPr lang="tr-TR" dirty="0">
                <a:solidFill>
                  <a:schemeClr val="tx1"/>
                </a:solidFill>
              </a:rPr>
              <a:t> moleküller (O</a:t>
            </a:r>
            <a:r>
              <a:rPr lang="tr-TR" baseline="-25000" dirty="0">
                <a:solidFill>
                  <a:schemeClr val="tx1"/>
                </a:solidFill>
              </a:rPr>
              <a:t>2</a:t>
            </a:r>
            <a:r>
              <a:rPr lang="tr-TR" dirty="0">
                <a:solidFill>
                  <a:schemeClr val="tx1"/>
                </a:solidFill>
              </a:rPr>
              <a:t> ,CO</a:t>
            </a:r>
            <a:r>
              <a:rPr lang="tr-TR" baseline="-25000" dirty="0">
                <a:solidFill>
                  <a:schemeClr val="tx1"/>
                </a:solidFill>
              </a:rPr>
              <a:t>2 </a:t>
            </a:r>
            <a:r>
              <a:rPr lang="tr-TR" dirty="0">
                <a:solidFill>
                  <a:schemeClr val="tx1"/>
                </a:solidFill>
              </a:rPr>
              <a:t>, H</a:t>
            </a:r>
            <a:r>
              <a:rPr lang="tr-TR" baseline="-25000" dirty="0">
                <a:solidFill>
                  <a:schemeClr val="tx1"/>
                </a:solidFill>
              </a:rPr>
              <a:t>2</a:t>
            </a:r>
            <a:r>
              <a:rPr lang="tr-TR" dirty="0">
                <a:solidFill>
                  <a:schemeClr val="tx1"/>
                </a:solidFill>
              </a:rPr>
              <a:t>O,glikoz,aminoasit ) kolay geçer.2-Yağda çözünen bileşikler, (A,D,E,K vitaminleri) kolay geçer.3-Yağ çözücü maddeler (Alkol, aseton, eter, kloroform </a:t>
            </a:r>
            <a:r>
              <a:rPr lang="tr-TR" dirty="0" err="1">
                <a:solidFill>
                  <a:schemeClr val="tx1"/>
                </a:solidFill>
              </a:rPr>
              <a:t>v.b</a:t>
            </a:r>
            <a:r>
              <a:rPr lang="tr-TR" dirty="0">
                <a:solidFill>
                  <a:schemeClr val="tx1"/>
                </a:solidFill>
              </a:rPr>
              <a:t>.) hücre zarında bozulmalara neden olduğundan kolayca geçer.4-Yüksüz (nötr) moleküller, iyonlara göre hücre zarından daha kolay geçebilirler. (-) yüklü iyonlar ise , (+) yüklülere göre yine daha kolay geçerler.5-Hayvansal hücrelerin çoğunun yüzeyi negatif yüklü bileşikler taşır. Hücre ile dış ortam arasındaki elektrik farkı bazı maddelerin içeriye ve dışarıya pompalanmasını kolaylaştırır. Hücre zarı esnek ve yarı geçirgendir. Mad de alışverişini </a:t>
            </a:r>
            <a:r>
              <a:rPr lang="tr-TR" dirty="0" err="1">
                <a:solidFill>
                  <a:schemeClr val="tx1"/>
                </a:solidFill>
              </a:rPr>
              <a:t>sağlar.Hücre</a:t>
            </a:r>
            <a:r>
              <a:rPr lang="tr-TR" dirty="0">
                <a:solidFill>
                  <a:schemeClr val="tx1"/>
                </a:solidFill>
              </a:rPr>
              <a:t> için gerekli maddeleri içine alır. </a:t>
            </a:r>
            <a:endParaRPr lang="tr-TR" dirty="0" smtClean="0">
              <a:solidFill>
                <a:schemeClr val="tx1"/>
              </a:solidFill>
            </a:endParaRPr>
          </a:p>
          <a:p>
            <a:r>
              <a:rPr lang="tr-TR" b="1" dirty="0" smtClean="0">
                <a:solidFill>
                  <a:schemeClr val="tx1"/>
                </a:solidFill>
              </a:rPr>
              <a:t>DİFÜZYON </a:t>
            </a:r>
            <a:r>
              <a:rPr lang="tr-TR" b="1" dirty="0">
                <a:solidFill>
                  <a:schemeClr val="tx1"/>
                </a:solidFill>
              </a:rPr>
              <a:t>: </a:t>
            </a:r>
            <a:r>
              <a:rPr lang="tr-TR" dirty="0">
                <a:solidFill>
                  <a:schemeClr val="tx1"/>
                </a:solidFill>
              </a:rPr>
              <a:t>Maddenin çok yoğun ortamdan, az yoğun ortama </a:t>
            </a:r>
            <a:r>
              <a:rPr lang="tr-TR" dirty="0" err="1">
                <a:solidFill>
                  <a:schemeClr val="tx1"/>
                </a:solidFill>
              </a:rPr>
              <a:t>geçişidir.Örneğin</a:t>
            </a:r>
            <a:r>
              <a:rPr lang="tr-TR" dirty="0">
                <a:solidFill>
                  <a:schemeClr val="tx1"/>
                </a:solidFill>
              </a:rPr>
              <a:t> bir bardak suya atılan şekerin eriyerek suyu tatlandırması</a:t>
            </a:r>
            <a:r>
              <a:rPr lang="tr-TR" dirty="0" smtClean="0">
                <a:solidFill>
                  <a:schemeClr val="tx1"/>
                </a:solidFill>
              </a:rPr>
              <a:t>.</a:t>
            </a:r>
          </a:p>
          <a:p>
            <a:r>
              <a:rPr lang="tr-TR" b="1" dirty="0" smtClean="0">
                <a:solidFill>
                  <a:schemeClr val="tx1"/>
                </a:solidFill>
              </a:rPr>
              <a:t>OSMOZ </a:t>
            </a:r>
            <a:r>
              <a:rPr lang="tr-TR" b="1" dirty="0">
                <a:solidFill>
                  <a:schemeClr val="tx1"/>
                </a:solidFill>
              </a:rPr>
              <a:t>: </a:t>
            </a:r>
            <a:r>
              <a:rPr lang="tr-TR" dirty="0">
                <a:solidFill>
                  <a:schemeClr val="tx1"/>
                </a:solidFill>
              </a:rPr>
              <a:t>Seçici geçirgen bir zarın varlığında  su moleküllerinin çok olduğu ortamdan, su moleküllerinin az olduğu ortama </a:t>
            </a:r>
            <a:r>
              <a:rPr lang="tr-TR" b="1" u="sng" dirty="0">
                <a:solidFill>
                  <a:schemeClr val="tx1"/>
                </a:solidFill>
              </a:rPr>
              <a:t>suyun</a:t>
            </a:r>
            <a:r>
              <a:rPr lang="tr-TR" dirty="0">
                <a:solidFill>
                  <a:schemeClr val="tx1"/>
                </a:solidFill>
              </a:rPr>
              <a:t> geçişine denir.</a:t>
            </a:r>
          </a:p>
        </p:txBody>
      </p:sp>
      <p:sp>
        <p:nvSpPr>
          <p:cNvPr id="3" name="Başlık 2"/>
          <p:cNvSpPr>
            <a:spLocks noGrp="1"/>
          </p:cNvSpPr>
          <p:nvPr>
            <p:ph type="title"/>
          </p:nvPr>
        </p:nvSpPr>
        <p:spPr/>
        <p:txBody>
          <a:bodyPr>
            <a:normAutofit/>
          </a:bodyPr>
          <a:lstStyle/>
          <a:p>
            <a:r>
              <a:rPr lang="tr-TR" sz="3600" b="1" dirty="0">
                <a:solidFill>
                  <a:schemeClr val="tx1"/>
                </a:solidFill>
                <a:latin typeface="00333" panose="00000400000000000000" pitchFamily="2" charset="0"/>
              </a:rPr>
              <a:t>MOLEKÜLLERİN HÜCRE ZARINDAN </a:t>
            </a:r>
            <a:r>
              <a:rPr lang="tr-TR" sz="3600" b="1" dirty="0" smtClean="0">
                <a:solidFill>
                  <a:schemeClr val="tx1"/>
                </a:solidFill>
                <a:latin typeface="00333" panose="00000400000000000000" pitchFamily="2" charset="0"/>
              </a:rPr>
              <a:t>GEÇİŞİ</a:t>
            </a:r>
            <a:endParaRPr lang="tr-TR" dirty="0"/>
          </a:p>
        </p:txBody>
      </p:sp>
    </p:spTree>
    <p:extLst>
      <p:ext uri="{BB962C8B-B14F-4D97-AF65-F5344CB8AC3E}">
        <p14:creationId xmlns:p14="http://schemas.microsoft.com/office/powerpoint/2010/main" val="39103458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772816"/>
            <a:ext cx="6408712" cy="4806534"/>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069744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2348880"/>
            <a:ext cx="8712967" cy="4104456"/>
          </a:xfrm>
        </p:spPr>
        <p:txBody>
          <a:bodyPr>
            <a:normAutofit fontScale="70000" lnSpcReduction="20000"/>
          </a:bodyPr>
          <a:lstStyle/>
          <a:p>
            <a:pPr algn="ctr"/>
            <a:r>
              <a:rPr lang="tr-TR" b="1" dirty="0"/>
              <a:t/>
            </a:r>
            <a:br>
              <a:rPr lang="tr-TR" b="1" dirty="0"/>
            </a:br>
            <a:r>
              <a:rPr lang="tr-TR" sz="2600" dirty="0">
                <a:solidFill>
                  <a:schemeClr val="tx1"/>
                </a:solidFill>
              </a:rPr>
              <a:t>Hücre zarı yaklaşık %60 protein %35 yağ ve %5 oranında da karbonhidrat içerir. </a:t>
            </a:r>
            <a:br>
              <a:rPr lang="tr-TR" sz="2600" dirty="0">
                <a:solidFill>
                  <a:schemeClr val="tx1"/>
                </a:solidFill>
              </a:rPr>
            </a:br>
            <a:r>
              <a:rPr lang="tr-TR" sz="2600" dirty="0">
                <a:solidFill>
                  <a:schemeClr val="tx1"/>
                </a:solidFill>
              </a:rPr>
              <a:t>Bu moleküllerin nasıl bir düzende yerleştiğini en iyi açıklayan görüş “akıcı </a:t>
            </a:r>
            <a:r>
              <a:rPr lang="tr-TR" sz="2600" dirty="0" err="1">
                <a:solidFill>
                  <a:schemeClr val="tx1"/>
                </a:solidFill>
              </a:rPr>
              <a:t>mozayik</a:t>
            </a:r>
            <a:r>
              <a:rPr lang="tr-TR" sz="2600" dirty="0">
                <a:solidFill>
                  <a:schemeClr val="tx1"/>
                </a:solidFill>
              </a:rPr>
              <a:t> zar modeli” </a:t>
            </a:r>
            <a:r>
              <a:rPr lang="tr-TR" sz="2600" dirty="0" err="1">
                <a:solidFill>
                  <a:schemeClr val="tx1"/>
                </a:solidFill>
              </a:rPr>
              <a:t>dir</a:t>
            </a:r>
            <a:r>
              <a:rPr lang="tr-TR" sz="2600" dirty="0">
                <a:solidFill>
                  <a:schemeClr val="tx1"/>
                </a:solidFill>
              </a:rPr>
              <a:t>. Daha eski görüş olan </a:t>
            </a:r>
            <a:r>
              <a:rPr lang="tr-TR" sz="2600" dirty="0" err="1">
                <a:solidFill>
                  <a:schemeClr val="tx1"/>
                </a:solidFill>
              </a:rPr>
              <a:t>Danielli</a:t>
            </a:r>
            <a:r>
              <a:rPr lang="tr-TR" sz="2600" dirty="0">
                <a:solidFill>
                  <a:schemeClr val="tx1"/>
                </a:solidFill>
              </a:rPr>
              <a:t> </a:t>
            </a:r>
            <a:r>
              <a:rPr lang="tr-TR" sz="2600" dirty="0" err="1">
                <a:solidFill>
                  <a:schemeClr val="tx1"/>
                </a:solidFill>
              </a:rPr>
              <a:t>Davson</a:t>
            </a:r>
            <a:r>
              <a:rPr lang="tr-TR" sz="2600" dirty="0">
                <a:solidFill>
                  <a:schemeClr val="tx1"/>
                </a:solidFill>
              </a:rPr>
              <a:t> modeli cansız bir zar özelliği taşımakta olup aktif taşımayı izah edememektedir. Akıcı </a:t>
            </a:r>
            <a:r>
              <a:rPr lang="tr-TR" sz="2600" dirty="0" err="1">
                <a:solidFill>
                  <a:schemeClr val="tx1"/>
                </a:solidFill>
              </a:rPr>
              <a:t>mozayik</a:t>
            </a:r>
            <a:r>
              <a:rPr lang="tr-TR" sz="2600" dirty="0">
                <a:solidFill>
                  <a:schemeClr val="tx1"/>
                </a:solidFill>
              </a:rPr>
              <a:t> modeline göre zarın esas çatısını çift katlı yağ (</a:t>
            </a:r>
            <a:r>
              <a:rPr lang="tr-TR" sz="2600" dirty="0" err="1">
                <a:solidFill>
                  <a:schemeClr val="tx1"/>
                </a:solidFill>
              </a:rPr>
              <a:t>lipid</a:t>
            </a:r>
            <a:r>
              <a:rPr lang="tr-TR" sz="2600" dirty="0">
                <a:solidFill>
                  <a:schemeClr val="tx1"/>
                </a:solidFill>
              </a:rPr>
              <a:t>) tabakası oluşturur. Büyüklü küçüklü protein molekülleri yağ tabakasına düzensiz olarak gömülmüştür (</a:t>
            </a:r>
            <a:r>
              <a:rPr lang="tr-TR" sz="2600" dirty="0" err="1">
                <a:solidFill>
                  <a:schemeClr val="tx1"/>
                </a:solidFill>
              </a:rPr>
              <a:t>mozayik</a:t>
            </a:r>
            <a:r>
              <a:rPr lang="tr-TR" sz="2600" dirty="0">
                <a:solidFill>
                  <a:schemeClr val="tx1"/>
                </a:solidFill>
              </a:rPr>
              <a:t> görünümü). Karbonhidratlar proteinlerin bazılarına bağlanarak </a:t>
            </a:r>
            <a:r>
              <a:rPr lang="tr-TR" sz="2600" dirty="0" err="1">
                <a:solidFill>
                  <a:schemeClr val="tx1"/>
                </a:solidFill>
              </a:rPr>
              <a:t>Glikoproteinleri</a:t>
            </a:r>
            <a:r>
              <a:rPr lang="tr-TR" sz="2600" dirty="0">
                <a:solidFill>
                  <a:schemeClr val="tx1"/>
                </a:solidFill>
              </a:rPr>
              <a:t> yağ moleküllerinin bazılarına bağlanarak da </a:t>
            </a:r>
            <a:r>
              <a:rPr lang="tr-TR" sz="2600" dirty="0" err="1">
                <a:solidFill>
                  <a:schemeClr val="tx1"/>
                </a:solidFill>
              </a:rPr>
              <a:t>Glikolipidleri</a:t>
            </a:r>
            <a:r>
              <a:rPr lang="tr-TR" sz="2600" dirty="0">
                <a:solidFill>
                  <a:schemeClr val="tx1"/>
                </a:solidFill>
              </a:rPr>
              <a:t> oluştururlar. Bu moleküller zarın seçici geçirgenliğinde çok önemli rol oynarlar. Hücrelerin birbirini tanıması hormonlar gibi özel maddelerin hücrelere alınması bunlarla sağlanır.</a:t>
            </a:r>
            <a:br>
              <a:rPr lang="tr-TR" sz="2600" dirty="0">
                <a:solidFill>
                  <a:schemeClr val="tx1"/>
                </a:solidFill>
              </a:rPr>
            </a:br>
            <a:r>
              <a:rPr lang="tr-TR" sz="2600" dirty="0">
                <a:solidFill>
                  <a:schemeClr val="tx1"/>
                </a:solidFill>
              </a:rPr>
              <a:t/>
            </a:r>
            <a:br>
              <a:rPr lang="tr-TR" sz="2600" dirty="0">
                <a:solidFill>
                  <a:schemeClr val="tx1"/>
                </a:solidFill>
              </a:rPr>
            </a:br>
            <a:r>
              <a:rPr lang="tr-TR" sz="2600" dirty="0">
                <a:solidFill>
                  <a:schemeClr val="tx1"/>
                </a:solidFill>
              </a:rPr>
              <a:t>Bu nedenle bir canlının farklı dokularındaki zar yapıları farklı olabilir. Bu modelin en önemli özelliği yağ tabakasının devamlı hareket halinde ve akıcı olmasıdır.</a:t>
            </a:r>
            <a:br>
              <a:rPr lang="tr-TR" sz="2600" dirty="0">
                <a:solidFill>
                  <a:schemeClr val="tx1"/>
                </a:solidFill>
              </a:rPr>
            </a:br>
            <a:r>
              <a:rPr lang="tr-TR" sz="2600" dirty="0">
                <a:solidFill>
                  <a:schemeClr val="tx1"/>
                </a:solidFill>
              </a:rPr>
              <a:t>Hücre zarının seçici geçirgenliğini sağlayan </a:t>
            </a:r>
            <a:r>
              <a:rPr lang="tr-TR" sz="2600" dirty="0" err="1">
                <a:solidFill>
                  <a:schemeClr val="tx1"/>
                </a:solidFill>
              </a:rPr>
              <a:t>esafe</a:t>
            </a:r>
            <a:r>
              <a:rPr lang="tr-TR" sz="2600" dirty="0">
                <a:solidFill>
                  <a:schemeClr val="tx1"/>
                </a:solidFill>
              </a:rPr>
              <a:t> yapı </a:t>
            </a:r>
            <a:r>
              <a:rPr lang="tr-TR" sz="2600" dirty="0" err="1">
                <a:solidFill>
                  <a:schemeClr val="tx1"/>
                </a:solidFill>
              </a:rPr>
              <a:t>por</a:t>
            </a:r>
            <a:r>
              <a:rPr lang="tr-TR" sz="2600" dirty="0">
                <a:solidFill>
                  <a:schemeClr val="tx1"/>
                </a:solidFill>
              </a:rPr>
              <a:t> (delik) denilen açıklıklardır. Zardan girip çıkacak moleküllerin büyüklüğü </a:t>
            </a:r>
            <a:r>
              <a:rPr lang="tr-TR" sz="2600" dirty="0" err="1">
                <a:solidFill>
                  <a:schemeClr val="tx1"/>
                </a:solidFill>
              </a:rPr>
              <a:t>porlar</a:t>
            </a:r>
            <a:r>
              <a:rPr lang="tr-TR" sz="2600" dirty="0">
                <a:solidFill>
                  <a:schemeClr val="tx1"/>
                </a:solidFill>
              </a:rPr>
              <a:t> tarafından belirlenir. Bütün hücrelerde </a:t>
            </a:r>
            <a:r>
              <a:rPr lang="tr-TR" sz="2600" dirty="0" err="1">
                <a:solidFill>
                  <a:schemeClr val="tx1"/>
                </a:solidFill>
              </a:rPr>
              <a:t>porlann</a:t>
            </a:r>
            <a:r>
              <a:rPr lang="tr-TR" sz="2600" dirty="0">
                <a:solidFill>
                  <a:schemeClr val="tx1"/>
                </a:solidFill>
              </a:rPr>
              <a:t> büyüklüğü genellikle aynıdır. Ancak her hücredeki </a:t>
            </a:r>
            <a:r>
              <a:rPr lang="tr-TR" sz="2600" dirty="0" err="1">
                <a:solidFill>
                  <a:schemeClr val="tx1"/>
                </a:solidFill>
              </a:rPr>
              <a:t>por</a:t>
            </a:r>
            <a:r>
              <a:rPr lang="tr-TR" sz="2600" dirty="0">
                <a:solidFill>
                  <a:schemeClr val="tx1"/>
                </a:solidFill>
              </a:rPr>
              <a:t> sayısı farklı olabilir.</a:t>
            </a:r>
          </a:p>
        </p:txBody>
      </p:sp>
      <p:sp>
        <p:nvSpPr>
          <p:cNvPr id="3" name="Başlık 2"/>
          <p:cNvSpPr>
            <a:spLocks noGrp="1"/>
          </p:cNvSpPr>
          <p:nvPr>
            <p:ph type="title"/>
          </p:nvPr>
        </p:nvSpPr>
        <p:spPr/>
        <p:txBody>
          <a:bodyPr>
            <a:normAutofit/>
          </a:bodyPr>
          <a:lstStyle/>
          <a:p>
            <a:r>
              <a:rPr lang="tr-TR" b="1" dirty="0">
                <a:solidFill>
                  <a:schemeClr val="tx1"/>
                </a:solidFill>
                <a:latin typeface="00333" panose="00000400000000000000" pitchFamily="2" charset="0"/>
              </a:rPr>
              <a:t>Hücre Zarının Yapısı Nasıldır</a:t>
            </a:r>
            <a:r>
              <a:rPr lang="tr-TR" b="1" dirty="0" smtClean="0">
                <a:solidFill>
                  <a:schemeClr val="tx1"/>
                </a:solidFill>
                <a:latin typeface="00333" panose="00000400000000000000" pitchFamily="2" charset="0"/>
              </a:rPr>
              <a:t>?</a:t>
            </a:r>
            <a:endParaRPr lang="tr-TR" dirty="0">
              <a:solidFill>
                <a:schemeClr val="tx1"/>
              </a:solidFill>
              <a:latin typeface="00333" panose="00000400000000000000" pitchFamily="2" charset="0"/>
            </a:endParaRPr>
          </a:p>
        </p:txBody>
      </p:sp>
    </p:spTree>
    <p:extLst>
      <p:ext uri="{BB962C8B-B14F-4D97-AF65-F5344CB8AC3E}">
        <p14:creationId xmlns:p14="http://schemas.microsoft.com/office/powerpoint/2010/main" val="33740198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solidFill>
                  <a:schemeClr val="tx1"/>
                </a:solidFill>
                <a:latin typeface="00333" panose="00000400000000000000" pitchFamily="2" charset="0"/>
              </a:rPr>
              <a:t>Hücre Zarının </a:t>
            </a:r>
            <a:r>
              <a:rPr lang="tr-TR" b="1" dirty="0" smtClean="0">
                <a:solidFill>
                  <a:schemeClr val="tx1"/>
                </a:solidFill>
                <a:latin typeface="00333" panose="00000400000000000000" pitchFamily="2" charset="0"/>
              </a:rPr>
              <a:t>Yapısı</a:t>
            </a: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708920"/>
            <a:ext cx="8352928" cy="3744416"/>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0966147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67544" y="2675467"/>
            <a:ext cx="8424935" cy="3921885"/>
          </a:xfrm>
        </p:spPr>
        <p:txBody>
          <a:bodyPr>
            <a:normAutofit fontScale="92500" lnSpcReduction="10000"/>
          </a:bodyPr>
          <a:lstStyle/>
          <a:p>
            <a:r>
              <a:rPr lang="tr-TR" b="1" dirty="0">
                <a:solidFill>
                  <a:schemeClr val="tx1"/>
                </a:solidFill>
              </a:rPr>
              <a:t>Hücre zarı</a:t>
            </a:r>
            <a:r>
              <a:rPr lang="tr-TR" dirty="0">
                <a:solidFill>
                  <a:schemeClr val="tx1"/>
                </a:solidFill>
              </a:rPr>
              <a:t>, oldukça karmaşık ve devingen yapısıyla, </a:t>
            </a:r>
            <a:r>
              <a:rPr lang="tr-TR" b="1" dirty="0">
                <a:solidFill>
                  <a:schemeClr val="tx1"/>
                </a:solidFill>
                <a:hlinkClick r:id="rId2"/>
              </a:rPr>
              <a:t>hücre</a:t>
            </a:r>
            <a:endParaRPr lang="tr-TR" dirty="0">
              <a:solidFill>
                <a:schemeClr val="tx1"/>
              </a:solidFill>
            </a:endParaRPr>
          </a:p>
          <a:p>
            <a:r>
              <a:rPr lang="tr-TR" dirty="0">
                <a:solidFill>
                  <a:schemeClr val="tx1"/>
                </a:solidFill>
              </a:rPr>
              <a:t> canlılığının çok önemli bir bileşenidir. Hücre canlılığının ve özgün hücre işlevlerinin sürekliliğini mümkün kılan çok önemli bazı fonksiyonları yerine getirir ki, bunları kabaca şöyle sıralamak </a:t>
            </a:r>
            <a:r>
              <a:rPr lang="tr-TR" dirty="0" err="1">
                <a:solidFill>
                  <a:schemeClr val="tx1"/>
                </a:solidFill>
              </a:rPr>
              <a:t>mümkündür:Hücre</a:t>
            </a:r>
            <a:r>
              <a:rPr lang="tr-TR" dirty="0">
                <a:solidFill>
                  <a:schemeClr val="tx1"/>
                </a:solidFill>
              </a:rPr>
              <a:t> içi ortamın özgün bileşimini hücre dışı ortamdan ayırmak</a:t>
            </a:r>
          </a:p>
          <a:p>
            <a:r>
              <a:rPr lang="tr-TR" dirty="0">
                <a:solidFill>
                  <a:schemeClr val="tx1"/>
                </a:solidFill>
              </a:rPr>
              <a:t>Hücre içi ile hücre dışı ortamlar arasında seçici bir şekilde madde alışverişini sağlayarak hücrenin atıklarını hücre dışı ortama vermek, hücre dışından hücreye gerekli maddeleri almak ve hücre içi ortamın özgün yapısını korumaya yardımcı olmak</a:t>
            </a:r>
          </a:p>
          <a:p>
            <a:r>
              <a:rPr lang="tr-TR" dirty="0">
                <a:solidFill>
                  <a:schemeClr val="tx1"/>
                </a:solidFill>
              </a:rPr>
              <a:t>Komşu hücrelerle iletişimi ve madde alışverişini sağlamak</a:t>
            </a:r>
          </a:p>
          <a:p>
            <a:endParaRPr lang="tr-TR" dirty="0"/>
          </a:p>
        </p:txBody>
      </p:sp>
      <p:sp>
        <p:nvSpPr>
          <p:cNvPr id="3" name="Başlık 2"/>
          <p:cNvSpPr>
            <a:spLocks noGrp="1"/>
          </p:cNvSpPr>
          <p:nvPr>
            <p:ph type="title"/>
          </p:nvPr>
        </p:nvSpPr>
        <p:spPr/>
        <p:txBody>
          <a:bodyPr>
            <a:normAutofit/>
          </a:bodyPr>
          <a:lstStyle/>
          <a:p>
            <a:r>
              <a:rPr lang="tr-TR" sz="6600" b="1" dirty="0">
                <a:solidFill>
                  <a:schemeClr val="tx1"/>
                </a:solidFill>
              </a:rPr>
              <a:t>Hücre zarı</a:t>
            </a:r>
            <a:endParaRPr lang="tr-TR" sz="6600" dirty="0">
              <a:solidFill>
                <a:schemeClr val="tx1"/>
              </a:solidFill>
            </a:endParaRPr>
          </a:p>
        </p:txBody>
      </p:sp>
    </p:spTree>
    <p:extLst>
      <p:ext uri="{BB962C8B-B14F-4D97-AF65-F5344CB8AC3E}">
        <p14:creationId xmlns:p14="http://schemas.microsoft.com/office/powerpoint/2010/main" val="2557724040"/>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1" y="1988840"/>
            <a:ext cx="5616624" cy="4176464"/>
          </a:xfrm>
          <a:prstGeom prst="rect">
            <a:avLst/>
          </a:prstGeom>
        </p:spPr>
      </p:pic>
      <p:sp>
        <p:nvSpPr>
          <p:cNvPr id="3" name="Metin kutusu 2"/>
          <p:cNvSpPr txBox="1"/>
          <p:nvPr/>
        </p:nvSpPr>
        <p:spPr>
          <a:xfrm>
            <a:off x="6084168" y="2204864"/>
            <a:ext cx="2952328" cy="4708981"/>
          </a:xfrm>
          <a:prstGeom prst="rect">
            <a:avLst/>
          </a:prstGeom>
          <a:noFill/>
        </p:spPr>
        <p:txBody>
          <a:bodyPr wrap="square" rtlCol="0">
            <a:spAutoFit/>
          </a:bodyPr>
          <a:lstStyle/>
          <a:p>
            <a:r>
              <a:rPr lang="tr-TR" sz="2000" dirty="0"/>
              <a:t>• Hücreye belirgin bir şekil verir</a:t>
            </a:r>
            <a:r>
              <a:rPr lang="tr-TR" sz="2000" dirty="0" smtClean="0"/>
              <a:t>.</a:t>
            </a:r>
            <a:br>
              <a:rPr lang="tr-TR" sz="2000" dirty="0" smtClean="0"/>
            </a:br>
            <a:r>
              <a:rPr lang="tr-TR" sz="2000" dirty="0"/>
              <a:t>• Hücrenin dış ortamla madde alışverişini temin eder </a:t>
            </a:r>
            <a:r>
              <a:rPr lang="tr-TR" sz="2000" dirty="0" smtClean="0"/>
              <a:t>.</a:t>
            </a:r>
            <a:br>
              <a:rPr lang="tr-TR" sz="2000" dirty="0" smtClean="0"/>
            </a:br>
            <a:r>
              <a:rPr lang="tr-TR" sz="2000" dirty="0"/>
              <a:t>• Hücre içeriğinin dağılmasını önler</a:t>
            </a:r>
            <a:r>
              <a:rPr lang="tr-TR" sz="2000" dirty="0" smtClean="0"/>
              <a:t>.</a:t>
            </a:r>
            <a:br>
              <a:rPr lang="tr-TR" sz="2000" dirty="0" smtClean="0"/>
            </a:br>
            <a:r>
              <a:rPr lang="tr-TR" sz="2000" dirty="0"/>
              <a:t>• Hücreye desteklik temin eder .</a:t>
            </a:r>
            <a:r>
              <a:rPr lang="tr-TR" sz="2000" dirty="0" smtClean="0"/>
              <a:t/>
            </a:r>
            <a:br>
              <a:rPr lang="tr-TR" sz="2000" dirty="0" smtClean="0"/>
            </a:br>
            <a:r>
              <a:rPr lang="tr-TR" sz="2000" dirty="0" smtClean="0"/>
              <a:t/>
            </a:r>
            <a:br>
              <a:rPr lang="tr-TR" sz="2000" dirty="0" smtClean="0"/>
            </a:br>
            <a:r>
              <a:rPr lang="tr-TR" sz="2000" dirty="0"/>
              <a:t>• Doku oluşumu esnasında hücrelerin birbirini tanımasında görev yaparlar.</a:t>
            </a:r>
            <a:r>
              <a:rPr lang="tr-TR" sz="2000" dirty="0" smtClean="0"/>
              <a:t/>
            </a:r>
            <a:br>
              <a:rPr lang="tr-TR" sz="2000" dirty="0" smtClean="0"/>
            </a:br>
            <a:endParaRPr lang="tr-TR" sz="2000" dirty="0"/>
          </a:p>
        </p:txBody>
      </p:sp>
    </p:spTree>
    <p:extLst>
      <p:ext uri="{BB962C8B-B14F-4D97-AF65-F5344CB8AC3E}">
        <p14:creationId xmlns:p14="http://schemas.microsoft.com/office/powerpoint/2010/main" val="414859009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204864"/>
            <a:ext cx="8517632" cy="4392488"/>
          </a:xfrm>
        </p:spPr>
        <p:txBody>
          <a:bodyPr>
            <a:noAutofit/>
          </a:bodyPr>
          <a:lstStyle/>
          <a:p>
            <a:r>
              <a:rPr lang="tr-TR" sz="1800" dirty="0">
                <a:solidFill>
                  <a:schemeClr val="tx1"/>
                </a:solidFill>
              </a:rPr>
              <a:t>Seçici geçirgenlik, hücre zarının bazı maddeleri hücre alıp bazılarını almamasıdır. Hücre zarı </a:t>
            </a:r>
            <a:r>
              <a:rPr lang="tr-TR" sz="1800" dirty="0" err="1">
                <a:solidFill>
                  <a:schemeClr val="tx1"/>
                </a:solidFill>
              </a:rPr>
              <a:t>oldukca</a:t>
            </a:r>
            <a:r>
              <a:rPr lang="tr-TR" sz="1800" dirty="0">
                <a:solidFill>
                  <a:schemeClr val="tx1"/>
                </a:solidFill>
              </a:rPr>
              <a:t> karmaşık ve devingen yapısıyla, hücre canlılığının ve özgün hücre işlevlerinin sürekliliğini mümkün kılan çok önemli bazı fonksiyonları yerine getirir </a:t>
            </a:r>
            <a:r>
              <a:rPr lang="tr-TR" sz="1800" dirty="0" err="1">
                <a:solidFill>
                  <a:schemeClr val="tx1"/>
                </a:solidFill>
              </a:rPr>
              <a:t>ki,bunları</a:t>
            </a:r>
            <a:r>
              <a:rPr lang="tr-TR" sz="1800" dirty="0">
                <a:solidFill>
                  <a:schemeClr val="tx1"/>
                </a:solidFill>
              </a:rPr>
              <a:t> şöyle sıralayabiliriz: </a:t>
            </a:r>
            <a:br>
              <a:rPr lang="tr-TR" sz="1800" dirty="0">
                <a:solidFill>
                  <a:schemeClr val="tx1"/>
                </a:solidFill>
              </a:rPr>
            </a:br>
            <a:r>
              <a:rPr lang="tr-TR" sz="1800" dirty="0">
                <a:solidFill>
                  <a:schemeClr val="tx1"/>
                </a:solidFill>
              </a:rPr>
              <a:t>-Hücre içi ortamın özgün bileşimini hücre dışı ortamdan ayırmak -Hücre içi ile dışı ortamlar arsında alış verişi sağlamak -Komşu hücrelerle iletişimi sağlamak </a:t>
            </a:r>
            <a:br>
              <a:rPr lang="tr-TR" sz="1800" dirty="0">
                <a:solidFill>
                  <a:schemeClr val="tx1"/>
                </a:solidFill>
              </a:rPr>
            </a:br>
            <a:r>
              <a:rPr lang="tr-TR" sz="1800" dirty="0">
                <a:solidFill>
                  <a:schemeClr val="tx1"/>
                </a:solidFill>
              </a:rPr>
              <a:t>Hücre </a:t>
            </a:r>
            <a:r>
              <a:rPr lang="tr-TR" sz="1800" dirty="0" err="1">
                <a:solidFill>
                  <a:schemeClr val="tx1"/>
                </a:solidFill>
              </a:rPr>
              <a:t>zarı,mikroskobik</a:t>
            </a:r>
            <a:r>
              <a:rPr lang="tr-TR" sz="1800" dirty="0">
                <a:solidFill>
                  <a:schemeClr val="tx1"/>
                </a:solidFill>
              </a:rPr>
              <a:t> incelemede iki koyu renkli tabaka arasında açık renkli bir tabakadan oluşuyor gibi </a:t>
            </a:r>
            <a:r>
              <a:rPr lang="tr-TR" sz="1800" dirty="0" err="1">
                <a:solidFill>
                  <a:schemeClr val="tx1"/>
                </a:solidFill>
              </a:rPr>
              <a:t>gözüksede,aslında</a:t>
            </a:r>
            <a:r>
              <a:rPr lang="tr-TR" sz="1800" dirty="0">
                <a:solidFill>
                  <a:schemeClr val="tx1"/>
                </a:solidFill>
              </a:rPr>
              <a:t> iki tabakadan oluşan bir </a:t>
            </a:r>
            <a:r>
              <a:rPr lang="tr-TR" sz="1800" dirty="0" err="1">
                <a:solidFill>
                  <a:schemeClr val="tx1"/>
                </a:solidFill>
              </a:rPr>
              <a:t>organdır.Her</a:t>
            </a:r>
            <a:r>
              <a:rPr lang="tr-TR" sz="1800" dirty="0">
                <a:solidFill>
                  <a:schemeClr val="tx1"/>
                </a:solidFill>
              </a:rPr>
              <a:t> iki tabakada </a:t>
            </a:r>
            <a:r>
              <a:rPr lang="tr-TR" sz="1800" dirty="0" err="1">
                <a:solidFill>
                  <a:schemeClr val="tx1"/>
                </a:solidFill>
              </a:rPr>
              <a:t>fosfolipit</a:t>
            </a:r>
            <a:r>
              <a:rPr lang="tr-TR" sz="1800" dirty="0">
                <a:solidFill>
                  <a:schemeClr val="tx1"/>
                </a:solidFill>
              </a:rPr>
              <a:t> molekülleri içine gömülmüş çeşitli proteinlerden </a:t>
            </a:r>
            <a:r>
              <a:rPr lang="tr-TR" sz="1800" dirty="0" err="1">
                <a:solidFill>
                  <a:schemeClr val="tx1"/>
                </a:solidFill>
              </a:rPr>
              <a:t>oluşur.Fosfolipit</a:t>
            </a:r>
            <a:r>
              <a:rPr lang="tr-TR" sz="1800" dirty="0">
                <a:solidFill>
                  <a:schemeClr val="tx1"/>
                </a:solidFill>
              </a:rPr>
              <a:t> moleküllerinin uzun zincirli yağ asitlerinden oluşmuş kısımları suda çözünmez ancak yağda çözünürler. </a:t>
            </a:r>
            <a:br>
              <a:rPr lang="tr-TR" sz="1800" dirty="0">
                <a:solidFill>
                  <a:schemeClr val="tx1"/>
                </a:solidFill>
              </a:rPr>
            </a:br>
            <a:r>
              <a:rPr lang="tr-TR" sz="1800" dirty="0">
                <a:solidFill>
                  <a:schemeClr val="tx1"/>
                </a:solidFill>
              </a:rPr>
              <a:t>Yan yana duran iki hücrenin </a:t>
            </a:r>
            <a:r>
              <a:rPr lang="tr-TR" sz="1800" dirty="0" err="1">
                <a:solidFill>
                  <a:schemeClr val="tx1"/>
                </a:solidFill>
              </a:rPr>
              <a:t>stoplazma</a:t>
            </a:r>
            <a:r>
              <a:rPr lang="tr-TR" sz="1800" dirty="0">
                <a:solidFill>
                  <a:schemeClr val="tx1"/>
                </a:solidFill>
              </a:rPr>
              <a:t> zarları arası 150-200angstrom genişliğindedir. </a:t>
            </a:r>
          </a:p>
        </p:txBody>
      </p:sp>
      <p:sp>
        <p:nvSpPr>
          <p:cNvPr id="3" name="Metin kutusu 2"/>
          <p:cNvSpPr txBox="1"/>
          <p:nvPr/>
        </p:nvSpPr>
        <p:spPr>
          <a:xfrm>
            <a:off x="971600" y="764704"/>
            <a:ext cx="7056784" cy="830997"/>
          </a:xfrm>
          <a:prstGeom prst="rect">
            <a:avLst/>
          </a:prstGeom>
          <a:noFill/>
        </p:spPr>
        <p:txBody>
          <a:bodyPr wrap="square" rtlCol="0">
            <a:spAutoFit/>
          </a:bodyPr>
          <a:lstStyle/>
          <a:p>
            <a:pPr algn="ctr"/>
            <a:r>
              <a:rPr lang="tr-TR" sz="4800" b="1" dirty="0" smtClean="0">
                <a:ln w="1905"/>
                <a:effectLst>
                  <a:innerShdw blurRad="69850" dist="43180" dir="5400000">
                    <a:srgbClr val="000000">
                      <a:alpha val="65000"/>
                    </a:srgbClr>
                  </a:innerShdw>
                </a:effectLst>
                <a:latin typeface="00333" panose="00000400000000000000" pitchFamily="2" charset="0"/>
              </a:rPr>
              <a:t>HÜCRE ZARI</a:t>
            </a:r>
            <a:endParaRPr lang="tr-TR" sz="4800" b="1" dirty="0">
              <a:ln w="1905"/>
              <a:effectLst>
                <a:innerShdw blurRad="69850" dist="43180" dir="5400000">
                  <a:srgbClr val="000000">
                    <a:alpha val="65000"/>
                  </a:srgbClr>
                </a:innerShdw>
              </a:effectLst>
              <a:latin typeface="00333" panose="00000400000000000000" pitchFamily="2" charset="0"/>
            </a:endParaRPr>
          </a:p>
        </p:txBody>
      </p:sp>
    </p:spTree>
    <p:extLst>
      <p:ext uri="{BB962C8B-B14F-4D97-AF65-F5344CB8AC3E}">
        <p14:creationId xmlns:p14="http://schemas.microsoft.com/office/powerpoint/2010/main" val="198416898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algn="ctr"/>
            <a:r>
              <a:rPr lang="tr-TR" sz="2800" dirty="0">
                <a:solidFill>
                  <a:schemeClr val="tx1"/>
                </a:solidFill>
              </a:rPr>
              <a:t>-Hücreyi dış </a:t>
            </a:r>
            <a:r>
              <a:rPr lang="tr-TR" sz="2800" dirty="0" err="1">
                <a:solidFill>
                  <a:schemeClr val="tx1"/>
                </a:solidFill>
              </a:rPr>
              <a:t>ortamadan</a:t>
            </a:r>
            <a:r>
              <a:rPr lang="tr-TR" sz="2800" dirty="0">
                <a:solidFill>
                  <a:schemeClr val="tx1"/>
                </a:solidFill>
              </a:rPr>
              <a:t> ayırır. -Hücreye şekil verir. -Madde giriş çıkışını düzenler. -</a:t>
            </a:r>
            <a:r>
              <a:rPr lang="tr-TR" sz="2800" dirty="0" err="1">
                <a:solidFill>
                  <a:schemeClr val="tx1"/>
                </a:solidFill>
              </a:rPr>
              <a:t>Protein,yağ</a:t>
            </a:r>
            <a:r>
              <a:rPr lang="tr-TR" sz="2800" dirty="0">
                <a:solidFill>
                  <a:schemeClr val="tx1"/>
                </a:solidFill>
              </a:rPr>
              <a:t> ve karbonhidratlardan oluşmuştur. -Hücreye alınacak hormon </a:t>
            </a:r>
            <a:r>
              <a:rPr lang="tr-TR" sz="2800" dirty="0" err="1">
                <a:solidFill>
                  <a:schemeClr val="tx1"/>
                </a:solidFill>
              </a:rPr>
              <a:t>v.b</a:t>
            </a:r>
            <a:r>
              <a:rPr lang="tr-TR" sz="2800" dirty="0">
                <a:solidFill>
                  <a:schemeClr val="tx1"/>
                </a:solidFill>
              </a:rPr>
              <a:t>. tanır. -Hücrenin beslenmesine yardımcı olur. -Metabolizma atıklarının dışarı atılmasını sağlar</a:t>
            </a:r>
            <a:r>
              <a:rPr lang="tr-TR" dirty="0"/>
              <a:t>. </a:t>
            </a:r>
          </a:p>
        </p:txBody>
      </p:sp>
      <p:sp>
        <p:nvSpPr>
          <p:cNvPr id="3" name="Başlık 2"/>
          <p:cNvSpPr>
            <a:spLocks noGrp="1"/>
          </p:cNvSpPr>
          <p:nvPr>
            <p:ph type="title"/>
          </p:nvPr>
        </p:nvSpPr>
        <p:spPr/>
        <p:txBody>
          <a:bodyPr>
            <a:noAutofit/>
          </a:bodyPr>
          <a:lstStyle/>
          <a:p>
            <a:r>
              <a:rPr lang="tr-TR" sz="4800" dirty="0">
                <a:solidFill>
                  <a:schemeClr val="tx1"/>
                </a:solidFill>
                <a:latin typeface="00333" panose="00000400000000000000" pitchFamily="2" charset="0"/>
              </a:rPr>
              <a:t>Hücre Zarının </a:t>
            </a:r>
            <a:r>
              <a:rPr lang="tr-TR" sz="4800" dirty="0" smtClean="0">
                <a:solidFill>
                  <a:schemeClr val="tx1"/>
                </a:solidFill>
                <a:latin typeface="00333" panose="00000400000000000000" pitchFamily="2" charset="0"/>
              </a:rPr>
              <a:t>Özellikleri</a:t>
            </a:r>
            <a:endParaRPr lang="tr-TR" sz="4800" dirty="0">
              <a:solidFill>
                <a:schemeClr val="tx1"/>
              </a:solidFill>
              <a:latin typeface="00333" panose="00000400000000000000" pitchFamily="2" charset="0"/>
            </a:endParaRPr>
          </a:p>
        </p:txBody>
      </p:sp>
    </p:spTree>
    <p:extLst>
      <p:ext uri="{BB962C8B-B14F-4D97-AF65-F5344CB8AC3E}">
        <p14:creationId xmlns:p14="http://schemas.microsoft.com/office/powerpoint/2010/main" val="217639423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chemeClr val="tx1"/>
                </a:solidFill>
                <a:latin typeface="00333" panose="00000400000000000000" pitchFamily="2" charset="0"/>
              </a:rPr>
              <a:t>Hücre Zarının Özellikleri</a:t>
            </a:r>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430" y="2492896"/>
            <a:ext cx="5220072" cy="3915054"/>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Metin kutusu 3"/>
          <p:cNvSpPr txBox="1"/>
          <p:nvPr/>
        </p:nvSpPr>
        <p:spPr>
          <a:xfrm>
            <a:off x="5940152" y="2924944"/>
            <a:ext cx="2952328" cy="2893100"/>
          </a:xfrm>
          <a:prstGeom prst="rect">
            <a:avLst/>
          </a:prstGeom>
          <a:noFill/>
        </p:spPr>
        <p:txBody>
          <a:bodyPr wrap="square" rtlCol="0">
            <a:spAutoFit/>
          </a:bodyPr>
          <a:lstStyle/>
          <a:p>
            <a:r>
              <a:rPr lang="tr-TR" sz="2000" b="1" dirty="0"/>
              <a:t>Hücre Zarının </a:t>
            </a:r>
            <a:r>
              <a:rPr lang="tr-TR" sz="2000" b="1" dirty="0" smtClean="0"/>
              <a:t>Özellikleri</a:t>
            </a:r>
            <a:r>
              <a:rPr lang="tr-TR" dirty="0" smtClean="0"/>
              <a:t/>
            </a:r>
            <a:br>
              <a:rPr lang="tr-TR" dirty="0" smtClean="0"/>
            </a:br>
            <a:r>
              <a:rPr lang="tr-TR" dirty="0"/>
              <a:t>• Canlı ve saydamdır</a:t>
            </a:r>
            <a:r>
              <a:rPr lang="tr-TR" dirty="0" smtClean="0"/>
              <a:t>.</a:t>
            </a:r>
            <a:br>
              <a:rPr lang="tr-TR" dirty="0" smtClean="0"/>
            </a:br>
            <a:r>
              <a:rPr lang="tr-TR" dirty="0"/>
              <a:t>• Yapısında </a:t>
            </a:r>
            <a:r>
              <a:rPr lang="tr-TR" dirty="0" err="1"/>
              <a:t>porlar</a:t>
            </a:r>
            <a:r>
              <a:rPr lang="tr-TR" dirty="0"/>
              <a:t> mevcuttur</a:t>
            </a:r>
            <a:r>
              <a:rPr lang="tr-TR" dirty="0" smtClean="0"/>
              <a:t>.</a:t>
            </a:r>
            <a:br>
              <a:rPr lang="tr-TR" dirty="0" smtClean="0"/>
            </a:br>
            <a:r>
              <a:rPr lang="tr-TR" dirty="0"/>
              <a:t>• </a:t>
            </a:r>
            <a:r>
              <a:rPr lang="tr-TR" dirty="0" err="1"/>
              <a:t>Lipoprotein</a:t>
            </a:r>
            <a:r>
              <a:rPr lang="tr-TR" dirty="0"/>
              <a:t> yapılıdır</a:t>
            </a:r>
            <a:r>
              <a:rPr lang="tr-TR" dirty="0" smtClean="0"/>
              <a:t>.</a:t>
            </a:r>
            <a:br>
              <a:rPr lang="tr-TR" dirty="0" smtClean="0"/>
            </a:br>
            <a:r>
              <a:rPr lang="tr-TR" dirty="0"/>
              <a:t>• Az miktarda </a:t>
            </a:r>
            <a:r>
              <a:rPr lang="tr-TR" dirty="0">
                <a:hlinkClick r:id="rId3" tooltip="Karbonhidratların yapısı ve özellikleri"/>
              </a:rPr>
              <a:t>karbonhidrat</a:t>
            </a:r>
            <a:r>
              <a:rPr lang="tr-TR" dirty="0"/>
              <a:t> içerir</a:t>
            </a:r>
            <a:r>
              <a:rPr lang="tr-TR" dirty="0" smtClean="0"/>
              <a:t>.</a:t>
            </a:r>
            <a:br>
              <a:rPr lang="tr-TR" dirty="0" smtClean="0"/>
            </a:br>
            <a:r>
              <a:rPr lang="tr-TR" dirty="0"/>
              <a:t>• Esnek ve hareketlidir.</a:t>
            </a:r>
            <a:r>
              <a:rPr lang="tr-TR" dirty="0" smtClean="0"/>
              <a:t/>
            </a:r>
            <a:br>
              <a:rPr lang="tr-TR" dirty="0" smtClean="0"/>
            </a:br>
            <a:r>
              <a:rPr lang="tr-TR" dirty="0" smtClean="0"/>
              <a:t/>
            </a:r>
            <a:br>
              <a:rPr lang="tr-TR" dirty="0" smtClean="0"/>
            </a:br>
            <a:r>
              <a:rPr lang="tr-TR" dirty="0"/>
              <a:t>• Seçici geçirgendir.</a:t>
            </a:r>
          </a:p>
        </p:txBody>
      </p:sp>
    </p:spTree>
    <p:extLst>
      <p:ext uri="{BB962C8B-B14F-4D97-AF65-F5344CB8AC3E}">
        <p14:creationId xmlns:p14="http://schemas.microsoft.com/office/powerpoint/2010/main" val="4228413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r>
              <a:rPr lang="tr-TR" sz="2800" dirty="0">
                <a:solidFill>
                  <a:schemeClr val="tx1"/>
                </a:solidFill>
                <a:latin typeface="00333" panose="00000400000000000000" pitchFamily="2" charset="0"/>
              </a:rPr>
              <a:t>1- Hücreyi dış etkenlerden korumak </a:t>
            </a:r>
            <a:r>
              <a:rPr lang="tr-TR" sz="2800" dirty="0" smtClean="0">
                <a:solidFill>
                  <a:schemeClr val="tx1"/>
                </a:solidFill>
                <a:latin typeface="00333" panose="00000400000000000000" pitchFamily="2" charset="0"/>
              </a:rPr>
              <a:t>.</a:t>
            </a:r>
          </a:p>
          <a:p>
            <a:r>
              <a:rPr lang="tr-TR" sz="2800" dirty="0" smtClean="0">
                <a:solidFill>
                  <a:schemeClr val="tx1"/>
                </a:solidFill>
                <a:latin typeface="00333" panose="00000400000000000000" pitchFamily="2" charset="0"/>
              </a:rPr>
              <a:t>2- </a:t>
            </a:r>
            <a:r>
              <a:rPr lang="tr-TR" sz="2800" dirty="0">
                <a:solidFill>
                  <a:schemeClr val="tx1"/>
                </a:solidFill>
                <a:latin typeface="00333" panose="00000400000000000000" pitchFamily="2" charset="0"/>
              </a:rPr>
              <a:t>Hücreye şekil vermek </a:t>
            </a:r>
            <a:r>
              <a:rPr lang="tr-TR" sz="2800" dirty="0" smtClean="0">
                <a:solidFill>
                  <a:schemeClr val="tx1"/>
                </a:solidFill>
                <a:latin typeface="00333" panose="00000400000000000000" pitchFamily="2" charset="0"/>
              </a:rPr>
              <a:t>.</a:t>
            </a:r>
          </a:p>
          <a:p>
            <a:r>
              <a:rPr lang="tr-TR" sz="2800" dirty="0" smtClean="0">
                <a:solidFill>
                  <a:schemeClr val="tx1"/>
                </a:solidFill>
                <a:latin typeface="00333" panose="00000400000000000000" pitchFamily="2" charset="0"/>
              </a:rPr>
              <a:t>3- </a:t>
            </a:r>
            <a:r>
              <a:rPr lang="tr-TR" sz="2800" dirty="0">
                <a:solidFill>
                  <a:schemeClr val="tx1"/>
                </a:solidFill>
                <a:latin typeface="00333" panose="00000400000000000000" pitchFamily="2" charset="0"/>
              </a:rPr>
              <a:t>Madde alış verişini kontrol etmektir</a:t>
            </a:r>
            <a:r>
              <a:rPr lang="tr-TR" sz="3200" dirty="0">
                <a:solidFill>
                  <a:schemeClr val="tx1"/>
                </a:solidFill>
                <a:latin typeface="00333" panose="00000400000000000000" pitchFamily="2" charset="0"/>
              </a:rPr>
              <a:t>. </a:t>
            </a:r>
          </a:p>
        </p:txBody>
      </p:sp>
      <p:sp>
        <p:nvSpPr>
          <p:cNvPr id="3" name="Başlık 2"/>
          <p:cNvSpPr>
            <a:spLocks noGrp="1"/>
          </p:cNvSpPr>
          <p:nvPr>
            <p:ph type="title"/>
          </p:nvPr>
        </p:nvSpPr>
        <p:spPr/>
        <p:txBody>
          <a:bodyPr/>
          <a:lstStyle/>
          <a:p>
            <a:r>
              <a:rPr lang="tr-TR" b="1" dirty="0">
                <a:solidFill>
                  <a:schemeClr val="tx1"/>
                </a:solidFill>
                <a:latin typeface="00333" panose="00000400000000000000" pitchFamily="2" charset="0"/>
              </a:rPr>
              <a:t>Hücre zarının </a:t>
            </a:r>
            <a:r>
              <a:rPr lang="tr-TR" b="1" dirty="0" smtClean="0">
                <a:solidFill>
                  <a:schemeClr val="tx1"/>
                </a:solidFill>
                <a:latin typeface="00333" panose="00000400000000000000" pitchFamily="2" charset="0"/>
              </a:rPr>
              <a:t>görevleri</a:t>
            </a:r>
            <a:endParaRPr lang="tr-TR" dirty="0">
              <a:solidFill>
                <a:schemeClr val="tx1"/>
              </a:solidFill>
              <a:latin typeface="00333" panose="00000400000000000000" pitchFamily="2" charset="0"/>
            </a:endParaRPr>
          </a:p>
        </p:txBody>
      </p:sp>
    </p:spTree>
    <p:extLst>
      <p:ext uri="{BB962C8B-B14F-4D97-AF65-F5344CB8AC3E}">
        <p14:creationId xmlns:p14="http://schemas.microsoft.com/office/powerpoint/2010/main" val="7414605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4800" dirty="0" smtClean="0">
                <a:solidFill>
                  <a:schemeClr val="tx1"/>
                </a:solidFill>
                <a:latin typeface="00333" panose="00000400000000000000" pitchFamily="2" charset="0"/>
              </a:rPr>
              <a:t>HÜCRE ZARI</a:t>
            </a:r>
            <a:endParaRPr lang="tr-TR" sz="4800" dirty="0">
              <a:solidFill>
                <a:schemeClr val="tx1"/>
              </a:solidFill>
              <a:latin typeface="00333" panose="00000400000000000000" pitchFamily="2" charset="0"/>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2564904"/>
            <a:ext cx="4331855" cy="3537527"/>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3204687"/>
            <a:ext cx="3838575" cy="2924175"/>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128275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2675466"/>
            <a:ext cx="8424935" cy="3777869"/>
          </a:xfrm>
        </p:spPr>
        <p:txBody>
          <a:bodyPr>
            <a:normAutofit fontScale="77500" lnSpcReduction="20000"/>
          </a:bodyPr>
          <a:lstStyle/>
          <a:p>
            <a:r>
              <a:rPr lang="tr-TR" sz="2900" dirty="0">
                <a:solidFill>
                  <a:schemeClr val="tx1"/>
                </a:solidFill>
              </a:rPr>
              <a:t>Akıcı-mozaik zar modeline göre hücre zarı, iki sıra yağ tabakasıyla bu tabakalarda yüzen farklı büyüklük ve yapıdaki proteinlerden oluşur. Hücre zarı </a:t>
            </a:r>
            <a:r>
              <a:rPr lang="tr-TR" sz="2900" dirty="0" err="1">
                <a:solidFill>
                  <a:schemeClr val="tx1"/>
                </a:solidFill>
              </a:rPr>
              <a:t>karbonhidrat,protein</a:t>
            </a:r>
            <a:r>
              <a:rPr lang="tr-TR" sz="2900" dirty="0">
                <a:solidFill>
                  <a:schemeClr val="tx1"/>
                </a:solidFill>
              </a:rPr>
              <a:t> ve yağlardan oluşur. </a:t>
            </a:r>
            <a:br>
              <a:rPr lang="tr-TR" sz="2900" dirty="0">
                <a:solidFill>
                  <a:schemeClr val="tx1"/>
                </a:solidFill>
              </a:rPr>
            </a:br>
            <a:r>
              <a:rPr lang="tr-TR" sz="2900" dirty="0">
                <a:solidFill>
                  <a:schemeClr val="tx1"/>
                </a:solidFill>
              </a:rPr>
              <a:t>Hücre zarından geçebilen maddeler: Küçük moleküller ( glikoz, aminoasit, su, madensel tuzlar), yağda eriyen A, D, E, K vitaminleri, nötr moleküller (oksijen ve karbondioksit )’tir. </a:t>
            </a:r>
            <a:br>
              <a:rPr lang="tr-TR" sz="2900" dirty="0">
                <a:solidFill>
                  <a:schemeClr val="tx1"/>
                </a:solidFill>
              </a:rPr>
            </a:br>
            <a:r>
              <a:rPr lang="tr-TR" sz="2900" dirty="0">
                <a:solidFill>
                  <a:schemeClr val="tx1"/>
                </a:solidFill>
              </a:rPr>
              <a:t>Hücre Çeperi: Bitkisel hücrelerde hücre zarının dışında bulunur. Selüloz adı verilen ölü bir maddeden yapılmıştır. Hücre duvarının selülozdan yapılmış olması, hücrenin madde alış verişini engellemez. Çünkü hücre duvarında da </a:t>
            </a:r>
            <a:r>
              <a:rPr lang="tr-TR" sz="2900" dirty="0" err="1">
                <a:solidFill>
                  <a:schemeClr val="tx1"/>
                </a:solidFill>
              </a:rPr>
              <a:t>porlar</a:t>
            </a:r>
            <a:r>
              <a:rPr lang="tr-TR" sz="2900" dirty="0">
                <a:solidFill>
                  <a:schemeClr val="tx1"/>
                </a:solidFill>
              </a:rPr>
              <a:t> vardır. Hücre çeperi cansız, kalın dayanıklı, esnek olmayan, tam geçirgen ve selüloz yapıdadır. </a:t>
            </a:r>
            <a:br>
              <a:rPr lang="tr-TR" sz="2900" dirty="0">
                <a:solidFill>
                  <a:schemeClr val="tx1"/>
                </a:solidFill>
              </a:rPr>
            </a:br>
            <a:r>
              <a:rPr lang="tr-TR" sz="2900" dirty="0" err="1">
                <a:solidFill>
                  <a:schemeClr val="tx1"/>
                </a:solidFill>
              </a:rPr>
              <a:t>Not;Bitki</a:t>
            </a:r>
            <a:r>
              <a:rPr lang="tr-TR" sz="2900" dirty="0">
                <a:solidFill>
                  <a:schemeClr val="tx1"/>
                </a:solidFill>
              </a:rPr>
              <a:t> hücrelerinde hücre zarının dışında selülozdan oluşmuş bir de çeper </a:t>
            </a:r>
            <a:r>
              <a:rPr lang="tr-TR" sz="2900" dirty="0" err="1">
                <a:solidFill>
                  <a:schemeClr val="tx1"/>
                </a:solidFill>
              </a:rPr>
              <a:t>vardır.Buna</a:t>
            </a:r>
            <a:r>
              <a:rPr lang="tr-TR" sz="2900" dirty="0">
                <a:solidFill>
                  <a:schemeClr val="tx1"/>
                </a:solidFill>
              </a:rPr>
              <a:t> hücre duvarı ya da </a:t>
            </a:r>
            <a:r>
              <a:rPr lang="tr-TR" sz="3100" b="1" dirty="0">
                <a:solidFill>
                  <a:schemeClr val="tx1"/>
                </a:solidFill>
              </a:rPr>
              <a:t>hücre çeperi </a:t>
            </a:r>
            <a:r>
              <a:rPr lang="tr-TR" sz="2900" dirty="0">
                <a:solidFill>
                  <a:schemeClr val="tx1"/>
                </a:solidFill>
              </a:rPr>
              <a:t>denir. </a:t>
            </a:r>
            <a:endParaRPr lang="tr-TR" dirty="0">
              <a:solidFill>
                <a:schemeClr val="tx1"/>
              </a:solidFill>
            </a:endParaRPr>
          </a:p>
        </p:txBody>
      </p:sp>
      <p:sp>
        <p:nvSpPr>
          <p:cNvPr id="3" name="Başlık 2"/>
          <p:cNvSpPr>
            <a:spLocks noGrp="1"/>
          </p:cNvSpPr>
          <p:nvPr>
            <p:ph type="title"/>
          </p:nvPr>
        </p:nvSpPr>
        <p:spPr/>
        <p:txBody>
          <a:bodyPr/>
          <a:lstStyle/>
          <a:p>
            <a:r>
              <a:rPr lang="tr-TR" b="1" dirty="0">
                <a:solidFill>
                  <a:schemeClr val="tx1"/>
                </a:solidFill>
                <a:latin typeface="00333" panose="00000400000000000000" pitchFamily="2" charset="0"/>
              </a:rPr>
              <a:t>Hücre zarının </a:t>
            </a:r>
            <a:r>
              <a:rPr lang="tr-TR" b="1" dirty="0" smtClean="0">
                <a:solidFill>
                  <a:schemeClr val="tx1"/>
                </a:solidFill>
                <a:latin typeface="00333" panose="00000400000000000000" pitchFamily="2" charset="0"/>
              </a:rPr>
              <a:t>görevleri</a:t>
            </a:r>
            <a:r>
              <a:rPr lang="tr-TR" dirty="0">
                <a:solidFill>
                  <a:schemeClr val="tx1"/>
                </a:solidFill>
                <a:latin typeface="00333" panose="00000400000000000000" pitchFamily="2" charset="0"/>
              </a:rPr>
              <a:t> </a:t>
            </a:r>
          </a:p>
        </p:txBody>
      </p:sp>
    </p:spTree>
    <p:extLst>
      <p:ext uri="{BB962C8B-B14F-4D97-AF65-F5344CB8AC3E}">
        <p14:creationId xmlns:p14="http://schemas.microsoft.com/office/powerpoint/2010/main" val="21876388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Bitişiklik">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29</TotalTime>
  <Words>200</Words>
  <Application>Microsoft Office PowerPoint</Application>
  <PresentationFormat>Ekran Gösterisi (4:3)</PresentationFormat>
  <Paragraphs>43</Paragraphs>
  <Slides>16</Slides>
  <Notes>3</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Dalga Biçimi</vt:lpstr>
      <vt:lpstr>Hücre Zarı</vt:lpstr>
      <vt:lpstr>Hücre zarı</vt:lpstr>
      <vt:lpstr>PowerPoint Sunusu</vt:lpstr>
      <vt:lpstr>Seçici geçirgenlik, hücre zarının bazı maddeleri hücre alıp bazılarını almamasıdır. Hücre zarı oldukca karmaşık ve devingen yapısıyla, hücre canlılığının ve özgün hücre işlevlerinin sürekliliğini mümkün kılan çok önemli bazı fonksiyonları yerine getirir ki,bunları şöyle sıralayabiliriz:  -Hücre içi ortamın özgün bileşimini hücre dışı ortamdan ayırmak -Hücre içi ile dışı ortamlar arsında alış verişi sağlamak -Komşu hücrelerle iletişimi sağlamak  Hücre zarı,mikroskobik incelemede iki koyu renkli tabaka arasında açık renkli bir tabakadan oluşuyor gibi gözüksede,aslında iki tabakadan oluşan bir organdır.Her iki tabakada fosfolipit molekülleri içine gömülmüş çeşitli proteinlerden oluşur.Fosfolipit moleküllerinin uzun zincirli yağ asitlerinden oluşmuş kısımları suda çözünmez ancak yağda çözünürler.  Yan yana duran iki hücrenin stoplazma zarları arası 150-200angstrom genişliğindedir. </vt:lpstr>
      <vt:lpstr>Hücre Zarının Özellikleri</vt:lpstr>
      <vt:lpstr>Hücre Zarının Özellikleri</vt:lpstr>
      <vt:lpstr>Hücre zarının görevleri</vt:lpstr>
      <vt:lpstr>HÜCRE ZARI</vt:lpstr>
      <vt:lpstr>Hücre zarının görevleri </vt:lpstr>
      <vt:lpstr>Hücre zarının görevleri </vt:lpstr>
      <vt:lpstr>Hücre zarının görevleri </vt:lpstr>
      <vt:lpstr>PowerPoint Sunusu</vt:lpstr>
      <vt:lpstr>MOLEKÜLLERİN HÜCRE ZARINDAN GEÇİŞİ</vt:lpstr>
      <vt:lpstr>PowerPoint Sunusu</vt:lpstr>
      <vt:lpstr>Hücre Zarının Yapısı Nasıldır?</vt:lpstr>
      <vt:lpstr>Hücre Zarının Yapısı</vt:lpstr>
    </vt:vector>
  </TitlesOfParts>
  <Company>Progressive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Hücre Zarı</dc:title>
  <dc:creator>Asus_PC</dc:creator>
  <cp:lastModifiedBy>user</cp:lastModifiedBy>
  <cp:revision>4</cp:revision>
  <dcterms:created xsi:type="dcterms:W3CDTF">2014-12-03T15:24:38Z</dcterms:created>
  <dcterms:modified xsi:type="dcterms:W3CDTF">2017-07-08T09:55:05Z</dcterms:modified>
</cp:coreProperties>
</file>