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3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D27E07-3830-4432-9771-46153CC11848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5DD88-E1D4-4A3D-99A4-A05CB2751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21838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www.dersakademi.com</a:t>
            </a:r>
          </a:p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5DD88-E1D4-4A3D-99A4-A05CB27512E7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4266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www.dersakademi.com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5DD88-E1D4-4A3D-99A4-A05CB27512E7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5884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www.dersakademi.com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5DD88-E1D4-4A3D-99A4-A05CB27512E7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4150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08.07.2017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H%C3%BCcr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tr.wikipedia.org/wiki/Mayoz" TargetMode="External"/><Relationship Id="rId3" Type="http://schemas.openxmlformats.org/officeDocument/2006/relationships/hyperlink" Target="http://tr.wikipedia.org/wiki/H%C3%BCcre_zar%C4%B1" TargetMode="External"/><Relationship Id="rId7" Type="http://schemas.openxmlformats.org/officeDocument/2006/relationships/hyperlink" Target="http://tr.wikipedia.org/wiki/%C3%87okh%C3%BCcreliler" TargetMode="External"/><Relationship Id="rId2" Type="http://schemas.openxmlformats.org/officeDocument/2006/relationships/hyperlink" Target="http://tr.wikipedia.org/wiki/Sitoplazm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r.wikipedia.org/wiki/%C3%96karyotik" TargetMode="External"/><Relationship Id="rId5" Type="http://schemas.openxmlformats.org/officeDocument/2006/relationships/hyperlink" Target="http://tr.wikipedia.org/wiki/Organel" TargetMode="External"/><Relationship Id="rId4" Type="http://schemas.openxmlformats.org/officeDocument/2006/relationships/hyperlink" Target="http://tr.wikipedia.org/wiki/Sitokinez" TargetMode="External"/><Relationship Id="rId9" Type="http://schemas.openxmlformats.org/officeDocument/2006/relationships/hyperlink" Target="http://tr.wikipedia.org/wiki/Prokaryotlar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Kemik_ili%C4%9Fi" TargetMode="External"/><Relationship Id="rId2" Type="http://schemas.openxmlformats.org/officeDocument/2006/relationships/hyperlink" Target="http://tr.wikipedia.org/wiki/Zigo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r.wikipedia.org/wiki/Diploid" TargetMode="External"/><Relationship Id="rId5" Type="http://schemas.openxmlformats.org/officeDocument/2006/relationships/hyperlink" Target="http://tr.wikipedia.org/wiki/Kromozom" TargetMode="External"/><Relationship Id="rId4" Type="http://schemas.openxmlformats.org/officeDocument/2006/relationships/hyperlink" Target="http://tr.wikipedia.org/wiki/%C3%87ekirdek_(biyoloji)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tr.wikipedia.org/wiki/E%C5%9Feyli_%C3%BCreme" TargetMode="External"/><Relationship Id="rId13" Type="http://schemas.openxmlformats.org/officeDocument/2006/relationships/hyperlink" Target="http://tr.wikipedia.org/wiki/Arkea" TargetMode="External"/><Relationship Id="rId3" Type="http://schemas.openxmlformats.org/officeDocument/2006/relationships/hyperlink" Target="http://tr.wikipedia.org/wiki/%C3%96karyot" TargetMode="External"/><Relationship Id="rId7" Type="http://schemas.openxmlformats.org/officeDocument/2006/relationships/hyperlink" Target="http://tr.wikipedia.org/wiki/Yunanca" TargetMode="External"/><Relationship Id="rId12" Type="http://schemas.openxmlformats.org/officeDocument/2006/relationships/hyperlink" Target="http://tr.wikipedia.org/wiki/Mitotik_b%C3%B6l%C3%BCnme" TargetMode="External"/><Relationship Id="rId2" Type="http://schemas.openxmlformats.org/officeDocument/2006/relationships/hyperlink" Target="http://tr.wikipedia.org/wiki/Diploi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r.wikipedia.org/wiki/Kromozom" TargetMode="External"/><Relationship Id="rId11" Type="http://schemas.openxmlformats.org/officeDocument/2006/relationships/hyperlink" Target="http://tr.wikipedia.org/wiki/Partenogenez" TargetMode="External"/><Relationship Id="rId5" Type="http://schemas.openxmlformats.org/officeDocument/2006/relationships/hyperlink" Target="http://tr.wikipedia.org/wiki/Haploit" TargetMode="External"/><Relationship Id="rId10" Type="http://schemas.openxmlformats.org/officeDocument/2006/relationships/hyperlink" Target="http://tr.wikipedia.org/wiki/Rotifer" TargetMode="External"/><Relationship Id="rId4" Type="http://schemas.openxmlformats.org/officeDocument/2006/relationships/hyperlink" Target="http://tr.wikipedia.org/wiki/Gamet" TargetMode="External"/><Relationship Id="rId9" Type="http://schemas.openxmlformats.org/officeDocument/2006/relationships/hyperlink" Target="http://tr.wikipedia.org/wiki/H%C3%BCcre" TargetMode="External"/><Relationship Id="rId14" Type="http://schemas.openxmlformats.org/officeDocument/2006/relationships/hyperlink" Target="http://tr.wikipedia.org/wiki/Prokaryot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tr.wikipedia.org/wiki/Gamet" TargetMode="External"/><Relationship Id="rId13" Type="http://schemas.openxmlformats.org/officeDocument/2006/relationships/hyperlink" Target="http://tr.wikipedia.org/wiki/E%C5%9Feyli_%C3%BCreme" TargetMode="External"/><Relationship Id="rId3" Type="http://schemas.openxmlformats.org/officeDocument/2006/relationships/hyperlink" Target="http://tr.wikipedia.org/wiki/DNA" TargetMode="External"/><Relationship Id="rId7" Type="http://schemas.openxmlformats.org/officeDocument/2006/relationships/hyperlink" Target="http://tr.wikipedia.org/wiki/DNA_replikasyonu" TargetMode="External"/><Relationship Id="rId12" Type="http://schemas.openxmlformats.org/officeDocument/2006/relationships/hyperlink" Target="http://tr.wikipedia.org/wiki/Ebeveyn" TargetMode="External"/><Relationship Id="rId2" Type="http://schemas.openxmlformats.org/officeDocument/2006/relationships/hyperlink" Target="http://tr.wikipedia.org/wiki/Kromoz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r.wikipedia.org/wiki/Genom" TargetMode="External"/><Relationship Id="rId11" Type="http://schemas.openxmlformats.org/officeDocument/2006/relationships/hyperlink" Target="http://tr.wikipedia.org/wiki/Zigot" TargetMode="External"/><Relationship Id="rId5" Type="http://schemas.openxmlformats.org/officeDocument/2006/relationships/hyperlink" Target="http://tr.wikipedia.org/w/index.php?title=%C3%9Creme_h%C3%BCcresi&amp;action=edit&amp;redlink=1" TargetMode="External"/><Relationship Id="rId10" Type="http://schemas.openxmlformats.org/officeDocument/2006/relationships/hyperlink" Target="http://tr.wikipedia.org/wiki/D%C3%B6llenme" TargetMode="External"/><Relationship Id="rId4" Type="http://schemas.openxmlformats.org/officeDocument/2006/relationships/hyperlink" Target="http://tr.wikipedia.org/wiki/Diploit" TargetMode="External"/><Relationship Id="rId9" Type="http://schemas.openxmlformats.org/officeDocument/2006/relationships/hyperlink" Target="http://tr.wikipedia.org/wiki/Genetik" TargetMode="External"/><Relationship Id="rId14" Type="http://schemas.openxmlformats.org/officeDocument/2006/relationships/hyperlink" Target="http://tr.wikipedia.org/wiki/Varyasyon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://tr.wikipedia.org/wiki/Biyokimya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tr.wikipedia.org/wiki/H%C3%BCcre" TargetMode="External"/><Relationship Id="rId3" Type="http://schemas.openxmlformats.org/officeDocument/2006/relationships/hyperlink" Target="http://tr.wikipedia.org/wiki/Profaz" TargetMode="External"/><Relationship Id="rId7" Type="http://schemas.openxmlformats.org/officeDocument/2006/relationships/hyperlink" Target="http://tr.wikipedia.org/wiki/%C4%B0nterfaz" TargetMode="External"/><Relationship Id="rId2" Type="http://schemas.openxmlformats.org/officeDocument/2006/relationships/hyperlink" Target="http://tr.wikipedia.org/wiki/Mitoz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r.wikipedia.org/wiki/Telofaz" TargetMode="External"/><Relationship Id="rId5" Type="http://schemas.openxmlformats.org/officeDocument/2006/relationships/hyperlink" Target="http://tr.wikipedia.org/wiki/Anafaz" TargetMode="External"/><Relationship Id="rId4" Type="http://schemas.openxmlformats.org/officeDocument/2006/relationships/hyperlink" Target="http://tr.wikipedia.org/wiki/Metafaz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Mitoz </a:t>
            </a:r>
            <a:r>
              <a:rPr lang="tr-TR" dirty="0" err="1" smtClean="0"/>
              <a:t>Mayoz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1800" dirty="0" err="1" smtClean="0"/>
              <a:t>Yapımcı:</a:t>
            </a:r>
            <a:r>
              <a:rPr lang="tr-TR" sz="9600" dirty="0" err="1" smtClean="0"/>
              <a:t>BigBeyin</a:t>
            </a:r>
            <a:endParaRPr lang="tr-TR" sz="9600" dirty="0"/>
          </a:p>
        </p:txBody>
      </p:sp>
    </p:spTree>
    <p:extLst>
      <p:ext uri="{BB962C8B-B14F-4D97-AF65-F5344CB8AC3E}">
        <p14:creationId xmlns:p14="http://schemas.microsoft.com/office/powerpoint/2010/main" val="31059252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Mayozzzzz</a:t>
            </a:r>
            <a:r>
              <a:rPr lang="tr-TR" dirty="0" smtClean="0"/>
              <a:t>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556324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825240"/>
          </a:xfrm>
        </p:spPr>
        <p:txBody>
          <a:bodyPr/>
          <a:lstStyle/>
          <a:p>
            <a:r>
              <a:rPr lang="tr-TR" dirty="0" smtClean="0"/>
              <a:t>İzlediğiniz İçin Teşekkürler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611206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dirty="0"/>
              <a:t>Mitoz</a:t>
            </a:r>
            <a:r>
              <a:rPr lang="tr-TR" dirty="0"/>
              <a:t> ya da </a:t>
            </a:r>
            <a:r>
              <a:rPr lang="tr-TR" b="1" dirty="0" err="1"/>
              <a:t>mitosis</a:t>
            </a:r>
            <a:r>
              <a:rPr lang="tr-TR" dirty="0" err="1"/>
              <a:t>,ana</a:t>
            </a:r>
            <a:r>
              <a:rPr lang="tr-TR" dirty="0"/>
              <a:t> </a:t>
            </a:r>
            <a:r>
              <a:rPr lang="tr-TR" dirty="0" err="1">
                <a:hlinkClick r:id="rId3" tooltip="Hücre"/>
              </a:rPr>
              <a:t>hücre</a:t>
            </a:r>
            <a:r>
              <a:rPr lang="tr-TR" dirty="0" err="1"/>
              <a:t>'nin</a:t>
            </a:r>
            <a:r>
              <a:rPr lang="tr-TR" dirty="0"/>
              <a:t> bölünerek iki yeni hücre oluşturmasına denir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Mitoz 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763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/>
              <a:t>Genellikle ardından </a:t>
            </a:r>
            <a:r>
              <a:rPr lang="tr-TR" dirty="0">
                <a:hlinkClick r:id="rId2" tooltip="Sitoplazma"/>
              </a:rPr>
              <a:t>sitoplazma</a:t>
            </a:r>
            <a:r>
              <a:rPr lang="tr-TR" dirty="0"/>
              <a:t> ve </a:t>
            </a:r>
            <a:r>
              <a:rPr lang="tr-TR" dirty="0">
                <a:hlinkClick r:id="rId3" tooltip="Hücre zarı"/>
              </a:rPr>
              <a:t>hücre zarının</a:t>
            </a:r>
            <a:r>
              <a:rPr lang="tr-TR" dirty="0"/>
              <a:t> bölünmesi olan, </a:t>
            </a:r>
            <a:r>
              <a:rPr lang="tr-TR" dirty="0" err="1">
                <a:hlinkClick r:id="rId4" tooltip="Sitokinez"/>
              </a:rPr>
              <a:t>sitokinez</a:t>
            </a:r>
            <a:r>
              <a:rPr lang="tr-TR" dirty="0"/>
              <a:t> gelir. Bunun sonucu olarak, </a:t>
            </a:r>
            <a:r>
              <a:rPr lang="tr-TR" dirty="0" err="1">
                <a:hlinkClick r:id="rId5" tooltip="Organel"/>
              </a:rPr>
              <a:t>organelleri</a:t>
            </a:r>
            <a:r>
              <a:rPr lang="tr-TR" dirty="0"/>
              <a:t> ve diğer hücre elemanları eş olan iki kardeş hücre oluşur. Mitoz ve </a:t>
            </a:r>
            <a:r>
              <a:rPr lang="tr-TR" dirty="0" err="1"/>
              <a:t>sitokinez</a:t>
            </a:r>
            <a:r>
              <a:rPr lang="tr-TR" dirty="0"/>
              <a:t> hücre döngüsünde </a:t>
            </a:r>
            <a:r>
              <a:rPr lang="tr-TR" b="1" dirty="0"/>
              <a:t>M</a:t>
            </a:r>
            <a:r>
              <a:rPr lang="tr-TR" dirty="0"/>
              <a:t> harfiyle gösterilen mitozu tanımlar. Mitoz yalnızca </a:t>
            </a:r>
            <a:r>
              <a:rPr lang="tr-TR" dirty="0" err="1">
                <a:hlinkClick r:id="rId6" tooltip="Ökaryotik"/>
              </a:rPr>
              <a:t>ökaryotik</a:t>
            </a:r>
            <a:r>
              <a:rPr lang="tr-TR" dirty="0"/>
              <a:t> hücrelerde görülür. </a:t>
            </a:r>
            <a:r>
              <a:rPr lang="tr-TR" dirty="0">
                <a:hlinkClick r:id="rId7" tooltip="Çokhücreliler"/>
              </a:rPr>
              <a:t>Çokhücrelilerde</a:t>
            </a:r>
            <a:r>
              <a:rPr lang="tr-TR" dirty="0"/>
              <a:t> somatik hücrelerin oluşumu mitozla olurken, eşey hücrelerinin oluşumu </a:t>
            </a:r>
            <a:r>
              <a:rPr lang="tr-TR" dirty="0" err="1">
                <a:hlinkClick r:id="rId8" tooltip="Mayoz"/>
              </a:rPr>
              <a:t>mayoz</a:t>
            </a:r>
            <a:r>
              <a:rPr lang="tr-TR" dirty="0"/>
              <a:t> denilen bölünme çeşidiyle olur. Çekirdeği olmayan </a:t>
            </a:r>
            <a:r>
              <a:rPr lang="tr-TR" dirty="0" err="1">
                <a:hlinkClick r:id="rId9" tooltip="Prokaryotlar"/>
              </a:rPr>
              <a:t>prokaryotlarda</a:t>
            </a:r>
            <a:r>
              <a:rPr lang="tr-TR" dirty="0"/>
              <a:t> hücreler, </a:t>
            </a:r>
            <a:r>
              <a:rPr lang="tr-TR" i="1" dirty="0" err="1"/>
              <a:t>fission</a:t>
            </a:r>
            <a:r>
              <a:rPr lang="tr-TR" dirty="0"/>
              <a:t> denilen bölünme yöntemiyle bölünürler.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448570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>
                <a:hlinkClick r:id="rId2" tooltip="Zigot"/>
              </a:rPr>
              <a:t>Zigot</a:t>
            </a:r>
            <a:r>
              <a:rPr lang="tr-TR" dirty="0"/>
              <a:t> oluştuktan sonra başlayan mitoz bölünme, organizma belli bir büyüklüğe erişinceye kadar tüm soma hücrelerinde ve bazı hücrelerde (</a:t>
            </a:r>
            <a:r>
              <a:rPr lang="tr-TR" dirty="0">
                <a:hlinkClick r:id="rId3" tooltip="Kemik iliği"/>
              </a:rPr>
              <a:t>kemik iliği</a:t>
            </a:r>
            <a:r>
              <a:rPr lang="tr-TR" dirty="0"/>
              <a:t> vb.) hayat boyu devam eder. Mitozda her hücrenin </a:t>
            </a:r>
            <a:r>
              <a:rPr lang="tr-TR" dirty="0">
                <a:hlinkClick r:id="rId4" tooltip="Çekirdek (biyoloji)"/>
              </a:rPr>
              <a:t>çekirdeğinde</a:t>
            </a:r>
            <a:r>
              <a:rPr lang="tr-TR" dirty="0"/>
              <a:t> </a:t>
            </a:r>
            <a:r>
              <a:rPr lang="tr-TR" dirty="0">
                <a:hlinkClick r:id="rId5" tooltip="Kromozom"/>
              </a:rPr>
              <a:t>kromozomlar</a:t>
            </a:r>
            <a:r>
              <a:rPr lang="tr-TR" dirty="0"/>
              <a:t> kendini eşler. Eşler, ana hücrenin bölünmesiyle oluşan iki yavru hücreye verilir. Böylece ana hücreye benzeyen, </a:t>
            </a:r>
            <a:r>
              <a:rPr lang="tr-TR" dirty="0" err="1">
                <a:hlinkClick r:id="rId6" tooltip="Diploid"/>
              </a:rPr>
              <a:t>diploid</a:t>
            </a:r>
            <a:r>
              <a:rPr lang="tr-TR" dirty="0"/>
              <a:t> sayıda (2n) kromozomlu iki yavru hücre meydana gelir. Mitoz da çekirdek bölünmesi </a:t>
            </a:r>
            <a:r>
              <a:rPr lang="tr-TR" i="1" dirty="0"/>
              <a:t>karyokinez</a:t>
            </a:r>
            <a:r>
              <a:rPr lang="tr-TR" dirty="0"/>
              <a:t>, sitoplazma bölünmesi </a:t>
            </a:r>
            <a:r>
              <a:rPr lang="tr-TR" i="1" dirty="0" err="1"/>
              <a:t>sitokinez</a:t>
            </a:r>
            <a:r>
              <a:rPr lang="tr-TR" dirty="0"/>
              <a:t> olarak tanımlanır. Karyokinez başlangıçta </a:t>
            </a:r>
            <a:r>
              <a:rPr lang="tr-TR" i="1" dirty="0" err="1"/>
              <a:t>interfaz</a:t>
            </a:r>
            <a:r>
              <a:rPr lang="tr-TR" dirty="0"/>
              <a:t> ve sonrasında gerçek bölünme evreleri olan </a:t>
            </a:r>
            <a:r>
              <a:rPr lang="tr-TR" i="1" dirty="0" err="1"/>
              <a:t>profaz</a:t>
            </a:r>
            <a:r>
              <a:rPr lang="tr-TR" dirty="0"/>
              <a:t>, </a:t>
            </a:r>
            <a:r>
              <a:rPr lang="tr-TR" i="1" dirty="0" err="1"/>
              <a:t>metafaz</a:t>
            </a:r>
            <a:r>
              <a:rPr lang="tr-TR" dirty="0"/>
              <a:t>, </a:t>
            </a:r>
            <a:r>
              <a:rPr lang="tr-TR" i="1" dirty="0" err="1"/>
              <a:t>anafaz</a:t>
            </a:r>
            <a:r>
              <a:rPr lang="tr-TR" dirty="0"/>
              <a:t> ve </a:t>
            </a:r>
            <a:r>
              <a:rPr lang="tr-TR" i="1" dirty="0" err="1"/>
              <a:t>telofaz</a:t>
            </a:r>
            <a:r>
              <a:rPr lang="tr-TR" dirty="0"/>
              <a:t> olarak görülür.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322189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800845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 err="1"/>
              <a:t>Mayoz</a:t>
            </a:r>
            <a:r>
              <a:rPr lang="tr-TR" b="1" dirty="0"/>
              <a:t> Bölünme</a:t>
            </a:r>
            <a:r>
              <a:rPr lang="tr-TR" dirty="0"/>
              <a:t> bir </a:t>
            </a:r>
            <a:r>
              <a:rPr lang="tr-TR" dirty="0">
                <a:hlinkClick r:id="rId2" tooltip="Diploit"/>
              </a:rPr>
              <a:t>diploit</a:t>
            </a:r>
            <a:r>
              <a:rPr lang="tr-TR" dirty="0"/>
              <a:t> </a:t>
            </a:r>
            <a:r>
              <a:rPr lang="tr-TR" dirty="0" err="1">
                <a:hlinkClick r:id="rId3" tooltip="Ökaryot"/>
              </a:rPr>
              <a:t>ökaryotik</a:t>
            </a:r>
            <a:r>
              <a:rPr lang="tr-TR" dirty="0"/>
              <a:t> hücrenin bölünerek genelde </a:t>
            </a:r>
            <a:r>
              <a:rPr lang="tr-TR" dirty="0">
                <a:hlinkClick r:id="rId4" tooltip="Gamet"/>
              </a:rPr>
              <a:t>gamet</a:t>
            </a:r>
            <a:r>
              <a:rPr lang="tr-TR" dirty="0"/>
              <a:t> olarak adlandırılan </a:t>
            </a:r>
            <a:r>
              <a:rPr lang="tr-TR" dirty="0">
                <a:hlinkClick r:id="rId5" tooltip="Haploit"/>
              </a:rPr>
              <a:t>haploit</a:t>
            </a:r>
            <a:r>
              <a:rPr lang="tr-TR" dirty="0"/>
              <a:t> hücrelere bölündüğü hücresel bir süreçtir. </a:t>
            </a:r>
            <a:r>
              <a:rPr lang="tr-TR" dirty="0">
                <a:hlinkClick r:id="rId4" tooltip="Gamet"/>
              </a:rPr>
              <a:t>Gamet</a:t>
            </a:r>
            <a:r>
              <a:rPr lang="tr-TR" dirty="0"/>
              <a:t> hücresinde </a:t>
            </a:r>
            <a:r>
              <a:rPr lang="tr-TR" dirty="0">
                <a:hlinkClick r:id="rId6" tooltip="Kromozom"/>
              </a:rPr>
              <a:t>kromozom</a:t>
            </a:r>
            <a:r>
              <a:rPr lang="tr-TR" dirty="0"/>
              <a:t> sayısının azalmasıyla sonuçlanan "</a:t>
            </a:r>
            <a:r>
              <a:rPr lang="tr-TR" dirty="0" err="1"/>
              <a:t>mayoz</a:t>
            </a:r>
            <a:r>
              <a:rPr lang="tr-TR" dirty="0"/>
              <a:t>", </a:t>
            </a:r>
            <a:r>
              <a:rPr lang="tr-TR" dirty="0" err="1">
                <a:hlinkClick r:id="rId7" tooltip="Yunanca"/>
              </a:rPr>
              <a:t>Yunanca</a:t>
            </a:r>
            <a:r>
              <a:rPr lang="tr-TR" dirty="0" err="1"/>
              <a:t>'da</a:t>
            </a:r>
            <a:r>
              <a:rPr lang="tr-TR" dirty="0"/>
              <a:t> "Daha da küçültmek" anlamına gelen </a:t>
            </a:r>
            <a:r>
              <a:rPr lang="tr-TR" b="1" dirty="0" err="1"/>
              <a:t>Meioun</a:t>
            </a:r>
            <a:r>
              <a:rPr lang="tr-TR" dirty="0"/>
              <a:t> kelimesinden gelmektedir. Mitoz bölünme ile alakası yoktur. </a:t>
            </a:r>
            <a:r>
              <a:rPr lang="tr-TR" dirty="0" err="1"/>
              <a:t>Mayoz</a:t>
            </a:r>
            <a:r>
              <a:rPr lang="tr-TR" dirty="0"/>
              <a:t> Bölünme </a:t>
            </a:r>
            <a:r>
              <a:rPr lang="tr-TR" dirty="0">
                <a:hlinkClick r:id="rId8" tooltip="Eşeyli üreme"/>
              </a:rPr>
              <a:t>eşeyli </a:t>
            </a:r>
            <a:r>
              <a:rPr lang="tr-TR" dirty="0" err="1">
                <a:hlinkClick r:id="rId8" tooltip="Eşeyli üreme"/>
              </a:rPr>
              <a:t>üreme</a:t>
            </a:r>
            <a:r>
              <a:rPr lang="tr-TR" dirty="0" err="1"/>
              <a:t>için</a:t>
            </a:r>
            <a:r>
              <a:rPr lang="tr-TR" dirty="0"/>
              <a:t> gereklidir ve bu yüzden eşeyli üreyen tek hücreli organizmalar da dâhil tüm </a:t>
            </a:r>
            <a:r>
              <a:rPr lang="tr-TR" dirty="0" err="1">
                <a:hlinkClick r:id="rId3" tooltip="Ökaryot"/>
              </a:rPr>
              <a:t>ökaryot</a:t>
            </a:r>
            <a:r>
              <a:rPr lang="tr-TR" dirty="0"/>
              <a:t> </a:t>
            </a:r>
            <a:r>
              <a:rPr lang="tr-TR" dirty="0">
                <a:hlinkClick r:id="rId9" tooltip="Hücre"/>
              </a:rPr>
              <a:t>hücrelerde</a:t>
            </a:r>
            <a:r>
              <a:rPr lang="tr-TR" dirty="0"/>
              <a:t> görülür. Özellikle </a:t>
            </a:r>
            <a:r>
              <a:rPr lang="tr-TR" dirty="0" err="1"/>
              <a:t>Bdelloid</a:t>
            </a:r>
            <a:r>
              <a:rPr lang="tr-TR" dirty="0" err="1">
                <a:hlinkClick r:id="rId10" tooltip="Rotifer"/>
              </a:rPr>
              <a:t>rotiferlerin</a:t>
            </a:r>
            <a:r>
              <a:rPr lang="tr-TR" dirty="0"/>
              <a:t> içinde bulunduğu birkaç </a:t>
            </a:r>
            <a:r>
              <a:rPr lang="tr-TR" dirty="0" err="1"/>
              <a:t>ökaryot</a:t>
            </a:r>
            <a:r>
              <a:rPr lang="tr-TR" dirty="0"/>
              <a:t> </a:t>
            </a:r>
            <a:r>
              <a:rPr lang="tr-TR" dirty="0" err="1"/>
              <a:t>mayoz</a:t>
            </a:r>
            <a:r>
              <a:rPr lang="tr-TR" dirty="0"/>
              <a:t> yeteneklerini kaybedip </a:t>
            </a:r>
            <a:r>
              <a:rPr lang="tr-TR" dirty="0" err="1">
                <a:hlinkClick r:id="rId11" tooltip="Partenogenez"/>
              </a:rPr>
              <a:t>partenogenezle</a:t>
            </a:r>
            <a:r>
              <a:rPr lang="tr-TR" dirty="0"/>
              <a:t> ürerler. </a:t>
            </a:r>
            <a:r>
              <a:rPr lang="tr-TR" dirty="0" err="1"/>
              <a:t>Mayoz</a:t>
            </a:r>
            <a:r>
              <a:rPr lang="tr-TR" dirty="0"/>
              <a:t> eşeysiz </a:t>
            </a:r>
            <a:r>
              <a:rPr lang="tr-TR" dirty="0" err="1">
                <a:hlinkClick r:id="rId12" tooltip="Mitotik bölünme"/>
              </a:rPr>
              <a:t>mitotik</a:t>
            </a:r>
            <a:r>
              <a:rPr lang="tr-TR" dirty="0">
                <a:hlinkClick r:id="rId12" tooltip="Mitotik bölünme"/>
              </a:rPr>
              <a:t> bölünmeyle</a:t>
            </a:r>
            <a:r>
              <a:rPr lang="tr-TR" dirty="0"/>
              <a:t> üreyen </a:t>
            </a:r>
            <a:r>
              <a:rPr lang="tr-TR" dirty="0" err="1">
                <a:hlinkClick r:id="rId13" tooltip="Arkea"/>
              </a:rPr>
              <a:t>arkealarda</a:t>
            </a:r>
            <a:r>
              <a:rPr lang="tr-TR" dirty="0"/>
              <a:t> ya da </a:t>
            </a:r>
            <a:r>
              <a:rPr lang="tr-TR" dirty="0" err="1">
                <a:hlinkClick r:id="rId14" tooltip="Prokaryot"/>
              </a:rPr>
              <a:t>prokaryotlarda</a:t>
            </a:r>
            <a:r>
              <a:rPr lang="tr-TR" dirty="0"/>
              <a:t> meydana gelmez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Mayoz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304911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err="1"/>
              <a:t>Mayoz</a:t>
            </a:r>
            <a:r>
              <a:rPr lang="tr-TR" dirty="0"/>
              <a:t> sırasında </a:t>
            </a:r>
            <a:r>
              <a:rPr lang="tr-TR" dirty="0">
                <a:hlinkClick r:id="rId2" tooltip="Kromozom"/>
              </a:rPr>
              <a:t>kromozom</a:t>
            </a:r>
            <a:r>
              <a:rPr lang="tr-TR" dirty="0"/>
              <a:t> içinde paketlenmiş olan uzun </a:t>
            </a:r>
            <a:r>
              <a:rPr lang="tr-TR" dirty="0">
                <a:hlinkClick r:id="rId3" tooltip="DNA"/>
              </a:rPr>
              <a:t>DNA</a:t>
            </a:r>
            <a:r>
              <a:rPr lang="tr-TR" dirty="0"/>
              <a:t> </a:t>
            </a:r>
            <a:r>
              <a:rPr lang="tr-TR" dirty="0" err="1"/>
              <a:t>segmentlerinden</a:t>
            </a:r>
            <a:r>
              <a:rPr lang="tr-TR" dirty="0"/>
              <a:t> oluşan </a:t>
            </a:r>
            <a:r>
              <a:rPr lang="tr-TR" dirty="0">
                <a:hlinkClick r:id="rId4" tooltip="Diploit"/>
              </a:rPr>
              <a:t>diploit</a:t>
            </a:r>
            <a:r>
              <a:rPr lang="tr-TR" dirty="0"/>
              <a:t> </a:t>
            </a:r>
            <a:r>
              <a:rPr lang="tr-TR" dirty="0">
                <a:hlinkClick r:id="rId5" tooltip="Üreme hücresi (sayfa mevcut değil)"/>
              </a:rPr>
              <a:t>üreme hücresinin</a:t>
            </a:r>
            <a:r>
              <a:rPr lang="tr-TR" dirty="0"/>
              <a:t> </a:t>
            </a:r>
            <a:r>
              <a:rPr lang="tr-TR" dirty="0">
                <a:hlinkClick r:id="rId6" tooltip="Genom"/>
              </a:rPr>
              <a:t>genomu</a:t>
            </a:r>
            <a:r>
              <a:rPr lang="tr-TR" dirty="0"/>
              <a:t> </a:t>
            </a:r>
            <a:r>
              <a:rPr lang="tr-TR" dirty="0">
                <a:hlinkClick r:id="rId7" tooltip="DNA replikasyonu"/>
              </a:rPr>
              <a:t>DNA </a:t>
            </a:r>
            <a:r>
              <a:rPr lang="tr-TR" dirty="0" err="1">
                <a:hlinkClick r:id="rId7" tooltip="DNA replikasyonu"/>
              </a:rPr>
              <a:t>replikasyonundan</a:t>
            </a:r>
            <a:r>
              <a:rPr lang="tr-TR" dirty="0"/>
              <a:t> sonra iki bölünme geçirerek gamet olarak adlandırılan haploit hücreleri oluştururlar. Her </a:t>
            </a:r>
            <a:r>
              <a:rPr lang="tr-TR" dirty="0" err="1">
                <a:hlinkClick r:id="rId8" tooltip="Gamet"/>
              </a:rPr>
              <a:t>gamet</a:t>
            </a:r>
            <a:r>
              <a:rPr lang="tr-TR" dirty="0" err="1">
                <a:hlinkClick r:id="rId2" tooltip="Kromozom"/>
              </a:rPr>
              <a:t>kromozomların</a:t>
            </a:r>
            <a:r>
              <a:rPr lang="tr-TR" dirty="0"/>
              <a:t> bir setini ya da orijinal hücrenin </a:t>
            </a:r>
            <a:r>
              <a:rPr lang="tr-TR" dirty="0">
                <a:hlinkClick r:id="rId9" tooltip="Genetik"/>
              </a:rPr>
              <a:t>genetik</a:t>
            </a:r>
            <a:r>
              <a:rPr lang="tr-TR" dirty="0"/>
              <a:t> içeriğinin yarısını içerir. Oluşan bu haploit hücreler diğer cinsin haploit hücreleriyle ya da </a:t>
            </a:r>
            <a:r>
              <a:rPr lang="tr-TR" dirty="0">
                <a:hlinkClick r:id="rId10" tooltip="Döllenme"/>
              </a:rPr>
              <a:t>döllenme</a:t>
            </a:r>
            <a:r>
              <a:rPr lang="tr-TR" dirty="0"/>
              <a:t> sırasında yeni bir hücre olan </a:t>
            </a:r>
            <a:r>
              <a:rPr lang="tr-TR" dirty="0">
                <a:hlinkClick r:id="rId11" tooltip="Zigot"/>
              </a:rPr>
              <a:t>zigotu</a:t>
            </a:r>
            <a:r>
              <a:rPr lang="tr-TR" dirty="0"/>
              <a:t> oluşturmak için birleşebilirler. Bu yüzden </a:t>
            </a:r>
            <a:r>
              <a:rPr lang="tr-TR" dirty="0" err="1"/>
              <a:t>mayozun</a:t>
            </a:r>
            <a:r>
              <a:rPr lang="tr-TR" dirty="0"/>
              <a:t> bölünme mekanizması döllenme sırasında birleşen iki </a:t>
            </a:r>
            <a:r>
              <a:rPr lang="tr-TR" dirty="0">
                <a:hlinkClick r:id="rId6" tooltip="Genom"/>
              </a:rPr>
              <a:t>genom</a:t>
            </a:r>
            <a:r>
              <a:rPr lang="tr-TR" dirty="0"/>
              <a:t> ile </a:t>
            </a:r>
            <a:r>
              <a:rPr lang="tr-TR" dirty="0" err="1"/>
              <a:t>eşteş</a:t>
            </a:r>
            <a:r>
              <a:rPr lang="tr-TR" dirty="0"/>
              <a:t> bir olaydır çünkü her </a:t>
            </a:r>
            <a:r>
              <a:rPr lang="tr-TR" dirty="0">
                <a:hlinkClick r:id="rId12" tooltip="Ebeveyn"/>
              </a:rPr>
              <a:t>ebeveynden</a:t>
            </a:r>
            <a:r>
              <a:rPr lang="tr-TR" dirty="0"/>
              <a:t> gelen kromozomlar </a:t>
            </a:r>
            <a:r>
              <a:rPr lang="tr-TR" dirty="0" err="1"/>
              <a:t>mayoz</a:t>
            </a:r>
            <a:r>
              <a:rPr lang="tr-TR" dirty="0"/>
              <a:t> sırasında genetik </a:t>
            </a:r>
            <a:r>
              <a:rPr lang="tr-TR" dirty="0" err="1"/>
              <a:t>rekombinasyona</a:t>
            </a:r>
            <a:r>
              <a:rPr lang="tr-TR" dirty="0"/>
              <a:t> uğrarlar. Dolayısıyla her </a:t>
            </a:r>
            <a:r>
              <a:rPr lang="tr-TR" dirty="0">
                <a:hlinkClick r:id="rId8" tooltip="Gamet"/>
              </a:rPr>
              <a:t>gamet</a:t>
            </a:r>
            <a:r>
              <a:rPr lang="tr-TR" dirty="0"/>
              <a:t> ve sonuç olarak her </a:t>
            </a:r>
            <a:r>
              <a:rPr lang="tr-TR" dirty="0">
                <a:hlinkClick r:id="rId11" tooltip="Zigot"/>
              </a:rPr>
              <a:t>zigot</a:t>
            </a:r>
            <a:r>
              <a:rPr lang="tr-TR" dirty="0"/>
              <a:t> kendi </a:t>
            </a:r>
            <a:r>
              <a:rPr lang="tr-TR" dirty="0">
                <a:hlinkClick r:id="rId3" tooltip="DNA"/>
              </a:rPr>
              <a:t>DNA</a:t>
            </a:r>
            <a:r>
              <a:rPr lang="tr-TR" dirty="0"/>
              <a:t>'sında kendine özgü bir </a:t>
            </a:r>
            <a:r>
              <a:rPr lang="tr-TR" i="1" dirty="0"/>
              <a:t>İz/Tasarım</a:t>
            </a:r>
            <a:r>
              <a:rPr lang="tr-TR" dirty="0"/>
              <a:t> taşıyacaktır. Diğer bir değişle, </a:t>
            </a:r>
            <a:r>
              <a:rPr lang="tr-TR" dirty="0" err="1"/>
              <a:t>mayoz</a:t>
            </a:r>
            <a:r>
              <a:rPr lang="tr-TR" dirty="0"/>
              <a:t> ve </a:t>
            </a:r>
            <a:r>
              <a:rPr lang="tr-TR" dirty="0">
                <a:hlinkClick r:id="rId13" tooltip="Eşeyli üreme"/>
              </a:rPr>
              <a:t>eşeyli üreme</a:t>
            </a:r>
            <a:r>
              <a:rPr lang="tr-TR" dirty="0"/>
              <a:t> genetik </a:t>
            </a:r>
            <a:r>
              <a:rPr lang="tr-TR" dirty="0">
                <a:hlinkClick r:id="rId14" tooltip="Varyasyon"/>
              </a:rPr>
              <a:t>varyasyonu</a:t>
            </a:r>
            <a:r>
              <a:rPr lang="tr-TR" dirty="0"/>
              <a:t> oluşturur.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32742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" dirty="0" err="1"/>
              <a:t>Mayoz</a:t>
            </a:r>
            <a:r>
              <a:rPr lang="tr-TR" sz="1800" dirty="0"/>
              <a:t>, kromozomların yeniden dağılımını gerçekleştirmek için mitoz sırasında gerçekleşen aynı </a:t>
            </a:r>
            <a:r>
              <a:rPr lang="tr-TR" sz="1800" dirty="0">
                <a:hlinkClick r:id="rId2" tooltip="Biyokimya"/>
              </a:rPr>
              <a:t>biyokimyasal</a:t>
            </a:r>
            <a:r>
              <a:rPr lang="tr-TR" sz="1800" dirty="0"/>
              <a:t> mekanizmaları kullanır. </a:t>
            </a:r>
            <a:r>
              <a:rPr lang="tr-TR" sz="1800" dirty="0" err="1"/>
              <a:t>Mayoza</a:t>
            </a:r>
            <a:r>
              <a:rPr lang="tr-TR" sz="1800" dirty="0"/>
              <a:t> özgü birçok özellik bulunmaktadır. Bunlardan en önemlisi homolog kromozomlar arasında meydana gelen eşleşme ve genetik </a:t>
            </a:r>
            <a:r>
              <a:rPr lang="tr-TR" sz="1800" dirty="0" err="1"/>
              <a:t>rekombinasyondur</a:t>
            </a:r>
            <a:r>
              <a:rPr lang="tr-TR" sz="1800" dirty="0"/>
              <a:t>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429000"/>
            <a:ext cx="5940152" cy="337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6678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Mayozda</a:t>
            </a:r>
            <a:r>
              <a:rPr lang="tr-TR" dirty="0"/>
              <a:t> da </a:t>
            </a:r>
            <a:r>
              <a:rPr lang="tr-TR" dirty="0">
                <a:hlinkClick r:id="rId2" tooltip="Mitoz"/>
              </a:rPr>
              <a:t>mitozda</a:t>
            </a:r>
            <a:r>
              <a:rPr lang="tr-TR" dirty="0"/>
              <a:t> olduğu gibi </a:t>
            </a:r>
            <a:r>
              <a:rPr lang="tr-TR" dirty="0" err="1">
                <a:hlinkClick r:id="rId3" tooltip="Profaz"/>
              </a:rPr>
              <a:t>profaz</a:t>
            </a:r>
            <a:r>
              <a:rPr lang="tr-TR" dirty="0"/>
              <a:t>, </a:t>
            </a:r>
            <a:r>
              <a:rPr lang="tr-TR" dirty="0" err="1">
                <a:hlinkClick r:id="rId4" tooltip="Metafaz"/>
              </a:rPr>
              <a:t>metafaz</a:t>
            </a:r>
            <a:r>
              <a:rPr lang="tr-TR" dirty="0"/>
              <a:t>, </a:t>
            </a:r>
            <a:r>
              <a:rPr lang="tr-TR" dirty="0" err="1">
                <a:hlinkClick r:id="rId5" tooltip="Anafaz"/>
              </a:rPr>
              <a:t>anafaz</a:t>
            </a:r>
            <a:r>
              <a:rPr lang="tr-TR" dirty="0"/>
              <a:t> ve </a:t>
            </a:r>
            <a:r>
              <a:rPr lang="tr-TR" dirty="0" err="1">
                <a:hlinkClick r:id="rId6" tooltip="Telofaz"/>
              </a:rPr>
              <a:t>telofaz</a:t>
            </a:r>
            <a:r>
              <a:rPr lang="tr-TR" dirty="0"/>
              <a:t> olarak adlandırılan dört evre vardır. Bu evreler arada </a:t>
            </a:r>
            <a:r>
              <a:rPr lang="tr-TR" dirty="0" err="1">
                <a:hlinkClick r:id="rId7" tooltip="İnterfaz"/>
              </a:rPr>
              <a:t>interfaz</a:t>
            </a:r>
            <a:r>
              <a:rPr lang="tr-TR" dirty="0"/>
              <a:t> olmaksızın peş peşe iki kez gerçekleşir ve sonuçta genetik özellikler bakımından 2 çeşit dört yavru </a:t>
            </a:r>
            <a:r>
              <a:rPr lang="tr-TR" dirty="0">
                <a:hlinkClick r:id="rId8" tooltip="Hücre"/>
              </a:rPr>
              <a:t>hücre</a:t>
            </a:r>
            <a:r>
              <a:rPr lang="tr-TR" dirty="0"/>
              <a:t> meydana gelir. </a:t>
            </a:r>
            <a:r>
              <a:rPr lang="tr-TR" dirty="0" err="1"/>
              <a:t>Mayoz</a:t>
            </a:r>
            <a:r>
              <a:rPr lang="tr-TR" dirty="0"/>
              <a:t> bölünme ile mitoz bölünme arasındaki en büyük farka </a:t>
            </a:r>
            <a:r>
              <a:rPr lang="tr-TR" dirty="0" err="1"/>
              <a:t>profazda</a:t>
            </a:r>
            <a:r>
              <a:rPr lang="tr-TR" dirty="0"/>
              <a:t> rastlanır. </a:t>
            </a:r>
            <a:r>
              <a:rPr lang="tr-TR" dirty="0" err="1"/>
              <a:t>Mayoz</a:t>
            </a:r>
            <a:r>
              <a:rPr lang="tr-TR" dirty="0"/>
              <a:t> bölünme iki aşamada gerçekleşir. Bu aşamalar, Mayoz-1 ve Mayoz-2 olarak adlandırılır.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88320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lt">
  <a:themeElements>
    <a:clrScheme name="Cilt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Cilt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lt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</TotalTime>
  <Words>42</Words>
  <Application>Microsoft Office PowerPoint</Application>
  <PresentationFormat>Ekran Gösterisi (4:3)</PresentationFormat>
  <Paragraphs>24</Paragraphs>
  <Slides>11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Cilt</vt:lpstr>
      <vt:lpstr>Mitoz Mayoz</vt:lpstr>
      <vt:lpstr>Mitoz </vt:lpstr>
      <vt:lpstr>…</vt:lpstr>
      <vt:lpstr>…</vt:lpstr>
      <vt:lpstr>PowerPoint Sunusu</vt:lpstr>
      <vt:lpstr>Mayoz</vt:lpstr>
      <vt:lpstr>…</vt:lpstr>
      <vt:lpstr>…</vt:lpstr>
      <vt:lpstr>…</vt:lpstr>
      <vt:lpstr>Mayozzzzz…</vt:lpstr>
      <vt:lpstr>İzlediğiniz İçin Teşekkürler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Mitoz Mayoz</dc:title>
  <dc:creator>_</dc:creator>
  <cp:lastModifiedBy>user</cp:lastModifiedBy>
  <cp:revision>3</cp:revision>
  <dcterms:created xsi:type="dcterms:W3CDTF">2014-12-28T12:47:43Z</dcterms:created>
  <dcterms:modified xsi:type="dcterms:W3CDTF">2017-07-08T09:57:43Z</dcterms:modified>
</cp:coreProperties>
</file>