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76" r:id="rId3"/>
    <p:sldId id="270" r:id="rId4"/>
    <p:sldId id="257" r:id="rId5"/>
    <p:sldId id="258" r:id="rId6"/>
    <p:sldId id="259" r:id="rId7"/>
    <p:sldId id="260" r:id="rId8"/>
    <p:sldId id="261" r:id="rId9"/>
    <p:sldId id="262" r:id="rId10"/>
    <p:sldId id="267" r:id="rId11"/>
    <p:sldId id="263" r:id="rId12"/>
    <p:sldId id="264" r:id="rId13"/>
    <p:sldId id="265" r:id="rId14"/>
    <p:sldId id="268" r:id="rId15"/>
    <p:sldId id="271" r:id="rId16"/>
    <p:sldId id="272" r:id="rId17"/>
    <p:sldId id="266" r:id="rId18"/>
    <p:sldId id="269" r:id="rId19"/>
    <p:sldId id="274" r:id="rId20"/>
    <p:sldId id="275" r:id="rId21"/>
    <p:sldId id="273"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28" autoAdjust="0"/>
    <p:restoredTop sz="94660"/>
  </p:normalViewPr>
  <p:slideViewPr>
    <p:cSldViewPr>
      <p:cViewPr varScale="1">
        <p:scale>
          <a:sx n="107" d="100"/>
          <a:sy n="107" d="100"/>
        </p:scale>
        <p:origin x="-44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9BE15B-7CE3-4152-9A61-39BA34F723F6}" type="datetimeFigureOut">
              <a:rPr lang="tr-TR" smtClean="0"/>
              <a:pPr/>
              <a:t>08.07.2017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581B05-9912-46A2-9B99-3C6C2995D270}" type="slidenum">
              <a:rPr lang="tr-TR" smtClean="0"/>
              <a:pPr/>
              <a:t>‹#›</a:t>
            </a:fld>
            <a:endParaRPr lang="tr-TR"/>
          </a:p>
        </p:txBody>
      </p:sp>
    </p:spTree>
    <p:extLst>
      <p:ext uri="{BB962C8B-B14F-4D97-AF65-F5344CB8AC3E}">
        <p14:creationId xmlns:p14="http://schemas.microsoft.com/office/powerpoint/2010/main" val="2413805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egitimhane</a:t>
            </a:r>
            <a:r>
              <a:rPr lang="tr-TR" sz="1200" u="sng" kern="1200" dirty="0" smtClean="0">
                <a:solidFill>
                  <a:schemeClr val="tx1"/>
                </a:solidFill>
                <a:latin typeface="+mn-lt"/>
                <a:ea typeface="+mn-ea"/>
                <a:cs typeface="+mn-cs"/>
                <a:hlinkClick r:id="rId3"/>
              </a:rPr>
              <a:t>.com</a:t>
            </a:r>
            <a:endParaRPr lang="tr-TR" sz="1200" kern="1200" dirty="0" smtClean="0">
              <a:solidFill>
                <a:schemeClr val="tx1"/>
              </a:solidFill>
              <a:latin typeface="+mn-lt"/>
              <a:ea typeface="+mn-ea"/>
              <a:cs typeface="+mn-cs"/>
            </a:endParaRPr>
          </a:p>
          <a:p>
            <a:endParaRPr lang="tr-TR" dirty="0"/>
          </a:p>
        </p:txBody>
      </p:sp>
      <p:sp>
        <p:nvSpPr>
          <p:cNvPr id="4" name="3 Slayt Numarası Yer Tutucusu"/>
          <p:cNvSpPr>
            <a:spLocks noGrp="1"/>
          </p:cNvSpPr>
          <p:nvPr>
            <p:ph type="sldNum" sz="quarter" idx="10"/>
          </p:nvPr>
        </p:nvSpPr>
        <p:spPr/>
        <p:txBody>
          <a:bodyPr/>
          <a:lstStyle/>
          <a:p>
            <a:fld id="{01581B05-9912-46A2-9B99-3C6C2995D270}"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1581B05-9912-46A2-9B99-3C6C2995D270}" type="slidenum">
              <a:rPr lang="tr-TR" smtClean="0"/>
              <a:pPr/>
              <a:t>15</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tr-TR" sz="1200" kern="1200" dirty="0" smtClean="0">
              <a:solidFill>
                <a:schemeClr val="tx1"/>
              </a:solidFill>
              <a:latin typeface="+mn-lt"/>
              <a:ea typeface="+mn-ea"/>
              <a:cs typeface="+mn-cs"/>
            </a:endParaRPr>
          </a:p>
          <a:p>
            <a:endParaRPr lang="tr-TR" dirty="0"/>
          </a:p>
        </p:txBody>
      </p:sp>
      <p:sp>
        <p:nvSpPr>
          <p:cNvPr id="4" name="3 Slayt Numarası Yer Tutucusu"/>
          <p:cNvSpPr>
            <a:spLocks noGrp="1"/>
          </p:cNvSpPr>
          <p:nvPr>
            <p:ph type="sldNum" sz="quarter" idx="10"/>
          </p:nvPr>
        </p:nvSpPr>
        <p:spPr/>
        <p:txBody>
          <a:bodyPr/>
          <a:lstStyle/>
          <a:p>
            <a:fld id="{01581B05-9912-46A2-9B99-3C6C2995D270}" type="slidenum">
              <a:rPr lang="tr-TR" smtClean="0"/>
              <a:pPr/>
              <a:t>21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7 Serbest Form"/>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Başlık"/>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08.07.2017</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08.07.2017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08.07.2017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lgn="l">
              <a:defRPr/>
            </a:lvl1p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08.07.2017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8 Serbest Form"/>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1 Başlık"/>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08.07.2017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08.07.2017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08.07.2017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320"/>
            <a:ext cx="7470648" cy="1143000"/>
          </a:xfrm>
        </p:spPr>
        <p:txBody>
          <a:bodyPr anchor="ctr"/>
          <a:lstStyle>
            <a:lvl1pPr algn="l">
              <a:defRPr sz="4600"/>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08.07.2017</a:t>
            </a:fld>
            <a:endParaRPr lang="tr-TR"/>
          </a:p>
        </p:txBody>
      </p:sp>
      <p:sp>
        <p:nvSpPr>
          <p:cNvPr id="8" name="7 Slayt Numarası Yer Tutucusu"/>
          <p:cNvSpPr>
            <a:spLocks noGrp="1"/>
          </p:cNvSpPr>
          <p:nvPr>
            <p:ph type="sldNum" sz="quarter" idx="11"/>
          </p:nvPr>
        </p:nvSpPr>
        <p:spPr/>
        <p:txBody>
          <a:bodyPr/>
          <a:lstStyle/>
          <a:p>
            <a:fld id="{B1DEFA8C-F947-479F-BE07-76B6B3F80BF1}" type="slidenum">
              <a:rPr lang="tr-TR" smtClean="0"/>
              <a:pPr/>
              <a:t>‹#›</a:t>
            </a:fld>
            <a:endParaRPr lang="tr-TR"/>
          </a:p>
        </p:txBody>
      </p:sp>
      <p:sp>
        <p:nvSpPr>
          <p:cNvPr id="9" name="8 Altbilgi Yer Tutucusu"/>
          <p:cNvSpPr>
            <a:spLocks noGrp="1"/>
          </p:cNvSpPr>
          <p:nvPr>
            <p:ph type="ftr" sz="quarter" idx="12"/>
          </p:nvPr>
        </p:nvSpPr>
        <p:spPr/>
        <p:txBody>
          <a:bodyPr/>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08.07.2017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08.07.2017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156448" y="6422064"/>
            <a:ext cx="762000" cy="365125"/>
          </a:xfrm>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457200" y="6422064"/>
            <a:ext cx="2133600" cy="365125"/>
          </a:xfrm>
        </p:spPr>
        <p:txBody>
          <a:bodyPr/>
          <a:lstStyle/>
          <a:p>
            <a:fld id="{D9F75050-0E15-4C5B-92B0-66D068882F1F}" type="datetimeFigureOut">
              <a:rPr lang="tr-TR" smtClean="0"/>
              <a:pPr/>
              <a:t>08.07.2017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11 Serbest Form"/>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15 Serbest Form"/>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8 Başlık Yer Tutucusu"/>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D9F75050-0E15-4C5B-92B0-66D068882F1F}" type="datetimeFigureOut">
              <a:rPr lang="tr-TR" smtClean="0"/>
              <a:pPr/>
              <a:t>08.07.2017</a:t>
            </a:fld>
            <a:endParaRPr lang="tr-TR"/>
          </a:p>
        </p:txBody>
      </p:sp>
      <p:sp>
        <p:nvSpPr>
          <p:cNvPr id="22" name="21 Altbilgi Yer Tutucusu"/>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17 Slayt Numarası Yer Tutucusu"/>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1DEFA8C-F947-479F-BE07-76B6B3F80BF1}"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ideo" Target="file:///C:\Users\TLB\Downloads\S&#305;v&#305;lar&#305;n%20Ve%20Gazlar&#305;n%20Kald&#305;rma%20Kuvveti%208%20S&#305;n&#305;f%20B&#246;l&#252;m1.mp4"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428596" y="4214818"/>
            <a:ext cx="818685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AHMET FURKAN DEMİR</a:t>
            </a:r>
            <a:endParaRPr lang="tr-T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4 Dikdörtgen"/>
          <p:cNvSpPr/>
          <p:nvPr/>
        </p:nvSpPr>
        <p:spPr>
          <a:xfrm>
            <a:off x="285720" y="857232"/>
            <a:ext cx="8523488"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sym typeface="Wingdings" pitchFamily="2" charset="2"/>
              </a:rPr>
              <a:t></a:t>
            </a: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FEN VE TEKNOLOJİ </a:t>
            </a:r>
            <a:r>
              <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sym typeface="Wingdings" pitchFamily="2" charset="2"/>
              </a:rPr>
              <a:t></a:t>
            </a:r>
            <a:endParaRPr lang="tr-TR"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tr-TR"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KUVVET VE HAREKET</a:t>
            </a:r>
            <a:endParaRPr lang="tr-TR"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5"/>
                                        </p:tgtEl>
                                        <p:attrNameLst>
                                          <p:attrName>r</p:attrName>
                                        </p:attrNameLst>
                                      </p:cBhvr>
                                    </p:animRot>
                                  </p:childTnLst>
                                </p:cTn>
                              </p:par>
                            </p:childTnLst>
                          </p:cTn>
                        </p:par>
                        <p:par>
                          <p:cTn id="7" fill="hold">
                            <p:stCondLst>
                              <p:cond delay="2000"/>
                            </p:stCondLst>
                            <p:childTnLst>
                              <p:par>
                                <p:cTn id="8" presetID="8" presetClass="emph" presetSubtype="0" fill="hold" grpId="0" nodeType="afterEffect">
                                  <p:stCondLst>
                                    <p:cond delay="0"/>
                                  </p:stCondLst>
                                  <p:childTnLst>
                                    <p:animRot by="21600000">
                                      <p:cBhvr>
                                        <p:cTn id="9"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fenokulu.net/sinavlar/kaldirmakuvvetiozelyetenek8sin/qti/images/qpwmbvlsoru12_00013.jpg"/>
          <p:cNvPicPr>
            <a:picLocks noChangeAspect="1" noChangeArrowheads="1"/>
          </p:cNvPicPr>
          <p:nvPr/>
        </p:nvPicPr>
        <p:blipFill>
          <a:blip r:embed="rId2"/>
          <a:srcRect/>
          <a:stretch>
            <a:fillRect/>
          </a:stretch>
        </p:blipFill>
        <p:spPr bwMode="auto">
          <a:xfrm>
            <a:off x="0" y="0"/>
            <a:ext cx="9144000" cy="4071942"/>
          </a:xfrm>
          <a:prstGeom prst="rect">
            <a:avLst/>
          </a:prstGeom>
          <a:noFill/>
        </p:spPr>
      </p:pic>
      <p:sp>
        <p:nvSpPr>
          <p:cNvPr id="5" name="4 Metin kutusu"/>
          <p:cNvSpPr txBox="1"/>
          <p:nvPr/>
        </p:nvSpPr>
        <p:spPr>
          <a:xfrm>
            <a:off x="0" y="4786322"/>
            <a:ext cx="9144000" cy="1384995"/>
          </a:xfrm>
          <a:prstGeom prst="rect">
            <a:avLst/>
          </a:prstGeom>
          <a:noFill/>
        </p:spPr>
        <p:txBody>
          <a:bodyPr wrap="square" rtlCol="0">
            <a:spAutoFit/>
          </a:bodyPr>
          <a:lstStyle/>
          <a:p>
            <a:r>
              <a:rPr lang="tr-TR" sz="2800" b="1" dirty="0" smtClean="0"/>
              <a:t>Cisimlerin Yüzme Şartı</a:t>
            </a:r>
            <a:endParaRPr lang="tr-TR" sz="2800" dirty="0" smtClean="0"/>
          </a:p>
          <a:p>
            <a:r>
              <a:rPr lang="tr-TR" sz="2800" b="1" dirty="0" smtClean="0"/>
              <a:t>Bir cisim sıvı içine bırakıldığında, ya batar ya yüzer ya da sıvı içinde askıda kalır.</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circle(in)">
                                      <p:cBhvr>
                                        <p:cTn id="7" dur="2000"/>
                                        <p:tgtEl>
                                          <p:spTgt spid="24578"/>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0"/>
            <a:ext cx="9144000" cy="6858000"/>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1" i="0" u="none" strike="noStrike" cap="none" normalizeH="0" baseline="0" dirty="0" smtClean="0">
                <a:ln>
                  <a:noFill/>
                </a:ln>
                <a:solidFill>
                  <a:srgbClr val="CC0000"/>
                </a:solidFill>
                <a:effectLst/>
                <a:latin typeface="Arial" pitchFamily="34" charset="0"/>
                <a:cs typeface="Arial" pitchFamily="34" charset="0"/>
              </a:rPr>
              <a:t>1. Yüzme Durumu</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C1130"/>
                </a:solidFill>
                <a:effectLst/>
                <a:latin typeface="Georgia" pitchFamily="18" charset="0"/>
                <a:cs typeface="Arial" pitchFamily="34" charset="0"/>
              </a:rPr>
              <a:t/>
            </a:r>
            <a:br>
              <a:rPr kumimoji="0" lang="tr-TR" sz="3600" b="0" i="0" u="none" strike="noStrike" cap="none" normalizeH="0" baseline="0" dirty="0" smtClean="0">
                <a:ln>
                  <a:noFill/>
                </a:ln>
                <a:solidFill>
                  <a:srgbClr val="4C1130"/>
                </a:solidFill>
                <a:effectLst/>
                <a:latin typeface="Georgia" pitchFamily="18" charset="0"/>
                <a:cs typeface="Arial" pitchFamily="34" charset="0"/>
              </a:rPr>
            </a:b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C1130"/>
                </a:solidFill>
                <a:effectLst/>
                <a:latin typeface="Arial" pitchFamily="34" charset="0"/>
                <a:cs typeface="Arial" pitchFamily="34" charset="0"/>
              </a:rPr>
              <a:t>Cismin yoğunluğu, sıvının yoğunluğundan küçükse, cisim sıvı üzerinde yüzer.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C1130"/>
                </a:solidFill>
                <a:effectLst/>
                <a:latin typeface="Georgia" pitchFamily="18" charset="0"/>
                <a:cs typeface="Arial" pitchFamily="34" charset="0"/>
              </a:rPr>
              <a:t/>
            </a:r>
            <a:br>
              <a:rPr kumimoji="0" lang="tr-TR" sz="3600" b="0" i="0" u="none" strike="noStrike" cap="none" normalizeH="0" baseline="0" dirty="0" smtClean="0">
                <a:ln>
                  <a:noFill/>
                </a:ln>
                <a:solidFill>
                  <a:srgbClr val="4C1130"/>
                </a:solidFill>
                <a:effectLst/>
                <a:latin typeface="Georgia" pitchFamily="18" charset="0"/>
                <a:cs typeface="Arial" pitchFamily="34" charset="0"/>
              </a:rPr>
            </a:b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err="1" smtClean="0">
                <a:ln>
                  <a:noFill/>
                </a:ln>
                <a:solidFill>
                  <a:srgbClr val="4C1130"/>
                </a:solidFill>
                <a:effectLst/>
                <a:latin typeface="Arial" pitchFamily="34" charset="0"/>
                <a:cs typeface="Arial" pitchFamily="34" charset="0"/>
              </a:rPr>
              <a:t>d</a:t>
            </a:r>
            <a:r>
              <a:rPr kumimoji="0" lang="tr-TR" sz="3600" b="0" i="0" u="none" strike="noStrike" cap="none" normalizeH="0" baseline="-30000" dirty="0" err="1" smtClean="0">
                <a:ln>
                  <a:noFill/>
                </a:ln>
                <a:solidFill>
                  <a:srgbClr val="4C1130"/>
                </a:solidFill>
                <a:effectLst/>
                <a:latin typeface="Arial" pitchFamily="34" charset="0"/>
                <a:cs typeface="Arial" pitchFamily="34" charset="0"/>
              </a:rPr>
              <a:t>cisim</a:t>
            </a:r>
            <a:r>
              <a:rPr kumimoji="0" lang="tr-TR" sz="3600" b="0" i="0" u="none" strike="noStrike" cap="none" normalizeH="0" baseline="0" dirty="0" smtClean="0">
                <a:ln>
                  <a:noFill/>
                </a:ln>
                <a:solidFill>
                  <a:srgbClr val="4C1130"/>
                </a:solidFill>
                <a:effectLst/>
                <a:latin typeface="Arial" pitchFamily="34" charset="0"/>
                <a:cs typeface="Arial" pitchFamily="34" charset="0"/>
              </a:rPr>
              <a:t> &lt; </a:t>
            </a:r>
            <a:r>
              <a:rPr kumimoji="0" lang="tr-TR" sz="3600" b="0" i="0" u="none" strike="noStrike" cap="none" normalizeH="0" baseline="0" dirty="0" err="1" smtClean="0">
                <a:ln>
                  <a:noFill/>
                </a:ln>
                <a:solidFill>
                  <a:srgbClr val="4C1130"/>
                </a:solidFill>
                <a:effectLst/>
                <a:latin typeface="Arial" pitchFamily="34" charset="0"/>
                <a:cs typeface="Arial" pitchFamily="34" charset="0"/>
              </a:rPr>
              <a:t>d</a:t>
            </a:r>
            <a:r>
              <a:rPr kumimoji="0" lang="tr-TR" sz="3600" b="0" i="0" u="none" strike="noStrike" cap="none" normalizeH="0" baseline="-30000" dirty="0" err="1" smtClean="0">
                <a:ln>
                  <a:noFill/>
                </a:ln>
                <a:solidFill>
                  <a:srgbClr val="4C1130"/>
                </a:solidFill>
                <a:effectLst/>
                <a:latin typeface="Arial" pitchFamily="34" charset="0"/>
                <a:cs typeface="Arial" pitchFamily="34" charset="0"/>
              </a:rPr>
              <a:t>sıvı</a:t>
            </a:r>
            <a:r>
              <a:rPr kumimoji="0" lang="tr-TR" sz="3600" b="0" i="0" u="none" strike="noStrike" cap="none" normalizeH="0" baseline="0" dirty="0" smtClean="0">
                <a:ln>
                  <a:noFill/>
                </a:ln>
                <a:solidFill>
                  <a:srgbClr val="4C1130"/>
                </a:solidFill>
                <a:effectLst/>
                <a:latin typeface="Arial" pitchFamily="34" charset="0"/>
                <a:cs typeface="Arial" pitchFamily="34" charset="0"/>
              </a:rPr>
              <a:t> ise cisim sıvı üzerinde durur.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C1130"/>
                </a:solidFill>
                <a:effectLst/>
                <a:latin typeface="Arial" pitchFamily="34" charset="0"/>
                <a:cs typeface="Arial" pitchFamily="34" charset="0"/>
              </a:rPr>
              <a:t>Bu durumda da sıvının uyguladığı kaldırma kuvveti, cismin ağırlığına eşittir.</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C1130"/>
                </a:solidFill>
                <a:effectLst/>
                <a:latin typeface="Arial" pitchFamily="34" charset="0"/>
                <a:cs typeface="Arial" pitchFamily="34" charset="0"/>
              </a:rPr>
              <a:t>                      </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4C1130"/>
                </a:solidFill>
                <a:effectLst/>
                <a:latin typeface="Arial" pitchFamily="34" charset="0"/>
                <a:cs typeface="Arial" pitchFamily="34" charset="0"/>
              </a:rPr>
              <a:t>     </a:t>
            </a:r>
            <a:r>
              <a:rPr kumimoji="0" lang="tr-TR" sz="3600" b="0" i="0" u="none" strike="noStrike" cap="none" normalizeH="0" baseline="0" dirty="0" err="1" smtClean="0">
                <a:ln>
                  <a:noFill/>
                </a:ln>
                <a:solidFill>
                  <a:srgbClr val="4C1130"/>
                </a:solidFill>
                <a:effectLst/>
                <a:latin typeface="Arial" pitchFamily="34" charset="0"/>
                <a:cs typeface="Arial" pitchFamily="34" charset="0"/>
              </a:rPr>
              <a:t>G</a:t>
            </a:r>
            <a:r>
              <a:rPr kumimoji="0" lang="tr-TR" sz="3600" b="0" i="0" u="none" strike="noStrike" cap="none" normalizeH="0" baseline="-30000" dirty="0" err="1" smtClean="0">
                <a:ln>
                  <a:noFill/>
                </a:ln>
                <a:solidFill>
                  <a:srgbClr val="4C1130"/>
                </a:solidFill>
                <a:effectLst/>
                <a:latin typeface="Arial" pitchFamily="34" charset="0"/>
                <a:cs typeface="Arial" pitchFamily="34" charset="0"/>
              </a:rPr>
              <a:t>cisim</a:t>
            </a:r>
            <a:r>
              <a:rPr kumimoji="0" lang="tr-TR" sz="3600" b="0" i="0" u="none" strike="noStrike" cap="none" normalizeH="0" baseline="0" dirty="0" smtClean="0">
                <a:ln>
                  <a:noFill/>
                </a:ln>
                <a:solidFill>
                  <a:srgbClr val="4C1130"/>
                </a:solidFill>
                <a:effectLst/>
                <a:latin typeface="Arial" pitchFamily="34" charset="0"/>
                <a:cs typeface="Arial" pitchFamily="34" charset="0"/>
              </a:rPr>
              <a:t> = </a:t>
            </a:r>
            <a:r>
              <a:rPr kumimoji="0" lang="tr-TR" sz="3600" b="0" i="0" u="none" strike="noStrike" cap="none" normalizeH="0" baseline="0" dirty="0" err="1" smtClean="0">
                <a:ln>
                  <a:noFill/>
                </a:ln>
                <a:solidFill>
                  <a:srgbClr val="4C1130"/>
                </a:solidFill>
                <a:effectLst/>
                <a:latin typeface="Arial" pitchFamily="34" charset="0"/>
                <a:cs typeface="Arial" pitchFamily="34" charset="0"/>
              </a:rPr>
              <a:t>F</a:t>
            </a:r>
            <a:r>
              <a:rPr kumimoji="0" lang="tr-TR" sz="3600" b="0" i="0" u="none" strike="noStrike" cap="none" normalizeH="0" baseline="-30000" dirty="0" err="1" smtClean="0">
                <a:ln>
                  <a:noFill/>
                </a:ln>
                <a:solidFill>
                  <a:srgbClr val="4C1130"/>
                </a:solidFill>
                <a:effectLst/>
                <a:latin typeface="Arial" pitchFamily="34" charset="0"/>
                <a:cs typeface="Arial" pitchFamily="34" charset="0"/>
              </a:rPr>
              <a:t>kaldırma</a:t>
            </a:r>
            <a:endParaRPr kumimoji="0" lang="tr-T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2150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0" y="0"/>
            <a:ext cx="9144000" cy="6863417"/>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4000" b="1" i="0" u="none" strike="noStrike" cap="none" normalizeH="0" baseline="0" dirty="0" smtClean="0">
                <a:ln>
                  <a:noFill/>
                </a:ln>
                <a:solidFill>
                  <a:srgbClr val="CC0000"/>
                </a:solidFill>
                <a:effectLst/>
                <a:latin typeface="Arial" pitchFamily="34" charset="0"/>
                <a:cs typeface="Arial" pitchFamily="34" charset="0"/>
              </a:rPr>
              <a:t>2. Dibe Batma Durumu</a:t>
            </a:r>
            <a:r>
              <a:rPr kumimoji="0" lang="tr-TR" sz="4000" b="0" i="0" u="none" strike="noStrike" cap="none" normalizeH="0" baseline="0" dirty="0" smtClean="0">
                <a:ln>
                  <a:noFill/>
                </a:ln>
                <a:solidFill>
                  <a:schemeClr val="tx1"/>
                </a:solidFill>
                <a:effectLst/>
                <a:latin typeface="Arial" pitchFamily="34" charset="0"/>
                <a:cs typeface="Arial" pitchFamily="34" charset="0"/>
              </a:rPr>
              <a:t/>
            </a:r>
            <a:br>
              <a:rPr kumimoji="0" lang="tr-TR" sz="4000" b="0" i="0" u="none" strike="noStrike" cap="none" normalizeH="0" baseline="0" dirty="0" smtClean="0">
                <a:ln>
                  <a:noFill/>
                </a:ln>
                <a:solidFill>
                  <a:schemeClr val="tx1"/>
                </a:solidFill>
                <a:effectLst/>
                <a:latin typeface="Arial" pitchFamily="34" charset="0"/>
                <a:cs typeface="Arial" pitchFamily="34" charset="0"/>
              </a:rPr>
            </a:b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4C1130"/>
                </a:solidFill>
                <a:effectLst/>
                <a:latin typeface="Arial" pitchFamily="34" charset="0"/>
                <a:cs typeface="Arial" pitchFamily="34" charset="0"/>
              </a:rPr>
              <a:t>Cismin yoğunluğu, içine bırakıldığı sıvının yoğunluğundan büyükse cisim dibe batar.</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err="1" smtClean="0">
                <a:ln>
                  <a:noFill/>
                </a:ln>
                <a:solidFill>
                  <a:srgbClr val="4C1130"/>
                </a:solidFill>
                <a:effectLst/>
                <a:latin typeface="Arial" pitchFamily="34" charset="0"/>
                <a:cs typeface="Arial" pitchFamily="34" charset="0"/>
              </a:rPr>
              <a:t>d</a:t>
            </a:r>
            <a:r>
              <a:rPr kumimoji="0" lang="tr-TR" sz="4000" b="0" i="0" u="none" strike="noStrike" cap="none" normalizeH="0" baseline="-30000" dirty="0" err="1" smtClean="0">
                <a:ln>
                  <a:noFill/>
                </a:ln>
                <a:solidFill>
                  <a:srgbClr val="4C1130"/>
                </a:solidFill>
                <a:effectLst/>
                <a:latin typeface="Arial" pitchFamily="34" charset="0"/>
                <a:cs typeface="Arial" pitchFamily="34" charset="0"/>
              </a:rPr>
              <a:t>cisim</a:t>
            </a:r>
            <a:r>
              <a:rPr kumimoji="0" lang="tr-TR" sz="4000" b="0" i="0" u="none" strike="noStrike" cap="none" normalizeH="0" baseline="0" dirty="0" smtClean="0">
                <a:ln>
                  <a:noFill/>
                </a:ln>
                <a:solidFill>
                  <a:srgbClr val="4C1130"/>
                </a:solidFill>
                <a:effectLst/>
                <a:latin typeface="Arial" pitchFamily="34" charset="0"/>
                <a:cs typeface="Arial" pitchFamily="34" charset="0"/>
              </a:rPr>
              <a:t> &gt; </a:t>
            </a:r>
            <a:r>
              <a:rPr kumimoji="0" lang="tr-TR" sz="4000" b="0" i="0" u="none" strike="noStrike" cap="none" normalizeH="0" baseline="0" dirty="0" err="1" smtClean="0">
                <a:ln>
                  <a:noFill/>
                </a:ln>
                <a:solidFill>
                  <a:srgbClr val="4C1130"/>
                </a:solidFill>
                <a:effectLst/>
                <a:latin typeface="Arial" pitchFamily="34" charset="0"/>
                <a:cs typeface="Arial" pitchFamily="34" charset="0"/>
              </a:rPr>
              <a:t>d</a:t>
            </a:r>
            <a:r>
              <a:rPr kumimoji="0" lang="tr-TR" sz="4000" b="0" i="0" u="none" strike="noStrike" cap="none" normalizeH="0" baseline="-30000" dirty="0" err="1" smtClean="0">
                <a:ln>
                  <a:noFill/>
                </a:ln>
                <a:solidFill>
                  <a:srgbClr val="4C1130"/>
                </a:solidFill>
                <a:effectLst/>
                <a:latin typeface="Arial" pitchFamily="34" charset="0"/>
                <a:cs typeface="Arial" pitchFamily="34" charset="0"/>
              </a:rPr>
              <a:t>sıvı</a:t>
            </a:r>
            <a:r>
              <a:rPr kumimoji="0" lang="tr-TR" sz="4000" b="0" i="0" u="none" strike="noStrike" cap="none" normalizeH="0" baseline="0" dirty="0" smtClean="0">
                <a:ln>
                  <a:noFill/>
                </a:ln>
                <a:solidFill>
                  <a:srgbClr val="4C1130"/>
                </a:solidFill>
                <a:effectLst/>
                <a:latin typeface="Arial" pitchFamily="34" charset="0"/>
                <a:cs typeface="Arial" pitchFamily="34" charset="0"/>
              </a:rPr>
              <a:t> ise cisim sıvıya batar.</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4C1130"/>
                </a:solidFill>
                <a:effectLst/>
                <a:latin typeface="Georgia" pitchFamily="18" charset="0"/>
                <a:cs typeface="Arial" pitchFamily="34" charset="0"/>
              </a:rPr>
              <a:t/>
            </a:r>
            <a:br>
              <a:rPr kumimoji="0" lang="tr-TR" sz="4000" b="0" i="0" u="none" strike="noStrike" cap="none" normalizeH="0" baseline="0" dirty="0" smtClean="0">
                <a:ln>
                  <a:noFill/>
                </a:ln>
                <a:solidFill>
                  <a:srgbClr val="4C1130"/>
                </a:solidFill>
                <a:effectLst/>
                <a:latin typeface="Georgia" pitchFamily="18" charset="0"/>
                <a:cs typeface="Arial" pitchFamily="34" charset="0"/>
              </a:rPr>
            </a:b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smtClean="0">
                <a:ln>
                  <a:noFill/>
                </a:ln>
                <a:solidFill>
                  <a:srgbClr val="4C1130"/>
                </a:solidFill>
                <a:effectLst/>
                <a:latin typeface="Arial" pitchFamily="34" charset="0"/>
                <a:cs typeface="Arial" pitchFamily="34" charset="0"/>
              </a:rPr>
              <a:t>Bu durumda cismin ağırlığı, sıvının kaldırma kuvvetinden daha büyüktür.</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4000" b="0" i="0" u="none" strike="noStrike" cap="none" normalizeH="0" baseline="0" dirty="0" err="1" smtClean="0">
                <a:ln>
                  <a:noFill/>
                </a:ln>
                <a:solidFill>
                  <a:srgbClr val="4C1130"/>
                </a:solidFill>
                <a:effectLst/>
                <a:latin typeface="Arial" pitchFamily="34" charset="0"/>
                <a:cs typeface="Arial" pitchFamily="34" charset="0"/>
              </a:rPr>
              <a:t>G</a:t>
            </a:r>
            <a:r>
              <a:rPr kumimoji="0" lang="tr-TR" sz="4000" b="0" i="0" u="none" strike="noStrike" cap="none" normalizeH="0" baseline="-30000" dirty="0" err="1" smtClean="0">
                <a:ln>
                  <a:noFill/>
                </a:ln>
                <a:solidFill>
                  <a:srgbClr val="4C1130"/>
                </a:solidFill>
                <a:effectLst/>
                <a:latin typeface="Arial" pitchFamily="34" charset="0"/>
                <a:cs typeface="Arial" pitchFamily="34" charset="0"/>
              </a:rPr>
              <a:t>cisim</a:t>
            </a:r>
            <a:r>
              <a:rPr kumimoji="0" lang="tr-TR" sz="4000" b="0" i="0" u="none" strike="noStrike" cap="none" normalizeH="0" baseline="0" dirty="0" smtClean="0">
                <a:ln>
                  <a:noFill/>
                </a:ln>
                <a:solidFill>
                  <a:srgbClr val="4C1130"/>
                </a:solidFill>
                <a:effectLst/>
                <a:latin typeface="Arial" pitchFamily="34" charset="0"/>
                <a:cs typeface="Arial" pitchFamily="34" charset="0"/>
              </a:rPr>
              <a:t> &gt; </a:t>
            </a:r>
            <a:r>
              <a:rPr kumimoji="0" lang="tr-TR" sz="4000" b="0" i="0" u="none" strike="noStrike" cap="none" normalizeH="0" baseline="0" dirty="0" err="1" smtClean="0">
                <a:ln>
                  <a:noFill/>
                </a:ln>
                <a:solidFill>
                  <a:srgbClr val="4C1130"/>
                </a:solidFill>
                <a:effectLst/>
                <a:latin typeface="Arial" pitchFamily="34" charset="0"/>
                <a:cs typeface="Arial" pitchFamily="34" charset="0"/>
              </a:rPr>
              <a:t>F</a:t>
            </a:r>
            <a:r>
              <a:rPr kumimoji="0" lang="tr-TR" sz="4000" b="0" i="0" u="none" strike="noStrike" cap="none" normalizeH="0" baseline="-30000" dirty="0" err="1" smtClean="0">
                <a:ln>
                  <a:noFill/>
                </a:ln>
                <a:solidFill>
                  <a:srgbClr val="4C1130"/>
                </a:solidFill>
                <a:effectLst/>
                <a:latin typeface="Arial" pitchFamily="34" charset="0"/>
                <a:cs typeface="Arial" pitchFamily="34" charset="0"/>
              </a:rPr>
              <a:t>kaldırma</a:t>
            </a:r>
            <a:endParaRPr kumimoji="0" lang="tr-TR"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0481"/>
                                        </p:tgtEl>
                                        <p:attrNameLst>
                                          <p:attrName>style.visibility</p:attrName>
                                        </p:attrNameLst>
                                      </p:cBhvr>
                                      <p:to>
                                        <p:strVal val="visible"/>
                                      </p:to>
                                    </p:set>
                                    <p:animEffect transition="in" filter="slide(fromBottom)">
                                      <p:cBhvr>
                                        <p:cTn id="7" dur="500"/>
                                        <p:tgtEl>
                                          <p:spTgt spid="20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rot="10800000" flipV="1">
            <a:off x="0" y="428178"/>
            <a:ext cx="9144000" cy="600164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CC0000"/>
                </a:solidFill>
                <a:effectLst/>
                <a:latin typeface="Arial" pitchFamily="34" charset="0"/>
                <a:cs typeface="Arial" pitchFamily="34" charset="0"/>
              </a:rPr>
              <a:t>3. Askıda Kalma Durumu</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C1130"/>
                </a:solidFill>
                <a:effectLst/>
                <a:latin typeface="Arial" pitchFamily="34" charset="0"/>
                <a:cs typeface="Arial" pitchFamily="34" charset="0"/>
              </a:rPr>
              <a:t>Cismin yoğunluğu sıvının yoğunluğuna eşitse, cisim  sıvı içine bırakıldığı yerde askıda kalır. Cisim sıvı içinde dengede durur.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err="1" smtClean="0">
                <a:ln>
                  <a:noFill/>
                </a:ln>
                <a:solidFill>
                  <a:srgbClr val="4C1130"/>
                </a:solidFill>
                <a:effectLst/>
                <a:latin typeface="Arial" pitchFamily="34" charset="0"/>
                <a:cs typeface="Arial" pitchFamily="34" charset="0"/>
              </a:rPr>
              <a:t>d</a:t>
            </a:r>
            <a:r>
              <a:rPr kumimoji="0" lang="tr-TR" sz="3200" b="0" i="0" u="none" strike="noStrike" cap="none" normalizeH="0" baseline="-30000" dirty="0" err="1" smtClean="0">
                <a:ln>
                  <a:noFill/>
                </a:ln>
                <a:solidFill>
                  <a:srgbClr val="4C1130"/>
                </a:solidFill>
                <a:effectLst/>
                <a:latin typeface="Arial" pitchFamily="34" charset="0"/>
                <a:cs typeface="Arial" pitchFamily="34" charset="0"/>
              </a:rPr>
              <a:t>cisim</a:t>
            </a:r>
            <a:r>
              <a:rPr kumimoji="0" lang="tr-TR" sz="3200" b="0" i="0" u="none" strike="noStrike" cap="none" normalizeH="0" baseline="0" dirty="0" smtClean="0">
                <a:ln>
                  <a:noFill/>
                </a:ln>
                <a:solidFill>
                  <a:srgbClr val="4C1130"/>
                </a:solidFill>
                <a:effectLst/>
                <a:latin typeface="Arial" pitchFamily="34" charset="0"/>
                <a:cs typeface="Arial" pitchFamily="34" charset="0"/>
              </a:rPr>
              <a:t> = </a:t>
            </a:r>
            <a:r>
              <a:rPr kumimoji="0" lang="tr-TR" sz="3200" b="0" i="0" u="none" strike="noStrike" cap="none" normalizeH="0" baseline="0" dirty="0" err="1" smtClean="0">
                <a:ln>
                  <a:noFill/>
                </a:ln>
                <a:solidFill>
                  <a:srgbClr val="4C1130"/>
                </a:solidFill>
                <a:effectLst/>
                <a:latin typeface="Arial" pitchFamily="34" charset="0"/>
                <a:cs typeface="Arial" pitchFamily="34" charset="0"/>
              </a:rPr>
              <a:t>d</a:t>
            </a:r>
            <a:r>
              <a:rPr kumimoji="0" lang="tr-TR" sz="3200" b="0" i="0" u="none" strike="noStrike" cap="none" normalizeH="0" baseline="-30000" dirty="0" err="1" smtClean="0">
                <a:ln>
                  <a:noFill/>
                </a:ln>
                <a:solidFill>
                  <a:srgbClr val="4C1130"/>
                </a:solidFill>
                <a:effectLst/>
                <a:latin typeface="Arial" pitchFamily="34" charset="0"/>
                <a:cs typeface="Arial" pitchFamily="34" charset="0"/>
              </a:rPr>
              <a:t>sıvı</a:t>
            </a:r>
            <a:r>
              <a:rPr kumimoji="0" lang="tr-TR" sz="3200" b="0" i="0" u="none" strike="noStrike" cap="none" normalizeH="0" baseline="-30000" dirty="0" smtClean="0">
                <a:ln>
                  <a:noFill/>
                </a:ln>
                <a:solidFill>
                  <a:srgbClr val="4C1130"/>
                </a:solidFill>
                <a:effectLst/>
                <a:latin typeface="Arial" pitchFamily="34" charset="0"/>
                <a:cs typeface="Arial" pitchFamily="34" charset="0"/>
              </a:rPr>
              <a:t> </a:t>
            </a:r>
            <a:r>
              <a:rPr kumimoji="0" lang="tr-TR" sz="3200" b="0" i="0" u="none" strike="noStrike" cap="none" normalizeH="0" baseline="0" dirty="0" smtClean="0">
                <a:ln>
                  <a:noFill/>
                </a:ln>
                <a:solidFill>
                  <a:srgbClr val="4C1130"/>
                </a:solidFill>
                <a:effectLst/>
                <a:latin typeface="Arial" pitchFamily="34" charset="0"/>
                <a:cs typeface="Arial" pitchFamily="34" charset="0"/>
              </a:rPr>
              <a:t>ise cisim askıda kalır.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C1130"/>
                </a:solidFill>
                <a:effectLst/>
                <a:latin typeface="Georgia" pitchFamily="18" charset="0"/>
                <a:cs typeface="Arial" pitchFamily="34" charset="0"/>
              </a:rPr>
              <a:t/>
            </a:r>
            <a:br>
              <a:rPr kumimoji="0" lang="tr-TR" sz="3200" b="0" i="0" u="none" strike="noStrike" cap="none" normalizeH="0" baseline="0" dirty="0" smtClean="0">
                <a:ln>
                  <a:noFill/>
                </a:ln>
                <a:solidFill>
                  <a:srgbClr val="4C1130"/>
                </a:solidFill>
                <a:effectLst/>
                <a:latin typeface="Georgia" pitchFamily="18" charset="0"/>
                <a:cs typeface="Arial" pitchFamily="34" charset="0"/>
              </a:rPr>
            </a:b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C1130"/>
                </a:solidFill>
                <a:effectLst/>
                <a:latin typeface="Arial" pitchFamily="34" charset="0"/>
                <a:cs typeface="Arial" pitchFamily="34" charset="0"/>
              </a:rPr>
              <a:t>Bu durumda sıvının cisme uyguladığı kaldırma kuvveti, cismin ağırlığına eşittir.</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smtClean="0">
                <a:ln>
                  <a:noFill/>
                </a:ln>
                <a:solidFill>
                  <a:srgbClr val="4C1130"/>
                </a:solidFill>
                <a:effectLst/>
                <a:latin typeface="Georgia" pitchFamily="18" charset="0"/>
                <a:cs typeface="Arial" pitchFamily="34" charset="0"/>
              </a:rPr>
              <a:t/>
            </a:r>
            <a:br>
              <a:rPr kumimoji="0" lang="tr-TR" sz="3200" b="0" i="0" u="none" strike="noStrike" cap="none" normalizeH="0" baseline="0" dirty="0" smtClean="0">
                <a:ln>
                  <a:noFill/>
                </a:ln>
                <a:solidFill>
                  <a:srgbClr val="4C1130"/>
                </a:solidFill>
                <a:effectLst/>
                <a:latin typeface="Georgia" pitchFamily="18" charset="0"/>
                <a:cs typeface="Arial" pitchFamily="34" charset="0"/>
              </a:rPr>
            </a:b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3200" b="0" i="0" u="none" strike="noStrike" cap="none" normalizeH="0" baseline="0" dirty="0" err="1" smtClean="0">
                <a:ln>
                  <a:noFill/>
                </a:ln>
                <a:solidFill>
                  <a:srgbClr val="4C1130"/>
                </a:solidFill>
                <a:effectLst/>
                <a:latin typeface="Arial" pitchFamily="34" charset="0"/>
                <a:cs typeface="Arial" pitchFamily="34" charset="0"/>
              </a:rPr>
              <a:t>G</a:t>
            </a:r>
            <a:r>
              <a:rPr kumimoji="0" lang="tr-TR" sz="3200" b="0" i="0" u="none" strike="noStrike" cap="none" normalizeH="0" baseline="-30000" dirty="0" err="1" smtClean="0">
                <a:ln>
                  <a:noFill/>
                </a:ln>
                <a:solidFill>
                  <a:srgbClr val="4C1130"/>
                </a:solidFill>
                <a:effectLst/>
                <a:latin typeface="Arial" pitchFamily="34" charset="0"/>
                <a:cs typeface="Arial" pitchFamily="34" charset="0"/>
              </a:rPr>
              <a:t>cisim</a:t>
            </a:r>
            <a:r>
              <a:rPr kumimoji="0" lang="tr-TR" sz="3200" b="0" i="0" u="none" strike="noStrike" cap="none" normalizeH="0" baseline="0" dirty="0" smtClean="0">
                <a:ln>
                  <a:noFill/>
                </a:ln>
                <a:solidFill>
                  <a:srgbClr val="4C1130"/>
                </a:solidFill>
                <a:effectLst/>
                <a:latin typeface="Arial" pitchFamily="34" charset="0"/>
                <a:cs typeface="Arial" pitchFamily="34" charset="0"/>
              </a:rPr>
              <a:t> = </a:t>
            </a:r>
            <a:r>
              <a:rPr kumimoji="0" lang="tr-TR" sz="3200" b="0" i="0" u="none" strike="noStrike" cap="none" normalizeH="0" baseline="0" dirty="0" err="1" smtClean="0">
                <a:ln>
                  <a:noFill/>
                </a:ln>
                <a:solidFill>
                  <a:srgbClr val="4C1130"/>
                </a:solidFill>
                <a:effectLst/>
                <a:latin typeface="Arial" pitchFamily="34" charset="0"/>
                <a:cs typeface="Arial" pitchFamily="34" charset="0"/>
              </a:rPr>
              <a:t>F</a:t>
            </a:r>
            <a:r>
              <a:rPr kumimoji="0" lang="tr-TR" sz="3200" b="0" i="0" u="none" strike="noStrike" cap="none" normalizeH="0" baseline="-30000" dirty="0" err="1" smtClean="0">
                <a:ln>
                  <a:noFill/>
                </a:ln>
                <a:solidFill>
                  <a:srgbClr val="4C1130"/>
                </a:solidFill>
                <a:effectLst/>
                <a:latin typeface="Arial" pitchFamily="34" charset="0"/>
                <a:cs typeface="Arial" pitchFamily="34" charset="0"/>
              </a:rPr>
              <a:t>kaldırma</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1945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85786" y="2285992"/>
            <a:ext cx="7648248" cy="1754326"/>
          </a:xfrm>
          <a:prstGeom prst="rect">
            <a:avLst/>
          </a:prstGeom>
          <a:noFill/>
        </p:spPr>
        <p:txBody>
          <a:bodyPr wrap="none" lIns="91440" tIns="45720" rIns="91440" bIns="45720">
            <a:spAutoFit/>
          </a:bodyPr>
          <a:lstStyle/>
          <a:p>
            <a:pPr algn="ctr"/>
            <a:r>
              <a:rPr lang="tr-TR"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GAZLARIN KALDIRMA</a:t>
            </a:r>
          </a:p>
          <a:p>
            <a:pPr algn="ctr"/>
            <a:r>
              <a:rPr lang="tr-TR"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sym typeface="Wingdings" pitchFamily="2" charset="2"/>
              </a:rPr>
              <a:t></a:t>
            </a:r>
            <a:r>
              <a:rPr lang="tr-TR"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KUVVETİ </a:t>
            </a:r>
            <a:r>
              <a:rPr lang="tr-TR"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sym typeface="Wingdings" pitchFamily="2" charset="2"/>
              </a:rPr>
              <a:t></a:t>
            </a:r>
            <a:endParaRPr lang="tr-TR"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0" y="0"/>
            <a:ext cx="9144000" cy="264687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dirty="0" smtClean="0">
                <a:ln>
                  <a:noFill/>
                </a:ln>
                <a:solidFill>
                  <a:srgbClr val="990000"/>
                </a:solidFill>
                <a:effectLst/>
                <a:latin typeface="Arial" pitchFamily="34" charset="0"/>
                <a:cs typeface="Arial" pitchFamily="34" charset="0"/>
              </a:rPr>
              <a:t/>
            </a:r>
            <a:br>
              <a:rPr kumimoji="0" lang="tr-TR" sz="1000" b="1" i="0" u="none" strike="noStrike" cap="none" normalizeH="0" baseline="0" dirty="0" smtClean="0">
                <a:ln>
                  <a:noFill/>
                </a:ln>
                <a:solidFill>
                  <a:srgbClr val="990000"/>
                </a:solidFill>
                <a:effectLst/>
                <a:latin typeface="Arial" pitchFamily="34" charset="0"/>
                <a:cs typeface="Arial" pitchFamily="34" charset="0"/>
              </a:rPr>
            </a:br>
            <a:r>
              <a:rPr kumimoji="0" lang="tr-TR" sz="2400" b="1" i="0" u="none" strike="noStrike" cap="none" normalizeH="0" baseline="0" dirty="0" smtClean="0">
                <a:ln>
                  <a:noFill/>
                </a:ln>
                <a:solidFill>
                  <a:srgbClr val="990000"/>
                </a:solidFill>
                <a:effectLst/>
                <a:latin typeface="Arial" pitchFamily="34" charset="0"/>
                <a:cs typeface="Arial" pitchFamily="34" charset="0"/>
              </a:rPr>
              <a:t>Gazların Kaldırma Kuvveti</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4C1130"/>
                </a:solidFill>
                <a:effectLst/>
                <a:latin typeface="Arial" pitchFamily="34" charset="0"/>
                <a:cs typeface="Arial" pitchFamily="34" charset="0"/>
              </a:rPr>
              <a:t>Gazlar da</a:t>
            </a:r>
            <a:r>
              <a:rPr kumimoji="0" lang="tr-TR" sz="2400" b="1" i="0" u="none" strike="noStrike" cap="none" normalizeH="0" baseline="0" dirty="0" smtClean="0">
                <a:ln>
                  <a:noFill/>
                </a:ln>
                <a:solidFill>
                  <a:srgbClr val="4C1130"/>
                </a:solidFill>
                <a:effectLst/>
                <a:latin typeface="Arial" pitchFamily="34" charset="0"/>
                <a:cs typeface="Arial" pitchFamily="34" charset="0"/>
              </a:rPr>
              <a:t> sıvılar </a:t>
            </a:r>
            <a:r>
              <a:rPr kumimoji="0" lang="tr-TR" sz="2400" b="0" i="0" u="none" strike="noStrike" cap="none" normalizeH="0" baseline="0" dirty="0" smtClean="0">
                <a:ln>
                  <a:noFill/>
                </a:ln>
                <a:solidFill>
                  <a:srgbClr val="4C1130"/>
                </a:solidFill>
                <a:effectLst/>
                <a:latin typeface="Arial" pitchFamily="34" charset="0"/>
                <a:cs typeface="Arial" pitchFamily="34" charset="0"/>
              </a:rPr>
              <a:t>gibi içinde bulundukları cisimlere </a:t>
            </a:r>
            <a:r>
              <a:rPr kumimoji="0" lang="tr-TR" sz="2400" b="1" i="0" u="none" strike="noStrike" cap="none" normalizeH="0" baseline="0" dirty="0" smtClean="0">
                <a:ln>
                  <a:noFill/>
                </a:ln>
                <a:solidFill>
                  <a:srgbClr val="4C1130"/>
                </a:solidFill>
                <a:effectLst/>
                <a:latin typeface="Arial" pitchFamily="34" charset="0"/>
                <a:cs typeface="Arial" pitchFamily="34" charset="0"/>
              </a:rPr>
              <a:t>kaldırma kuvveti </a:t>
            </a:r>
            <a:r>
              <a:rPr kumimoji="0" lang="tr-TR" sz="2400" b="0" i="0" u="none" strike="noStrike" cap="none" normalizeH="0" baseline="0" dirty="0" smtClean="0">
                <a:ln>
                  <a:noFill/>
                </a:ln>
                <a:solidFill>
                  <a:srgbClr val="4C1130"/>
                </a:solidFill>
                <a:effectLst/>
                <a:latin typeface="Arial" pitchFamily="34" charset="0"/>
                <a:cs typeface="Arial" pitchFamily="34" charset="0"/>
              </a:rPr>
              <a:t>uygular.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400" b="0" i="0" u="none" strike="noStrike" cap="none" normalizeH="0" baseline="0" dirty="0" smtClean="0">
                <a:ln>
                  <a:noFill/>
                </a:ln>
                <a:solidFill>
                  <a:srgbClr val="4C1130"/>
                </a:solidFill>
                <a:effectLst/>
                <a:latin typeface="Arial" pitchFamily="34" charset="0"/>
                <a:cs typeface="Arial" pitchFamily="34" charset="0"/>
              </a:rPr>
              <a:t>Gazların cisimlere uyguladığı kaldırma kuvveti aşağıdaki formül ile bulunur.</a:t>
            </a:r>
            <a:endParaRPr kumimoji="0" lang="tr-T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0" i="0" u="none" strike="noStrike" cap="none" normalizeH="0" baseline="0" dirty="0" smtClean="0">
                <a:ln>
                  <a:noFill/>
                </a:ln>
                <a:solidFill>
                  <a:schemeClr val="tx1"/>
                </a:solidFill>
                <a:effectLst/>
                <a:latin typeface="Arial" pitchFamily="34" charset="0"/>
                <a:cs typeface="Arial" pitchFamily="34" charset="0"/>
              </a:rPr>
              <a:t/>
            </a:r>
            <a:br>
              <a:rPr kumimoji="0" lang="tr-TR" sz="1800" b="0" i="0" u="none" strike="noStrike" cap="none" normalizeH="0" baseline="0" dirty="0" smtClean="0">
                <a:ln>
                  <a:noFill/>
                </a:ln>
                <a:solidFill>
                  <a:schemeClr val="tx1"/>
                </a:solidFill>
                <a:effectLst/>
                <a:latin typeface="Arial" pitchFamily="34" charset="0"/>
                <a:cs typeface="Arial" pitchFamily="34" charset="0"/>
              </a:rPr>
            </a:b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5" name="Picture 3" descr="http://1.bp.blogspot.com/-GmdBbazTYsI/UKlkv9E_EAI/AAAAAAAAD7U/8qHZrN7B0DQ/s1600/7.JPG"/>
          <p:cNvPicPr>
            <a:picLocks noChangeAspect="1" noChangeArrowheads="1"/>
          </p:cNvPicPr>
          <p:nvPr/>
        </p:nvPicPr>
        <p:blipFill>
          <a:blip r:embed="rId3"/>
          <a:srcRect/>
          <a:stretch>
            <a:fillRect/>
          </a:stretch>
        </p:blipFill>
        <p:spPr bwMode="auto">
          <a:xfrm>
            <a:off x="0" y="2643182"/>
            <a:ext cx="9144000" cy="4214818"/>
          </a:xfrm>
          <a:prstGeom prst="rect">
            <a:avLst/>
          </a:prstGeom>
          <a:noFill/>
        </p:spPr>
      </p:pic>
      <p:sp>
        <p:nvSpPr>
          <p:cNvPr id="8" name="7 Metin kutusu"/>
          <p:cNvSpPr txBox="1"/>
          <p:nvPr/>
        </p:nvSpPr>
        <p:spPr>
          <a:xfrm>
            <a:off x="0" y="5857892"/>
            <a:ext cx="5786478" cy="369332"/>
          </a:xfrm>
          <a:prstGeom prst="rect">
            <a:avLst/>
          </a:prstGeom>
          <a:noFill/>
        </p:spPr>
        <p:txBody>
          <a:bodyPr wrap="square" rtlCol="0">
            <a:spAutoFit/>
          </a:bodyPr>
          <a:lstStyle/>
          <a:p>
            <a:r>
              <a:rPr lang="tr-TR" i="1" dirty="0" smtClean="0">
                <a:solidFill>
                  <a:schemeClr val="bg1"/>
                </a:solidFill>
              </a:rPr>
              <a:t>Cismin tamamının </a:t>
            </a:r>
            <a:r>
              <a:rPr lang="tr-TR" b="1" dirty="0" smtClean="0">
                <a:solidFill>
                  <a:schemeClr val="bg1"/>
                </a:solidFill>
              </a:rPr>
              <a:t>hava içinde </a:t>
            </a:r>
            <a:r>
              <a:rPr lang="tr-TR" i="1" dirty="0" smtClean="0">
                <a:solidFill>
                  <a:schemeClr val="bg1"/>
                </a:solidFill>
              </a:rPr>
              <a:t>olduğuna dikkat edin.</a:t>
            </a:r>
            <a:endParaRPr lang="tr-TR"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8673"/>
                                        </p:tgtEl>
                                        <p:attrNameLst>
                                          <p:attrName>style.visibility</p:attrName>
                                        </p:attrNameLst>
                                      </p:cBhvr>
                                      <p:to>
                                        <p:strVal val="visible"/>
                                      </p:to>
                                    </p:set>
                                    <p:animEffect transition="in" filter="circle(in)">
                                      <p:cBhvr>
                                        <p:cTn id="7" dur="2000"/>
                                        <p:tgtEl>
                                          <p:spTgt spid="28673"/>
                                        </p:tgtEl>
                                      </p:cBhvr>
                                    </p:animEffect>
                                  </p:childTnLst>
                                </p:cTn>
                              </p:par>
                              <p:par>
                                <p:cTn id="8" presetID="8" presetClass="emph" presetSubtype="0" fill="hold" nodeType="withEffect">
                                  <p:stCondLst>
                                    <p:cond delay="0"/>
                                  </p:stCondLst>
                                  <p:childTnLst>
                                    <p:animRot by="21600000">
                                      <p:cBhvr>
                                        <p:cTn id="9" dur="2000" fill="hold"/>
                                        <p:tgtEl>
                                          <p:spTgt spid="2867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0" y="1142984"/>
            <a:ext cx="9144000" cy="4832092"/>
          </a:xfrm>
          <a:prstGeom prst="rect">
            <a:avLst/>
          </a:prstGeom>
          <a:noFill/>
        </p:spPr>
        <p:txBody>
          <a:bodyPr wrap="square" rtlCol="0">
            <a:spAutoFit/>
          </a:bodyPr>
          <a:lstStyle/>
          <a:p>
            <a:r>
              <a:rPr lang="tr-TR" sz="2800" dirty="0" smtClean="0"/>
              <a:t>İçi gaz dolu olan balon havanın kaldırma kuvvetinin etkisinde yukarı doğru itilir. Balonun kendi </a:t>
            </a:r>
            <a:r>
              <a:rPr lang="tr-TR" sz="2800" dirty="0" err="1" smtClean="0"/>
              <a:t>ağırlığıda</a:t>
            </a:r>
            <a:r>
              <a:rPr lang="tr-TR" sz="2800" dirty="0" smtClean="0"/>
              <a:t> olduğu için, balonu yukarı doğru iten </a:t>
            </a:r>
            <a:r>
              <a:rPr lang="tr-TR" sz="2800" u="sng" dirty="0" smtClean="0"/>
              <a:t>net kuvvet</a:t>
            </a:r>
            <a:r>
              <a:rPr lang="tr-TR" sz="2800" dirty="0" smtClean="0"/>
              <a:t> aşağıdaki gibi bulunur.</a:t>
            </a:r>
            <a:br>
              <a:rPr lang="tr-TR" sz="2800" dirty="0" smtClean="0"/>
            </a:br>
            <a:r>
              <a:rPr lang="tr-TR" sz="2800" dirty="0" smtClean="0"/>
              <a:t>                                                                     </a:t>
            </a:r>
            <a:r>
              <a:rPr lang="tr-TR" sz="2800" b="1" dirty="0" err="1" smtClean="0"/>
              <a:t>Fnet</a:t>
            </a:r>
            <a:r>
              <a:rPr lang="tr-TR" sz="2800" b="1" dirty="0" smtClean="0"/>
              <a:t>=</a:t>
            </a:r>
            <a:r>
              <a:rPr lang="tr-TR" sz="2800" b="1" dirty="0" err="1" smtClean="0"/>
              <a:t>Fk</a:t>
            </a:r>
            <a:r>
              <a:rPr lang="tr-TR" sz="2800" b="1" dirty="0" smtClean="0"/>
              <a:t>-G</a:t>
            </a:r>
            <a:r>
              <a:rPr lang="tr-TR" sz="2800" dirty="0" smtClean="0"/>
              <a:t/>
            </a:r>
            <a:br>
              <a:rPr lang="tr-TR" sz="2800" dirty="0" smtClean="0"/>
            </a:br>
            <a:r>
              <a:rPr lang="tr-TR" sz="2800" b="1" dirty="0" smtClean="0"/>
              <a:t>                                       </a:t>
            </a:r>
            <a:r>
              <a:rPr lang="tr-TR" sz="2800" b="1" dirty="0" err="1" smtClean="0"/>
              <a:t>F</a:t>
            </a:r>
            <a:r>
              <a:rPr lang="tr-TR" sz="2800" b="1" baseline="-25000" dirty="0" err="1" smtClean="0"/>
              <a:t>k</a:t>
            </a:r>
            <a:r>
              <a:rPr lang="tr-TR" sz="2800" b="1" dirty="0" smtClean="0"/>
              <a:t> &gt; G  </a:t>
            </a:r>
            <a:r>
              <a:rPr lang="tr-TR" sz="2800" dirty="0" smtClean="0"/>
              <a:t>olursa  </a:t>
            </a:r>
            <a:r>
              <a:rPr lang="tr-TR" sz="2800" b="1" dirty="0" smtClean="0"/>
              <a:t>balon yukarı doğru çıkar.</a:t>
            </a:r>
            <a:r>
              <a:rPr lang="tr-TR" sz="2800" dirty="0" smtClean="0"/>
              <a:t/>
            </a:r>
            <a:br>
              <a:rPr lang="tr-TR" sz="2800" dirty="0" smtClean="0"/>
            </a:br>
            <a:r>
              <a:rPr lang="tr-TR" sz="2800" dirty="0" smtClean="0"/>
              <a:t>                                       </a:t>
            </a:r>
            <a:r>
              <a:rPr lang="tr-TR" sz="2800" b="1" dirty="0" err="1" smtClean="0"/>
              <a:t>F</a:t>
            </a:r>
            <a:r>
              <a:rPr lang="tr-TR" sz="2800" b="1" baseline="-25000" dirty="0" err="1" smtClean="0"/>
              <a:t>k</a:t>
            </a:r>
            <a:r>
              <a:rPr lang="tr-TR" sz="2800" b="1" dirty="0" smtClean="0"/>
              <a:t> = G</a:t>
            </a:r>
            <a:r>
              <a:rPr lang="tr-TR" sz="2800" dirty="0" smtClean="0"/>
              <a:t> olursa ve </a:t>
            </a:r>
            <a:r>
              <a:rPr lang="tr-TR" sz="2800" b="1" dirty="0" smtClean="0"/>
              <a:t>balon havada ise dengede kalır.</a:t>
            </a:r>
            <a:r>
              <a:rPr lang="tr-TR" sz="2800" dirty="0" smtClean="0"/>
              <a:t/>
            </a:r>
            <a:br>
              <a:rPr lang="tr-TR" sz="2800" dirty="0" smtClean="0"/>
            </a:br>
            <a:r>
              <a:rPr lang="tr-TR" sz="2800" b="1" dirty="0" smtClean="0"/>
              <a:t>                                       </a:t>
            </a:r>
            <a:r>
              <a:rPr lang="tr-TR" sz="2800" b="1" dirty="0" err="1" smtClean="0"/>
              <a:t>F</a:t>
            </a:r>
            <a:r>
              <a:rPr lang="tr-TR" sz="2800" b="1" baseline="-25000" dirty="0" err="1" smtClean="0"/>
              <a:t>k</a:t>
            </a:r>
            <a:r>
              <a:rPr lang="tr-TR" sz="2800" b="1" dirty="0" smtClean="0"/>
              <a:t> &lt; G</a:t>
            </a:r>
            <a:r>
              <a:rPr lang="tr-TR" sz="2800" dirty="0" smtClean="0"/>
              <a:t>  olursa balon yerde kalır,</a:t>
            </a:r>
            <a:r>
              <a:rPr lang="tr-TR" sz="2800" b="1" dirty="0" smtClean="0"/>
              <a:t>yukarı çıkamaz</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0" y="0"/>
            <a:ext cx="9572660" cy="7109639"/>
          </a:xfrm>
          <a:prstGeom prst="rect">
            <a:avLst/>
          </a:prstGeom>
          <a:noFill/>
        </p:spPr>
        <p:txBody>
          <a:bodyPr wrap="square" rtlCol="0">
            <a:spAutoFit/>
          </a:bodyPr>
          <a:lstStyle/>
          <a:p>
            <a:r>
              <a:rPr lang="tr-TR" sz="2400" b="1" dirty="0" smtClean="0"/>
              <a:t>SORULARA DİKKATLİ  BAKALIM:</a:t>
            </a:r>
            <a:r>
              <a:rPr lang="tr-TR" sz="2400" dirty="0" smtClean="0"/>
              <a:t/>
            </a:r>
            <a:br>
              <a:rPr lang="tr-TR" sz="2400" dirty="0" smtClean="0"/>
            </a:br>
            <a:r>
              <a:rPr lang="tr-TR" sz="2400" b="1" u="sng" dirty="0" smtClean="0"/>
              <a:t>Kütleleri eşit </a:t>
            </a:r>
            <a:r>
              <a:rPr lang="tr-TR" sz="2400" b="1" dirty="0" smtClean="0"/>
              <a:t> farklı cisimler, </a:t>
            </a:r>
            <a:r>
              <a:rPr lang="tr-TR" sz="2400" b="1" u="sng" dirty="0" smtClean="0"/>
              <a:t>aynı sıvı içinde</a:t>
            </a:r>
            <a:r>
              <a:rPr lang="tr-TR" sz="2400" b="1" dirty="0" smtClean="0"/>
              <a:t> </a:t>
            </a:r>
            <a:r>
              <a:rPr lang="tr-TR" sz="2400" b="1" u="sng" dirty="0" smtClean="0"/>
              <a:t>askıda ya da yüzüyor</a:t>
            </a:r>
            <a:r>
              <a:rPr lang="tr-TR" sz="2400" b="1" dirty="0" smtClean="0"/>
              <a:t> ise:</a:t>
            </a:r>
            <a:r>
              <a:rPr lang="tr-TR" sz="2400" dirty="0" smtClean="0"/>
              <a:t/>
            </a:r>
            <a:br>
              <a:rPr lang="tr-TR" sz="2400" dirty="0" smtClean="0"/>
            </a:br>
            <a:r>
              <a:rPr lang="tr-TR" sz="2400" dirty="0" err="1" smtClean="0"/>
              <a:t>Fk</a:t>
            </a:r>
            <a:r>
              <a:rPr lang="tr-TR" sz="2400" dirty="0" smtClean="0"/>
              <a:t>-------&gt;eşit olur.</a:t>
            </a:r>
            <a:br>
              <a:rPr lang="tr-TR" sz="2400" dirty="0" smtClean="0"/>
            </a:br>
            <a:r>
              <a:rPr lang="tr-TR" sz="2400" dirty="0" smtClean="0"/>
              <a:t>Vb------&gt; eşit olur. Askıda kalanların </a:t>
            </a:r>
            <a:r>
              <a:rPr lang="tr-TR" sz="2400" dirty="0" err="1" smtClean="0"/>
              <a:t>özkütleleri</a:t>
            </a:r>
            <a:r>
              <a:rPr lang="tr-TR" sz="2400" dirty="0" smtClean="0"/>
              <a:t> &gt; Yüzen cisimlerin </a:t>
            </a:r>
            <a:r>
              <a:rPr lang="tr-TR" sz="2400" dirty="0" err="1" smtClean="0"/>
              <a:t>özkütlesi</a:t>
            </a:r>
            <a:r>
              <a:rPr lang="tr-TR" sz="2400" dirty="0" smtClean="0"/>
              <a:t> </a:t>
            </a:r>
            <a:r>
              <a:rPr lang="tr-TR" sz="2400" b="1" u="sng" dirty="0" smtClean="0"/>
              <a:t>Batan hacimleri(Vb) eşit  </a:t>
            </a:r>
            <a:r>
              <a:rPr lang="tr-TR" sz="2400" b="1" dirty="0" smtClean="0"/>
              <a:t>farklı cisimler,  </a:t>
            </a:r>
            <a:r>
              <a:rPr lang="tr-TR" sz="2400" b="1" u="sng" dirty="0" smtClean="0"/>
              <a:t>aynı sıvı içinde</a:t>
            </a:r>
            <a:r>
              <a:rPr lang="tr-TR" sz="2400" b="1" dirty="0" smtClean="0"/>
              <a:t> </a:t>
            </a:r>
            <a:r>
              <a:rPr lang="tr-TR" sz="2400" b="1" u="sng" dirty="0" smtClean="0"/>
              <a:t>askıda ya da yüzüyor </a:t>
            </a:r>
            <a:r>
              <a:rPr lang="tr-TR" sz="2400" b="1" dirty="0" smtClean="0"/>
              <a:t>ise:</a:t>
            </a:r>
            <a:r>
              <a:rPr lang="tr-TR" sz="2400" dirty="0" smtClean="0"/>
              <a:t/>
            </a:r>
            <a:br>
              <a:rPr lang="tr-TR" sz="2400" dirty="0" smtClean="0"/>
            </a:br>
            <a:r>
              <a:rPr lang="tr-TR" sz="2400" dirty="0" err="1" smtClean="0"/>
              <a:t>Fk</a:t>
            </a:r>
            <a:r>
              <a:rPr lang="tr-TR" sz="2400" dirty="0" smtClean="0"/>
              <a:t>---------&gt;eşit</a:t>
            </a:r>
            <a:br>
              <a:rPr lang="tr-TR" sz="2400" dirty="0" smtClean="0"/>
            </a:br>
            <a:r>
              <a:rPr lang="tr-TR" sz="2400" b="1" dirty="0" smtClean="0"/>
              <a:t>Yüzen ve askıda kalan cisimlere ağırlığı kadar, batan cisimlere ise ağırlığından küçük </a:t>
            </a:r>
            <a:r>
              <a:rPr lang="tr-TR" sz="2400" b="1" dirty="0" err="1" smtClean="0"/>
              <a:t>Fk</a:t>
            </a:r>
            <a:r>
              <a:rPr lang="tr-TR" sz="2400" b="1" dirty="0" smtClean="0"/>
              <a:t> etki eder.</a:t>
            </a:r>
            <a:r>
              <a:rPr lang="tr-TR" sz="2400" dirty="0" smtClean="0"/>
              <a:t/>
            </a:r>
            <a:br>
              <a:rPr lang="tr-TR" sz="2400" dirty="0" smtClean="0"/>
            </a:br>
            <a:r>
              <a:rPr lang="tr-TR" sz="2400" b="1" u="sng" dirty="0" smtClean="0"/>
              <a:t>Aynı sıvı</a:t>
            </a:r>
            <a:r>
              <a:rPr lang="tr-TR" sz="2400" b="1" dirty="0" smtClean="0"/>
              <a:t> içinde </a:t>
            </a:r>
            <a:r>
              <a:rPr lang="tr-TR" sz="2400" b="1" u="sng" dirty="0" smtClean="0"/>
              <a:t>farklı cisim</a:t>
            </a:r>
            <a:r>
              <a:rPr lang="tr-TR" sz="2400" b="1" dirty="0" smtClean="0"/>
              <a:t> varsa;</a:t>
            </a:r>
            <a:r>
              <a:rPr lang="tr-TR" sz="2400" dirty="0" smtClean="0"/>
              <a:t/>
            </a:r>
            <a:br>
              <a:rPr lang="tr-TR" sz="2400" dirty="0" smtClean="0"/>
            </a:br>
            <a:r>
              <a:rPr lang="tr-TR" sz="2400" dirty="0" err="1" smtClean="0"/>
              <a:t>Özkütlesi</a:t>
            </a:r>
            <a:r>
              <a:rPr lang="tr-TR" sz="2400" dirty="0" smtClean="0"/>
              <a:t> en büyük olan batar, </a:t>
            </a:r>
            <a:r>
              <a:rPr lang="tr-TR" sz="2400" dirty="0" err="1" smtClean="0"/>
              <a:t>özkütlesi</a:t>
            </a:r>
            <a:r>
              <a:rPr lang="tr-TR" sz="2400" dirty="0" smtClean="0"/>
              <a:t> en küçük olan yüzer.</a:t>
            </a:r>
            <a:br>
              <a:rPr lang="tr-TR" sz="2400" dirty="0" smtClean="0"/>
            </a:br>
            <a:r>
              <a:rPr lang="tr-TR" sz="2400" dirty="0" err="1" smtClean="0"/>
              <a:t>Fk'sı</a:t>
            </a:r>
            <a:r>
              <a:rPr lang="tr-TR" sz="2400" dirty="0" smtClean="0"/>
              <a:t> en küçük olan batar, </a:t>
            </a:r>
            <a:r>
              <a:rPr lang="tr-TR" sz="2400" dirty="0" err="1" smtClean="0"/>
              <a:t>Fk'sı</a:t>
            </a:r>
            <a:r>
              <a:rPr lang="tr-TR" sz="2400" dirty="0" smtClean="0"/>
              <a:t> en büyük olan yüzer.</a:t>
            </a:r>
            <a:br>
              <a:rPr lang="tr-TR" sz="2400" dirty="0" smtClean="0"/>
            </a:br>
            <a:r>
              <a:rPr lang="tr-TR" sz="2400" b="1" u="sng" dirty="0" smtClean="0"/>
              <a:t>Farklı sıvılar</a:t>
            </a:r>
            <a:r>
              <a:rPr lang="tr-TR" sz="2400" b="1" dirty="0" smtClean="0"/>
              <a:t> içinde </a:t>
            </a:r>
            <a:r>
              <a:rPr lang="tr-TR" sz="2400" b="1" u="sng" dirty="0" smtClean="0"/>
              <a:t>aynı cisim</a:t>
            </a:r>
            <a:r>
              <a:rPr lang="tr-TR" sz="2400" b="1" dirty="0" smtClean="0"/>
              <a:t> varsa;</a:t>
            </a:r>
            <a:r>
              <a:rPr lang="tr-TR" sz="2400" dirty="0" smtClean="0"/>
              <a:t/>
            </a:r>
            <a:br>
              <a:rPr lang="tr-TR" sz="2400" dirty="0" smtClean="0"/>
            </a:br>
            <a:r>
              <a:rPr lang="tr-TR" sz="2400" dirty="0" err="1" smtClean="0"/>
              <a:t>Fk</a:t>
            </a:r>
            <a:r>
              <a:rPr lang="tr-TR" sz="2400" dirty="0" smtClean="0"/>
              <a:t>=</a:t>
            </a:r>
            <a:r>
              <a:rPr lang="tr-TR" sz="2400" dirty="0" err="1" smtClean="0"/>
              <a:t>Vb.ds</a:t>
            </a:r>
            <a:r>
              <a:rPr lang="tr-TR" sz="2400" dirty="0" smtClean="0"/>
              <a:t>.g eşitliğinden incelenirse, Vb  ile </a:t>
            </a:r>
            <a:r>
              <a:rPr lang="tr-TR" sz="2400" dirty="0" err="1" smtClean="0"/>
              <a:t>ds</a:t>
            </a:r>
            <a:r>
              <a:rPr lang="tr-TR" sz="2400" dirty="0" smtClean="0"/>
              <a:t>  ters orantılı olduğu görülür.</a:t>
            </a:r>
            <a:br>
              <a:rPr lang="tr-TR" sz="2400" dirty="0" smtClean="0"/>
            </a:br>
            <a:r>
              <a:rPr lang="tr-TR" sz="2400" dirty="0" smtClean="0"/>
              <a:t>Yani </a:t>
            </a:r>
            <a:r>
              <a:rPr lang="tr-TR" sz="2400" dirty="0" err="1" smtClean="0"/>
              <a:t>özkütlesi</a:t>
            </a:r>
            <a:r>
              <a:rPr lang="tr-TR" sz="2400" dirty="0" smtClean="0"/>
              <a:t> en küçük olan sıvıda Vb (batan hacim) daha büyük olur.</a:t>
            </a:r>
            <a:br>
              <a:rPr lang="tr-TR" sz="2400" dirty="0" smtClean="0"/>
            </a:b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57158" y="428604"/>
            <a:ext cx="8273419" cy="923330"/>
          </a:xfrm>
          <a:prstGeom prst="rect">
            <a:avLst/>
          </a:prstGeom>
          <a:noFill/>
        </p:spPr>
        <p:txBody>
          <a:bodyPr wrap="square" lIns="91440" tIns="45720" rIns="91440" bIns="45720">
            <a:spAutoFit/>
          </a:bodyPr>
          <a:lstStyle/>
          <a:p>
            <a:pPr algn="ctr"/>
            <a:r>
              <a:rPr lang="tr-TR"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sym typeface="Wingdings" pitchFamily="2" charset="2"/>
              </a:rPr>
              <a:t>  </a:t>
            </a:r>
            <a:r>
              <a:rPr lang="tr-TR"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SORULAR </a:t>
            </a:r>
            <a:r>
              <a:rPr lang="tr-TR"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sym typeface="Wingdings" pitchFamily="2" charset="2"/>
              </a:rPr>
              <a:t>  </a:t>
            </a:r>
            <a:endParaRPr lang="tr-TR"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26626" name="Picture 2" descr="https://encrypted-tbn3.gstatic.com/images?q=tbn:ANd9GcTFe1q86oUw6yhGA0LmaMjcTuHkk87QWSlJOfeE_MD_WcylZOzb"/>
          <p:cNvPicPr>
            <a:picLocks noChangeAspect="1" noChangeArrowheads="1"/>
          </p:cNvPicPr>
          <p:nvPr/>
        </p:nvPicPr>
        <p:blipFill>
          <a:blip r:embed="rId2"/>
          <a:srcRect/>
          <a:stretch>
            <a:fillRect/>
          </a:stretch>
        </p:blipFill>
        <p:spPr bwMode="auto">
          <a:xfrm>
            <a:off x="0" y="1428736"/>
            <a:ext cx="9144000" cy="542926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circle(in)">
                                      <p:cBhvr>
                                        <p:cTn id="7" dur="2000"/>
                                        <p:tgtEl>
                                          <p:spTgt spid="26626"/>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Kuvvetvehareketcözümlütest1001"/>
          <p:cNvPicPr>
            <a:picLocks noChangeAspect="1" noChangeArrowheads="1"/>
          </p:cNvPicPr>
          <p:nvPr/>
        </p:nvPicPr>
        <p:blipFill>
          <a:blip r:embed="rId2"/>
          <a:srcRect/>
          <a:stretch>
            <a:fillRect/>
          </a:stretch>
        </p:blipFill>
        <p:spPr bwMode="auto">
          <a:xfrm>
            <a:off x="0" y="0"/>
            <a:ext cx="9144000" cy="3929066"/>
          </a:xfrm>
          <a:prstGeom prst="rect">
            <a:avLst/>
          </a:prstGeom>
          <a:noFill/>
        </p:spPr>
      </p:pic>
      <p:sp>
        <p:nvSpPr>
          <p:cNvPr id="6" name="5 Metin kutusu"/>
          <p:cNvSpPr txBox="1"/>
          <p:nvPr/>
        </p:nvSpPr>
        <p:spPr>
          <a:xfrm>
            <a:off x="1643042" y="6072206"/>
            <a:ext cx="3929090" cy="584775"/>
          </a:xfrm>
          <a:prstGeom prst="rect">
            <a:avLst/>
          </a:prstGeom>
          <a:noFill/>
        </p:spPr>
        <p:txBody>
          <a:bodyPr wrap="square" rtlCol="0">
            <a:spAutoFit/>
          </a:bodyPr>
          <a:lstStyle/>
          <a:p>
            <a:r>
              <a:rPr lang="tr-TR" sz="3200" dirty="0" smtClean="0"/>
              <a:t>CEVAP:D</a:t>
            </a:r>
            <a:endParaRPr lang="tr-TR" sz="3200" dirty="0"/>
          </a:p>
        </p:txBody>
      </p:sp>
      <p:pic>
        <p:nvPicPr>
          <p:cNvPr id="7" name="Picture 4" descr="Kuvvetvehareketcözümlütest1002"/>
          <p:cNvPicPr>
            <a:picLocks noChangeAspect="1" noChangeArrowheads="1"/>
          </p:cNvPicPr>
          <p:nvPr/>
        </p:nvPicPr>
        <p:blipFill>
          <a:blip r:embed="rId3"/>
          <a:srcRect/>
          <a:stretch>
            <a:fillRect/>
          </a:stretch>
        </p:blipFill>
        <p:spPr bwMode="auto">
          <a:xfrm>
            <a:off x="0" y="3786190"/>
            <a:ext cx="9144000" cy="197167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par>
                                <p:cTn id="10" presetID="55" presetClass="entr" presetSubtype="0" fill="hold" nodeType="withEffect">
                                  <p:stCondLst>
                                    <p:cond delay="0"/>
                                  </p:stCondLst>
                                  <p:childTnLst>
                                    <p:set>
                                      <p:cBhvr>
                                        <p:cTn id="11" dur="1" fill="hold">
                                          <p:stCondLst>
                                            <p:cond delay="0"/>
                                          </p:stCondLst>
                                        </p:cTn>
                                        <p:tgtEl>
                                          <p:spTgt spid="30722"/>
                                        </p:tgtEl>
                                        <p:attrNameLst>
                                          <p:attrName>style.visibility</p:attrName>
                                        </p:attrNameLst>
                                      </p:cBhvr>
                                      <p:to>
                                        <p:strVal val="visible"/>
                                      </p:to>
                                    </p:set>
                                    <p:anim calcmode="lin" valueType="num">
                                      <p:cBhvr>
                                        <p:cTn id="12" dur="1000" fill="hold"/>
                                        <p:tgtEl>
                                          <p:spTgt spid="30722"/>
                                        </p:tgtEl>
                                        <p:attrNameLst>
                                          <p:attrName>ppt_w</p:attrName>
                                        </p:attrNameLst>
                                      </p:cBhvr>
                                      <p:tavLst>
                                        <p:tav tm="0">
                                          <p:val>
                                            <p:strVal val="#ppt_w*0.70"/>
                                          </p:val>
                                        </p:tav>
                                        <p:tav tm="100000">
                                          <p:val>
                                            <p:strVal val="#ppt_w"/>
                                          </p:val>
                                        </p:tav>
                                      </p:tavLst>
                                    </p:anim>
                                    <p:anim calcmode="lin" valueType="num">
                                      <p:cBhvr>
                                        <p:cTn id="13" dur="1000" fill="hold"/>
                                        <p:tgtEl>
                                          <p:spTgt spid="30722"/>
                                        </p:tgtEl>
                                        <p:attrNameLst>
                                          <p:attrName>ppt_h</p:attrName>
                                        </p:attrNameLst>
                                      </p:cBhvr>
                                      <p:tavLst>
                                        <p:tav tm="0">
                                          <p:val>
                                            <p:strVal val="#ppt_h"/>
                                          </p:val>
                                        </p:tav>
                                        <p:tav tm="100000">
                                          <p:val>
                                            <p:strVal val="#ppt_h"/>
                                          </p:val>
                                        </p:tav>
                                      </p:tavLst>
                                    </p:anim>
                                    <p:animEffect transition="in" filter="fade">
                                      <p:cBhvr>
                                        <p:cTn id="14" dur="1000"/>
                                        <p:tgtEl>
                                          <p:spTgt spid="30722"/>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000232" y="0"/>
            <a:ext cx="4762842" cy="1754326"/>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Konu anlatımı</a:t>
            </a:r>
          </a:p>
          <a:p>
            <a:pPr algn="ctr"/>
            <a:endParaRPr lang="tr-T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7" name="Sıvıların Ve Gazların Kaldırma Kuvveti 8 Sınıf Bölüm1.mp4">
            <a:hlinkClick r:id="" action="ppaction://media"/>
          </p:cNvPr>
          <p:cNvPicPr>
            <a:picLocks noGrp="1" noRot="1" noChangeAspect="1"/>
          </p:cNvPicPr>
          <p:nvPr>
            <p:ph idx="1"/>
            <a:videoFile r:link="rId1"/>
          </p:nvPr>
        </p:nvPicPr>
        <p:blipFill>
          <a:blip r:embed="rId3"/>
          <a:stretch>
            <a:fillRect/>
          </a:stretch>
        </p:blipFill>
        <p:spPr>
          <a:xfrm>
            <a:off x="928662" y="1214422"/>
            <a:ext cx="7429552" cy="50006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697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Kuvvetvehareketcözümlütest1003"/>
          <p:cNvPicPr>
            <a:picLocks noChangeAspect="1" noChangeArrowheads="1"/>
          </p:cNvPicPr>
          <p:nvPr/>
        </p:nvPicPr>
        <p:blipFill>
          <a:blip r:embed="rId2"/>
          <a:srcRect/>
          <a:stretch>
            <a:fillRect/>
          </a:stretch>
        </p:blipFill>
        <p:spPr bwMode="auto">
          <a:xfrm>
            <a:off x="0" y="0"/>
            <a:ext cx="9144000" cy="3357562"/>
          </a:xfrm>
          <a:prstGeom prst="rect">
            <a:avLst/>
          </a:prstGeom>
          <a:noFill/>
        </p:spPr>
      </p:pic>
      <p:sp>
        <p:nvSpPr>
          <p:cNvPr id="5" name="4 Dikdörtgen"/>
          <p:cNvSpPr/>
          <p:nvPr/>
        </p:nvSpPr>
        <p:spPr>
          <a:xfrm>
            <a:off x="214282" y="4357694"/>
            <a:ext cx="1492717" cy="923330"/>
          </a:xfrm>
          <a:prstGeom prst="rect">
            <a:avLst/>
          </a:prstGeom>
          <a:noFill/>
        </p:spPr>
        <p:txBody>
          <a:bodyPr wrap="none" lIns="91440" tIns="45720" rIns="91440" bIns="45720">
            <a:spAutoFit/>
          </a:bodyPr>
          <a:lstStyle/>
          <a:p>
            <a:pPr algn="ctr"/>
            <a:r>
              <a:rPr lang="tr-TR"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1</a:t>
            </a:r>
            <a:endParaRPr lang="tr-TR"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 name="5 Dikdörtgen"/>
          <p:cNvSpPr/>
          <p:nvPr/>
        </p:nvSpPr>
        <p:spPr>
          <a:xfrm>
            <a:off x="2500298" y="4286256"/>
            <a:ext cx="1492717" cy="923330"/>
          </a:xfrm>
          <a:prstGeom prst="rect">
            <a:avLst/>
          </a:prstGeom>
          <a:noFill/>
        </p:spPr>
        <p:txBody>
          <a:bodyPr wrap="none" lIns="91440" tIns="45720" rIns="91440" bIns="45720">
            <a:spAutoFit/>
          </a:bodyPr>
          <a:lstStyle/>
          <a:p>
            <a:pPr algn="ctr"/>
            <a:r>
              <a:rPr lang="tr-TR"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B) 2</a:t>
            </a:r>
            <a:endParaRPr lang="tr-TR"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 name="6 Dikdörtgen"/>
          <p:cNvSpPr/>
          <p:nvPr/>
        </p:nvSpPr>
        <p:spPr>
          <a:xfrm>
            <a:off x="4786314" y="4286256"/>
            <a:ext cx="1492717" cy="923330"/>
          </a:xfrm>
          <a:prstGeom prst="rect">
            <a:avLst/>
          </a:prstGeom>
          <a:noFill/>
        </p:spPr>
        <p:txBody>
          <a:bodyPr wrap="none" lIns="91440" tIns="45720" rIns="91440" bIns="45720">
            <a:spAutoFit/>
          </a:bodyPr>
          <a:lstStyle/>
          <a:p>
            <a:pPr algn="ctr"/>
            <a:r>
              <a:rPr lang="tr-T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 3</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8" name="7 Dikdörtgen"/>
          <p:cNvSpPr/>
          <p:nvPr/>
        </p:nvSpPr>
        <p:spPr>
          <a:xfrm>
            <a:off x="7286644" y="4214818"/>
            <a:ext cx="1492717" cy="923330"/>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tr-TR"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D) 4</a:t>
            </a:r>
            <a:endParaRPr lang="tr-TR"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9" name="8 Metin kutusu"/>
          <p:cNvSpPr txBox="1"/>
          <p:nvPr/>
        </p:nvSpPr>
        <p:spPr>
          <a:xfrm>
            <a:off x="1928794" y="5857892"/>
            <a:ext cx="4286280" cy="523220"/>
          </a:xfrm>
          <a:prstGeom prst="rect">
            <a:avLst/>
          </a:prstGeom>
          <a:noFill/>
        </p:spPr>
        <p:txBody>
          <a:bodyPr wrap="square" rtlCol="0">
            <a:spAutoFit/>
          </a:bodyPr>
          <a:lstStyle/>
          <a:p>
            <a:r>
              <a:rPr lang="tr-TR" sz="2800" dirty="0" smtClean="0"/>
              <a:t>CEVAP: B</a:t>
            </a:r>
            <a:endParaRPr lang="tr-TR" sz="2800" dirty="0"/>
          </a:p>
        </p:txBody>
      </p:sp>
      <p:sp>
        <p:nvSpPr>
          <p:cNvPr id="10" name="9 Metin kutusu"/>
          <p:cNvSpPr txBox="1"/>
          <p:nvPr/>
        </p:nvSpPr>
        <p:spPr>
          <a:xfrm>
            <a:off x="0" y="3429000"/>
            <a:ext cx="9144000" cy="923330"/>
          </a:xfrm>
          <a:prstGeom prst="rect">
            <a:avLst/>
          </a:prstGeom>
          <a:noFill/>
        </p:spPr>
        <p:txBody>
          <a:bodyPr wrap="square" rtlCol="0">
            <a:spAutoFit/>
          </a:bodyPr>
          <a:lstStyle/>
          <a:p>
            <a:r>
              <a:rPr lang="tr-TR" dirty="0" smtClean="0"/>
              <a:t>Yukarıda bir bilgi şeması verilmiş olup bilgi doğru ise D, yanlış ise Y okları takip edilerek verilen yollardan birine ulaşılıyor. </a:t>
            </a:r>
            <a:br>
              <a:rPr lang="tr-TR" dirty="0" smtClean="0"/>
            </a:br>
            <a:r>
              <a:rPr lang="tr-TR" b="1" dirty="0" smtClean="0"/>
              <a:t>Buna göre, tabelaları takip eden yolcu hangi </a:t>
            </a:r>
            <a:r>
              <a:rPr lang="tr-TR" b="1" dirty="0" err="1" smtClean="0"/>
              <a:t>nolu</a:t>
            </a:r>
            <a:r>
              <a:rPr lang="tr-TR" b="1" dirty="0" smtClean="0"/>
              <a:t> yola ulaşır?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circle(in)">
                                      <p:cBhvr>
                                        <p:cTn id="7" dur="2000"/>
                                        <p:tgtEl>
                                          <p:spTgt spid="34818"/>
                                        </p:tgtEl>
                                      </p:cBhvr>
                                    </p:animEffect>
                                  </p:childTnLst>
                                </p:cTn>
                              </p:par>
                              <p:par>
                                <p:cTn id="8" presetID="8" presetClass="emph" presetSubtype="0" fill="hold" grpId="0" nodeType="withEffect">
                                  <p:stCondLst>
                                    <p:cond delay="0"/>
                                  </p:stCondLst>
                                  <p:childTnLst>
                                    <p:animRot by="21600000">
                                      <p:cBhvr>
                                        <p:cTn id="9" dur="2000" fill="hold"/>
                                        <p:tgtEl>
                                          <p:spTgt spid="5"/>
                                        </p:tgtEl>
                                        <p:attrNameLst>
                                          <p:attrName>r</p:attrName>
                                        </p:attrNameLst>
                                      </p:cBhvr>
                                    </p:animRot>
                                  </p:childTnLst>
                                </p:cTn>
                              </p:par>
                              <p:par>
                                <p:cTn id="10" presetID="8" presetClass="emph" presetSubtype="0" fill="hold" grpId="0" nodeType="withEffect">
                                  <p:stCondLst>
                                    <p:cond delay="0"/>
                                  </p:stCondLst>
                                  <p:childTnLst>
                                    <p:animRot by="21600000">
                                      <p:cBhvr>
                                        <p:cTn id="11" dur="2000" fill="hold"/>
                                        <p:tgtEl>
                                          <p:spTgt spid="6"/>
                                        </p:tgtEl>
                                        <p:attrNameLst>
                                          <p:attrName>r</p:attrName>
                                        </p:attrNameLst>
                                      </p:cBhvr>
                                    </p:animRot>
                                  </p:childTnLst>
                                </p:cTn>
                              </p:par>
                              <p:par>
                                <p:cTn id="12" presetID="8" presetClass="emph" presetSubtype="0" fill="hold" grpId="0" nodeType="withEffect">
                                  <p:stCondLst>
                                    <p:cond delay="0"/>
                                  </p:stCondLst>
                                  <p:childTnLst>
                                    <p:animRot by="21600000">
                                      <p:cBhvr>
                                        <p:cTn id="13" dur="2000" fill="hold"/>
                                        <p:tgtEl>
                                          <p:spTgt spid="7"/>
                                        </p:tgtEl>
                                        <p:attrNameLst>
                                          <p:attrName>r</p:attrName>
                                        </p:attrNameLst>
                                      </p:cBhvr>
                                    </p:animRot>
                                  </p:childTnLst>
                                </p:cTn>
                              </p:par>
                              <p:par>
                                <p:cTn id="14" presetID="8" presetClass="emph" presetSubtype="0" fill="hold" nodeType="withEffect">
                                  <p:stCondLst>
                                    <p:cond delay="0"/>
                                  </p:stCondLst>
                                  <p:childTnLst>
                                    <p:animRot by="21600000">
                                      <p:cBhvr>
                                        <p:cTn id="15" dur="2000" fill="hold"/>
                                        <p:tgtEl>
                                          <p:spTgt spid="8">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amond(in)">
                                      <p:cBhvr>
                                        <p:cTn id="2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714348" y="642918"/>
            <a:ext cx="7702751" cy="923330"/>
          </a:xfrm>
          <a:prstGeom prst="rect">
            <a:avLst/>
          </a:prstGeom>
          <a:noFill/>
        </p:spPr>
        <p:txBody>
          <a:bodyPr wrap="none" lIns="91440" tIns="45720" rIns="91440" bIns="45720">
            <a:spAutoFit/>
          </a:bodyPr>
          <a:lstStyle/>
          <a:p>
            <a:pPr algn="ctr"/>
            <a:r>
              <a:rPr lang="tr-TR"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sym typeface="Wingdings" pitchFamily="2" charset="2"/>
              </a:rPr>
              <a:t></a:t>
            </a:r>
            <a:r>
              <a:rPr lang="tr-TR"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SOOOOOOOOOON</a:t>
            </a:r>
            <a:r>
              <a:rPr lang="tr-TR"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sym typeface="Wingdings" pitchFamily="2" charset="2"/>
              </a:rPr>
              <a:t></a:t>
            </a:r>
            <a:endParaRPr lang="tr-TR"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5" name="4 Dikdörtgen"/>
          <p:cNvSpPr/>
          <p:nvPr/>
        </p:nvSpPr>
        <p:spPr>
          <a:xfrm>
            <a:off x="642910" y="2786058"/>
            <a:ext cx="8186858" cy="923330"/>
          </a:xfrm>
          <a:prstGeom prst="rect">
            <a:avLst/>
          </a:prstGeom>
          <a:noFill/>
        </p:spPr>
        <p:txBody>
          <a:bodyPr wrap="none" lIns="91440" tIns="45720" rIns="91440" bIns="45720">
            <a:spAutoFit/>
          </a:bodyPr>
          <a:lstStyle/>
          <a:p>
            <a:pPr algn="ctr"/>
            <a:r>
              <a:rPr lang="tr-TR"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AHMET FURKAN DEMİR</a:t>
            </a:r>
            <a:endParaRPr lang="tr-TR"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afterEffect">
                                  <p:stCondLst>
                                    <p:cond delay="0"/>
                                  </p:stCondLst>
                                  <p:childTnLst>
                                    <p:animRot by="21600000">
                                      <p:cBhvr>
                                        <p:cTn id="6" dur="2000" fill="hold"/>
                                        <p:tgtEl>
                                          <p:spTgt spid="5"/>
                                        </p:tgtEl>
                                        <p:attrNameLst>
                                          <p:attrName>r</p:attrName>
                                        </p:attrNameLst>
                                      </p:cBhvr>
                                    </p:animRot>
                                  </p:childTnLst>
                                </p:cTn>
                              </p:par>
                              <p:par>
                                <p:cTn id="7" presetID="12" presetClass="entr" presetSubtype="4"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slide(fromBottom)">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642910" y="2000240"/>
            <a:ext cx="7661008" cy="1754326"/>
          </a:xfrm>
          <a:prstGeom prst="rect">
            <a:avLst/>
          </a:prstGeom>
          <a:noFill/>
        </p:spPr>
        <p:txBody>
          <a:bodyPr wrap="none" lIns="91440" tIns="45720" rIns="91440" bIns="45720">
            <a:spAutoFit/>
          </a:bodyPr>
          <a:lstStyle/>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SIVILARIN KALDIRMA </a:t>
            </a:r>
          </a:p>
          <a:p>
            <a:pPr algn="ctr"/>
            <a:r>
              <a:rPr lang="tr-T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sym typeface="Wingdings" pitchFamily="2" charset="2"/>
              </a:rPr>
              <a:t> KU</a:t>
            </a: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VVETİ </a:t>
            </a: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sym typeface="Wingdings" pitchFamily="2" charset="2"/>
              </a:rPr>
              <a:t></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grpId="0" nodeType="withEffect">
                                  <p:stCondLst>
                                    <p:cond delay="0"/>
                                  </p:stCondLst>
                                  <p:childTnLst>
                                    <p:animRot by="21600000">
                                      <p:cBhvr>
                                        <p:cTn id="6"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0" y="714356"/>
            <a:ext cx="9144000" cy="954107"/>
          </a:xfrm>
          <a:prstGeom prst="rect">
            <a:avLst/>
          </a:prstGeom>
          <a:noFill/>
        </p:spPr>
        <p:txBody>
          <a:bodyPr wrap="square" rtlCol="0">
            <a:spAutoFit/>
          </a:bodyPr>
          <a:lstStyle/>
          <a:p>
            <a:r>
              <a:rPr lang="tr-TR" sz="2800" dirty="0" smtClean="0"/>
              <a:t>Sıvılar, içine batırılan cisimleri yukarı doğru iterler. Bu itme kuvvetine, sıvıların </a:t>
            </a:r>
            <a:r>
              <a:rPr lang="tr-TR" sz="2800" b="1" dirty="0" smtClean="0"/>
              <a:t>kaldırma  kuvveti </a:t>
            </a:r>
            <a:r>
              <a:rPr lang="tr-TR" sz="2800" dirty="0" smtClean="0"/>
              <a:t>denir.</a:t>
            </a:r>
            <a:endParaRPr lang="tr-TR" sz="2800" dirty="0"/>
          </a:p>
        </p:txBody>
      </p:sp>
      <p:sp>
        <p:nvSpPr>
          <p:cNvPr id="5" name="4 Metin kutusu"/>
          <p:cNvSpPr txBox="1"/>
          <p:nvPr/>
        </p:nvSpPr>
        <p:spPr>
          <a:xfrm>
            <a:off x="0" y="2285992"/>
            <a:ext cx="9144000" cy="3970318"/>
          </a:xfrm>
          <a:prstGeom prst="rect">
            <a:avLst/>
          </a:prstGeom>
          <a:noFill/>
        </p:spPr>
        <p:txBody>
          <a:bodyPr wrap="square" rtlCol="0">
            <a:spAutoFit/>
          </a:bodyPr>
          <a:lstStyle/>
          <a:p>
            <a:r>
              <a:rPr lang="tr-TR" sz="2800" dirty="0" smtClean="0"/>
              <a:t>Balıkların su içinde, gemilerin ve kayıkların su üstünde yüzmesi suyun kaldırma kuvvetinin en güzel göstergesidir.</a:t>
            </a:r>
            <a:br>
              <a:rPr lang="tr-TR" sz="2800" dirty="0" smtClean="0"/>
            </a:br>
            <a:r>
              <a:rPr lang="tr-TR" sz="2800" dirty="0" smtClean="0"/>
              <a:t>Elimizle bir topu suya batırmaya çalıştığımızda da, suyun topu  yukarı doğru ittiğini rahatça gözlemleyebiliriz.</a:t>
            </a:r>
            <a:br>
              <a:rPr lang="tr-TR" sz="2800" dirty="0" smtClean="0"/>
            </a:br>
            <a:r>
              <a:rPr lang="tr-TR" sz="2800" dirty="0" smtClean="0"/>
              <a:t>Aşağıdaki şekilde bir yumurtanın saf suda battığını, tuzlu suda ise yüzdüğünü görüyoruz..(Tuzlu su daha yoğun olduğu için yumurta tuzlu suda yüzmektedir</a:t>
            </a:r>
            <a:r>
              <a:rPr lang="tr-TR" dirty="0" smtClean="0"/>
              <a:t>.</a:t>
            </a:r>
            <a:r>
              <a:rPr lang="tr-TR" sz="2800" dirty="0" smtClean="0"/>
              <a:t>)</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ebrar.files.wordpress.com/2007/02/image021.gif"/>
          <p:cNvPicPr>
            <a:picLocks noChangeAspect="1" noChangeArrowheads="1"/>
          </p:cNvPicPr>
          <p:nvPr/>
        </p:nvPicPr>
        <p:blipFill>
          <a:blip r:embed="rId2"/>
          <a:srcRect/>
          <a:stretch>
            <a:fillRect/>
          </a:stretch>
        </p:blipFill>
        <p:spPr bwMode="auto">
          <a:xfrm>
            <a:off x="0" y="0"/>
            <a:ext cx="9144000" cy="3814757"/>
          </a:xfrm>
          <a:prstGeom prst="rect">
            <a:avLst/>
          </a:prstGeom>
          <a:noFill/>
        </p:spPr>
      </p:pic>
      <p:sp>
        <p:nvSpPr>
          <p:cNvPr id="1027" name="Rectangle 3"/>
          <p:cNvSpPr>
            <a:spLocks noChangeArrowheads="1"/>
          </p:cNvSpPr>
          <p:nvPr/>
        </p:nvSpPr>
        <p:spPr bwMode="auto">
          <a:xfrm>
            <a:off x="0" y="3857628"/>
            <a:ext cx="9144000" cy="286232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351C75"/>
                </a:solidFill>
                <a:effectLst/>
                <a:latin typeface="Arial" pitchFamily="34" charset="0"/>
                <a:cs typeface="Arial" pitchFamily="34" charset="0"/>
              </a:rPr>
              <a:t>Sıvıların cisimlere uyguladığı kaldırma kuvveti :</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990000"/>
                </a:solidFill>
                <a:effectLst/>
                <a:latin typeface="Arial" pitchFamily="34" charset="0"/>
                <a:cs typeface="Arial" pitchFamily="34" charset="0"/>
              </a:rPr>
              <a:t>1-  Sıvının öz kütlesine (</a:t>
            </a:r>
            <a:r>
              <a:rPr kumimoji="0" lang="tr-TR" sz="2000" b="1" i="0" u="none" strike="noStrike" cap="none" normalizeH="0" baseline="0" dirty="0" err="1" smtClean="0">
                <a:ln>
                  <a:noFill/>
                </a:ln>
                <a:solidFill>
                  <a:srgbClr val="990000"/>
                </a:solidFill>
                <a:effectLst/>
                <a:latin typeface="Arial" pitchFamily="34" charset="0"/>
                <a:cs typeface="Arial" pitchFamily="34" charset="0"/>
              </a:rPr>
              <a:t>ds</a:t>
            </a:r>
            <a:r>
              <a:rPr kumimoji="0" lang="tr-TR" sz="2000" b="1" i="0" u="none" strike="noStrike" cap="none" normalizeH="0" baseline="0" dirty="0" smtClean="0">
                <a:ln>
                  <a:noFill/>
                </a:ln>
                <a:solidFill>
                  <a:srgbClr val="990000"/>
                </a:solidFill>
                <a:effectLst/>
                <a:latin typeface="Arial" pitchFamily="34" charset="0"/>
                <a:cs typeface="Arial" pitchFamily="34" charset="0"/>
              </a:rPr>
              <a:t>), (sıvının yoğunluğuna)</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990000"/>
                </a:solidFill>
                <a:effectLst/>
                <a:latin typeface="Arial" pitchFamily="34" charset="0"/>
                <a:cs typeface="Arial" pitchFamily="34" charset="0"/>
              </a:rPr>
              <a:t>2-  Cismin batan cismin hacmine (Vb),</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990000"/>
                </a:solidFill>
                <a:effectLst/>
                <a:latin typeface="Arial" pitchFamily="34" charset="0"/>
                <a:cs typeface="Arial" pitchFamily="34" charset="0"/>
              </a:rPr>
              <a:t>3-  Yer çekimi ivmesine (g) bağlıdır.</a:t>
            </a:r>
            <a:r>
              <a:rPr kumimoji="0" lang="tr-TR" sz="2000" b="0" i="0" u="none" strike="noStrike" cap="none" normalizeH="0" baseline="0" dirty="0" smtClean="0">
                <a:ln>
                  <a:noFill/>
                </a:ln>
                <a:solidFill>
                  <a:srgbClr val="4C1130"/>
                </a:solidFill>
                <a:effectLst/>
                <a:latin typeface="Georgia" pitchFamily="18" charset="0"/>
                <a:cs typeface="Arial" pitchFamily="34" charset="0"/>
              </a:rPr>
              <a:t/>
            </a:r>
            <a:br>
              <a:rPr kumimoji="0" lang="tr-TR" sz="2000" b="0" i="0" u="none" strike="noStrike" cap="none" normalizeH="0" baseline="0" dirty="0" smtClean="0">
                <a:ln>
                  <a:noFill/>
                </a:ln>
                <a:solidFill>
                  <a:srgbClr val="4C1130"/>
                </a:solidFill>
                <a:effectLst/>
                <a:latin typeface="Georgia" pitchFamily="18" charset="0"/>
                <a:cs typeface="Arial" pitchFamily="34" charset="0"/>
              </a:rPr>
            </a:br>
            <a:r>
              <a:rPr kumimoji="0" lang="tr-TR" sz="2000" b="0" i="0" u="none" strike="noStrike" cap="none" normalizeH="0" baseline="0" dirty="0" smtClean="0">
                <a:ln>
                  <a:noFill/>
                </a:ln>
                <a:solidFill>
                  <a:srgbClr val="4C1130"/>
                </a:solidFill>
                <a:effectLst/>
                <a:latin typeface="Arial" pitchFamily="34" charset="0"/>
                <a:cs typeface="Arial" pitchFamily="34" charset="0"/>
              </a:rPr>
              <a:t>Bir cismi, önce havada, sonra su ve zeytinyağı içinde ayrı ayrı tartarak, kaldırma kuvvetinin sıvıların öz kütlesine bağlı olduğunu gözlemleyebiliriz. Cismin sudaki ağırlığı havadaki ağırlığından küçüktür. Çünkü su, cisme kaldırma kuvveti uygular. Zeytinyağının  yoğunluğu suyun yoğunluğundan daha az olduğu için, cisim  zeytinyağı içinde sudakine göre biraz daha ağır  gelir.</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1027"/>
                                        </p:tgtEl>
                                        <p:attrNameLst>
                                          <p:attrName>style.visibility</p:attrName>
                                        </p:attrNameLst>
                                      </p:cBhvr>
                                      <p:to>
                                        <p:strVal val="visible"/>
                                      </p:to>
                                    </p:set>
                                    <p:anim calcmode="lin" valueType="num">
                                      <p:cBhvr>
                                        <p:cTn id="11" dur="1000" fill="hold"/>
                                        <p:tgtEl>
                                          <p:spTgt spid="1027"/>
                                        </p:tgtEl>
                                        <p:attrNameLst>
                                          <p:attrName>ppt_w</p:attrName>
                                        </p:attrNameLst>
                                      </p:cBhvr>
                                      <p:tavLst>
                                        <p:tav tm="0">
                                          <p:val>
                                            <p:strVal val="#ppt_w*0.70"/>
                                          </p:val>
                                        </p:tav>
                                        <p:tav tm="100000">
                                          <p:val>
                                            <p:strVal val="#ppt_w"/>
                                          </p:val>
                                        </p:tav>
                                      </p:tavLst>
                                    </p:anim>
                                    <p:anim calcmode="lin" valueType="num">
                                      <p:cBhvr>
                                        <p:cTn id="12" dur="1000" fill="hold"/>
                                        <p:tgtEl>
                                          <p:spTgt spid="1027"/>
                                        </p:tgtEl>
                                        <p:attrNameLst>
                                          <p:attrName>ppt_h</p:attrName>
                                        </p:attrNameLst>
                                      </p:cBhvr>
                                      <p:tavLst>
                                        <p:tav tm="0">
                                          <p:val>
                                            <p:strVal val="#ppt_h"/>
                                          </p:val>
                                        </p:tav>
                                        <p:tav tm="100000">
                                          <p:val>
                                            <p:strVal val="#ppt_h"/>
                                          </p:val>
                                        </p:tav>
                                      </p:tavLst>
                                    </p:anim>
                                    <p:animEffect transition="in" filter="fade">
                                      <p:cBhvr>
                                        <p:cTn id="13"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eglencelifen.com/FileUpload/op135/Resim/kaldirma%20kuvveti%20image-19.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638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0" y="0"/>
            <a:ext cx="9144000" cy="255454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CC0000"/>
                </a:solidFill>
                <a:effectLst/>
                <a:latin typeface="Arial" pitchFamily="34" charset="0"/>
                <a:cs typeface="Arial" pitchFamily="34" charset="0"/>
              </a:rPr>
              <a:t>Sıvıların Kaldırma Kuvvetinin Ölçülmesi</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err="1" smtClean="0">
                <a:ln>
                  <a:noFill/>
                </a:ln>
                <a:solidFill>
                  <a:srgbClr val="CC0000"/>
                </a:solidFill>
                <a:effectLst/>
                <a:latin typeface="Arial" pitchFamily="34" charset="0"/>
                <a:cs typeface="Arial" pitchFamily="34" charset="0"/>
              </a:rPr>
              <a:t>Archimedes</a:t>
            </a:r>
            <a:r>
              <a:rPr kumimoji="0" lang="tr-TR" sz="2000" b="1" i="0" u="none" strike="noStrike" cap="none" normalizeH="0" baseline="0" dirty="0" smtClean="0">
                <a:ln>
                  <a:noFill/>
                </a:ln>
                <a:solidFill>
                  <a:srgbClr val="CC0000"/>
                </a:solidFill>
                <a:effectLst/>
                <a:latin typeface="Arial" pitchFamily="34" charset="0"/>
                <a:cs typeface="Arial" pitchFamily="34" charset="0"/>
              </a:rPr>
              <a:t> Prensibi</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0" i="0" u="none" strike="noStrike" cap="none" normalizeH="0" baseline="0" dirty="0" err="1" smtClean="0">
                <a:ln>
                  <a:noFill/>
                </a:ln>
                <a:solidFill>
                  <a:srgbClr val="4C1130"/>
                </a:solidFill>
                <a:effectLst/>
                <a:latin typeface="Arial" pitchFamily="34" charset="0"/>
                <a:cs typeface="Arial" pitchFamily="34" charset="0"/>
              </a:rPr>
              <a:t>Archimedes</a:t>
            </a:r>
            <a:r>
              <a:rPr kumimoji="0" lang="tr-TR" sz="2000" b="0" i="0" u="none" strike="noStrike" cap="none" normalizeH="0" baseline="0" dirty="0" smtClean="0">
                <a:ln>
                  <a:noFill/>
                </a:ln>
                <a:solidFill>
                  <a:srgbClr val="4C1130"/>
                </a:solidFill>
                <a:effectLst/>
                <a:latin typeface="Arial" pitchFamily="34" charset="0"/>
                <a:cs typeface="Arial" pitchFamily="34" charset="0"/>
              </a:rPr>
              <a:t> (Arşimet) Prensibine göre, bir cisme sıvı tarafından uygulanan kaldırma kuvveti, cismin sıvı içine batan kısmına eşit hacimdeki sıvının ağırlığına eşittir.</a:t>
            </a:r>
            <a:endParaRPr kumimoji="0" lang="tr-T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1" i="0" u="none" strike="noStrike" cap="none" normalizeH="0" baseline="0" dirty="0" smtClean="0">
                <a:ln>
                  <a:noFill/>
                </a:ln>
                <a:solidFill>
                  <a:srgbClr val="4C1130"/>
                </a:solidFill>
                <a:effectLst/>
                <a:latin typeface="Arial" pitchFamily="34" charset="0"/>
                <a:cs typeface="Arial" pitchFamily="34" charset="0"/>
              </a:rPr>
              <a:t>Bu nedenle sıvı içindeki bir cisme uygulanan kaldırma kuvvetini hesaplamak için, </a:t>
            </a:r>
            <a:r>
              <a:rPr kumimoji="0" lang="tr-TR" sz="2000" b="1" i="0" u="sng" strike="noStrike" cap="none" normalizeH="0" baseline="0" dirty="0" smtClean="0">
                <a:ln>
                  <a:noFill/>
                </a:ln>
                <a:solidFill>
                  <a:srgbClr val="4C1130"/>
                </a:solidFill>
                <a:effectLst/>
                <a:latin typeface="Arial" pitchFamily="34" charset="0"/>
                <a:cs typeface="Arial" pitchFamily="34" charset="0"/>
              </a:rPr>
              <a:t>cismin sıvıya batan hacmini</a:t>
            </a:r>
            <a:r>
              <a:rPr kumimoji="0" lang="tr-TR" sz="2000" b="1" i="0" u="none" strike="noStrike" cap="none" normalizeH="0" baseline="0" dirty="0" smtClean="0">
                <a:ln>
                  <a:noFill/>
                </a:ln>
                <a:solidFill>
                  <a:srgbClr val="4C1130"/>
                </a:solidFill>
                <a:effectLst/>
                <a:latin typeface="Arial" pitchFamily="34" charset="0"/>
                <a:cs typeface="Arial" pitchFamily="34" charset="0"/>
              </a:rPr>
              <a:t> ve </a:t>
            </a:r>
            <a:r>
              <a:rPr kumimoji="0" lang="tr-TR" sz="2000" b="1" i="0" u="sng" strike="noStrike" cap="none" normalizeH="0" baseline="0" dirty="0" smtClean="0">
                <a:ln>
                  <a:noFill/>
                </a:ln>
                <a:solidFill>
                  <a:srgbClr val="4C1130"/>
                </a:solidFill>
                <a:effectLst/>
                <a:latin typeface="Arial" pitchFamily="34" charset="0"/>
                <a:cs typeface="Arial" pitchFamily="34" charset="0"/>
              </a:rPr>
              <a:t>sıvının yoğunluğunu</a:t>
            </a:r>
            <a:r>
              <a:rPr kumimoji="0" lang="tr-TR" sz="2000" b="1" i="0" u="none" strike="noStrike" cap="none" normalizeH="0" baseline="0" dirty="0" smtClean="0">
                <a:ln>
                  <a:noFill/>
                </a:ln>
                <a:solidFill>
                  <a:srgbClr val="4C1130"/>
                </a:solidFill>
                <a:effectLst/>
                <a:latin typeface="Arial" pitchFamily="34" charset="0"/>
                <a:cs typeface="Arial" pitchFamily="34" charset="0"/>
              </a:rPr>
              <a:t> bilmek gerekir</a:t>
            </a:r>
            <a:r>
              <a:rPr kumimoji="0" lang="tr-TR" sz="1000" b="1" i="0" u="none" strike="noStrike" cap="none" normalizeH="0" baseline="0" dirty="0" smtClean="0">
                <a:ln>
                  <a:noFill/>
                </a:ln>
                <a:solidFill>
                  <a:srgbClr val="4C1130"/>
                </a:solidFill>
                <a:effectLst/>
                <a:latin typeface="Arial" pitchFamily="34" charset="0"/>
                <a:cs typeface="Arial" pitchFamily="34" charset="0"/>
              </a:rPr>
              <a:t>.</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7410" name="Picture 2" descr="http://www.sbsvideo.com/uploads/thumbs/030e7c9a2-1.jpg"/>
          <p:cNvPicPr>
            <a:picLocks noChangeAspect="1" noChangeArrowheads="1"/>
          </p:cNvPicPr>
          <p:nvPr/>
        </p:nvPicPr>
        <p:blipFill>
          <a:blip r:embed="rId2"/>
          <a:srcRect/>
          <a:stretch>
            <a:fillRect/>
          </a:stretch>
        </p:blipFill>
        <p:spPr bwMode="auto">
          <a:xfrm>
            <a:off x="0" y="2571744"/>
            <a:ext cx="9144000" cy="428625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12" presetClass="entr" presetSubtype="4" fill="hold" nodeType="afterEffect">
                                  <p:stCondLst>
                                    <p:cond delay="0"/>
                                  </p:stCondLst>
                                  <p:childTnLst>
                                    <p:set>
                                      <p:cBhvr>
                                        <p:cTn id="10" dur="1" fill="hold">
                                          <p:stCondLst>
                                            <p:cond delay="0"/>
                                          </p:stCondLst>
                                        </p:cTn>
                                        <p:tgtEl>
                                          <p:spTgt spid="17410"/>
                                        </p:tgtEl>
                                        <p:attrNameLst>
                                          <p:attrName>style.visibility</p:attrName>
                                        </p:attrNameLst>
                                      </p:cBhvr>
                                      <p:to>
                                        <p:strVal val="visible"/>
                                      </p:to>
                                    </p:set>
                                    <p:animEffect transition="in" filter="slide(fromBottom)">
                                      <p:cBhvr>
                                        <p:cTn id="11"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0" y="0"/>
            <a:ext cx="9144000" cy="2215991"/>
          </a:xfrm>
          <a:prstGeom prst="rect">
            <a:avLst/>
          </a:prstGeom>
          <a:noFill/>
        </p:spPr>
        <p:txBody>
          <a:bodyPr wrap="square" rtlCol="0">
            <a:spAutoFit/>
          </a:bodyPr>
          <a:lstStyle/>
          <a:p>
            <a:r>
              <a:rPr lang="tr-TR" dirty="0" smtClean="0"/>
              <a:t/>
            </a:r>
            <a:br>
              <a:rPr lang="tr-TR" dirty="0" smtClean="0"/>
            </a:br>
            <a:r>
              <a:rPr lang="tr-TR" sz="2000" dirty="0" smtClean="0"/>
              <a:t>Bir dinamometre ile bir taşı önce havada tartalım, ardından dereceli silindirdeki su içinde tartalım.</a:t>
            </a:r>
            <a:br>
              <a:rPr lang="tr-TR" sz="2000" dirty="0" smtClean="0"/>
            </a:br>
            <a:r>
              <a:rPr lang="tr-TR" sz="2000" dirty="0" smtClean="0"/>
              <a:t>Cismin havadaki ağırlığından sudaki ağırlığını çıkardığımızda, suyun cisme uyguladığı kaldırma kuvvetini bulabiliriz. </a:t>
            </a:r>
          </a:p>
          <a:p>
            <a:r>
              <a:rPr lang="tr-TR" sz="2000" dirty="0" smtClean="0"/>
              <a:t>Aynı zamanda dereceli silindirde yükselen su seviyesinden taşın hacmini de bulabiliriz</a:t>
            </a:r>
            <a:r>
              <a:rPr lang="tr-TR" dirty="0" smtClean="0"/>
              <a:t>.</a:t>
            </a:r>
            <a:endParaRPr lang="tr-TR" dirty="0"/>
          </a:p>
        </p:txBody>
      </p:sp>
      <p:pic>
        <p:nvPicPr>
          <p:cNvPr id="18434" name="Picture 2" descr="http://www.muhteva.com/resimler/resimler/Sivilarin-ve-gazlarin-kaldirma-kuvveti-94-3.jpg"/>
          <p:cNvPicPr>
            <a:picLocks noChangeAspect="1" noChangeArrowheads="1"/>
          </p:cNvPicPr>
          <p:nvPr/>
        </p:nvPicPr>
        <p:blipFill>
          <a:blip r:embed="rId2"/>
          <a:srcRect/>
          <a:stretch>
            <a:fillRect/>
          </a:stretch>
        </p:blipFill>
        <p:spPr bwMode="auto">
          <a:xfrm>
            <a:off x="0" y="2214554"/>
            <a:ext cx="9144000" cy="464344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8434"/>
                                        </p:tgtEl>
                                        <p:attrNameLst>
                                          <p:attrName>r</p:attrName>
                                        </p:attrNameLst>
                                      </p:cBhvr>
                                    </p:animRot>
                                  </p:childTnLst>
                                </p:cTn>
                              </p:par>
                            </p:childTnLst>
                          </p:cTn>
                        </p:par>
                        <p:par>
                          <p:cTn id="7" fill="hold">
                            <p:stCondLst>
                              <p:cond delay="2000"/>
                            </p:stCondLst>
                            <p:childTnLst>
                              <p:par>
                                <p:cTn id="8" presetID="8" presetClass="emph" presetSubtype="0" fill="hold" grpId="0" nodeType="afterEffect">
                                  <p:stCondLst>
                                    <p:cond delay="0"/>
                                  </p:stCondLst>
                                  <p:childTnLst>
                                    <p:animRot by="21600000">
                                      <p:cBhvr>
                                        <p:cTn id="9" dur="2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muhteva.com/resimler/resimler/Sivilarin-ve-gazlarin-kaldirma-kuvveti-94-4.jpg"/>
          <p:cNvPicPr>
            <a:picLocks noChangeAspect="1" noChangeArrowheads="1"/>
          </p:cNvPicPr>
          <p:nvPr/>
        </p:nvPicPr>
        <p:blipFill>
          <a:blip r:embed="rId2"/>
          <a:srcRect/>
          <a:stretch>
            <a:fillRect/>
          </a:stretch>
        </p:blipFill>
        <p:spPr bwMode="auto">
          <a:xfrm>
            <a:off x="0" y="0"/>
            <a:ext cx="9144000" cy="3267063"/>
          </a:xfrm>
          <a:prstGeom prst="rect">
            <a:avLst/>
          </a:prstGeom>
          <a:noFill/>
        </p:spPr>
      </p:pic>
      <p:sp>
        <p:nvSpPr>
          <p:cNvPr id="5" name="4 Metin kutusu"/>
          <p:cNvSpPr txBox="1"/>
          <p:nvPr/>
        </p:nvSpPr>
        <p:spPr>
          <a:xfrm>
            <a:off x="0" y="3286124"/>
            <a:ext cx="9144000" cy="2677656"/>
          </a:xfrm>
          <a:prstGeom prst="rect">
            <a:avLst/>
          </a:prstGeom>
          <a:noFill/>
        </p:spPr>
        <p:txBody>
          <a:bodyPr wrap="square" rtlCol="0">
            <a:spAutoFit/>
          </a:bodyPr>
          <a:lstStyle/>
          <a:p>
            <a:r>
              <a:rPr lang="tr-TR" sz="2400" dirty="0" smtClean="0"/>
              <a:t>Şekildeki deneylerde suyun cisme uyguladığı kaldırma kuvvetinin, cismin taşırdığı suyun ağırlığına eşit olduğu görülüyor. Taşan sıvının ağırlığı hesaplanarak kaldırma kuvveti bulunabilir.</a:t>
            </a:r>
          </a:p>
          <a:p>
            <a:r>
              <a:rPr lang="tr-TR" sz="2400" dirty="0" smtClean="0"/>
              <a:t>                                                             </a:t>
            </a:r>
            <a:r>
              <a:rPr lang="tr-TR" sz="2400" dirty="0" err="1" smtClean="0"/>
              <a:t>Fk</a:t>
            </a:r>
            <a:r>
              <a:rPr lang="tr-TR" sz="2400" dirty="0" smtClean="0"/>
              <a:t>=</a:t>
            </a:r>
            <a:r>
              <a:rPr lang="tr-TR" sz="2400" dirty="0" err="1" smtClean="0"/>
              <a:t>Gtaşan</a:t>
            </a:r>
            <a:r>
              <a:rPr lang="tr-TR" sz="2400" dirty="0" smtClean="0"/>
              <a:t> su</a:t>
            </a:r>
            <a:br>
              <a:rPr lang="tr-TR" sz="2400" dirty="0" smtClean="0"/>
            </a:br>
            <a:r>
              <a:rPr lang="tr-TR" sz="2400" b="1" dirty="0" smtClean="0"/>
              <a:t>Cisimlerin Yüzme Şartı</a:t>
            </a:r>
            <a:endParaRPr lang="tr-TR" sz="2400" dirty="0" smtClean="0"/>
          </a:p>
          <a:p>
            <a:r>
              <a:rPr lang="tr-TR" sz="2400" b="1" dirty="0" smtClean="0"/>
              <a:t>Bir cisim sıvı içine bırakıldığında, ya batar ya yüzer ya da sıvı içinde askıda kalır.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4)">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knik">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80</TotalTime>
  <Words>252</Words>
  <Application>Microsoft Office PowerPoint</Application>
  <PresentationFormat>Ekran Gösterisi (4:3)</PresentationFormat>
  <Paragraphs>67</Paragraphs>
  <Slides>21</Slides>
  <Notes>3</Notes>
  <HiddenSlides>0</HiddenSlides>
  <MMClips>1</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Teknik</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TLB</dc:creator>
  <cp:lastModifiedBy>user</cp:lastModifiedBy>
  <cp:revision>13</cp:revision>
  <dcterms:created xsi:type="dcterms:W3CDTF">2014-12-02T17:55:13Z</dcterms:created>
  <dcterms:modified xsi:type="dcterms:W3CDTF">2017-07-08T09:50:04Z</dcterms:modified>
</cp:coreProperties>
</file>