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AAA5926F-3665-4CCB-BAE7-5CF1444AEFEB}">
          <p14:sldIdLst>
            <p14:sldId id="256"/>
            <p14:sldId id="259"/>
            <p14:sldId id="257"/>
            <p14:sldId id="258"/>
            <p14:sldId id="260"/>
            <p14:sldId id="262"/>
            <p14:sldId id="266"/>
            <p14:sldId id="267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80" d="100"/>
          <a:sy n="80" d="100"/>
        </p:scale>
        <p:origin x="-138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8259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0238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366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4786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5134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5225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725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485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3212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0653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753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9DFA6-7D29-40FE-9F6F-4FB687CF0723}" type="datetimeFigureOut">
              <a:rPr lang="tr-TR" smtClean="0"/>
              <a:t>03.05.2021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E71C4-2983-4511-9C7F-388BA7881E3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7764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9817" y="235131"/>
            <a:ext cx="12022183" cy="6426926"/>
          </a:xfrm>
        </p:spPr>
        <p:txBody>
          <a:bodyPr>
            <a:normAutofit fontScale="92500" lnSpcReduction="10000"/>
          </a:bodyPr>
          <a:lstStyle/>
          <a:p>
            <a:pPr algn="l"/>
            <a:endParaRPr lang="tr-TR" dirty="0" smtClean="0"/>
          </a:p>
          <a:p>
            <a:r>
              <a:rPr lang="tr-TR" sz="60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………. EĞİTİM </a:t>
            </a:r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ÖĞRETİM YILI </a:t>
            </a:r>
          </a:p>
          <a:p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</a:p>
          <a:p>
            <a:r>
              <a:rPr lang="tr-TR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tr-TR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SINIF  </a:t>
            </a:r>
          </a:p>
          <a:p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tr-TR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TÜRK DİLİ VE EDEBİYATI  </a:t>
            </a:r>
          </a:p>
          <a:p>
            <a:endParaRPr lang="tr-TR" sz="6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2. DÖNEM     2. YAZILI SINAVI </a:t>
            </a:r>
            <a:endParaRPr lang="tr-TR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677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385" y="684019"/>
            <a:ext cx="11809615" cy="595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71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248195" y="0"/>
            <a:ext cx="11834948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										</a:t>
            </a:r>
            <a:r>
              <a:rPr lang="tr-TR" sz="1600" dirty="0" smtClean="0"/>
              <a:t>10/12/1997</a:t>
            </a:r>
          </a:p>
          <a:p>
            <a:pPr marL="0" indent="0">
              <a:buNone/>
            </a:pPr>
            <a:r>
              <a:rPr lang="tr-TR" sz="1600" dirty="0"/>
              <a:t> </a:t>
            </a:r>
            <a:r>
              <a:rPr lang="tr-TR" sz="1600" dirty="0" smtClean="0"/>
              <a:t>  </a:t>
            </a:r>
            <a:r>
              <a:rPr lang="tr-TR" sz="1600" dirty="0"/>
              <a:t> </a:t>
            </a:r>
            <a:r>
              <a:rPr lang="tr-TR" sz="1600" dirty="0" smtClean="0"/>
              <a:t>…Yine karşımda o, beni görmedi henüz. Aç olduğu  on beş metre öteden belli oluyordu.  Onu görmemek , açlık  öykülerini dinlememek ve </a:t>
            </a:r>
          </a:p>
          <a:p>
            <a:pPr marL="0" indent="0">
              <a:buNone/>
            </a:pPr>
            <a:r>
              <a:rPr lang="tr-TR" sz="1600" dirty="0" smtClean="0"/>
              <a:t>ona bir şeyler yedirmek zorunda kalmamak  için karşı kaldırıma geçip telefonla konuşuyor  numarası yapsam da omuzuna dokunan bir elle </a:t>
            </a:r>
          </a:p>
          <a:p>
            <a:pPr marL="0" indent="0">
              <a:buNone/>
            </a:pPr>
            <a:r>
              <a:rPr lang="tr-TR" sz="1600" dirty="0" smtClean="0"/>
              <a:t>hevesim kursağımda kaldı. Eli midesindeydi her zamanki gibi. </a:t>
            </a:r>
            <a:r>
              <a:rPr lang="tr-TR" sz="1600" dirty="0"/>
              <a:t>N</a:t>
            </a:r>
            <a:r>
              <a:rPr lang="tr-TR" sz="1600" dirty="0" smtClean="0"/>
              <a:t>e durumda olduğumu sormadan , elimdeki üç poşetin ağırlığını dikkate bile </a:t>
            </a:r>
          </a:p>
          <a:p>
            <a:pPr marL="0" indent="0">
              <a:buNone/>
            </a:pPr>
            <a:r>
              <a:rPr lang="tr-TR" sz="1600" dirty="0" smtClean="0"/>
              <a:t>almadan bana bildik hikayelerle burada güzel bir restoranın olduğunu anlatmaya başladı. </a:t>
            </a:r>
          </a:p>
          <a:p>
            <a:pPr marL="0" indent="0">
              <a:buNone/>
            </a:pPr>
            <a:r>
              <a:rPr lang="tr-TR" sz="1600" dirty="0" smtClean="0"/>
              <a:t>           Anne ve baba sözcüklerine ne kadar yabancı büyümüştü. Şımartılmak şöyle dursun,  bir dondurma, bir çikolata hatta bir şeker bile  </a:t>
            </a:r>
          </a:p>
          <a:p>
            <a:pPr marL="0" indent="0">
              <a:buNone/>
            </a:pPr>
            <a:r>
              <a:rPr lang="tr-TR" sz="1600" dirty="0" smtClean="0"/>
              <a:t>alınmamış, yaz boyu dondurma yiyen yaşıtlarına hayran hayran bakarak büyümüştü. Arkadaşlarının doğum gününde gördüklerini  anne babası </a:t>
            </a:r>
          </a:p>
          <a:p>
            <a:pPr marL="0" indent="0">
              <a:buNone/>
            </a:pPr>
            <a:r>
              <a:rPr lang="tr-TR" sz="1600" dirty="0" smtClean="0"/>
              <a:t>dinlemediğinden  akrabası olan büyüklerine anlatır  dururdu. Okula giderken cebine para konulmadığını, kendi beslenmesini bile evden </a:t>
            </a:r>
          </a:p>
          <a:p>
            <a:pPr marL="0" indent="0">
              <a:buNone/>
            </a:pPr>
            <a:r>
              <a:rPr lang="tr-TR" sz="1600" dirty="0" smtClean="0"/>
              <a:t>kendinin hazırladığını biliyordum. Belki de bu  yüzden onu anlıyor, üç dört yıldır onu kırmayıp  her defasında hesabı benim ödediğim yemekler </a:t>
            </a:r>
          </a:p>
          <a:p>
            <a:pPr marL="0" indent="0">
              <a:buNone/>
            </a:pPr>
            <a:r>
              <a:rPr lang="tr-TR" sz="1600" dirty="0" smtClean="0"/>
              <a:t>yiyorduk. </a:t>
            </a:r>
          </a:p>
          <a:p>
            <a:pPr marL="0" indent="0">
              <a:buNone/>
            </a:pPr>
            <a:r>
              <a:rPr lang="tr-TR" sz="1600" dirty="0" smtClean="0"/>
              <a:t>          Şimdi 23 yaşında , 2 yıldır çalışıyor. Bir yerden başlamalı diye düşünüp, çocuk olmadığını, meslek sahibi bir genç  olarak bu davranışları</a:t>
            </a:r>
          </a:p>
          <a:p>
            <a:pPr marL="0" indent="0">
              <a:buNone/>
            </a:pPr>
            <a:r>
              <a:rPr lang="tr-TR" sz="1600" dirty="0" smtClean="0"/>
              <a:t>bırakması gerektiğini söylediğimde beni anladığını  sezinleyip sevinmeye başlamışken :»Garson, tatlıları sayar mısın?« dedi arsızca gülüp….</a:t>
            </a:r>
            <a:endParaRPr lang="tr-TR" sz="1600" dirty="0"/>
          </a:p>
          <a:p>
            <a:pPr marL="0" indent="0">
              <a:buNone/>
            </a:pPr>
            <a:r>
              <a:rPr lang="tr-TR" sz="1600" b="1" dirty="0" smtClean="0"/>
              <a:t>1.  Yukarıdaki metin hangi edebi türe örnektir? Açıklayınız. ( 10 p.)</a:t>
            </a:r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r>
              <a:rPr lang="tr-TR" sz="1600" b="1" dirty="0" smtClean="0"/>
              <a:t>2.  Metinde  faydalanılan anlatım tekniklerinden ikisini  birkaç cümleyle açıklayınız.  (20 p.)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555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9005" y="274320"/>
            <a:ext cx="11982995" cy="6688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1800" b="1" dirty="0" smtClean="0"/>
              <a:t>3</a:t>
            </a:r>
            <a:r>
              <a:rPr lang="tr-TR" sz="2000" b="1" dirty="0" smtClean="0"/>
              <a:t>.   Aşağıdaki boşlukları doldurunuz. (15 p.)</a:t>
            </a:r>
          </a:p>
          <a:p>
            <a:pPr marL="514350" indent="-514350">
              <a:buAutoNum type="alphaLcParenR"/>
            </a:pPr>
            <a:r>
              <a:rPr lang="tr-TR" sz="1800" dirty="0" smtClean="0"/>
              <a:t>Biyografiye örnek teşkil eden ilk eser eski Yunan’da </a:t>
            </a:r>
            <a:r>
              <a:rPr lang="tr-TR" sz="1800" dirty="0" err="1" smtClean="0"/>
              <a:t>Plutarkos’un</a:t>
            </a:r>
            <a:r>
              <a:rPr lang="tr-TR" sz="1800" dirty="0" smtClean="0"/>
              <a:t> yazdığı……………………….adlı eserdir. Yazar bu </a:t>
            </a:r>
          </a:p>
          <a:p>
            <a:pPr marL="0" indent="0">
              <a:buNone/>
            </a:pPr>
            <a:r>
              <a:rPr lang="tr-TR" sz="1800" dirty="0"/>
              <a:t> </a:t>
            </a:r>
            <a:r>
              <a:rPr lang="tr-TR" sz="1800" dirty="0" smtClean="0"/>
              <a:t>        kitabında ………………… anlatır.</a:t>
            </a:r>
          </a:p>
          <a:p>
            <a:pPr marL="0" indent="0">
              <a:buNone/>
            </a:pPr>
            <a:r>
              <a:rPr lang="tr-TR" sz="1800" dirty="0" smtClean="0"/>
              <a:t>b)     Büyüklük hastalığına tutulmuş bir kişinin  içine düştüğü komiklikleri anlatan  tiyatro, komedinin </a:t>
            </a:r>
          </a:p>
          <a:p>
            <a:pPr marL="0" indent="0">
              <a:buNone/>
            </a:pPr>
            <a:r>
              <a:rPr lang="tr-TR" sz="1800" dirty="0"/>
              <a:t> </a:t>
            </a:r>
            <a:r>
              <a:rPr lang="tr-TR" sz="1800" dirty="0" smtClean="0"/>
              <a:t>         ………………………. çeşidine girer. </a:t>
            </a:r>
          </a:p>
          <a:p>
            <a:pPr marL="0" indent="0">
              <a:buNone/>
            </a:pPr>
            <a:r>
              <a:rPr lang="tr-TR" sz="1800" dirty="0" smtClean="0"/>
              <a:t>c)      Halk şiirleri ……………  ölçüsüyle sade bir </a:t>
            </a:r>
            <a:r>
              <a:rPr lang="tr-TR" sz="1800" dirty="0" err="1" smtClean="0"/>
              <a:t>Türkçe’yle</a:t>
            </a:r>
            <a:r>
              <a:rPr lang="tr-TR" sz="1800" dirty="0" smtClean="0"/>
              <a:t>   ve ………………  nazım birimiyle dile getirilir. </a:t>
            </a:r>
          </a:p>
          <a:p>
            <a:pPr marL="0" indent="0">
              <a:buNone/>
            </a:pPr>
            <a:r>
              <a:rPr lang="tr-TR" sz="1800" dirty="0" smtClean="0"/>
              <a:t>d)     Namık Kemal’in yazdığı Evrakı Perişan adlı eser……………….......  </a:t>
            </a:r>
            <a:r>
              <a:rPr lang="tr-TR" sz="1800" dirty="0"/>
              <a:t>t</a:t>
            </a:r>
            <a:r>
              <a:rPr lang="tr-TR" sz="1800" dirty="0" smtClean="0"/>
              <a:t>üründe yazılmıştır.</a:t>
            </a:r>
          </a:p>
          <a:p>
            <a:pPr marL="457200" indent="-457200">
              <a:buAutoNum type="alphaLcParenR" startAt="5"/>
            </a:pPr>
            <a:r>
              <a:rPr lang="tr-TR" sz="1800" dirty="0" smtClean="0"/>
              <a:t> Tezkire, günümüzdeki ……………………. türüne benzer. Türk Edebiyatı'ndaki ilk  tezkire …………………………        </a:t>
            </a:r>
          </a:p>
          <a:p>
            <a:pPr marL="0" indent="0">
              <a:buNone/>
            </a:pPr>
            <a:r>
              <a:rPr lang="tr-TR" sz="1800" dirty="0"/>
              <a:t> </a:t>
            </a:r>
            <a:r>
              <a:rPr lang="tr-TR" sz="1800" dirty="0" smtClean="0"/>
              <a:t>        tarafından 15. yy da yazılan…………….  </a:t>
            </a:r>
            <a:r>
              <a:rPr lang="tr-TR" sz="1800" dirty="0"/>
              <a:t>a</a:t>
            </a:r>
            <a:r>
              <a:rPr lang="tr-TR" sz="1800" dirty="0" smtClean="0"/>
              <a:t>dlı eserdir. </a:t>
            </a:r>
          </a:p>
          <a:p>
            <a:pPr marL="457200" indent="-457200">
              <a:buAutoNum type="alphaLcParenR" startAt="6"/>
            </a:pPr>
            <a:r>
              <a:rPr lang="tr-TR" sz="1800" dirty="0" smtClean="0"/>
              <a:t> Kişinin</a:t>
            </a:r>
            <a:r>
              <a:rPr lang="tr-TR" sz="1800" dirty="0"/>
              <a:t>, hayatındaki önemli evreleri; </a:t>
            </a:r>
            <a:r>
              <a:rPr lang="tr-TR" sz="1800" dirty="0" smtClean="0"/>
              <a:t> bilgi, </a:t>
            </a:r>
            <a:r>
              <a:rPr lang="tr-TR" sz="1800" dirty="0"/>
              <a:t>beceri ve tecrübeleri kendi ağzından anlattığı yazı </a:t>
            </a:r>
            <a:r>
              <a:rPr lang="tr-TR" sz="1800" dirty="0" smtClean="0"/>
              <a:t> türüne </a:t>
            </a:r>
          </a:p>
          <a:p>
            <a:pPr marL="0" indent="0">
              <a:buNone/>
            </a:pPr>
            <a:r>
              <a:rPr lang="tr-TR" sz="1800" dirty="0" smtClean="0"/>
              <a:t>         ……………………….denir.</a:t>
            </a:r>
            <a:endParaRPr lang="tr-TR" sz="1800" dirty="0"/>
          </a:p>
          <a:p>
            <a:pPr marL="0" indent="0">
              <a:buNone/>
            </a:pPr>
            <a:r>
              <a:rPr lang="tr-TR" sz="2000" b="1" dirty="0" smtClean="0"/>
              <a:t>4. Aşağıdaki tiyatro terimlerini birer cümleyle açıklayınız. (15  p.)</a:t>
            </a:r>
          </a:p>
          <a:p>
            <a:pPr marL="0" indent="0">
              <a:buNone/>
            </a:pPr>
            <a:r>
              <a:rPr lang="tr-TR" sz="2000" dirty="0"/>
              <a:t>a</a:t>
            </a:r>
            <a:r>
              <a:rPr lang="tr-TR" sz="2000" dirty="0" smtClean="0"/>
              <a:t>) Adaptasyon:</a:t>
            </a:r>
            <a:endParaRPr lang="tr-TR" sz="2000" dirty="0"/>
          </a:p>
          <a:p>
            <a:pPr marL="0" indent="0">
              <a:buNone/>
            </a:pPr>
            <a:r>
              <a:rPr lang="tr-TR" sz="2000" dirty="0" smtClean="0"/>
              <a:t>b) Kostüm:</a:t>
            </a:r>
            <a:endParaRPr lang="tr-TR" sz="2000" dirty="0"/>
          </a:p>
          <a:p>
            <a:pPr marL="0" indent="0">
              <a:buNone/>
            </a:pPr>
            <a:r>
              <a:rPr lang="tr-TR" sz="2000" dirty="0" smtClean="0"/>
              <a:t>c) Perde:  </a:t>
            </a:r>
          </a:p>
          <a:p>
            <a:pPr marL="0" indent="0">
              <a:buNone/>
            </a:pPr>
            <a:r>
              <a:rPr lang="tr-TR" sz="2000" dirty="0" smtClean="0"/>
              <a:t>d) Rol:</a:t>
            </a:r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 smtClean="0"/>
          </a:p>
        </p:txBody>
      </p:sp>
    </p:spTree>
    <p:extLst>
      <p:ext uri="{BB962C8B-B14F-4D97-AF65-F5344CB8AC3E}">
        <p14:creationId xmlns:p14="http://schemas.microsoft.com/office/powerpoint/2010/main" val="292184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0629" y="326570"/>
            <a:ext cx="11223171" cy="6531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b="1" dirty="0" smtClean="0"/>
              <a:t>5. Mektup türü ile ilgili verilen bilgilerden hangisi yanlıştır? (5 p.)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Tebrikler ve davetiyeler birer mektup çeşididir.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Özel mektup, edebi mektup, iş mektubu ve  resmi mektup olmak üzere dörde ayrılır.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Bilinen ilk  mektupları, Mısır Firavunları ve Hitit hükümdarları yazmıştır.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Dilekçe, bir mektup çeşidi değildir.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Modern mektup, Türk Edebiyatı’na Batı’dan gelmiştir. </a:t>
            </a:r>
          </a:p>
          <a:p>
            <a:pPr marL="514350" indent="-514350">
              <a:buAutoNum type="alphaLcParenR"/>
            </a:pPr>
            <a:endParaRPr lang="tr-TR" sz="2000" dirty="0"/>
          </a:p>
          <a:p>
            <a:pPr marL="0" indent="0">
              <a:buNone/>
            </a:pPr>
            <a:r>
              <a:rPr lang="tr-TR" sz="2000" b="1" dirty="0" smtClean="0"/>
              <a:t>6.  Aşağıdaki cümlelerin hangisinde  bilgi yanlışı vardır? (5 p.)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Karagöz oyununu, geleneksel  Türk tiyatrolarındandır.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Tanzimat döneminde Batı dillerinden tiyatro çevirileri yapılmıştır.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Trajedide ; Tanrılar, Tanrıçalar, krallar </a:t>
            </a:r>
            <a:r>
              <a:rPr lang="tr-TR" sz="2000" dirty="0" err="1" smtClean="0"/>
              <a:t>vb</a:t>
            </a:r>
            <a:r>
              <a:rPr lang="tr-TR" sz="2000" dirty="0" smtClean="0"/>
              <a:t> yüksek zümreden kişiler vardır.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Trajedi düzyazı şeklinde yazılır ve üç perdeden oluşur.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Geleneksel Türk tiyatrosu, modern tiyatrolardan  farklıdır.  </a:t>
            </a:r>
          </a:p>
          <a:p>
            <a:pPr marL="514350" indent="-514350">
              <a:buAutoNum type="alphaLcParenR"/>
            </a:pPr>
            <a:endParaRPr lang="tr-TR" sz="2000" dirty="0"/>
          </a:p>
          <a:p>
            <a:pPr marL="514350" indent="-514350">
              <a:buAutoNum type="alphaLcParenR"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82327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9006" y="235131"/>
            <a:ext cx="11887200" cy="64791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b="1" dirty="0" smtClean="0"/>
              <a:t>7. Aşağıdaki metinde geçen altı çizili kelimelerin altına kelimenin türünü yazınız. (15 p.) </a:t>
            </a:r>
          </a:p>
          <a:p>
            <a:pPr marL="0" indent="0">
              <a:buNone/>
            </a:pPr>
            <a:endParaRPr lang="tr-TR" sz="2000" b="1" dirty="0" smtClean="0"/>
          </a:p>
          <a:p>
            <a:pPr marL="0" lvl="0" indent="0">
              <a:buNone/>
            </a:pPr>
            <a:r>
              <a:rPr lang="tr-TR" sz="1700" dirty="0">
                <a:solidFill>
                  <a:prstClr val="black"/>
                </a:solidFill>
              </a:rPr>
              <a:t> … Bir sabah kalkmışlar </a:t>
            </a:r>
            <a:r>
              <a:rPr lang="tr-TR" sz="1700" u="sng" dirty="0">
                <a:solidFill>
                  <a:prstClr val="black"/>
                </a:solidFill>
              </a:rPr>
              <a:t>ki </a:t>
            </a:r>
            <a:r>
              <a:rPr lang="tr-TR" sz="1700" dirty="0">
                <a:solidFill>
                  <a:prstClr val="black"/>
                </a:solidFill>
              </a:rPr>
              <a:t> at yok. Köylüler ihtiyarın başına </a:t>
            </a:r>
            <a:r>
              <a:rPr lang="tr-TR" sz="1700" u="sng" dirty="0">
                <a:solidFill>
                  <a:prstClr val="black"/>
                </a:solidFill>
              </a:rPr>
              <a:t>toplanmış</a:t>
            </a:r>
            <a:r>
              <a:rPr lang="tr-TR" sz="1700" dirty="0">
                <a:solidFill>
                  <a:prstClr val="black"/>
                </a:solidFill>
              </a:rPr>
              <a:t>; “Bu atı sana bırakmayacakları belliydi, keşke satsaydın </a:t>
            </a:r>
          </a:p>
          <a:p>
            <a:pPr marL="0" lvl="0" indent="0">
              <a:buNone/>
            </a:pPr>
            <a:endParaRPr lang="tr-TR" sz="17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sz="1700" dirty="0">
                <a:solidFill>
                  <a:prstClr val="black"/>
                </a:solidFill>
              </a:rPr>
              <a:t>ömrünün sonuna kadar beyler gibi </a:t>
            </a:r>
            <a:r>
              <a:rPr lang="tr-TR" sz="1700" u="sng" dirty="0">
                <a:solidFill>
                  <a:prstClr val="black"/>
                </a:solidFill>
              </a:rPr>
              <a:t>yaşardın</a:t>
            </a:r>
            <a:r>
              <a:rPr lang="tr-TR" sz="1700" dirty="0">
                <a:solidFill>
                  <a:prstClr val="black"/>
                </a:solidFill>
              </a:rPr>
              <a:t>” demişler. </a:t>
            </a:r>
            <a:r>
              <a:rPr lang="tr-TR" sz="1700" u="sng" dirty="0">
                <a:solidFill>
                  <a:prstClr val="black"/>
                </a:solidFill>
              </a:rPr>
              <a:t>İhtiyar</a:t>
            </a:r>
            <a:r>
              <a:rPr lang="tr-TR" sz="1700" dirty="0">
                <a:solidFill>
                  <a:prstClr val="black"/>
                </a:solidFill>
              </a:rPr>
              <a:t>, “Karar ve hüküm vermek</a:t>
            </a:r>
            <a:r>
              <a:rPr lang="tr-TR" sz="1700" u="sng" dirty="0">
                <a:solidFill>
                  <a:prstClr val="black"/>
                </a:solidFill>
              </a:rPr>
              <a:t> için </a:t>
            </a:r>
            <a:r>
              <a:rPr lang="tr-TR" sz="1700" dirty="0">
                <a:solidFill>
                  <a:prstClr val="black"/>
                </a:solidFill>
              </a:rPr>
              <a:t>acele etmeyin. </a:t>
            </a:r>
            <a:r>
              <a:rPr lang="tr-TR" sz="1700" u="sng" dirty="0">
                <a:solidFill>
                  <a:prstClr val="black"/>
                </a:solidFill>
              </a:rPr>
              <a:t>Sadece</a:t>
            </a:r>
            <a:r>
              <a:rPr lang="tr-TR" sz="1700" dirty="0">
                <a:solidFill>
                  <a:prstClr val="black"/>
                </a:solidFill>
              </a:rPr>
              <a:t> at  kayıp, gerçek </a:t>
            </a:r>
          </a:p>
          <a:p>
            <a:pPr marL="0" lvl="0" indent="0">
              <a:buNone/>
            </a:pPr>
            <a:endParaRPr lang="tr-TR" sz="17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sz="1700" dirty="0">
                <a:solidFill>
                  <a:prstClr val="black"/>
                </a:solidFill>
              </a:rPr>
              <a:t>bu. </a:t>
            </a:r>
            <a:r>
              <a:rPr lang="tr-TR" sz="1700" u="sng" dirty="0">
                <a:solidFill>
                  <a:prstClr val="black"/>
                </a:solidFill>
              </a:rPr>
              <a:t>O</a:t>
            </a:r>
            <a:r>
              <a:rPr lang="tr-TR" sz="1700" dirty="0">
                <a:solidFill>
                  <a:prstClr val="black"/>
                </a:solidFill>
              </a:rPr>
              <a:t>ndan ötesi sizin kendi yorumunuz.” Köylüler kahkahalarla gülmüşler. Aradan 15 gün geçmeden, at bir gece ansızın çıkagelmiş. </a:t>
            </a:r>
          </a:p>
          <a:p>
            <a:pPr marL="0" lvl="0" indent="0">
              <a:buNone/>
            </a:pPr>
            <a:endParaRPr lang="tr-TR" sz="17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sz="1700" dirty="0">
                <a:solidFill>
                  <a:prstClr val="black"/>
                </a:solidFill>
              </a:rPr>
              <a:t>Meğer dağlara gitmiş. Dönerken de, vadideki 12 vahşi atı peşine takıp getirmiş. Köylüler, ihtiyardan özür dilemişler ve ….</a:t>
            </a:r>
            <a:endParaRPr lang="tr-TR" sz="2000" b="1" dirty="0" smtClean="0"/>
          </a:p>
          <a:p>
            <a:pPr marL="0" lvl="0" indent="0"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</a:t>
            </a:r>
            <a:endParaRPr lang="tr-TR" sz="2000" b="1" dirty="0" smtClean="0"/>
          </a:p>
          <a:p>
            <a:pPr marL="0" indent="0">
              <a:buNone/>
            </a:pPr>
            <a:r>
              <a:rPr lang="tr-TR" sz="2000" b="1" dirty="0" smtClean="0"/>
              <a:t>8.  </a:t>
            </a:r>
            <a:r>
              <a:rPr lang="tr-TR" sz="2000" b="1" dirty="0" err="1" smtClean="0"/>
              <a:t>Belgisiz</a:t>
            </a:r>
            <a:r>
              <a:rPr lang="tr-TR" sz="2000" b="1" dirty="0" smtClean="0"/>
              <a:t> zamirle </a:t>
            </a:r>
            <a:r>
              <a:rPr lang="tr-TR" sz="2000" b="1" dirty="0" err="1" smtClean="0"/>
              <a:t>belgisiz</a:t>
            </a:r>
            <a:r>
              <a:rPr lang="tr-TR" sz="2000" b="1" dirty="0" smtClean="0"/>
              <a:t> sıfatın  farkını örneklerle açıklayınız. (15 p.)</a:t>
            </a:r>
          </a:p>
          <a:p>
            <a:pPr marL="0" indent="0">
              <a:buNone/>
            </a:pPr>
            <a:r>
              <a:rPr lang="tr-TR" sz="2000" b="1" dirty="0" smtClean="0"/>
              <a:t>  </a:t>
            </a:r>
          </a:p>
          <a:p>
            <a:pPr marL="0" indent="0">
              <a:buNone/>
            </a:pPr>
            <a:endParaRPr lang="tr-T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97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248195" y="0"/>
            <a:ext cx="11834948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1600" dirty="0" smtClean="0"/>
              <a:t>    										10/12/1997</a:t>
            </a:r>
          </a:p>
          <a:p>
            <a:pPr marL="0" indent="0">
              <a:buNone/>
            </a:pPr>
            <a:r>
              <a:rPr lang="tr-TR" sz="1600" dirty="0"/>
              <a:t> </a:t>
            </a:r>
            <a:r>
              <a:rPr lang="tr-TR" sz="1600" dirty="0" smtClean="0"/>
              <a:t>  </a:t>
            </a:r>
            <a:r>
              <a:rPr lang="tr-TR" sz="1600" dirty="0"/>
              <a:t> </a:t>
            </a:r>
            <a:r>
              <a:rPr lang="tr-TR" sz="1600" dirty="0" smtClean="0"/>
              <a:t>…Yine karşımda  Ercan, beni görmedi henüz. Aç olduğu  on beş metre öteden belli oluyordu.  Onu görmemek , açlık  öykülerini dinlememek </a:t>
            </a:r>
          </a:p>
          <a:p>
            <a:pPr marL="0" indent="0">
              <a:buNone/>
            </a:pPr>
            <a:r>
              <a:rPr lang="tr-TR" sz="1600" dirty="0" smtClean="0"/>
              <a:t>ve ona bir şeyler yedirmek zorunda kalmamak  için karşı kaldırıma geçip telefonla konuşuyor  numarası yapsam da omuzuna dokunan bir elle </a:t>
            </a:r>
          </a:p>
          <a:p>
            <a:pPr marL="0" indent="0">
              <a:buNone/>
            </a:pPr>
            <a:r>
              <a:rPr lang="tr-TR" sz="1600" dirty="0" smtClean="0"/>
              <a:t>hevesim kursağımda kaldı. Eli midesindeydi her zamanki gibi. </a:t>
            </a:r>
            <a:r>
              <a:rPr lang="tr-TR" sz="1600" dirty="0"/>
              <a:t>N</a:t>
            </a:r>
            <a:r>
              <a:rPr lang="tr-TR" sz="1600" dirty="0" smtClean="0"/>
              <a:t>e durumda olduğumu sormadan , elimdeki üç poşetin ağırlığını dikkate bile </a:t>
            </a:r>
          </a:p>
          <a:p>
            <a:pPr marL="0" indent="0">
              <a:buNone/>
            </a:pPr>
            <a:r>
              <a:rPr lang="tr-TR" sz="1600" dirty="0" smtClean="0"/>
              <a:t>almadan bana bildik hikayelerle burada güzel bir restoranın olduğunu anlatmaya başladı. </a:t>
            </a:r>
          </a:p>
          <a:p>
            <a:pPr marL="0" indent="0">
              <a:buNone/>
            </a:pPr>
            <a:r>
              <a:rPr lang="tr-TR" sz="1600" dirty="0" smtClean="0"/>
              <a:t>           Anne ve baba sözcüklerine ne kadar yabancı büyümüştü. Şımartılmak şöyle dursun,  bir dondurma, bir çikolata hatta bir şeker bile  </a:t>
            </a:r>
          </a:p>
          <a:p>
            <a:pPr marL="0" indent="0">
              <a:buNone/>
            </a:pPr>
            <a:r>
              <a:rPr lang="tr-TR" sz="1600" dirty="0" smtClean="0"/>
              <a:t>alınmamış, yaz boyu dondurma yiyen yaşıtlarına hayran hayran bakarak büyümüştü. Arkadaşlarının doğum gününde gördüklerini  anne babası </a:t>
            </a:r>
          </a:p>
          <a:p>
            <a:pPr marL="0" indent="0">
              <a:buNone/>
            </a:pPr>
            <a:r>
              <a:rPr lang="tr-TR" sz="1600" dirty="0" smtClean="0"/>
              <a:t>dinlemediğinden  akrabası olan büyüklerine anlatır  dururdu. Okula giderken cebine para konulmadığını, kendi beslenmesini bile evden </a:t>
            </a:r>
          </a:p>
          <a:p>
            <a:pPr marL="0" indent="0">
              <a:buNone/>
            </a:pPr>
            <a:r>
              <a:rPr lang="tr-TR" sz="1600" dirty="0" smtClean="0"/>
              <a:t>kendinin hazırladığını biliyordum. Belki de bu  yüzden onu anlıyor, üç dört yıldır onu kırmayıp  her defasında hesabı benim ödediğim yemekler </a:t>
            </a:r>
          </a:p>
          <a:p>
            <a:pPr marL="0" indent="0">
              <a:buNone/>
            </a:pPr>
            <a:r>
              <a:rPr lang="tr-TR" sz="1600" dirty="0" smtClean="0"/>
              <a:t>yiyorduk. </a:t>
            </a:r>
          </a:p>
          <a:p>
            <a:pPr marL="0" indent="0">
              <a:buNone/>
            </a:pPr>
            <a:r>
              <a:rPr lang="tr-TR" sz="1600" dirty="0" smtClean="0"/>
              <a:t>          Şimdi 23 yaşında , 2 yıldır çalışıyor. Bir yerden başlamalı diye düşünüp, çocuk olmadığını, meslek sahibi bir genç  olarak bu davranışları</a:t>
            </a:r>
          </a:p>
          <a:p>
            <a:pPr marL="0" indent="0">
              <a:buNone/>
            </a:pPr>
            <a:r>
              <a:rPr lang="tr-TR" sz="1600" dirty="0" smtClean="0"/>
              <a:t>bırakması gerektiğini söylediğimde beni anladığını  sezinleyip sevinmeye başlamışken :»Garson, tatlıları sayar mısın?« dedi arsızca gülerek….</a:t>
            </a:r>
          </a:p>
          <a:p>
            <a:pPr marL="0" indent="0">
              <a:buNone/>
            </a:pPr>
            <a:endParaRPr lang="tr-TR" sz="1600" dirty="0"/>
          </a:p>
          <a:p>
            <a:pPr marL="342900" indent="-342900">
              <a:buAutoNum type="arabicPeriod"/>
            </a:pPr>
            <a:r>
              <a:rPr lang="tr-TR" sz="1600" b="1" dirty="0" smtClean="0"/>
              <a:t>Yukarıdaki metin hangi edebi türe örnektir? Açıklayınız. (10  p.) </a:t>
            </a:r>
          </a:p>
          <a:p>
            <a:pPr marL="0" indent="0">
              <a:buNone/>
            </a:pP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smtClean="0">
                <a:solidFill>
                  <a:srgbClr val="FF0000"/>
                </a:solidFill>
              </a:rPr>
              <a:t>      Bu metin bir günlüktür. Çünkü tarih atılmış ve  bir günde olan olaylar anlatılmıştır.  </a:t>
            </a:r>
            <a:endParaRPr lang="tr-TR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r>
              <a:rPr lang="tr-TR" sz="1600" b="1" dirty="0" smtClean="0"/>
              <a:t>2. </a:t>
            </a:r>
            <a:r>
              <a:rPr lang="tr-TR" sz="1600" b="1" dirty="0">
                <a:solidFill>
                  <a:prstClr val="black"/>
                </a:solidFill>
              </a:rPr>
              <a:t>Metinde  faydalanılan anlatım tekniklerinden ikisini  birkaç cümleyle açıklayınız. </a:t>
            </a:r>
            <a:r>
              <a:rPr lang="tr-TR" sz="1600" b="1" dirty="0" smtClean="0"/>
              <a:t>(20 p.) </a:t>
            </a:r>
          </a:p>
          <a:p>
            <a:pPr marL="0" indent="0">
              <a:buNone/>
            </a:pPr>
            <a:r>
              <a:rPr lang="tr-TR" sz="2400" dirty="0" smtClean="0"/>
              <a:t>   </a:t>
            </a:r>
            <a:r>
              <a:rPr lang="tr-TR" sz="1800" dirty="0" smtClean="0">
                <a:solidFill>
                  <a:srgbClr val="FF0000"/>
                </a:solidFill>
              </a:rPr>
              <a:t>Öyküleme :</a:t>
            </a:r>
            <a:r>
              <a:rPr lang="tr-TR" sz="1800" b="1" dirty="0" smtClean="0">
                <a:solidFill>
                  <a:srgbClr val="FF0000"/>
                </a:solidFill>
              </a:rPr>
              <a:t> Kişinin, başından geçen olayların anlatımı olduğundan öykülemedir.</a:t>
            </a:r>
          </a:p>
          <a:p>
            <a:pPr marL="0" indent="0">
              <a:buNone/>
            </a:pPr>
            <a:r>
              <a:rPr lang="tr-TR" sz="1800" dirty="0"/>
              <a:t> </a:t>
            </a:r>
            <a:r>
              <a:rPr lang="tr-TR" sz="1800" dirty="0" smtClean="0"/>
              <a:t>  </a:t>
            </a:r>
            <a:r>
              <a:rPr lang="tr-TR" sz="1800" dirty="0" smtClean="0">
                <a:solidFill>
                  <a:srgbClr val="FF0000"/>
                </a:solidFill>
              </a:rPr>
              <a:t>Geriye dönüş :</a:t>
            </a:r>
            <a:r>
              <a:rPr lang="tr-TR" sz="1800" b="1" dirty="0" smtClean="0">
                <a:solidFill>
                  <a:srgbClr val="FF0000"/>
                </a:solidFill>
              </a:rPr>
              <a:t> </a:t>
            </a:r>
            <a:r>
              <a:rPr lang="tr-TR" sz="1600" b="1" dirty="0" smtClean="0">
                <a:solidFill>
                  <a:srgbClr val="FF0000"/>
                </a:solidFill>
              </a:rPr>
              <a:t>Anlatıcının, Ercan'la karşılaştıktan sonra birden onun çocukluğuna dönüp  çocukken yaşadığı  olayları anlatması </a:t>
            </a:r>
            <a:endParaRPr lang="tr-T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31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9005" y="300446"/>
            <a:ext cx="11982995" cy="6557554"/>
          </a:xfrm>
        </p:spPr>
        <p:txBody>
          <a:bodyPr/>
          <a:lstStyle/>
          <a:p>
            <a:pPr marL="0" indent="0">
              <a:buNone/>
            </a:pPr>
            <a:r>
              <a:rPr lang="tr-TR" sz="2000" b="1" dirty="0" smtClean="0"/>
              <a:t>3.   Aşağıdaki boşlukları doldurunuz.  (15 p.) </a:t>
            </a:r>
          </a:p>
          <a:p>
            <a:pPr marL="0" indent="0">
              <a:buNone/>
            </a:pPr>
            <a:r>
              <a:rPr lang="tr-TR" sz="2000" dirty="0" smtClean="0"/>
              <a:t>a)    Biyografiye örnek teşkile den ilk eser eski Yunan da </a:t>
            </a:r>
            <a:r>
              <a:rPr lang="tr-TR" sz="2000" dirty="0" err="1" smtClean="0"/>
              <a:t>Plutarkos’un</a:t>
            </a:r>
            <a:r>
              <a:rPr lang="tr-TR" sz="2000" dirty="0" smtClean="0"/>
              <a:t> yazdığı  </a:t>
            </a:r>
            <a:r>
              <a:rPr lang="tr-TR" sz="2000" dirty="0" smtClean="0">
                <a:solidFill>
                  <a:srgbClr val="FF0000"/>
                </a:solidFill>
              </a:rPr>
              <a:t>Hayatlar  </a:t>
            </a:r>
            <a:r>
              <a:rPr lang="tr-TR" sz="2000" dirty="0" smtClean="0"/>
              <a:t>adlı eserdir. Yazar bu </a:t>
            </a:r>
          </a:p>
          <a:p>
            <a:pPr marL="0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kitabında</a:t>
            </a:r>
            <a:r>
              <a:rPr lang="tr-TR" sz="2000" dirty="0" smtClean="0">
                <a:solidFill>
                  <a:srgbClr val="FF0000"/>
                </a:solidFill>
              </a:rPr>
              <a:t> Romalıları </a:t>
            </a:r>
            <a:r>
              <a:rPr lang="tr-TR" sz="2000" dirty="0" smtClean="0"/>
              <a:t>anlatır.</a:t>
            </a:r>
          </a:p>
          <a:p>
            <a:pPr marL="0" indent="0">
              <a:buNone/>
            </a:pPr>
            <a:r>
              <a:rPr lang="tr-TR" sz="2000" dirty="0" smtClean="0"/>
              <a:t>b)    Büyüklük hastalığına tutulmuş bir kişinin  içine düştüğü komiklikleri anlatan  tiyatro, komedinin </a:t>
            </a:r>
          </a:p>
          <a:p>
            <a:pPr marL="0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</a:t>
            </a:r>
            <a:r>
              <a:rPr lang="tr-TR" sz="2000" dirty="0" smtClean="0">
                <a:solidFill>
                  <a:srgbClr val="FF0000"/>
                </a:solidFill>
              </a:rPr>
              <a:t>karakter  komedisi  </a:t>
            </a:r>
            <a:r>
              <a:rPr lang="tr-TR" sz="2000" dirty="0" smtClean="0"/>
              <a:t>çeşidine girer. </a:t>
            </a:r>
          </a:p>
          <a:p>
            <a:pPr marL="0" indent="0">
              <a:buNone/>
            </a:pPr>
            <a:r>
              <a:rPr lang="tr-TR" sz="2000" dirty="0" smtClean="0"/>
              <a:t>c)     Halk şiirleri </a:t>
            </a:r>
            <a:r>
              <a:rPr lang="tr-TR" sz="2000" dirty="0" smtClean="0">
                <a:solidFill>
                  <a:srgbClr val="FF0000"/>
                </a:solidFill>
              </a:rPr>
              <a:t>hece  ölçüsüyle </a:t>
            </a:r>
            <a:r>
              <a:rPr lang="tr-TR" sz="2000" dirty="0" smtClean="0"/>
              <a:t>sade bir </a:t>
            </a:r>
            <a:r>
              <a:rPr lang="tr-TR" sz="2000" dirty="0" err="1" smtClean="0"/>
              <a:t>Türkçe’yle</a:t>
            </a:r>
            <a:r>
              <a:rPr lang="tr-TR" sz="2000" dirty="0" smtClean="0"/>
              <a:t>   ve </a:t>
            </a:r>
            <a:r>
              <a:rPr lang="tr-TR" sz="2000" dirty="0" smtClean="0">
                <a:solidFill>
                  <a:srgbClr val="FF0000"/>
                </a:solidFill>
              </a:rPr>
              <a:t>dörtlük</a:t>
            </a:r>
            <a:r>
              <a:rPr lang="tr-TR" sz="2000" dirty="0" smtClean="0"/>
              <a:t>   nazım birimiyle dile getirilir. </a:t>
            </a:r>
          </a:p>
          <a:p>
            <a:pPr marL="0" indent="0">
              <a:buNone/>
            </a:pPr>
            <a:r>
              <a:rPr lang="tr-TR" sz="2000" dirty="0" smtClean="0"/>
              <a:t>d)     Namık Kemal’in yazdığı Evrakı Perişan adlı eser  </a:t>
            </a:r>
            <a:r>
              <a:rPr lang="tr-TR" sz="2000" dirty="0" smtClean="0">
                <a:solidFill>
                  <a:srgbClr val="FF0000"/>
                </a:solidFill>
              </a:rPr>
              <a:t>biyografi </a:t>
            </a:r>
            <a:r>
              <a:rPr lang="tr-TR" sz="2000" dirty="0" smtClean="0"/>
              <a:t>türünde yazılmıştır.</a:t>
            </a:r>
          </a:p>
          <a:p>
            <a:pPr marL="457200" indent="-457200">
              <a:buAutoNum type="alphaLcParenR" startAt="5"/>
            </a:pPr>
            <a:r>
              <a:rPr lang="tr-TR" sz="2000" dirty="0" smtClean="0"/>
              <a:t>Tezkire, günümüzdeki </a:t>
            </a:r>
            <a:r>
              <a:rPr lang="tr-TR" sz="2000" dirty="0" smtClean="0">
                <a:solidFill>
                  <a:srgbClr val="FF0000"/>
                </a:solidFill>
              </a:rPr>
              <a:t> biyografi </a:t>
            </a:r>
            <a:r>
              <a:rPr lang="tr-TR" sz="2000" dirty="0" smtClean="0"/>
              <a:t>türüne benzer. Türk Edebiyatı'ndaki ilk  tezkire   </a:t>
            </a:r>
            <a:r>
              <a:rPr lang="tr-TR" sz="2000" dirty="0" smtClean="0">
                <a:solidFill>
                  <a:srgbClr val="FF0000"/>
                </a:solidFill>
              </a:rPr>
              <a:t>Ali </a:t>
            </a:r>
            <a:r>
              <a:rPr lang="tr-TR" sz="2000" dirty="0" err="1" smtClean="0">
                <a:solidFill>
                  <a:srgbClr val="FF0000"/>
                </a:solidFill>
              </a:rPr>
              <a:t>Şir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Nevai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smtClean="0"/>
              <a:t>tarafından </a:t>
            </a:r>
          </a:p>
          <a:p>
            <a:pPr marL="0" indent="0">
              <a:buNone/>
            </a:pPr>
            <a:r>
              <a:rPr lang="tr-TR" sz="2000" dirty="0" smtClean="0"/>
              <a:t>         15. yy da yazılan  </a:t>
            </a:r>
            <a:r>
              <a:rPr lang="tr-TR" sz="2000" dirty="0" err="1" smtClean="0">
                <a:solidFill>
                  <a:srgbClr val="FF0000"/>
                </a:solidFill>
              </a:rPr>
              <a:t>Mecalisün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Nefais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/>
              <a:t>a</a:t>
            </a:r>
            <a:r>
              <a:rPr lang="tr-TR" sz="2000" dirty="0" smtClean="0"/>
              <a:t>dlı eserdir. </a:t>
            </a:r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r>
              <a:rPr lang="tr-TR" sz="2000" b="1" dirty="0" smtClean="0"/>
              <a:t>4. Aşağıdaki tiyatro terimlerini birer cümleyle açıklayınız. (15 p.)</a:t>
            </a:r>
          </a:p>
          <a:p>
            <a:pPr marL="0" indent="0">
              <a:buNone/>
            </a:pPr>
            <a:r>
              <a:rPr lang="tr-TR" sz="2000" dirty="0"/>
              <a:t>a</a:t>
            </a:r>
            <a:r>
              <a:rPr lang="tr-TR" sz="2000" dirty="0" smtClean="0"/>
              <a:t>) Adaptasyon: </a:t>
            </a:r>
            <a:r>
              <a:rPr lang="tr-TR" sz="2000" dirty="0" smtClean="0">
                <a:solidFill>
                  <a:srgbClr val="FF0000"/>
                </a:solidFill>
              </a:rPr>
              <a:t>Yabancı bir eseri, yöresel koşullara , kişilere  ve durumlara da   uydurarak çevirme</a:t>
            </a:r>
          </a:p>
          <a:p>
            <a:pPr marL="0" indent="0">
              <a:buNone/>
            </a:pPr>
            <a:r>
              <a:rPr lang="tr-TR" sz="2000" dirty="0" smtClean="0"/>
              <a:t>b) Kostüm: </a:t>
            </a:r>
            <a:r>
              <a:rPr lang="tr-TR" sz="2000" dirty="0" smtClean="0">
                <a:solidFill>
                  <a:srgbClr val="FF0000"/>
                </a:solidFill>
              </a:rPr>
              <a:t>Oyuncuların giydiği elbiseler</a:t>
            </a:r>
            <a:endParaRPr lang="tr-T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000" dirty="0" smtClean="0"/>
              <a:t>c) Perde:  </a:t>
            </a:r>
            <a:r>
              <a:rPr lang="tr-TR" sz="2000" dirty="0" smtClean="0">
                <a:solidFill>
                  <a:srgbClr val="FF0000"/>
                </a:solidFill>
              </a:rPr>
              <a:t>Oyunun her bir bölümü</a:t>
            </a:r>
          </a:p>
          <a:p>
            <a:pPr marL="0" indent="0">
              <a:buNone/>
            </a:pPr>
            <a:r>
              <a:rPr lang="tr-TR" sz="2000" dirty="0" smtClean="0"/>
              <a:t>d) Rol:  </a:t>
            </a:r>
            <a:r>
              <a:rPr lang="tr-TR" sz="2000" dirty="0" smtClean="0">
                <a:solidFill>
                  <a:srgbClr val="FF0000"/>
                </a:solidFill>
              </a:rPr>
              <a:t>Oyuncunun yaptığı işler , sahip olduğu davranma  biçimi </a:t>
            </a:r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endParaRPr lang="tr-TR" sz="2000" dirty="0" smtClean="0"/>
          </a:p>
          <a:p>
            <a:pPr marL="0" indent="0">
              <a:buNone/>
            </a:pPr>
            <a:endParaRPr lang="tr-TR" sz="2000" dirty="0" smtClean="0"/>
          </a:p>
        </p:txBody>
      </p:sp>
    </p:spTree>
    <p:extLst>
      <p:ext uri="{BB962C8B-B14F-4D97-AF65-F5344CB8AC3E}">
        <p14:creationId xmlns:p14="http://schemas.microsoft.com/office/powerpoint/2010/main" val="239550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0629" y="326570"/>
            <a:ext cx="11223171" cy="6531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b="1" dirty="0" smtClean="0"/>
              <a:t>5. Mektup türü ile ilgili verilen bilgilerden hangisi yanlıştır? (5 p.)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Tebrikler ve davetiyeler birer mektup çeşididir.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Özel mektup, edebi mektup, iş mektubu ve  resmi mektup olmak üzere dörde ayrılır.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Bilinen ilk  mektupları, Mısır Firavunları ve Hitit hükümdarları yazmıştır.</a:t>
            </a:r>
          </a:p>
          <a:p>
            <a:pPr marL="514350" indent="-514350">
              <a:buAutoNum type="alphaLcParenR"/>
            </a:pPr>
            <a:r>
              <a:rPr lang="tr-TR" sz="2000" dirty="0" smtClean="0">
                <a:solidFill>
                  <a:srgbClr val="FF0000"/>
                </a:solidFill>
              </a:rPr>
              <a:t>Dilekçe, bir mektup çeşidi değildir.</a:t>
            </a:r>
          </a:p>
          <a:p>
            <a:pPr marL="514350" indent="-514350">
              <a:buAutoNum type="alphaLcParenR"/>
            </a:pPr>
            <a:r>
              <a:rPr lang="tr-TR" sz="2000" dirty="0" smtClean="0"/>
              <a:t>Modern mektup, Türk Edebiyatı’na Batı’dan gelmiştir. </a:t>
            </a:r>
          </a:p>
          <a:p>
            <a:pPr marL="514350" indent="-514350">
              <a:buAutoNum type="alphaLcParenR"/>
            </a:pPr>
            <a:endParaRPr lang="tr-TR" sz="2000" dirty="0"/>
          </a:p>
          <a:p>
            <a:pPr marL="0" indent="0">
              <a:buNone/>
            </a:pPr>
            <a:r>
              <a:rPr lang="tr-TR" sz="2000" b="1" dirty="0" smtClean="0"/>
              <a:t>6.  Aşağıdaki cümlelerin hangisi  yanlıştır? (5 p.) 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Karagöz oyununu, geleneksel  Türk tiyatrolarındandır.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Tanzimat döneminde Batı dillerinden tiyatro çevirileri yapılmıştır.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Trajedide ; Tanrılar, Tanrıçalar, krallar </a:t>
            </a:r>
            <a:r>
              <a:rPr lang="tr-TR" sz="2000" dirty="0" err="1" smtClean="0"/>
              <a:t>vb</a:t>
            </a:r>
            <a:r>
              <a:rPr lang="tr-TR" sz="2000" dirty="0" smtClean="0"/>
              <a:t> yüksek zümreden kişiler vardır.</a:t>
            </a:r>
          </a:p>
          <a:p>
            <a:pPr marL="457200" indent="-457200">
              <a:buAutoNum type="alphaLcParenR"/>
            </a:pPr>
            <a:r>
              <a:rPr lang="tr-TR" sz="2000" dirty="0" smtClean="0">
                <a:solidFill>
                  <a:srgbClr val="FF0000"/>
                </a:solidFill>
              </a:rPr>
              <a:t>Trajedi düzyazı şeklinde yazılır ve üç perdeden oluşur.</a:t>
            </a:r>
          </a:p>
          <a:p>
            <a:pPr marL="457200" indent="-457200">
              <a:buAutoNum type="alphaLcParenR"/>
            </a:pPr>
            <a:r>
              <a:rPr lang="tr-TR" sz="2000" dirty="0" smtClean="0"/>
              <a:t>Geleneksel Türk tiyatrosu, modern tiyatrolardan  farklıdır.  </a:t>
            </a:r>
          </a:p>
          <a:p>
            <a:pPr marL="514350" indent="-514350">
              <a:buAutoNum type="alphaLcParenR"/>
            </a:pPr>
            <a:endParaRPr lang="tr-TR" sz="2000" dirty="0"/>
          </a:p>
          <a:p>
            <a:pPr marL="514350" indent="-514350">
              <a:buAutoNum type="alphaLcParenR"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37461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9006" y="235130"/>
            <a:ext cx="11887200" cy="66228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1600" b="1" dirty="0" smtClean="0"/>
              <a:t>7. Aşağıdaki metinde geçen altı çizili kelimelerin altına sözcüğün  türünü yazınız. (15 p.)</a:t>
            </a:r>
            <a:endParaRPr lang="tr-TR" sz="3200" dirty="0" smtClean="0"/>
          </a:p>
          <a:p>
            <a:pPr marL="0" indent="0">
              <a:buNone/>
            </a:pPr>
            <a:r>
              <a:rPr lang="tr-TR" sz="1700" dirty="0"/>
              <a:t> </a:t>
            </a:r>
            <a:r>
              <a:rPr lang="tr-TR" sz="1700" dirty="0" smtClean="0"/>
              <a:t> … Bir </a:t>
            </a:r>
            <a:r>
              <a:rPr lang="tr-TR" sz="1700" dirty="0"/>
              <a:t>sabah kalkmışlar </a:t>
            </a:r>
            <a:r>
              <a:rPr lang="tr-TR" sz="1700" u="sng" dirty="0" smtClean="0"/>
              <a:t>ki </a:t>
            </a:r>
            <a:r>
              <a:rPr lang="tr-TR" sz="1700" dirty="0" smtClean="0"/>
              <a:t> </a:t>
            </a:r>
            <a:r>
              <a:rPr lang="tr-TR" sz="1700" dirty="0"/>
              <a:t>at yok. Köylüler </a:t>
            </a:r>
            <a:r>
              <a:rPr lang="tr-TR" sz="1700" dirty="0" smtClean="0"/>
              <a:t>ihtiyarın </a:t>
            </a:r>
            <a:r>
              <a:rPr lang="tr-TR" sz="1700" dirty="0"/>
              <a:t>başına </a:t>
            </a:r>
            <a:r>
              <a:rPr lang="tr-TR" sz="1700" u="sng" dirty="0"/>
              <a:t>toplanmış</a:t>
            </a:r>
            <a:r>
              <a:rPr lang="tr-TR" sz="1700" dirty="0"/>
              <a:t>; “Bu atı sana bırakmayacakları </a:t>
            </a:r>
            <a:r>
              <a:rPr lang="tr-TR" sz="1700" dirty="0" smtClean="0"/>
              <a:t>belliydi</a:t>
            </a:r>
            <a:r>
              <a:rPr lang="tr-TR" sz="1700" dirty="0"/>
              <a:t>, keşke satsaydın </a:t>
            </a:r>
            <a:endParaRPr lang="tr-TR" sz="1700" dirty="0" smtClean="0"/>
          </a:p>
          <a:p>
            <a:pPr marL="0" indent="0">
              <a:buNone/>
            </a:pPr>
            <a:r>
              <a:rPr lang="tr-TR" sz="1700" dirty="0" smtClean="0"/>
              <a:t>                                         </a:t>
            </a:r>
            <a:r>
              <a:rPr lang="tr-TR" sz="1700" dirty="0" smtClean="0">
                <a:solidFill>
                  <a:srgbClr val="FF0000"/>
                </a:solidFill>
              </a:rPr>
              <a:t>bağlaç                                                   fiil (eylem)</a:t>
            </a:r>
            <a:endParaRPr lang="tr-TR" sz="17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700" dirty="0" smtClean="0"/>
              <a:t>ömrünün sonuna </a:t>
            </a:r>
            <a:r>
              <a:rPr lang="tr-TR" sz="1700" dirty="0"/>
              <a:t>kadar beyler gibi </a:t>
            </a:r>
            <a:r>
              <a:rPr lang="tr-TR" sz="1700" u="sng" dirty="0"/>
              <a:t>yaşardın</a:t>
            </a:r>
            <a:r>
              <a:rPr lang="tr-TR" sz="1700" dirty="0"/>
              <a:t>” demişler. </a:t>
            </a:r>
            <a:r>
              <a:rPr lang="tr-TR" sz="1700" u="sng" dirty="0" smtClean="0"/>
              <a:t>İhtiyar</a:t>
            </a:r>
            <a:r>
              <a:rPr lang="tr-TR" sz="1700" dirty="0" smtClean="0"/>
              <a:t>, </a:t>
            </a:r>
            <a:r>
              <a:rPr lang="tr-TR" sz="1700" dirty="0"/>
              <a:t>“Karar ve hüküm </a:t>
            </a:r>
            <a:r>
              <a:rPr lang="tr-TR" sz="1700" dirty="0" smtClean="0"/>
              <a:t>vermek</a:t>
            </a:r>
            <a:r>
              <a:rPr lang="tr-TR" sz="1700" u="sng" dirty="0" smtClean="0"/>
              <a:t> için </a:t>
            </a:r>
            <a:r>
              <a:rPr lang="tr-TR" sz="1700" dirty="0"/>
              <a:t>acele etmeyin. </a:t>
            </a:r>
            <a:r>
              <a:rPr lang="tr-TR" sz="1700" u="sng" dirty="0" smtClean="0"/>
              <a:t>Sadece</a:t>
            </a:r>
            <a:r>
              <a:rPr lang="tr-TR" sz="1700" dirty="0" smtClean="0"/>
              <a:t> </a:t>
            </a:r>
            <a:r>
              <a:rPr lang="tr-TR" sz="1700" dirty="0"/>
              <a:t>a</a:t>
            </a:r>
            <a:r>
              <a:rPr lang="tr-TR" sz="1700" dirty="0" smtClean="0"/>
              <a:t>t  kayıp, gerçek </a:t>
            </a:r>
          </a:p>
          <a:p>
            <a:pPr marL="0" indent="0">
              <a:buNone/>
            </a:pPr>
            <a:r>
              <a:rPr lang="tr-TR" sz="1700" dirty="0" smtClean="0"/>
              <a:t>			      </a:t>
            </a:r>
            <a:r>
              <a:rPr lang="tr-TR" sz="1700" dirty="0" smtClean="0">
                <a:solidFill>
                  <a:srgbClr val="FF0000"/>
                </a:solidFill>
              </a:rPr>
              <a:t>eylem(fiil)                   isim                                                  edat                           </a:t>
            </a:r>
            <a:r>
              <a:rPr lang="tr-TR" sz="1700" dirty="0" err="1" smtClean="0">
                <a:solidFill>
                  <a:srgbClr val="FF0000"/>
                </a:solidFill>
              </a:rPr>
              <a:t>edat</a:t>
            </a:r>
            <a:endParaRPr lang="tr-TR" sz="17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700" dirty="0" smtClean="0"/>
              <a:t>bu</a:t>
            </a:r>
            <a:r>
              <a:rPr lang="tr-TR" sz="1700" dirty="0"/>
              <a:t>. </a:t>
            </a:r>
            <a:r>
              <a:rPr lang="tr-TR" sz="1700" u="sng" dirty="0" smtClean="0"/>
              <a:t>O</a:t>
            </a:r>
            <a:r>
              <a:rPr lang="tr-TR" sz="1700" dirty="0" smtClean="0"/>
              <a:t>ndan </a:t>
            </a:r>
            <a:r>
              <a:rPr lang="tr-TR" sz="1700" dirty="0"/>
              <a:t>ötesi sizin kendi yorumunuz.” Köylüler </a:t>
            </a:r>
            <a:r>
              <a:rPr lang="tr-TR" sz="1700" dirty="0" smtClean="0"/>
              <a:t>kahkahalarla gülmüşler. Aradan </a:t>
            </a:r>
            <a:r>
              <a:rPr lang="tr-TR" sz="1700" dirty="0"/>
              <a:t>15 gün geçmeden, at bir gece ansızın çıkagelmiş. </a:t>
            </a:r>
            <a:endParaRPr lang="tr-TR" sz="1700" dirty="0" smtClean="0"/>
          </a:p>
          <a:p>
            <a:pPr marL="0" indent="0">
              <a:buNone/>
            </a:pPr>
            <a:r>
              <a:rPr lang="tr-TR" sz="1700" dirty="0" smtClean="0">
                <a:solidFill>
                  <a:srgbClr val="FF0000"/>
                </a:solidFill>
              </a:rPr>
              <a:t>       zamir </a:t>
            </a:r>
            <a:endParaRPr lang="tr-TR" sz="17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700" dirty="0" smtClean="0"/>
              <a:t>Meğer dağlara </a:t>
            </a:r>
            <a:r>
              <a:rPr lang="tr-TR" sz="1700" dirty="0"/>
              <a:t>gitmiş. Dönerken de, </a:t>
            </a:r>
            <a:r>
              <a:rPr lang="tr-TR" sz="1700" dirty="0" smtClean="0"/>
              <a:t>vadideki </a:t>
            </a:r>
            <a:r>
              <a:rPr lang="tr-TR" sz="1700" dirty="0"/>
              <a:t>12 vahşi atı peşine takıp getirmiş. Köylüler, </a:t>
            </a:r>
            <a:r>
              <a:rPr lang="tr-TR" sz="1700" dirty="0" smtClean="0"/>
              <a:t>ihtiyardan </a:t>
            </a:r>
            <a:r>
              <a:rPr lang="tr-TR" sz="1700" dirty="0"/>
              <a:t>özür dilemişler ve </a:t>
            </a:r>
            <a:r>
              <a:rPr lang="tr-TR" sz="1700" dirty="0" smtClean="0"/>
              <a:t>….</a:t>
            </a:r>
            <a:r>
              <a:rPr lang="tr-TR" sz="3200" dirty="0"/>
              <a:t/>
            </a:r>
            <a:br>
              <a:rPr lang="tr-TR" sz="3200" dirty="0"/>
            </a:br>
            <a:endParaRPr lang="tr-TR" sz="3200" b="1" dirty="0"/>
          </a:p>
          <a:p>
            <a:pPr marL="0" lvl="0" indent="0">
              <a:buNone/>
            </a:pPr>
            <a:r>
              <a:rPr lang="tr-TR" sz="1600" b="1" dirty="0">
                <a:solidFill>
                  <a:prstClr val="black"/>
                </a:solidFill>
              </a:rPr>
              <a:t>8.  </a:t>
            </a:r>
            <a:r>
              <a:rPr lang="tr-TR" sz="1600" b="1" dirty="0" err="1">
                <a:solidFill>
                  <a:prstClr val="black"/>
                </a:solidFill>
              </a:rPr>
              <a:t>Belgisiz</a:t>
            </a:r>
            <a:r>
              <a:rPr lang="tr-TR" sz="1600" b="1" dirty="0">
                <a:solidFill>
                  <a:prstClr val="black"/>
                </a:solidFill>
              </a:rPr>
              <a:t> zamirle </a:t>
            </a:r>
            <a:r>
              <a:rPr lang="tr-TR" sz="1600" b="1" dirty="0" err="1">
                <a:solidFill>
                  <a:prstClr val="black"/>
                </a:solidFill>
              </a:rPr>
              <a:t>belgisiz</a:t>
            </a:r>
            <a:r>
              <a:rPr lang="tr-TR" sz="1600" b="1" dirty="0">
                <a:solidFill>
                  <a:prstClr val="black"/>
                </a:solidFill>
              </a:rPr>
              <a:t> sıfatın  farkını örneklerle açıklayınız. (15 p.)</a:t>
            </a:r>
          </a:p>
          <a:p>
            <a:pPr marL="0" lvl="0" indent="0">
              <a:buNone/>
            </a:pPr>
            <a:r>
              <a:rPr lang="tr-TR" sz="1400" dirty="0">
                <a:solidFill>
                  <a:srgbClr val="FF0000"/>
                </a:solidFill>
              </a:rPr>
              <a:t>  </a:t>
            </a:r>
            <a:r>
              <a:rPr lang="tr-TR" sz="1400" dirty="0" smtClean="0">
                <a:solidFill>
                  <a:srgbClr val="FF0000"/>
                </a:solidFill>
              </a:rPr>
              <a:t>    </a:t>
            </a:r>
            <a:r>
              <a:rPr lang="tr-TR" sz="1400" dirty="0" err="1" smtClean="0">
                <a:solidFill>
                  <a:srgbClr val="FF0000"/>
                </a:solidFill>
              </a:rPr>
              <a:t>Belgisiz</a:t>
            </a:r>
            <a:r>
              <a:rPr lang="tr-TR" sz="1400" dirty="0" smtClean="0">
                <a:solidFill>
                  <a:srgbClr val="FF0000"/>
                </a:solidFill>
              </a:rPr>
              <a:t>  sıfat kendinden sonra gelen bir ismi niteleyen  tüm, bazı, birkaç, her  </a:t>
            </a:r>
            <a:r>
              <a:rPr lang="tr-TR" sz="1400" dirty="0" err="1" smtClean="0">
                <a:solidFill>
                  <a:srgbClr val="FF0000"/>
                </a:solidFill>
              </a:rPr>
              <a:t>vb</a:t>
            </a:r>
            <a:r>
              <a:rPr lang="tr-TR" sz="1400" dirty="0" smtClean="0">
                <a:solidFill>
                  <a:srgbClr val="FF0000"/>
                </a:solidFill>
              </a:rPr>
              <a:t> kelimelerdir.</a:t>
            </a:r>
          </a:p>
          <a:p>
            <a:pPr marL="0" lvl="0" indent="0">
              <a:buNone/>
            </a:pPr>
            <a:r>
              <a:rPr lang="tr-TR" sz="1400" dirty="0" smtClean="0">
                <a:solidFill>
                  <a:srgbClr val="FF0000"/>
                </a:solidFill>
              </a:rPr>
              <a:t>              </a:t>
            </a:r>
          </a:p>
          <a:p>
            <a:pPr marL="0" lvl="0" indent="0">
              <a:buNone/>
            </a:pPr>
            <a:r>
              <a:rPr lang="tr-TR" sz="1400" dirty="0">
                <a:solidFill>
                  <a:srgbClr val="FF0000"/>
                </a:solidFill>
              </a:rPr>
              <a:t> </a:t>
            </a:r>
            <a:r>
              <a:rPr lang="tr-TR" sz="1400" dirty="0" smtClean="0">
                <a:solidFill>
                  <a:srgbClr val="FF0000"/>
                </a:solidFill>
              </a:rPr>
              <a:t>      </a:t>
            </a:r>
            <a:r>
              <a:rPr lang="tr-TR" sz="1400" u="sng" dirty="0" smtClean="0">
                <a:solidFill>
                  <a:srgbClr val="FF0000"/>
                </a:solidFill>
              </a:rPr>
              <a:t>Bazı</a:t>
            </a:r>
            <a:r>
              <a:rPr lang="tr-TR" sz="1400" dirty="0" smtClean="0">
                <a:solidFill>
                  <a:srgbClr val="FF0000"/>
                </a:solidFill>
              </a:rPr>
              <a:t>      </a:t>
            </a:r>
            <a:r>
              <a:rPr lang="tr-TR" sz="1400" u="sng" dirty="0" smtClean="0">
                <a:solidFill>
                  <a:srgbClr val="FF0000"/>
                </a:solidFill>
              </a:rPr>
              <a:t>öğrenciler</a:t>
            </a:r>
            <a:r>
              <a:rPr lang="tr-TR" sz="1400" dirty="0" smtClean="0">
                <a:solidFill>
                  <a:srgbClr val="FF0000"/>
                </a:solidFill>
              </a:rPr>
              <a:t>in yanında okuma kitabı yok. </a:t>
            </a:r>
          </a:p>
          <a:p>
            <a:pPr marL="0" lvl="0" indent="0">
              <a:buNone/>
            </a:pPr>
            <a:r>
              <a:rPr lang="tr-TR" sz="1400" dirty="0" smtClean="0"/>
              <a:t>       B. Sıfat     sim </a:t>
            </a:r>
          </a:p>
          <a:p>
            <a:pPr marL="0" lvl="0" indent="0">
              <a:buNone/>
            </a:pPr>
            <a:r>
              <a:rPr lang="tr-TR" sz="1400" dirty="0" smtClean="0">
                <a:solidFill>
                  <a:srgbClr val="FF0000"/>
                </a:solidFill>
              </a:rPr>
              <a:t>        </a:t>
            </a:r>
            <a:r>
              <a:rPr lang="tr-TR" sz="1400" dirty="0" err="1" smtClean="0">
                <a:solidFill>
                  <a:srgbClr val="FF0000"/>
                </a:solidFill>
              </a:rPr>
              <a:t>Belgisiz</a:t>
            </a:r>
            <a:r>
              <a:rPr lang="tr-TR" sz="1400" dirty="0" smtClean="0">
                <a:solidFill>
                  <a:srgbClr val="FF0000"/>
                </a:solidFill>
              </a:rPr>
              <a:t>  zamir, ismin yerini tutan </a:t>
            </a:r>
            <a:r>
              <a:rPr lang="tr-TR" sz="1400" dirty="0">
                <a:solidFill>
                  <a:srgbClr val="FF0000"/>
                </a:solidFill>
              </a:rPr>
              <a:t>t</a:t>
            </a:r>
            <a:r>
              <a:rPr lang="tr-TR" sz="1400" dirty="0" smtClean="0">
                <a:solidFill>
                  <a:srgbClr val="FF0000"/>
                </a:solidFill>
              </a:rPr>
              <a:t>üm , bazı, birkaç, her  vb. kelimlerdir. </a:t>
            </a:r>
          </a:p>
          <a:p>
            <a:pPr marL="0" lvl="0" indent="0">
              <a:buNone/>
            </a:pPr>
            <a:endParaRPr lang="tr-TR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400" dirty="0" smtClean="0">
                <a:solidFill>
                  <a:srgbClr val="FF0000"/>
                </a:solidFill>
              </a:rPr>
              <a:t>        </a:t>
            </a:r>
            <a:r>
              <a:rPr lang="tr-TR" sz="1400" u="sng" dirty="0" smtClean="0">
                <a:solidFill>
                  <a:srgbClr val="FF0000"/>
                </a:solidFill>
              </a:rPr>
              <a:t>Bazıları</a:t>
            </a:r>
            <a:r>
              <a:rPr lang="tr-TR" sz="1400" dirty="0" smtClean="0">
                <a:solidFill>
                  <a:srgbClr val="FF0000"/>
                </a:solidFill>
              </a:rPr>
              <a:t>nın yanında okuma kitabı yok.             </a:t>
            </a:r>
          </a:p>
          <a:p>
            <a:pPr marL="0" indent="0">
              <a:buNone/>
            </a:pPr>
            <a:r>
              <a:rPr lang="tr-TR" sz="1400" b="1" dirty="0" smtClean="0"/>
              <a:t>        </a:t>
            </a:r>
            <a:r>
              <a:rPr lang="tr-TR" sz="1400" b="1" dirty="0" err="1" smtClean="0"/>
              <a:t>belgisiz</a:t>
            </a:r>
            <a:r>
              <a:rPr lang="tr-TR" sz="1400" b="1" dirty="0" smtClean="0"/>
              <a:t> zamir </a:t>
            </a:r>
          </a:p>
          <a:p>
            <a:pPr marL="0" lvl="0" indent="0">
              <a:buNone/>
            </a:pPr>
            <a:endParaRPr lang="tr-TR" sz="2000" b="1" dirty="0"/>
          </a:p>
          <a:p>
            <a:pPr marL="0" indent="0">
              <a:buNone/>
            </a:pPr>
            <a:endParaRPr lang="tr-TR" sz="2000" b="1" dirty="0" smtClean="0"/>
          </a:p>
          <a:p>
            <a:pPr marL="0" indent="0">
              <a:buNone/>
            </a:pPr>
            <a:endParaRPr lang="tr-TR" sz="2000" b="1" dirty="0"/>
          </a:p>
          <a:p>
            <a:pPr marL="0" indent="0">
              <a:buNone/>
            </a:pPr>
            <a:endParaRPr lang="tr-TR" sz="2000" b="1" dirty="0" smtClean="0"/>
          </a:p>
          <a:p>
            <a:pPr marL="0" indent="0">
              <a:buNone/>
            </a:pPr>
            <a:endParaRPr lang="tr-TR" sz="2000" b="1" dirty="0"/>
          </a:p>
          <a:p>
            <a:pPr marL="0" indent="0">
              <a:buNone/>
            </a:pPr>
            <a:endParaRPr lang="tr-TR" sz="2000" b="1" dirty="0" smtClean="0"/>
          </a:p>
          <a:p>
            <a:pPr marL="0" indent="0">
              <a:buNone/>
            </a:pPr>
            <a:endParaRPr lang="tr-TR" sz="2000" b="1" dirty="0"/>
          </a:p>
          <a:p>
            <a:pPr marL="0" indent="0">
              <a:buNone/>
            </a:pPr>
            <a:endParaRPr lang="tr-TR" sz="2000" b="1" dirty="0" smtClean="0"/>
          </a:p>
          <a:p>
            <a:pPr marL="0" indent="0">
              <a:buNone/>
            </a:pPr>
            <a:endParaRPr lang="tr-TR" sz="2000" b="1" dirty="0" smtClean="0"/>
          </a:p>
          <a:p>
            <a:pPr marL="0" indent="0">
              <a:buNone/>
            </a:pPr>
            <a:endParaRPr lang="tr-T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784</Words>
  <Application>Microsoft Office PowerPoint</Application>
  <PresentationFormat>Özel</PresentationFormat>
  <Paragraphs>143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korkmaz</dc:creator>
  <cp:lastModifiedBy>user</cp:lastModifiedBy>
  <cp:revision>52</cp:revision>
  <dcterms:created xsi:type="dcterms:W3CDTF">2019-04-20T05:47:13Z</dcterms:created>
  <dcterms:modified xsi:type="dcterms:W3CDTF">2021-05-03T13:59:56Z</dcterms:modified>
</cp:coreProperties>
</file>