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82" r:id="rId3"/>
    <p:sldId id="270" r:id="rId4"/>
    <p:sldId id="292" r:id="rId5"/>
    <p:sldId id="297" r:id="rId6"/>
    <p:sldId id="284" r:id="rId7"/>
    <p:sldId id="294" r:id="rId8"/>
    <p:sldId id="293" r:id="rId9"/>
    <p:sldId id="295" r:id="rId10"/>
    <p:sldId id="298"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73" d="100"/>
          <a:sy n="73" d="100"/>
        </p:scale>
        <p:origin x="60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05293A05-92D8-492B-ACF9-D836780F0550}" type="datetimeFigureOut">
              <a:rPr lang="tr-TR" smtClean="0"/>
              <a:t>29.04.2019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2666318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5293A05-92D8-492B-ACF9-D836780F0550}" type="datetimeFigureOut">
              <a:rPr lang="tr-TR" smtClean="0"/>
              <a:t>29.04.2019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2899757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5293A05-92D8-492B-ACF9-D836780F0550}" type="datetimeFigureOut">
              <a:rPr lang="tr-TR" smtClean="0"/>
              <a:t>29.04.2019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1815374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5293A05-92D8-492B-ACF9-D836780F0550}" type="datetimeFigureOut">
              <a:rPr lang="tr-TR" smtClean="0"/>
              <a:t>29.04.2019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191856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05293A05-92D8-492B-ACF9-D836780F0550}" type="datetimeFigureOut">
              <a:rPr lang="tr-TR" smtClean="0"/>
              <a:t>29.04.2019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4003353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5293A05-92D8-492B-ACF9-D836780F0550}" type="datetimeFigureOut">
              <a:rPr lang="tr-TR" smtClean="0"/>
              <a:t>29.04.2019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287664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5293A05-92D8-492B-ACF9-D836780F0550}" type="datetimeFigureOut">
              <a:rPr lang="tr-TR" smtClean="0"/>
              <a:t>29.04.2019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2416254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5293A05-92D8-492B-ACF9-D836780F0550}" type="datetimeFigureOut">
              <a:rPr lang="tr-TR" smtClean="0"/>
              <a:t>29.04.2019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153391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5293A05-92D8-492B-ACF9-D836780F0550}" type="datetimeFigureOut">
              <a:rPr lang="tr-TR" smtClean="0"/>
              <a:t>29.04.2019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3817377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05293A05-92D8-492B-ACF9-D836780F0550}" type="datetimeFigureOut">
              <a:rPr lang="tr-TR" smtClean="0"/>
              <a:t>29.04.2019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3457508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05293A05-92D8-492B-ACF9-D836780F0550}" type="datetimeFigureOut">
              <a:rPr lang="tr-TR" smtClean="0"/>
              <a:t>29.04.2019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DEB6AE-26EE-4314-A06E-46A7393BE8F5}" type="slidenum">
              <a:rPr lang="tr-TR" smtClean="0"/>
              <a:t>‹#›</a:t>
            </a:fld>
            <a:endParaRPr lang="tr-TR"/>
          </a:p>
        </p:txBody>
      </p:sp>
    </p:spTree>
    <p:extLst>
      <p:ext uri="{BB962C8B-B14F-4D97-AF65-F5344CB8AC3E}">
        <p14:creationId xmlns:p14="http://schemas.microsoft.com/office/powerpoint/2010/main" val="27223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293A05-92D8-492B-ACF9-D836780F0550}" type="datetimeFigureOut">
              <a:rPr lang="tr-TR" smtClean="0"/>
              <a:t>29.04.2019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DEB6AE-26EE-4314-A06E-46A7393BE8F5}" type="slidenum">
              <a:rPr lang="tr-TR" smtClean="0"/>
              <a:t>‹#›</a:t>
            </a:fld>
            <a:endParaRPr lang="tr-TR"/>
          </a:p>
        </p:txBody>
      </p:sp>
    </p:spTree>
    <p:extLst>
      <p:ext uri="{BB962C8B-B14F-4D97-AF65-F5344CB8AC3E}">
        <p14:creationId xmlns:p14="http://schemas.microsoft.com/office/powerpoint/2010/main" val="2284250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69817" y="235131"/>
            <a:ext cx="12022183" cy="6426926"/>
          </a:xfrm>
        </p:spPr>
        <p:txBody>
          <a:bodyPr>
            <a:normAutofit/>
          </a:bodyPr>
          <a:lstStyle/>
          <a:p>
            <a:pPr algn="l"/>
            <a:endParaRPr lang="tr-TR" dirty="0" smtClean="0"/>
          </a:p>
          <a:p>
            <a:r>
              <a:rPr lang="tr-TR" sz="6000" b="1" dirty="0" smtClean="0">
                <a:solidFill>
                  <a:srgbClr val="0070C0"/>
                </a:solidFill>
                <a:effectLst>
                  <a:outerShdw blurRad="38100" dist="38100" dir="2700000" algn="tl">
                    <a:srgbClr val="000000">
                      <a:alpha val="43137"/>
                    </a:srgbClr>
                  </a:outerShdw>
                </a:effectLst>
              </a:rPr>
              <a:t>2018 – 2019 EĞİTİM VE ÖĞRETİM YILI                     </a:t>
            </a:r>
          </a:p>
          <a:p>
            <a:r>
              <a:rPr lang="tr-TR" sz="6000" b="1" dirty="0">
                <a:solidFill>
                  <a:srgbClr val="0070C0"/>
                </a:solidFill>
                <a:effectLst>
                  <a:outerShdw blurRad="38100" dist="38100" dir="2700000" algn="tl">
                    <a:srgbClr val="000000">
                      <a:alpha val="43137"/>
                    </a:srgbClr>
                  </a:outerShdw>
                </a:effectLst>
              </a:rPr>
              <a:t> </a:t>
            </a:r>
            <a:r>
              <a:rPr lang="tr-TR" sz="6000" b="1" dirty="0" smtClean="0">
                <a:solidFill>
                  <a:srgbClr val="0070C0"/>
                </a:solidFill>
                <a:effectLst>
                  <a:outerShdw blurRad="38100" dist="38100" dir="2700000" algn="tl">
                    <a:srgbClr val="000000">
                      <a:alpha val="43137"/>
                    </a:srgbClr>
                  </a:outerShdw>
                </a:effectLst>
              </a:rPr>
              <a:t>                      9. SINIF  </a:t>
            </a:r>
          </a:p>
          <a:p>
            <a:r>
              <a:rPr lang="tr-TR" sz="6000" b="1" dirty="0" smtClean="0">
                <a:solidFill>
                  <a:srgbClr val="0070C0"/>
                </a:solidFill>
                <a:effectLst>
                  <a:outerShdw blurRad="38100" dist="38100" dir="2700000" algn="tl">
                    <a:srgbClr val="000000">
                      <a:alpha val="43137"/>
                    </a:srgbClr>
                  </a:outerShdw>
                </a:effectLst>
              </a:rPr>
              <a:t> </a:t>
            </a:r>
          </a:p>
          <a:p>
            <a:r>
              <a:rPr lang="tr-TR" sz="6000" b="1" dirty="0">
                <a:solidFill>
                  <a:srgbClr val="0070C0"/>
                </a:solidFill>
                <a:effectLst>
                  <a:outerShdw blurRad="38100" dist="38100" dir="2700000" algn="tl">
                    <a:srgbClr val="000000">
                      <a:alpha val="43137"/>
                    </a:srgbClr>
                  </a:outerShdw>
                </a:effectLst>
              </a:rPr>
              <a:t> </a:t>
            </a:r>
            <a:r>
              <a:rPr lang="tr-TR" sz="6000" b="1" dirty="0" smtClean="0">
                <a:solidFill>
                  <a:srgbClr val="0070C0"/>
                </a:solidFill>
                <a:effectLst>
                  <a:outerShdw blurRad="38100" dist="38100" dir="2700000" algn="tl">
                    <a:srgbClr val="000000">
                      <a:alpha val="43137"/>
                    </a:srgbClr>
                  </a:outerShdw>
                </a:effectLst>
              </a:rPr>
              <a:t> TÜRK DİLİ VE EDEBİYATI  </a:t>
            </a:r>
          </a:p>
          <a:p>
            <a:r>
              <a:rPr lang="tr-TR" sz="6000" b="1" dirty="0" smtClean="0">
                <a:solidFill>
                  <a:srgbClr val="0070C0"/>
                </a:solidFill>
                <a:effectLst>
                  <a:outerShdw blurRad="38100" dist="38100" dir="2700000" algn="tl">
                    <a:srgbClr val="000000">
                      <a:alpha val="43137"/>
                    </a:srgbClr>
                  </a:outerShdw>
                </a:effectLst>
              </a:rPr>
              <a:t>    2. DÖNEM     2. YAZILI SINAVI </a:t>
            </a:r>
          </a:p>
          <a:p>
            <a:r>
              <a:rPr lang="tr-TR" sz="4400" b="1" dirty="0" smtClean="0">
                <a:solidFill>
                  <a:srgbClr val="002060"/>
                </a:solidFill>
                <a:effectLst>
                  <a:outerShdw blurRad="38100" dist="38100" dir="2700000" algn="tl">
                    <a:srgbClr val="000000">
                      <a:alpha val="43137"/>
                    </a:srgbClr>
                  </a:outerShdw>
                </a:effectLst>
              </a:rPr>
              <a:t>(Klasik, test, boşluk doldurma karışık)</a:t>
            </a:r>
            <a:endParaRPr lang="tr-TR" sz="44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93527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stretch>
            <a:fillRect/>
          </a:stretch>
        </p:blipFill>
        <p:spPr>
          <a:xfrm>
            <a:off x="382385" y="684019"/>
            <a:ext cx="11809615" cy="5951913"/>
          </a:xfrm>
          <a:prstGeom prst="rect">
            <a:avLst/>
          </a:prstGeom>
        </p:spPr>
      </p:pic>
    </p:spTree>
    <p:extLst>
      <p:ext uri="{BB962C8B-B14F-4D97-AF65-F5344CB8AC3E}">
        <p14:creationId xmlns:p14="http://schemas.microsoft.com/office/powerpoint/2010/main" val="1340278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65760" y="0"/>
            <a:ext cx="11599817" cy="6857999"/>
          </a:xfrm>
        </p:spPr>
        <p:txBody>
          <a:bodyPr>
            <a:normAutofit fontScale="25000" lnSpcReduction="20000"/>
          </a:bodyPr>
          <a:lstStyle/>
          <a:p>
            <a:pPr marL="0" lvl="0" indent="0">
              <a:lnSpc>
                <a:spcPct val="107000"/>
              </a:lnSpc>
              <a:spcAft>
                <a:spcPts val="800"/>
              </a:spcAft>
              <a:buNone/>
            </a:pPr>
            <a:r>
              <a:rPr lang="tr-TR" sz="1600" b="1" dirty="0" smtClean="0">
                <a:solidFill>
                  <a:prstClr val="black"/>
                </a:solidFill>
                <a:ea typeface="Calibri" panose="020F0502020204030204" pitchFamily="34" charset="0"/>
                <a:cs typeface="Times New Roman" panose="02020603050405020304" pitchFamily="18" charset="0"/>
              </a:rPr>
              <a:t>     </a:t>
            </a:r>
          </a:p>
          <a:p>
            <a:pPr marL="0" lvl="0" indent="0">
              <a:lnSpc>
                <a:spcPct val="107000"/>
              </a:lnSpc>
              <a:spcAft>
                <a:spcPts val="800"/>
              </a:spcAft>
              <a:buNone/>
            </a:pPr>
            <a:r>
              <a:rPr lang="tr-TR" sz="1600" b="1" dirty="0">
                <a:solidFill>
                  <a:prstClr val="black"/>
                </a:solidFill>
                <a:ea typeface="Calibri" panose="020F0502020204030204" pitchFamily="34" charset="0"/>
                <a:cs typeface="Times New Roman" panose="02020603050405020304" pitchFamily="18" charset="0"/>
              </a:rPr>
              <a:t> </a:t>
            </a:r>
            <a:r>
              <a:rPr lang="tr-TR" sz="1600" b="1" dirty="0" smtClean="0">
                <a:solidFill>
                  <a:prstClr val="black"/>
                </a:solidFill>
                <a:ea typeface="Calibri" panose="020F0502020204030204" pitchFamily="34" charset="0"/>
                <a:cs typeface="Times New Roman" panose="02020603050405020304" pitchFamily="18" charset="0"/>
              </a:rPr>
              <a:t>                                        								</a:t>
            </a:r>
            <a:r>
              <a:rPr lang="tr-TR" sz="5600" b="1" dirty="0" smtClean="0">
                <a:solidFill>
                  <a:prstClr val="black"/>
                </a:solidFill>
                <a:ea typeface="Calibri" panose="020F0502020204030204" pitchFamily="34" charset="0"/>
                <a:cs typeface="Times New Roman" panose="02020603050405020304" pitchFamily="18" charset="0"/>
              </a:rPr>
              <a:t>                                                                  19.11.2015</a:t>
            </a:r>
          </a:p>
          <a:p>
            <a:pPr marL="0" lvl="0" indent="0">
              <a:lnSpc>
                <a:spcPct val="107000"/>
              </a:lnSpc>
              <a:spcAft>
                <a:spcPts val="800"/>
              </a:spcAft>
              <a:buNone/>
            </a:pPr>
            <a:r>
              <a:rPr lang="tr-TR" sz="4900" dirty="0" smtClean="0">
                <a:solidFill>
                  <a:prstClr val="black"/>
                </a:solidFill>
                <a:ea typeface="Calibri" panose="020F0502020204030204" pitchFamily="34" charset="0"/>
                <a:cs typeface="Times New Roman" panose="02020603050405020304" pitchFamily="18" charset="0"/>
              </a:rPr>
              <a:t>               </a:t>
            </a:r>
            <a:r>
              <a:rPr lang="tr-TR" sz="6400" dirty="0" smtClean="0">
                <a:solidFill>
                  <a:prstClr val="black"/>
                </a:solidFill>
                <a:ea typeface="Calibri" panose="020F0502020204030204" pitchFamily="34" charset="0"/>
                <a:cs typeface="Times New Roman" panose="02020603050405020304" pitchFamily="18" charset="0"/>
              </a:rPr>
              <a:t>Her </a:t>
            </a:r>
            <a:r>
              <a:rPr lang="tr-TR" sz="6400" dirty="0">
                <a:solidFill>
                  <a:prstClr val="black"/>
                </a:solidFill>
                <a:ea typeface="Calibri" panose="020F0502020204030204" pitchFamily="34" charset="0"/>
                <a:cs typeface="Times New Roman" panose="02020603050405020304" pitchFamily="18" charset="0"/>
              </a:rPr>
              <a:t>an hareket halindeki on beş milyon insan ve  sayısız aracın gürültüsünden sonra bu ilçe bana öylesine sessiz geldi </a:t>
            </a:r>
            <a:r>
              <a:rPr lang="tr-TR" sz="6400" dirty="0" smtClean="0">
                <a:solidFill>
                  <a:prstClr val="black"/>
                </a:solidFill>
                <a:ea typeface="Calibri" panose="020F0502020204030204" pitchFamily="34" charset="0"/>
                <a:cs typeface="Times New Roman" panose="02020603050405020304" pitchFamily="18" charset="0"/>
              </a:rPr>
              <a:t>ki, kendimi </a:t>
            </a:r>
            <a:r>
              <a:rPr lang="tr-TR" sz="6400" dirty="0">
                <a:solidFill>
                  <a:prstClr val="black"/>
                </a:solidFill>
                <a:ea typeface="Calibri" panose="020F0502020204030204" pitchFamily="34" charset="0"/>
                <a:cs typeface="Times New Roman" panose="02020603050405020304" pitchFamily="18" charset="0"/>
              </a:rPr>
              <a:t>K</a:t>
            </a:r>
            <a:r>
              <a:rPr lang="tr-TR" sz="6400" dirty="0" smtClean="0">
                <a:solidFill>
                  <a:prstClr val="black"/>
                </a:solidFill>
                <a:ea typeface="Calibri" panose="020F0502020204030204" pitchFamily="34" charset="0"/>
                <a:cs typeface="Times New Roman" panose="02020603050405020304" pitchFamily="18" charset="0"/>
              </a:rPr>
              <a:t>ız Kulesine hapsolmuş efsane kahramanı  </a:t>
            </a:r>
            <a:r>
              <a:rPr lang="tr-TR" sz="6400" dirty="0">
                <a:solidFill>
                  <a:prstClr val="black"/>
                </a:solidFill>
                <a:ea typeface="Calibri" panose="020F0502020204030204" pitchFamily="34" charset="0"/>
                <a:cs typeface="Times New Roman" panose="02020603050405020304" pitchFamily="18" charset="0"/>
              </a:rPr>
              <a:t>kız gibi </a:t>
            </a:r>
            <a:r>
              <a:rPr lang="tr-TR" sz="6400" dirty="0" smtClean="0">
                <a:solidFill>
                  <a:prstClr val="black"/>
                </a:solidFill>
                <a:ea typeface="Calibri" panose="020F0502020204030204" pitchFamily="34" charset="0"/>
                <a:cs typeface="Times New Roman" panose="02020603050405020304" pitchFamily="18" charset="0"/>
              </a:rPr>
              <a:t>hissettim.  Yalnız </a:t>
            </a:r>
            <a:r>
              <a:rPr lang="tr-TR" sz="6400" dirty="0">
                <a:solidFill>
                  <a:prstClr val="black"/>
                </a:solidFill>
                <a:ea typeface="Calibri" panose="020F0502020204030204" pitchFamily="34" charset="0"/>
                <a:cs typeface="Times New Roman" panose="02020603050405020304" pitchFamily="18" charset="0"/>
              </a:rPr>
              <a:t>başıma kahvaltı masamı </a:t>
            </a:r>
            <a:r>
              <a:rPr lang="tr-TR" sz="6400" dirty="0" smtClean="0">
                <a:solidFill>
                  <a:prstClr val="black"/>
                </a:solidFill>
                <a:ea typeface="Calibri" panose="020F0502020204030204" pitchFamily="34" charset="0"/>
                <a:cs typeface="Times New Roman" panose="02020603050405020304" pitchFamily="18" charset="0"/>
              </a:rPr>
              <a:t>hazırlayıp </a:t>
            </a:r>
            <a:r>
              <a:rPr lang="tr-TR" sz="6400" dirty="0">
                <a:solidFill>
                  <a:prstClr val="black"/>
                </a:solidFill>
                <a:ea typeface="Calibri" panose="020F0502020204030204" pitchFamily="34" charset="0"/>
                <a:cs typeface="Times New Roman" panose="02020603050405020304" pitchFamily="18" charset="0"/>
              </a:rPr>
              <a:t>bir yandan da </a:t>
            </a:r>
            <a:r>
              <a:rPr lang="tr-TR" sz="6400" dirty="0" smtClean="0">
                <a:solidFill>
                  <a:prstClr val="black"/>
                </a:solidFill>
                <a:ea typeface="Calibri" panose="020F0502020204030204" pitchFamily="34" charset="0"/>
                <a:cs typeface="Times New Roman" panose="02020603050405020304" pitchFamily="18" charset="0"/>
              </a:rPr>
              <a:t>düşler </a:t>
            </a:r>
            <a:r>
              <a:rPr lang="tr-TR" sz="6400" dirty="0">
                <a:solidFill>
                  <a:prstClr val="black"/>
                </a:solidFill>
                <a:ea typeface="Calibri" panose="020F0502020204030204" pitchFamily="34" charset="0"/>
                <a:cs typeface="Times New Roman" panose="02020603050405020304" pitchFamily="18" charset="0"/>
              </a:rPr>
              <a:t>aleminde kendimi </a:t>
            </a:r>
            <a:r>
              <a:rPr lang="tr-TR" sz="6400" dirty="0" smtClean="0">
                <a:solidFill>
                  <a:prstClr val="black"/>
                </a:solidFill>
                <a:ea typeface="Calibri" panose="020F0502020204030204" pitchFamily="34" charset="0"/>
                <a:cs typeface="Times New Roman" panose="02020603050405020304" pitchFamily="18" charset="0"/>
              </a:rPr>
              <a:t>dinlerken </a:t>
            </a:r>
            <a:r>
              <a:rPr lang="tr-TR" sz="6400" dirty="0">
                <a:solidFill>
                  <a:prstClr val="black"/>
                </a:solidFill>
                <a:ea typeface="Calibri" panose="020F0502020204030204" pitchFamily="34" charset="0"/>
                <a:cs typeface="Times New Roman" panose="02020603050405020304" pitchFamily="18" charset="0"/>
              </a:rPr>
              <a:t>kapının yerinden sökülecekmiş </a:t>
            </a:r>
            <a:r>
              <a:rPr lang="tr-TR" sz="6400" dirty="0" smtClean="0">
                <a:solidFill>
                  <a:prstClr val="black"/>
                </a:solidFill>
                <a:ea typeface="Calibri" panose="020F0502020204030204" pitchFamily="34" charset="0"/>
                <a:cs typeface="Times New Roman" panose="02020603050405020304" pitchFamily="18" charset="0"/>
              </a:rPr>
              <a:t>gibi </a:t>
            </a:r>
            <a:r>
              <a:rPr lang="tr-TR" sz="6400" dirty="0">
                <a:solidFill>
                  <a:prstClr val="black"/>
                </a:solidFill>
                <a:ea typeface="Calibri" panose="020F0502020204030204" pitchFamily="34" charset="0"/>
                <a:cs typeface="Times New Roman" panose="02020603050405020304" pitchFamily="18" charset="0"/>
              </a:rPr>
              <a:t>vurulmasın ile </a:t>
            </a:r>
            <a:r>
              <a:rPr lang="tr-TR" sz="6400" dirty="0" smtClean="0">
                <a:solidFill>
                  <a:prstClr val="black"/>
                </a:solidFill>
                <a:ea typeface="Calibri" panose="020F0502020204030204" pitchFamily="34" charset="0"/>
                <a:cs typeface="Times New Roman" panose="02020603050405020304" pitchFamily="18" charset="0"/>
              </a:rPr>
              <a:t>irkildim. Kapı dürbününden gelenin ev sahibi Yusuf Bey olduğunu görünce rahatladım ve kapıyı açtım. Karşımda elleri belinde, çatık kaşları ve anlamsız yüz ifadesi ile bana bakıyordu.</a:t>
            </a:r>
          </a:p>
          <a:p>
            <a:pPr marL="0" lvl="0" indent="0">
              <a:lnSpc>
                <a:spcPct val="107000"/>
              </a:lnSpc>
              <a:spcAft>
                <a:spcPts val="800"/>
              </a:spcAft>
              <a:buNone/>
            </a:pPr>
            <a:r>
              <a:rPr lang="tr-TR" sz="6400" dirty="0" smtClean="0">
                <a:solidFill>
                  <a:prstClr val="black"/>
                </a:solidFill>
                <a:ea typeface="Calibri" panose="020F0502020204030204" pitchFamily="34" charset="0"/>
                <a:cs typeface="Times New Roman" panose="02020603050405020304" pitchFamily="18" charset="0"/>
              </a:rPr>
              <a:t>          Onu birkaç kez gördüm ama ilk kez böyle tuhaftı ve  öfkeli bakışları beni korkuttu. «Kirayı vermedin dedi. « Yusuf Bey kirayı ödeyeli ki hafta oldu dedim  ve kapının yanında bulunan dolaptan makbuzu ona uzattım. Titreyen elleriyle kağıdın içine gömülürcesine baktıktan sonra : Beni kandırma deyip kâğıdı avucunda buruşturduktan sonra yere attı. Ömrümde ilk kez böyle bir olayla  ve benliğime yapılmış saldırıyla karşılaşıyordum.  Kalbim küt küt atarken, kapıyı hızla kapatıp telefonuma sarıldım ve olayı  aileme açtım…..</a:t>
            </a:r>
          </a:p>
          <a:p>
            <a:pPr marL="0" lvl="0" indent="0">
              <a:lnSpc>
                <a:spcPct val="107000"/>
              </a:lnSpc>
              <a:spcAft>
                <a:spcPts val="800"/>
              </a:spcAft>
              <a:buNone/>
            </a:pPr>
            <a:r>
              <a:rPr lang="tr-TR" sz="6400" b="1" dirty="0" smtClean="0">
                <a:solidFill>
                  <a:prstClr val="black"/>
                </a:solidFill>
                <a:ea typeface="Calibri" panose="020F0502020204030204" pitchFamily="34" charset="0"/>
                <a:cs typeface="Times New Roman" panose="02020603050405020304" pitchFamily="18" charset="0"/>
              </a:rPr>
              <a:t>1. </a:t>
            </a:r>
            <a:r>
              <a:rPr lang="tr-TR" sz="6400" b="1" dirty="0" smtClean="0">
                <a:solidFill>
                  <a:prstClr val="black"/>
                </a:solidFill>
                <a:ea typeface="Calibri" panose="020F0502020204030204" pitchFamily="34" charset="0"/>
                <a:cs typeface="Times New Roman" panose="02020603050405020304" pitchFamily="18" charset="0"/>
              </a:rPr>
              <a:t>  a) Yukarıdaki </a:t>
            </a:r>
            <a:r>
              <a:rPr lang="tr-TR" sz="6400" b="1" dirty="0" smtClean="0">
                <a:solidFill>
                  <a:prstClr val="black"/>
                </a:solidFill>
                <a:ea typeface="Calibri" panose="020F0502020204030204" pitchFamily="34" charset="0"/>
                <a:cs typeface="Times New Roman" panose="02020603050405020304" pitchFamily="18" charset="0"/>
              </a:rPr>
              <a:t>metin hangi edebi türden alınmıştır? Bir iki cümleyle açıklayınız</a:t>
            </a:r>
            <a:r>
              <a:rPr lang="tr-TR" sz="6400" b="1" dirty="0" smtClean="0">
                <a:solidFill>
                  <a:prstClr val="black"/>
                </a:solidFill>
                <a:ea typeface="Calibri" panose="020F0502020204030204" pitchFamily="34" charset="0"/>
                <a:cs typeface="Times New Roman" panose="02020603050405020304" pitchFamily="18" charset="0"/>
              </a:rPr>
              <a:t>. (10  p )</a:t>
            </a:r>
            <a:endParaRPr lang="tr-TR" sz="6400" b="1" dirty="0" smtClean="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endParaRPr lang="tr-TR" sz="4900" dirty="0" smtClean="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6400" b="1" dirty="0" smtClean="0">
                <a:solidFill>
                  <a:prstClr val="black"/>
                </a:solidFill>
                <a:ea typeface="Calibri" panose="020F0502020204030204" pitchFamily="34" charset="0"/>
                <a:cs typeface="Times New Roman" panose="02020603050405020304" pitchFamily="18" charset="0"/>
              </a:rPr>
              <a:t>         b)  Metinde  hangi anlatın tekniklerinden faydalanılmıştır?  ( 5 p. ) </a:t>
            </a:r>
            <a:endParaRPr lang="tr-TR" sz="6400" b="1" dirty="0" smtClean="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endParaRPr lang="tr-TR" sz="4900" b="1" dirty="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6000" b="1" dirty="0">
                <a:solidFill>
                  <a:prstClr val="black"/>
                </a:solidFill>
                <a:ea typeface="Calibri" panose="020F0502020204030204" pitchFamily="34" charset="0"/>
                <a:cs typeface="Times New Roman" panose="02020603050405020304" pitchFamily="18" charset="0"/>
              </a:rPr>
              <a:t>2</a:t>
            </a:r>
            <a:r>
              <a:rPr lang="tr-TR" sz="6000" b="1" dirty="0" smtClean="0">
                <a:solidFill>
                  <a:prstClr val="black"/>
                </a:solidFill>
                <a:ea typeface="Calibri" panose="020F0502020204030204" pitchFamily="34" charset="0"/>
                <a:cs typeface="Times New Roman" panose="02020603050405020304" pitchFamily="18" charset="0"/>
              </a:rPr>
              <a:t> </a:t>
            </a:r>
            <a:r>
              <a:rPr lang="tr-TR" sz="6000" b="1" dirty="0">
                <a:solidFill>
                  <a:prstClr val="black"/>
                </a:solidFill>
                <a:ea typeface="Calibri" panose="020F0502020204030204" pitchFamily="34" charset="0"/>
                <a:cs typeface="Times New Roman" panose="02020603050405020304" pitchFamily="18" charset="0"/>
              </a:rPr>
              <a:t>)   Masalla romanın ortak yönü hangisidir</a:t>
            </a:r>
            <a:r>
              <a:rPr lang="tr-TR" sz="6000" b="1" dirty="0" smtClean="0">
                <a:solidFill>
                  <a:prstClr val="black"/>
                </a:solidFill>
                <a:ea typeface="Calibri" panose="020F0502020204030204" pitchFamily="34" charset="0"/>
                <a:cs typeface="Times New Roman" panose="02020603050405020304" pitchFamily="18" charset="0"/>
              </a:rPr>
              <a:t>?( 10 p.)                    </a:t>
            </a:r>
            <a:r>
              <a:rPr lang="tr-TR" sz="6000" dirty="0" smtClean="0">
                <a:solidFill>
                  <a:prstClr val="black"/>
                </a:solidFill>
                <a:ea typeface="Calibri" panose="020F0502020204030204" pitchFamily="34" charset="0"/>
                <a:cs typeface="Times New Roman" panose="02020603050405020304" pitchFamily="18" charset="0"/>
              </a:rPr>
              <a:t>3</a:t>
            </a:r>
            <a:r>
              <a:rPr lang="tr-TR" sz="6000" dirty="0" smtClean="0">
                <a:solidFill>
                  <a:prstClr val="black"/>
                </a:solidFill>
                <a:ea typeface="Calibri" panose="020F0502020204030204" pitchFamily="34" charset="0"/>
                <a:cs typeface="Times New Roman" panose="02020603050405020304" pitchFamily="18" charset="0"/>
              </a:rPr>
              <a:t>) </a:t>
            </a:r>
            <a:r>
              <a:rPr lang="tr-TR" sz="6000" dirty="0" smtClean="0">
                <a:solidFill>
                  <a:prstClr val="black"/>
                </a:solidFill>
                <a:ea typeface="Calibri" panose="020F0502020204030204" pitchFamily="34" charset="0"/>
                <a:cs typeface="Times New Roman" panose="02020603050405020304" pitchFamily="18" charset="0"/>
              </a:rPr>
              <a:t>A</a:t>
            </a:r>
            <a:r>
              <a:rPr lang="tr-TR" sz="6000" b="1" dirty="0" smtClean="0">
                <a:solidFill>
                  <a:prstClr val="black"/>
                </a:solidFill>
                <a:ea typeface="Calibri" panose="020F0502020204030204" pitchFamily="34" charset="0"/>
                <a:cs typeface="Times New Roman" panose="02020603050405020304" pitchFamily="18" charset="0"/>
              </a:rPr>
              <a:t>nlatmaya </a:t>
            </a:r>
            <a:r>
              <a:rPr lang="tr-TR" sz="6000" b="1" dirty="0">
                <a:solidFill>
                  <a:prstClr val="black"/>
                </a:solidFill>
                <a:ea typeface="Calibri" panose="020F0502020204030204" pitchFamily="34" charset="0"/>
                <a:cs typeface="Times New Roman" panose="02020603050405020304" pitchFamily="18" charset="0"/>
              </a:rPr>
              <a:t>ve öğretmeye bağlı türler eşleştirildiğinde hangisi dışarıda kalır</a:t>
            </a:r>
            <a:r>
              <a:rPr lang="tr-TR" sz="6000" b="1" dirty="0" smtClean="0">
                <a:solidFill>
                  <a:prstClr val="black"/>
                </a:solidFill>
                <a:ea typeface="Calibri" panose="020F0502020204030204" pitchFamily="34" charset="0"/>
                <a:cs typeface="Times New Roman" panose="02020603050405020304" pitchFamily="18" charset="0"/>
              </a:rPr>
              <a:t>?(5 p.) </a:t>
            </a:r>
            <a:endParaRPr lang="tr-TR" sz="6000" dirty="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6400" dirty="0">
                <a:solidFill>
                  <a:prstClr val="black"/>
                </a:solidFill>
                <a:ea typeface="Calibri" panose="020F0502020204030204" pitchFamily="34" charset="0"/>
                <a:cs typeface="Times New Roman" panose="02020603050405020304" pitchFamily="18" charset="0"/>
              </a:rPr>
              <a:t>        a) Olay yazısı </a:t>
            </a:r>
            <a:r>
              <a:rPr lang="tr-TR" sz="6400" dirty="0" smtClean="0">
                <a:solidFill>
                  <a:prstClr val="black"/>
                </a:solidFill>
                <a:ea typeface="Calibri" panose="020F0502020204030204" pitchFamily="34" charset="0"/>
                <a:cs typeface="Times New Roman" panose="02020603050405020304" pitchFamily="18" charset="0"/>
              </a:rPr>
              <a:t>olmaları                                                            </a:t>
            </a:r>
            <a:r>
              <a:rPr lang="tr-TR" sz="6400" dirty="0" smtClean="0">
                <a:solidFill>
                  <a:prstClr val="black"/>
                </a:solidFill>
                <a:ea typeface="Calibri" panose="020F0502020204030204" pitchFamily="34" charset="0"/>
                <a:cs typeface="Times New Roman" panose="02020603050405020304" pitchFamily="18" charset="0"/>
              </a:rPr>
              <a:t>a</a:t>
            </a:r>
            <a:r>
              <a:rPr lang="tr-TR" sz="6400" dirty="0">
                <a:solidFill>
                  <a:prstClr val="black"/>
                </a:solidFill>
                <a:ea typeface="Calibri" panose="020F0502020204030204" pitchFamily="34" charset="0"/>
                <a:cs typeface="Times New Roman" panose="02020603050405020304" pitchFamily="18" charset="0"/>
              </a:rPr>
              <a:t>) Tiyatro             b) anı                 c) öykü            d)  Biyografi         e)  </a:t>
            </a:r>
            <a:r>
              <a:rPr lang="tr-TR" sz="6400" dirty="0" smtClean="0">
                <a:solidFill>
                  <a:prstClr val="black"/>
                </a:solidFill>
                <a:ea typeface="Calibri" panose="020F0502020204030204" pitchFamily="34" charset="0"/>
                <a:cs typeface="Times New Roman" panose="02020603050405020304" pitchFamily="18" charset="0"/>
              </a:rPr>
              <a:t>Masal</a:t>
            </a:r>
            <a:endParaRPr lang="tr-TR" sz="6400" dirty="0">
              <a:solidFill>
                <a:prstClr val="black"/>
              </a:solidFill>
              <a:ea typeface="Calibri" panose="020F0502020204030204" pitchFamily="34" charset="0"/>
              <a:cs typeface="Times New Roman" panose="02020603050405020304" pitchFamily="18" charset="0"/>
            </a:endParaRPr>
          </a:p>
          <a:p>
            <a:pPr marL="0" lvl="0" indent="0">
              <a:lnSpc>
                <a:spcPct val="100000"/>
              </a:lnSpc>
              <a:spcBef>
                <a:spcPts val="0"/>
              </a:spcBef>
              <a:spcAft>
                <a:spcPts val="800"/>
              </a:spcAft>
              <a:buNone/>
            </a:pPr>
            <a:r>
              <a:rPr lang="tr-TR" sz="6400" dirty="0">
                <a:solidFill>
                  <a:prstClr val="black"/>
                </a:solidFill>
                <a:ea typeface="Calibri" panose="020F0502020204030204" pitchFamily="34" charset="0"/>
                <a:cs typeface="Times New Roman" panose="02020603050405020304" pitchFamily="18" charset="0"/>
              </a:rPr>
              <a:t>        b) Konunun gerçek olması</a:t>
            </a:r>
          </a:p>
          <a:p>
            <a:pPr marL="0" lvl="0" indent="0">
              <a:lnSpc>
                <a:spcPct val="100000"/>
              </a:lnSpc>
              <a:spcBef>
                <a:spcPts val="0"/>
              </a:spcBef>
              <a:spcAft>
                <a:spcPts val="800"/>
              </a:spcAft>
              <a:buNone/>
            </a:pPr>
            <a:r>
              <a:rPr lang="tr-TR" sz="6400" dirty="0">
                <a:solidFill>
                  <a:prstClr val="black"/>
                </a:solidFill>
                <a:ea typeface="Calibri" panose="020F0502020204030204" pitchFamily="34" charset="0"/>
                <a:cs typeface="Times New Roman" panose="02020603050405020304" pitchFamily="18" charset="0"/>
              </a:rPr>
              <a:t>        c) Kişilerin hayatta görülebilen kişiler olması</a:t>
            </a:r>
          </a:p>
          <a:p>
            <a:pPr marL="0" lvl="0" indent="0">
              <a:lnSpc>
                <a:spcPct val="100000"/>
              </a:lnSpc>
              <a:spcBef>
                <a:spcPts val="0"/>
              </a:spcBef>
              <a:spcAft>
                <a:spcPts val="800"/>
              </a:spcAft>
              <a:buNone/>
            </a:pPr>
            <a:r>
              <a:rPr lang="tr-TR" sz="6400" dirty="0">
                <a:solidFill>
                  <a:prstClr val="black"/>
                </a:solidFill>
                <a:ea typeface="Calibri" panose="020F0502020204030204" pitchFamily="34" charset="0"/>
                <a:cs typeface="Times New Roman" panose="02020603050405020304" pitchFamily="18" charset="0"/>
              </a:rPr>
              <a:t>        d) Yer tasvirlerinin gerçekçi olması</a:t>
            </a:r>
          </a:p>
          <a:p>
            <a:pPr marL="0" lvl="0" indent="0">
              <a:lnSpc>
                <a:spcPct val="100000"/>
              </a:lnSpc>
              <a:spcBef>
                <a:spcPts val="0"/>
              </a:spcBef>
              <a:spcAft>
                <a:spcPts val="800"/>
              </a:spcAft>
              <a:buNone/>
            </a:pPr>
            <a:r>
              <a:rPr lang="tr-TR" sz="6400" dirty="0">
                <a:solidFill>
                  <a:prstClr val="black"/>
                </a:solidFill>
                <a:ea typeface="Calibri" panose="020F0502020204030204" pitchFamily="34" charset="0"/>
                <a:cs typeface="Times New Roman" panose="02020603050405020304" pitchFamily="18" charset="0"/>
              </a:rPr>
              <a:t>        e) Yazarlarının belli olması </a:t>
            </a:r>
          </a:p>
          <a:p>
            <a:endParaRPr lang="tr-TR" dirty="0"/>
          </a:p>
        </p:txBody>
      </p:sp>
    </p:spTree>
    <p:extLst>
      <p:ext uri="{BB962C8B-B14F-4D97-AF65-F5344CB8AC3E}">
        <p14:creationId xmlns:p14="http://schemas.microsoft.com/office/powerpoint/2010/main" val="410299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74319" y="130630"/>
            <a:ext cx="11917681" cy="6727370"/>
          </a:xfrm>
        </p:spPr>
        <p:txBody>
          <a:bodyPr>
            <a:normAutofit/>
          </a:bodyPr>
          <a:lstStyle/>
          <a:p>
            <a:pPr marL="0" indent="0">
              <a:buNone/>
            </a:pPr>
            <a:r>
              <a:rPr lang="tr-TR" sz="1900" b="1" dirty="0"/>
              <a:t/>
            </a:r>
            <a:br>
              <a:rPr lang="tr-TR" sz="1900" b="1" dirty="0"/>
            </a:br>
            <a:r>
              <a:rPr lang="tr-TR" sz="1600" b="1" dirty="0" smtClean="0"/>
              <a:t> </a:t>
            </a:r>
            <a:r>
              <a:rPr lang="tr-TR" sz="1600" b="1" dirty="0"/>
              <a:t>4</a:t>
            </a:r>
            <a:r>
              <a:rPr lang="tr-TR" sz="1600" b="1" dirty="0" smtClean="0"/>
              <a:t>.   Günlükle </a:t>
            </a:r>
            <a:r>
              <a:rPr lang="tr-TR" sz="1600" b="1" dirty="0"/>
              <a:t>ilgili verilen aşağıdaki bilgilerden hangisi yanlıştır</a:t>
            </a:r>
            <a:r>
              <a:rPr lang="tr-TR" sz="1600" b="1" dirty="0" smtClean="0"/>
              <a:t>? </a:t>
            </a:r>
            <a:r>
              <a:rPr lang="tr-TR" sz="1600" b="1" dirty="0" smtClean="0"/>
              <a:t>( 5 p.)           </a:t>
            </a:r>
            <a:endParaRPr lang="tr-TR" sz="1600" dirty="0"/>
          </a:p>
          <a:p>
            <a:pPr marL="0" lvl="0" indent="0">
              <a:buNone/>
            </a:pPr>
            <a:r>
              <a:rPr lang="tr-TR" sz="1600" dirty="0" smtClean="0"/>
              <a:t> a)  Günlüklerde </a:t>
            </a:r>
            <a:r>
              <a:rPr lang="tr-TR" sz="1600" dirty="0"/>
              <a:t>genellikle öznel bir anlatım vardır.</a:t>
            </a:r>
          </a:p>
          <a:p>
            <a:pPr marL="0" lvl="0" indent="0">
              <a:buNone/>
            </a:pPr>
            <a:r>
              <a:rPr lang="tr-TR" sz="1600" dirty="0" smtClean="0"/>
              <a:t> b)  Günün </a:t>
            </a:r>
            <a:r>
              <a:rPr lang="tr-TR" sz="1600" dirty="0"/>
              <a:t>psikolojisine göre taraflı ve duygusal olunabilir.</a:t>
            </a:r>
          </a:p>
          <a:p>
            <a:pPr marL="0" lvl="0" indent="0">
              <a:buNone/>
            </a:pPr>
            <a:r>
              <a:rPr lang="tr-TR" sz="1600" dirty="0" smtClean="0"/>
              <a:t> c)  Türk </a:t>
            </a:r>
            <a:r>
              <a:rPr lang="tr-TR" sz="1600" dirty="0"/>
              <a:t>Edebiyatındaki ilk modern günlükler divan edebiyatında yazılmıştır.</a:t>
            </a:r>
          </a:p>
          <a:p>
            <a:pPr marL="0" lvl="0" indent="0">
              <a:buNone/>
            </a:pPr>
            <a:r>
              <a:rPr lang="tr-TR" sz="1600" dirty="0" smtClean="0"/>
              <a:t> d)  Divan </a:t>
            </a:r>
            <a:r>
              <a:rPr lang="tr-TR" sz="1600" dirty="0"/>
              <a:t>Edebiyatında günlük şeklinde yazılan eserlere ruzname denir.</a:t>
            </a:r>
          </a:p>
          <a:p>
            <a:pPr marL="0" lvl="0" indent="0">
              <a:buNone/>
            </a:pPr>
            <a:r>
              <a:rPr lang="tr-TR" sz="1600" dirty="0" smtClean="0"/>
              <a:t> e)  Günlük</a:t>
            </a:r>
            <a:r>
              <a:rPr lang="tr-TR" sz="1600" dirty="0"/>
              <a:t>, en çok anıyla benzerlik gösterir. </a:t>
            </a:r>
            <a:endParaRPr lang="tr-TR" sz="1600" dirty="0" smtClean="0"/>
          </a:p>
          <a:p>
            <a:pPr marL="0" lvl="0" indent="0">
              <a:buNone/>
            </a:pPr>
            <a:endParaRPr lang="tr-TR" sz="1600" dirty="0"/>
          </a:p>
          <a:p>
            <a:pPr marL="0" lvl="0" indent="0">
              <a:buNone/>
            </a:pPr>
            <a:r>
              <a:rPr lang="tr-TR" sz="1600" b="1" dirty="0" smtClean="0"/>
              <a:t>  </a:t>
            </a:r>
            <a:r>
              <a:rPr lang="tr-TR" sz="1600" b="1" dirty="0"/>
              <a:t>5</a:t>
            </a:r>
            <a:r>
              <a:rPr lang="tr-TR" sz="1600" b="1" dirty="0" smtClean="0"/>
              <a:t>.   Biyografi ile ilgili verilen bilgilerden hangisi yanlıştır? </a:t>
            </a:r>
            <a:r>
              <a:rPr lang="tr-TR" sz="1600" b="1" dirty="0" smtClean="0"/>
              <a:t> (5 p.)             </a:t>
            </a:r>
            <a:endParaRPr lang="tr-TR" sz="1600" dirty="0" smtClean="0"/>
          </a:p>
          <a:p>
            <a:pPr marL="0" lvl="0" indent="0">
              <a:buNone/>
            </a:pPr>
            <a:r>
              <a:rPr lang="tr-TR" sz="1600" dirty="0" smtClean="0"/>
              <a:t>  a)  Yazar</a:t>
            </a:r>
            <a:r>
              <a:rPr lang="tr-TR" sz="1600" dirty="0"/>
              <a:t>, bir kişinin hayatını ayrıntılı bir şekilde anlatır.</a:t>
            </a:r>
          </a:p>
          <a:p>
            <a:pPr marL="0" lvl="0" indent="0">
              <a:buNone/>
            </a:pPr>
            <a:r>
              <a:rPr lang="tr-TR" sz="1600" dirty="0" smtClean="0"/>
              <a:t>  b)  Bilgi </a:t>
            </a:r>
            <a:r>
              <a:rPr lang="tr-TR" sz="1600" dirty="0"/>
              <a:t>ve belge gösterilmesi önemlidir.</a:t>
            </a:r>
          </a:p>
          <a:p>
            <a:pPr marL="0" lvl="0" indent="0">
              <a:buNone/>
            </a:pPr>
            <a:r>
              <a:rPr lang="tr-TR" sz="1600" dirty="0" smtClean="0"/>
              <a:t>  c)  Bazı </a:t>
            </a:r>
            <a:r>
              <a:rPr lang="tr-TR" sz="1600" dirty="0"/>
              <a:t>romanlar, biyografi tekniğiyle yazılmıştır.</a:t>
            </a:r>
          </a:p>
          <a:p>
            <a:pPr marL="0" lvl="0" indent="0">
              <a:buNone/>
            </a:pPr>
            <a:r>
              <a:rPr lang="tr-TR" sz="1600" dirty="0" smtClean="0"/>
              <a:t>  d)  Biyografi</a:t>
            </a:r>
            <a:r>
              <a:rPr lang="tr-TR" sz="1600" dirty="0"/>
              <a:t>, herhangi bir kişi hakkında yazılabilir.</a:t>
            </a:r>
          </a:p>
          <a:p>
            <a:pPr marL="0" lvl="0" indent="0">
              <a:buNone/>
            </a:pPr>
            <a:r>
              <a:rPr lang="tr-TR" sz="1600" dirty="0" smtClean="0"/>
              <a:t>   e)  Modern </a:t>
            </a:r>
            <a:r>
              <a:rPr lang="tr-TR" sz="1600" dirty="0"/>
              <a:t>biyografi Batı’da gelişmiş bir edebi türdür</a:t>
            </a:r>
            <a:r>
              <a:rPr lang="tr-TR" sz="1600" dirty="0" smtClean="0"/>
              <a:t>.</a:t>
            </a:r>
          </a:p>
          <a:p>
            <a:pPr marL="0" lvl="0" indent="0">
              <a:buNone/>
            </a:pPr>
            <a:endParaRPr lang="tr-TR" sz="1600" b="1" dirty="0" smtClean="0">
              <a:solidFill>
                <a:prstClr val="black"/>
              </a:solidFill>
              <a:latin typeface="Bahnschrift Light" panose="020B0502040204020203" pitchFamily="34" charset="0"/>
            </a:endParaRPr>
          </a:p>
          <a:p>
            <a:pPr marL="0" lvl="0" indent="0">
              <a:buNone/>
            </a:pPr>
            <a:r>
              <a:rPr lang="tr-TR" sz="1600" b="1" dirty="0" smtClean="0">
                <a:solidFill>
                  <a:prstClr val="black"/>
                </a:solidFill>
              </a:rPr>
              <a:t>   6.  Görevine </a:t>
            </a:r>
            <a:r>
              <a:rPr lang="tr-TR" sz="1600" b="1" dirty="0">
                <a:solidFill>
                  <a:prstClr val="black"/>
                </a:solidFill>
              </a:rPr>
              <a:t>yeni başlamış bir edebiyat öğretmeninin, başka bir şehirdeki arkadaşına, eğitim fakültesinde </a:t>
            </a:r>
            <a:r>
              <a:rPr lang="tr-TR" sz="1600" b="1" dirty="0" smtClean="0">
                <a:solidFill>
                  <a:prstClr val="black"/>
                </a:solidFill>
              </a:rPr>
              <a:t>gördüğü  derslerle  </a:t>
            </a:r>
            <a:r>
              <a:rPr lang="tr-TR" sz="1600" b="1" dirty="0">
                <a:solidFill>
                  <a:prstClr val="black"/>
                </a:solidFill>
              </a:rPr>
              <a:t>okulda </a:t>
            </a:r>
            <a:r>
              <a:rPr lang="tr-TR" sz="1600" b="1" dirty="0" smtClean="0">
                <a:solidFill>
                  <a:prstClr val="black"/>
                </a:solidFill>
              </a:rPr>
              <a:t>  </a:t>
            </a:r>
          </a:p>
          <a:p>
            <a:pPr marL="0" lvl="0" indent="0">
              <a:buNone/>
            </a:pPr>
            <a:r>
              <a:rPr lang="tr-TR" sz="1600" b="1" dirty="0">
                <a:solidFill>
                  <a:prstClr val="black"/>
                </a:solidFill>
              </a:rPr>
              <a:t> </a:t>
            </a:r>
            <a:r>
              <a:rPr lang="tr-TR" sz="1600" b="1" dirty="0" smtClean="0">
                <a:solidFill>
                  <a:prstClr val="black"/>
                </a:solidFill>
              </a:rPr>
              <a:t>       öğrettiği </a:t>
            </a:r>
            <a:r>
              <a:rPr lang="tr-TR" sz="1600" b="1" dirty="0">
                <a:solidFill>
                  <a:prstClr val="black"/>
                </a:solidFill>
              </a:rPr>
              <a:t>edebiyat dersi  arasındaki farklılıkları anlattığı mektubu, hangi </a:t>
            </a:r>
            <a:r>
              <a:rPr lang="tr-TR" sz="1600" b="1" dirty="0" smtClean="0">
                <a:solidFill>
                  <a:prstClr val="black"/>
                </a:solidFill>
              </a:rPr>
              <a:t> mektup </a:t>
            </a:r>
            <a:r>
              <a:rPr lang="tr-TR" sz="1600" b="1" dirty="0">
                <a:solidFill>
                  <a:prstClr val="black"/>
                </a:solidFill>
              </a:rPr>
              <a:t>çeşidine girer? </a:t>
            </a:r>
            <a:r>
              <a:rPr lang="tr-TR" sz="1600" b="1" dirty="0" smtClean="0">
                <a:solidFill>
                  <a:prstClr val="black"/>
                </a:solidFill>
              </a:rPr>
              <a:t>Neden</a:t>
            </a:r>
            <a:r>
              <a:rPr lang="tr-TR" sz="1600" b="1" dirty="0">
                <a:solidFill>
                  <a:prstClr val="black"/>
                </a:solidFill>
              </a:rPr>
              <a:t>? ( </a:t>
            </a:r>
            <a:r>
              <a:rPr lang="tr-TR" sz="1600" b="1" dirty="0" smtClean="0">
                <a:solidFill>
                  <a:prstClr val="black"/>
                </a:solidFill>
              </a:rPr>
              <a:t>10  </a:t>
            </a:r>
            <a:r>
              <a:rPr lang="tr-TR" sz="1600" b="1" dirty="0">
                <a:solidFill>
                  <a:prstClr val="black"/>
                </a:solidFill>
              </a:rPr>
              <a:t>p.) </a:t>
            </a:r>
          </a:p>
          <a:p>
            <a:pPr marL="0" lvl="0" indent="0">
              <a:buNone/>
            </a:pPr>
            <a:endParaRPr lang="tr-TR" dirty="0"/>
          </a:p>
          <a:p>
            <a:pPr marL="0" indent="0">
              <a:buNone/>
            </a:pPr>
            <a:endParaRPr lang="tr-TR" dirty="0"/>
          </a:p>
        </p:txBody>
      </p:sp>
    </p:spTree>
    <p:extLst>
      <p:ext uri="{BB962C8B-B14F-4D97-AF65-F5344CB8AC3E}">
        <p14:creationId xmlns:p14="http://schemas.microsoft.com/office/powerpoint/2010/main" val="2331614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09005" y="352697"/>
            <a:ext cx="11730445" cy="6167374"/>
          </a:xfrm>
        </p:spPr>
        <p:txBody>
          <a:bodyPr/>
          <a:lstStyle/>
          <a:p>
            <a:pPr algn="l"/>
            <a:r>
              <a:rPr lang="tr-TR" sz="1800" b="1" dirty="0" smtClean="0"/>
              <a:t>7. Aşağıdaki boşlukları doğru bir şekilde doldurunuz. (20 p.) </a:t>
            </a:r>
          </a:p>
          <a:p>
            <a:pPr algn="l"/>
            <a:r>
              <a:rPr lang="tr-TR" sz="1600" dirty="0" smtClean="0"/>
              <a:t> a)  Biyografi türüne benzeyen Türk Edebiyatı’ndaki ilk eserler …...…………………………  adıyla Divan Edebiyatı’nda verilmiştir. </a:t>
            </a:r>
          </a:p>
          <a:p>
            <a:pPr algn="l"/>
            <a:r>
              <a:rPr lang="tr-TR" sz="1600" dirty="0" smtClean="0"/>
              <a:t> b) Türk Edebiyatı'ndaki ilk şairler tezkiresi Orta Asya Türklerinden ………………………………….. tarafından 1491’de yazıldığı düşünülen </a:t>
            </a:r>
          </a:p>
          <a:p>
            <a:pPr algn="l"/>
            <a:r>
              <a:rPr lang="tr-TR" sz="1600" dirty="0"/>
              <a:t> </a:t>
            </a:r>
            <a:r>
              <a:rPr lang="tr-TR" sz="1600" dirty="0" smtClean="0"/>
              <a:t>      ……………………………………………………… adlı eserdir.</a:t>
            </a:r>
          </a:p>
          <a:p>
            <a:pPr algn="l"/>
            <a:r>
              <a:rPr lang="tr-TR" sz="1600" dirty="0" smtClean="0"/>
              <a:t> c) Romanda anlatılan yerin okuyucunun gözünün önünde canlandırılmasına ……………………………………….. denir.</a:t>
            </a:r>
          </a:p>
          <a:p>
            <a:pPr algn="l"/>
            <a:r>
              <a:rPr lang="tr-TR" sz="1600" dirty="0" smtClean="0"/>
              <a:t> ç) Edebiyatımızda köy hayatının anlatıldığı ilk roman ……………………………..……….. tarafından yazılan ……..…………………. </a:t>
            </a:r>
            <a:r>
              <a:rPr lang="tr-TR" sz="1600" dirty="0"/>
              <a:t>a</a:t>
            </a:r>
            <a:r>
              <a:rPr lang="tr-TR" sz="1600" dirty="0" smtClean="0"/>
              <a:t>dlı eserdir.</a:t>
            </a:r>
          </a:p>
          <a:p>
            <a:pPr algn="l"/>
            <a:r>
              <a:rPr lang="tr-TR" sz="1600" dirty="0" smtClean="0"/>
              <a:t> d) Geleneksel tiyatrolarda yazılı metin olmadığından oyuncu …………………………… konuşur. Buna ………………………………..  </a:t>
            </a:r>
            <a:r>
              <a:rPr lang="tr-TR" sz="1600" dirty="0"/>
              <a:t>d</a:t>
            </a:r>
            <a:r>
              <a:rPr lang="tr-TR" sz="1600" dirty="0" smtClean="0"/>
              <a:t>enir. </a:t>
            </a:r>
          </a:p>
          <a:p>
            <a:pPr algn="l"/>
            <a:r>
              <a:rPr lang="tr-TR" sz="1600" dirty="0" smtClean="0"/>
              <a:t> e) Dünya edebiyatında ilk mektup örneklerini ……………………..  kralları ile ……………………… firavunları yazmıştır. </a:t>
            </a:r>
          </a:p>
          <a:p>
            <a:pPr algn="l"/>
            <a:endParaRPr lang="tr-TR" sz="1600" dirty="0"/>
          </a:p>
          <a:p>
            <a:pPr algn="l"/>
            <a:r>
              <a:rPr lang="tr-TR" sz="1800" b="1" dirty="0" smtClean="0"/>
              <a:t>8. Soru sıfatı ile soru zarfı nasıl ayırt edilir? Birer örnekle açıklayınız. (</a:t>
            </a:r>
            <a:r>
              <a:rPr lang="tr-TR" sz="1800" b="1" dirty="0" smtClean="0"/>
              <a:t>10 </a:t>
            </a:r>
            <a:r>
              <a:rPr lang="tr-TR" sz="1800" b="1" dirty="0" smtClean="0"/>
              <a:t>p.) </a:t>
            </a:r>
            <a:endParaRPr lang="tr-TR" sz="1800" b="1" dirty="0" smtClean="0"/>
          </a:p>
          <a:p>
            <a:pPr algn="l"/>
            <a:endParaRPr lang="tr-TR" sz="1800" b="1" dirty="0" smtClean="0"/>
          </a:p>
          <a:p>
            <a:pPr algn="l"/>
            <a:endParaRPr lang="tr-TR" sz="1800" b="1" dirty="0"/>
          </a:p>
        </p:txBody>
      </p:sp>
    </p:spTree>
    <p:extLst>
      <p:ext uri="{BB962C8B-B14F-4D97-AF65-F5344CB8AC3E}">
        <p14:creationId xmlns:p14="http://schemas.microsoft.com/office/powerpoint/2010/main" val="1922675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22069" y="274320"/>
            <a:ext cx="11625942" cy="6583680"/>
          </a:xfrm>
        </p:spPr>
        <p:txBody>
          <a:bodyPr/>
          <a:lstStyle/>
          <a:p>
            <a:pPr marL="0" indent="0">
              <a:buNone/>
            </a:pPr>
            <a:r>
              <a:rPr lang="tr-TR" sz="1800" dirty="0" smtClean="0"/>
              <a:t>       </a:t>
            </a:r>
          </a:p>
          <a:p>
            <a:pPr marL="0" indent="0">
              <a:buNone/>
            </a:pPr>
            <a:r>
              <a:rPr lang="tr-TR" sz="1800" b="1" dirty="0" smtClean="0"/>
              <a:t>9. Aşağıdaki metinde geçen altı çizili kelimelerin türlerini kelimenin altına yazınız. (</a:t>
            </a:r>
            <a:r>
              <a:rPr lang="tr-TR" sz="1800" b="1" dirty="0" smtClean="0"/>
              <a:t>10  </a:t>
            </a:r>
            <a:r>
              <a:rPr lang="tr-TR" sz="1800" b="1" dirty="0" smtClean="0"/>
              <a:t>p.) </a:t>
            </a:r>
            <a:r>
              <a:rPr lang="tr-TR" sz="1800" dirty="0" smtClean="0"/>
              <a:t> </a:t>
            </a:r>
            <a:endParaRPr lang="tr-TR" sz="1800" dirty="0" smtClean="0"/>
          </a:p>
          <a:p>
            <a:pPr marL="0" indent="0">
              <a:buNone/>
            </a:pPr>
            <a:r>
              <a:rPr lang="tr-TR" sz="1800" dirty="0"/>
              <a:t> </a:t>
            </a:r>
            <a:r>
              <a:rPr lang="tr-TR" sz="1800" dirty="0" smtClean="0"/>
              <a:t>       Bir profesör konferans vermek </a:t>
            </a:r>
            <a:r>
              <a:rPr lang="tr-TR" sz="1800" u="sng" dirty="0" smtClean="0"/>
              <a:t>üzere</a:t>
            </a:r>
            <a:r>
              <a:rPr lang="tr-TR" sz="1800" dirty="0" smtClean="0"/>
              <a:t> salona girmiş. Ama bakmış </a:t>
            </a:r>
            <a:r>
              <a:rPr lang="tr-TR" sz="1800" u="sng" dirty="0" smtClean="0"/>
              <a:t>ki</a:t>
            </a:r>
            <a:r>
              <a:rPr lang="tr-TR" sz="1800" dirty="0" smtClean="0"/>
              <a:t> salon, </a:t>
            </a:r>
            <a:r>
              <a:rPr lang="tr-TR" sz="1800" u="sng" dirty="0" smtClean="0"/>
              <a:t>ön </a:t>
            </a:r>
            <a:r>
              <a:rPr lang="tr-TR" sz="1800" dirty="0" smtClean="0"/>
              <a:t>sırada oturan bire adam dışında boş. </a:t>
            </a:r>
          </a:p>
          <a:p>
            <a:pPr marL="0" indent="0">
              <a:buNone/>
            </a:pPr>
            <a:endParaRPr lang="tr-TR" sz="1800" dirty="0"/>
          </a:p>
          <a:p>
            <a:pPr marL="0" indent="0">
              <a:buNone/>
            </a:pPr>
            <a:r>
              <a:rPr lang="tr-TR" sz="1800" dirty="0" smtClean="0"/>
              <a:t>Konuşup konuşmama konusunda tereddüt düşen profesör </a:t>
            </a:r>
            <a:r>
              <a:rPr lang="tr-TR" sz="1800" u="sng" dirty="0" smtClean="0"/>
              <a:t>adama</a:t>
            </a:r>
            <a:r>
              <a:rPr lang="tr-TR" sz="1800" dirty="0" smtClean="0"/>
              <a:t> sormuş:</a:t>
            </a:r>
          </a:p>
          <a:p>
            <a:pPr>
              <a:buFontTx/>
              <a:buChar char="-"/>
            </a:pPr>
            <a:endParaRPr lang="tr-TR" sz="1800" dirty="0" smtClean="0"/>
          </a:p>
          <a:p>
            <a:pPr>
              <a:buFontTx/>
              <a:buChar char="-"/>
            </a:pPr>
            <a:r>
              <a:rPr lang="tr-TR" sz="1800" dirty="0" smtClean="0"/>
              <a:t>Buradaki tek kişi sensin. Sence konuşmalı mıyım? </a:t>
            </a:r>
            <a:endParaRPr lang="tr-TR" sz="1800" dirty="0"/>
          </a:p>
          <a:p>
            <a:pPr marL="0" indent="0">
              <a:buNone/>
            </a:pPr>
            <a:endParaRPr lang="tr-TR" sz="1800" dirty="0" smtClean="0"/>
          </a:p>
          <a:p>
            <a:pPr marL="0" indent="0">
              <a:buNone/>
            </a:pPr>
            <a:r>
              <a:rPr lang="tr-TR" sz="1800" u="sng" dirty="0" smtClean="0"/>
              <a:t>Seyis</a:t>
            </a:r>
            <a:r>
              <a:rPr lang="tr-TR" sz="1800" dirty="0" smtClean="0"/>
              <a:t> cevap vermiş: "Hocam ben bir seyisim. Bu işlerden anlamam. Fakat ahıra gelseydim ve </a:t>
            </a:r>
            <a:r>
              <a:rPr lang="tr-TR" sz="1800" u="sng" dirty="0" smtClean="0"/>
              <a:t>biri</a:t>
            </a:r>
            <a:r>
              <a:rPr lang="tr-TR" sz="1800" dirty="0" smtClean="0"/>
              <a:t> dışında tüm atların kaçtığını </a:t>
            </a:r>
          </a:p>
          <a:p>
            <a:pPr marL="0" indent="0">
              <a:buNone/>
            </a:pPr>
            <a:endParaRPr lang="tr-TR" sz="1800" dirty="0"/>
          </a:p>
          <a:p>
            <a:pPr marL="0" indent="0">
              <a:buNone/>
            </a:pPr>
            <a:r>
              <a:rPr lang="tr-TR" sz="1800" dirty="0" smtClean="0"/>
              <a:t>görseydim yine de </a:t>
            </a:r>
            <a:r>
              <a:rPr lang="tr-TR" sz="1800" u="sng" dirty="0" smtClean="0"/>
              <a:t>o</a:t>
            </a:r>
            <a:r>
              <a:rPr lang="tr-TR" sz="1800" dirty="0" smtClean="0"/>
              <a:t>nu beslerdim.  </a:t>
            </a:r>
            <a:endParaRPr lang="tr-TR" sz="1800" dirty="0" smtClean="0"/>
          </a:p>
          <a:p>
            <a:pPr marL="0" indent="0">
              <a:buNone/>
            </a:pPr>
            <a:endParaRPr lang="tr-TR" sz="1800" dirty="0"/>
          </a:p>
          <a:p>
            <a:pPr marL="0" indent="0">
              <a:buNone/>
            </a:pPr>
            <a:r>
              <a:rPr lang="tr-TR" sz="1800" b="1" dirty="0" smtClean="0"/>
              <a:t>10.  </a:t>
            </a:r>
            <a:r>
              <a:rPr lang="tr-TR" sz="1800" b="1" dirty="0" smtClean="0"/>
              <a:t>   a) </a:t>
            </a:r>
            <a:r>
              <a:rPr lang="tr-TR" sz="1800" b="1" dirty="0" smtClean="0"/>
              <a:t>Düşün eyleminin  öğrenilen geçmiş zamanının olumsuz sorusunun 2. çoğul kişiye göre çekimini yazınız. (5 P. ) </a:t>
            </a:r>
          </a:p>
          <a:p>
            <a:pPr marL="0" indent="0">
              <a:buNone/>
            </a:pPr>
            <a:r>
              <a:rPr lang="tr-TR" sz="1800" b="1" dirty="0" smtClean="0"/>
              <a:t> </a:t>
            </a:r>
          </a:p>
          <a:p>
            <a:pPr marL="0" indent="0">
              <a:buNone/>
            </a:pPr>
            <a:r>
              <a:rPr lang="tr-TR" sz="1800" b="1" dirty="0"/>
              <a:t> </a:t>
            </a:r>
            <a:r>
              <a:rPr lang="tr-TR" sz="1800" b="1" dirty="0" smtClean="0"/>
              <a:t>         b) Yarın tiyatroya </a:t>
            </a:r>
            <a:r>
              <a:rPr lang="tr-TR" sz="1800" b="1" u="sng" dirty="0" smtClean="0"/>
              <a:t>gidelim. </a:t>
            </a:r>
            <a:r>
              <a:rPr lang="tr-TR" sz="1800" b="1" dirty="0" smtClean="0"/>
              <a:t> cümlesindeki  «gidelim» eylemi hangi kiple </a:t>
            </a:r>
            <a:r>
              <a:rPr lang="tr-TR" sz="1800" b="1" dirty="0" err="1" smtClean="0"/>
              <a:t>çekimlenmiştir</a:t>
            </a:r>
            <a:r>
              <a:rPr lang="tr-TR" sz="1800" b="1" dirty="0" smtClean="0"/>
              <a:t>? ( 5 p. ) </a:t>
            </a:r>
            <a:endParaRPr lang="tr-TR" sz="1800" b="1" dirty="0"/>
          </a:p>
          <a:p>
            <a:pPr marL="0" indent="0">
              <a:buNone/>
            </a:pPr>
            <a:endParaRPr lang="tr-TR" dirty="0"/>
          </a:p>
        </p:txBody>
      </p:sp>
    </p:spTree>
    <p:extLst>
      <p:ext uri="{BB962C8B-B14F-4D97-AF65-F5344CB8AC3E}">
        <p14:creationId xmlns:p14="http://schemas.microsoft.com/office/powerpoint/2010/main" val="313104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65760" y="0"/>
            <a:ext cx="11599817" cy="6857999"/>
          </a:xfrm>
        </p:spPr>
        <p:txBody>
          <a:bodyPr>
            <a:normAutofit fontScale="25000" lnSpcReduction="20000"/>
          </a:bodyPr>
          <a:lstStyle/>
          <a:p>
            <a:pPr marL="0" lvl="0" indent="0">
              <a:lnSpc>
                <a:spcPct val="107000"/>
              </a:lnSpc>
              <a:spcAft>
                <a:spcPts val="800"/>
              </a:spcAft>
              <a:buNone/>
            </a:pPr>
            <a:endParaRPr lang="tr-TR" sz="1600" b="1" dirty="0" smtClean="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1600" b="1" dirty="0">
                <a:solidFill>
                  <a:prstClr val="black"/>
                </a:solidFill>
                <a:ea typeface="Calibri" panose="020F0502020204030204" pitchFamily="34" charset="0"/>
                <a:cs typeface="Times New Roman" panose="02020603050405020304" pitchFamily="18" charset="0"/>
              </a:rPr>
              <a:t> </a:t>
            </a:r>
            <a:r>
              <a:rPr lang="tr-TR" sz="1600" b="1" dirty="0" smtClean="0">
                <a:solidFill>
                  <a:prstClr val="black"/>
                </a:solidFill>
                <a:ea typeface="Calibri" panose="020F0502020204030204" pitchFamily="34" charset="0"/>
                <a:cs typeface="Times New Roman" panose="02020603050405020304" pitchFamily="18" charset="0"/>
              </a:rPr>
              <a:t>                                 </a:t>
            </a:r>
            <a:r>
              <a:rPr lang="tr-TR" sz="1600" b="1" dirty="0" smtClean="0">
                <a:solidFill>
                  <a:prstClr val="black"/>
                </a:solidFill>
                <a:ea typeface="Calibri" panose="020F0502020204030204" pitchFamily="34" charset="0"/>
                <a:cs typeface="Times New Roman" panose="02020603050405020304" pitchFamily="18" charset="0"/>
              </a:rPr>
              <a:t>     </a:t>
            </a:r>
            <a:r>
              <a:rPr lang="tr-TR" sz="1600" b="1" dirty="0" smtClean="0">
                <a:solidFill>
                  <a:prstClr val="black"/>
                </a:solidFill>
                <a:ea typeface="Calibri" panose="020F0502020204030204" pitchFamily="34" charset="0"/>
                <a:cs typeface="Times New Roman" panose="02020603050405020304" pitchFamily="18" charset="0"/>
              </a:rPr>
              <a:t>								</a:t>
            </a:r>
            <a:r>
              <a:rPr lang="tr-TR" sz="5600" b="1" dirty="0" smtClean="0">
                <a:solidFill>
                  <a:prstClr val="black"/>
                </a:solidFill>
                <a:ea typeface="Calibri" panose="020F0502020204030204" pitchFamily="34" charset="0"/>
                <a:cs typeface="Times New Roman" panose="02020603050405020304" pitchFamily="18" charset="0"/>
              </a:rPr>
              <a:t>                                                                  19.11.2015</a:t>
            </a:r>
          </a:p>
          <a:p>
            <a:pPr marL="0" lvl="0" indent="0">
              <a:lnSpc>
                <a:spcPct val="107000"/>
              </a:lnSpc>
              <a:spcAft>
                <a:spcPts val="800"/>
              </a:spcAft>
              <a:buNone/>
            </a:pPr>
            <a:r>
              <a:rPr lang="tr-TR" sz="4900" dirty="0" smtClean="0">
                <a:solidFill>
                  <a:prstClr val="black"/>
                </a:solidFill>
                <a:ea typeface="Calibri" panose="020F0502020204030204" pitchFamily="34" charset="0"/>
                <a:cs typeface="Times New Roman" panose="02020603050405020304" pitchFamily="18" charset="0"/>
              </a:rPr>
              <a:t>               </a:t>
            </a:r>
            <a:r>
              <a:rPr lang="tr-TR" sz="6400" dirty="0" smtClean="0">
                <a:solidFill>
                  <a:prstClr val="black"/>
                </a:solidFill>
                <a:ea typeface="Calibri" panose="020F0502020204030204" pitchFamily="34" charset="0"/>
                <a:cs typeface="Times New Roman" panose="02020603050405020304" pitchFamily="18" charset="0"/>
              </a:rPr>
              <a:t>Her </a:t>
            </a:r>
            <a:r>
              <a:rPr lang="tr-TR" sz="6400" dirty="0">
                <a:solidFill>
                  <a:prstClr val="black"/>
                </a:solidFill>
                <a:ea typeface="Calibri" panose="020F0502020204030204" pitchFamily="34" charset="0"/>
                <a:cs typeface="Times New Roman" panose="02020603050405020304" pitchFamily="18" charset="0"/>
              </a:rPr>
              <a:t>an hareket halindeki on beş milyon insan ve  sayısız aracın gürültüsünden sonra bu ilçe bana öylesine sessiz geldi </a:t>
            </a:r>
            <a:r>
              <a:rPr lang="tr-TR" sz="6400" dirty="0" smtClean="0">
                <a:solidFill>
                  <a:prstClr val="black"/>
                </a:solidFill>
                <a:ea typeface="Calibri" panose="020F0502020204030204" pitchFamily="34" charset="0"/>
                <a:cs typeface="Times New Roman" panose="02020603050405020304" pitchFamily="18" charset="0"/>
              </a:rPr>
              <a:t>ki, kendimi </a:t>
            </a:r>
            <a:r>
              <a:rPr lang="tr-TR" sz="6400" dirty="0">
                <a:solidFill>
                  <a:prstClr val="black"/>
                </a:solidFill>
                <a:ea typeface="Calibri" panose="020F0502020204030204" pitchFamily="34" charset="0"/>
                <a:cs typeface="Times New Roman" panose="02020603050405020304" pitchFamily="18" charset="0"/>
              </a:rPr>
              <a:t>K</a:t>
            </a:r>
            <a:r>
              <a:rPr lang="tr-TR" sz="6400" dirty="0" smtClean="0">
                <a:solidFill>
                  <a:prstClr val="black"/>
                </a:solidFill>
                <a:ea typeface="Calibri" panose="020F0502020204030204" pitchFamily="34" charset="0"/>
                <a:cs typeface="Times New Roman" panose="02020603050405020304" pitchFamily="18" charset="0"/>
              </a:rPr>
              <a:t>ız Kulesine hapsolmuş efsane kahramanı  </a:t>
            </a:r>
            <a:r>
              <a:rPr lang="tr-TR" sz="6400" dirty="0">
                <a:solidFill>
                  <a:prstClr val="black"/>
                </a:solidFill>
                <a:ea typeface="Calibri" panose="020F0502020204030204" pitchFamily="34" charset="0"/>
                <a:cs typeface="Times New Roman" panose="02020603050405020304" pitchFamily="18" charset="0"/>
              </a:rPr>
              <a:t>kız gibi </a:t>
            </a:r>
            <a:r>
              <a:rPr lang="tr-TR" sz="6400" dirty="0" smtClean="0">
                <a:solidFill>
                  <a:prstClr val="black"/>
                </a:solidFill>
                <a:ea typeface="Calibri" panose="020F0502020204030204" pitchFamily="34" charset="0"/>
                <a:cs typeface="Times New Roman" panose="02020603050405020304" pitchFamily="18" charset="0"/>
              </a:rPr>
              <a:t>hissettim.  Yalnız </a:t>
            </a:r>
            <a:r>
              <a:rPr lang="tr-TR" sz="6400" dirty="0">
                <a:solidFill>
                  <a:prstClr val="black"/>
                </a:solidFill>
                <a:ea typeface="Calibri" panose="020F0502020204030204" pitchFamily="34" charset="0"/>
                <a:cs typeface="Times New Roman" panose="02020603050405020304" pitchFamily="18" charset="0"/>
              </a:rPr>
              <a:t>başıma kahvaltı masamı </a:t>
            </a:r>
            <a:r>
              <a:rPr lang="tr-TR" sz="6400" dirty="0" smtClean="0">
                <a:solidFill>
                  <a:prstClr val="black"/>
                </a:solidFill>
                <a:ea typeface="Calibri" panose="020F0502020204030204" pitchFamily="34" charset="0"/>
                <a:cs typeface="Times New Roman" panose="02020603050405020304" pitchFamily="18" charset="0"/>
              </a:rPr>
              <a:t>hazırlayıp </a:t>
            </a:r>
            <a:r>
              <a:rPr lang="tr-TR" sz="6400" dirty="0">
                <a:solidFill>
                  <a:prstClr val="black"/>
                </a:solidFill>
                <a:ea typeface="Calibri" panose="020F0502020204030204" pitchFamily="34" charset="0"/>
                <a:cs typeface="Times New Roman" panose="02020603050405020304" pitchFamily="18" charset="0"/>
              </a:rPr>
              <a:t>bir yandan da </a:t>
            </a:r>
            <a:r>
              <a:rPr lang="tr-TR" sz="6400" dirty="0" smtClean="0">
                <a:solidFill>
                  <a:prstClr val="black"/>
                </a:solidFill>
                <a:ea typeface="Calibri" panose="020F0502020204030204" pitchFamily="34" charset="0"/>
                <a:cs typeface="Times New Roman" panose="02020603050405020304" pitchFamily="18" charset="0"/>
              </a:rPr>
              <a:t>düşler </a:t>
            </a:r>
            <a:r>
              <a:rPr lang="tr-TR" sz="6400" dirty="0">
                <a:solidFill>
                  <a:prstClr val="black"/>
                </a:solidFill>
                <a:ea typeface="Calibri" panose="020F0502020204030204" pitchFamily="34" charset="0"/>
                <a:cs typeface="Times New Roman" panose="02020603050405020304" pitchFamily="18" charset="0"/>
              </a:rPr>
              <a:t>aleminde kendimi </a:t>
            </a:r>
            <a:r>
              <a:rPr lang="tr-TR" sz="6400" dirty="0" smtClean="0">
                <a:solidFill>
                  <a:prstClr val="black"/>
                </a:solidFill>
                <a:ea typeface="Calibri" panose="020F0502020204030204" pitchFamily="34" charset="0"/>
                <a:cs typeface="Times New Roman" panose="02020603050405020304" pitchFamily="18" charset="0"/>
              </a:rPr>
              <a:t>dinlerken </a:t>
            </a:r>
            <a:r>
              <a:rPr lang="tr-TR" sz="6400" dirty="0">
                <a:solidFill>
                  <a:prstClr val="black"/>
                </a:solidFill>
                <a:ea typeface="Calibri" panose="020F0502020204030204" pitchFamily="34" charset="0"/>
                <a:cs typeface="Times New Roman" panose="02020603050405020304" pitchFamily="18" charset="0"/>
              </a:rPr>
              <a:t>kapının yerinden sökülecekmiş </a:t>
            </a:r>
            <a:r>
              <a:rPr lang="tr-TR" sz="6400" dirty="0" smtClean="0">
                <a:solidFill>
                  <a:prstClr val="black"/>
                </a:solidFill>
                <a:ea typeface="Calibri" panose="020F0502020204030204" pitchFamily="34" charset="0"/>
                <a:cs typeface="Times New Roman" panose="02020603050405020304" pitchFamily="18" charset="0"/>
              </a:rPr>
              <a:t>gibi </a:t>
            </a:r>
            <a:r>
              <a:rPr lang="tr-TR" sz="6400" dirty="0">
                <a:solidFill>
                  <a:prstClr val="black"/>
                </a:solidFill>
                <a:ea typeface="Calibri" panose="020F0502020204030204" pitchFamily="34" charset="0"/>
                <a:cs typeface="Times New Roman" panose="02020603050405020304" pitchFamily="18" charset="0"/>
              </a:rPr>
              <a:t>vurulmasın ile </a:t>
            </a:r>
            <a:r>
              <a:rPr lang="tr-TR" sz="6400" dirty="0" smtClean="0">
                <a:solidFill>
                  <a:prstClr val="black"/>
                </a:solidFill>
                <a:ea typeface="Calibri" panose="020F0502020204030204" pitchFamily="34" charset="0"/>
                <a:cs typeface="Times New Roman" panose="02020603050405020304" pitchFamily="18" charset="0"/>
              </a:rPr>
              <a:t>irkildim. Kapı dürbününden gelenin ev sahibi Yusuf Bey olduğunu görünce rahatladım ve kapıyı açtım. Karşımda elleri belinde, çatık kaşları ve anlamsız yüz ifadesi ile bana bakıyordu.</a:t>
            </a:r>
          </a:p>
          <a:p>
            <a:pPr marL="0" lvl="0" indent="0">
              <a:lnSpc>
                <a:spcPct val="107000"/>
              </a:lnSpc>
              <a:spcAft>
                <a:spcPts val="800"/>
              </a:spcAft>
              <a:buNone/>
            </a:pPr>
            <a:r>
              <a:rPr lang="tr-TR" sz="6400" dirty="0" smtClean="0">
                <a:solidFill>
                  <a:prstClr val="black"/>
                </a:solidFill>
                <a:ea typeface="Calibri" panose="020F0502020204030204" pitchFamily="34" charset="0"/>
                <a:cs typeface="Times New Roman" panose="02020603050405020304" pitchFamily="18" charset="0"/>
              </a:rPr>
              <a:t>          Onu birkaç kez gördüm ama ilk kez böyle tuhaftı ve  öfkeli bakışları beni korkuttu. «Kirayı vermedin </a:t>
            </a:r>
            <a:r>
              <a:rPr lang="tr-TR" sz="6400" dirty="0" smtClean="0">
                <a:solidFill>
                  <a:prstClr val="black"/>
                </a:solidFill>
                <a:ea typeface="Calibri" panose="020F0502020204030204" pitchFamily="34" charset="0"/>
                <a:cs typeface="Times New Roman" panose="02020603050405020304" pitchFamily="18" charset="0"/>
              </a:rPr>
              <a:t>, dedi</a:t>
            </a:r>
            <a:r>
              <a:rPr lang="tr-TR" sz="6400" dirty="0" smtClean="0">
                <a:solidFill>
                  <a:prstClr val="black"/>
                </a:solidFill>
                <a:ea typeface="Calibri" panose="020F0502020204030204" pitchFamily="34" charset="0"/>
                <a:cs typeface="Times New Roman" panose="02020603050405020304" pitchFamily="18" charset="0"/>
              </a:rPr>
              <a:t>. « Yusuf Bey kirayı ödeyeli </a:t>
            </a:r>
            <a:r>
              <a:rPr lang="tr-TR" sz="6400" dirty="0" smtClean="0">
                <a:solidFill>
                  <a:prstClr val="black"/>
                </a:solidFill>
                <a:ea typeface="Calibri" panose="020F0502020204030204" pitchFamily="34" charset="0"/>
                <a:cs typeface="Times New Roman" panose="02020603050405020304" pitchFamily="18" charset="0"/>
              </a:rPr>
              <a:t> iki </a:t>
            </a:r>
            <a:r>
              <a:rPr lang="tr-TR" sz="6400" dirty="0" smtClean="0">
                <a:solidFill>
                  <a:prstClr val="black"/>
                </a:solidFill>
                <a:ea typeface="Calibri" panose="020F0502020204030204" pitchFamily="34" charset="0"/>
                <a:cs typeface="Times New Roman" panose="02020603050405020304" pitchFamily="18" charset="0"/>
              </a:rPr>
              <a:t>hafta oldu dedim  ve kapının yanında bulunan dolaptan makbuzu ona uzattım. Titreyen elleriyle kağıdın içine gömülürcesine baktıktan sonra : Beni kandırma deyip kâğıdı avucunda buruşturduktan sonra yere attı. Ömrümde ilk kez böyle bir olayla  ve benliğime yapılmış saldırıyla karşılaşıyordum.  Kalbim küt küt atarken, kapıyı hızla kapatıp telefonuma sarıldım ve olayı  aileme açtım…..</a:t>
            </a:r>
          </a:p>
          <a:p>
            <a:pPr marL="0" lvl="0" indent="0">
              <a:lnSpc>
                <a:spcPct val="107000"/>
              </a:lnSpc>
              <a:spcAft>
                <a:spcPts val="800"/>
              </a:spcAft>
              <a:buNone/>
            </a:pPr>
            <a:r>
              <a:rPr lang="tr-TR" sz="6400" b="1" dirty="0" smtClean="0">
                <a:solidFill>
                  <a:prstClr val="black"/>
                </a:solidFill>
                <a:ea typeface="Calibri" panose="020F0502020204030204" pitchFamily="34" charset="0"/>
                <a:cs typeface="Times New Roman" panose="02020603050405020304" pitchFamily="18" charset="0"/>
              </a:rPr>
              <a:t>1. </a:t>
            </a:r>
            <a:r>
              <a:rPr lang="tr-TR" sz="6400" b="1" dirty="0" smtClean="0">
                <a:solidFill>
                  <a:prstClr val="black"/>
                </a:solidFill>
                <a:ea typeface="Calibri" panose="020F0502020204030204" pitchFamily="34" charset="0"/>
                <a:cs typeface="Times New Roman" panose="02020603050405020304" pitchFamily="18" charset="0"/>
              </a:rPr>
              <a:t>  a) Yukarıdaki </a:t>
            </a:r>
            <a:r>
              <a:rPr lang="tr-TR" sz="6400" b="1" dirty="0" smtClean="0">
                <a:solidFill>
                  <a:prstClr val="black"/>
                </a:solidFill>
                <a:ea typeface="Calibri" panose="020F0502020204030204" pitchFamily="34" charset="0"/>
                <a:cs typeface="Times New Roman" panose="02020603050405020304" pitchFamily="18" charset="0"/>
              </a:rPr>
              <a:t>metin hangi edebi türden alınmıştır? Bir iki cümleyle açıklayınız</a:t>
            </a:r>
            <a:r>
              <a:rPr lang="tr-TR" sz="6400" b="1" dirty="0" smtClean="0">
                <a:solidFill>
                  <a:prstClr val="black"/>
                </a:solidFill>
                <a:ea typeface="Calibri" panose="020F0502020204030204" pitchFamily="34" charset="0"/>
                <a:cs typeface="Times New Roman" panose="02020603050405020304" pitchFamily="18" charset="0"/>
              </a:rPr>
              <a:t>. ( 10 p. ) </a:t>
            </a:r>
            <a:endParaRPr lang="tr-TR" sz="6400" b="1" dirty="0" smtClean="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6400" b="1" dirty="0" smtClean="0">
                <a:solidFill>
                  <a:srgbClr val="FF0000"/>
                </a:solidFill>
                <a:ea typeface="Calibri" panose="020F0502020204030204" pitchFamily="34" charset="0"/>
                <a:cs typeface="Times New Roman" panose="02020603050405020304" pitchFamily="18" charset="0"/>
              </a:rPr>
              <a:t>       Bu metin bir günlüktür. Çünkü tarih atılmış ve bir günde meydana gelen  olay anlatılmıştır. </a:t>
            </a:r>
            <a:endParaRPr lang="tr-TR" sz="6400" b="1" dirty="0" smtClean="0">
              <a:solidFill>
                <a:srgbClr val="FF0000"/>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6400" b="1" dirty="0" smtClean="0">
                <a:solidFill>
                  <a:prstClr val="black"/>
                </a:solidFill>
                <a:ea typeface="Calibri" panose="020F0502020204030204" pitchFamily="34" charset="0"/>
                <a:cs typeface="Times New Roman" panose="02020603050405020304" pitchFamily="18" charset="0"/>
              </a:rPr>
              <a:t>       b</a:t>
            </a:r>
            <a:r>
              <a:rPr lang="tr-TR" sz="6400" b="1" dirty="0">
                <a:solidFill>
                  <a:prstClr val="black"/>
                </a:solidFill>
                <a:ea typeface="Calibri" panose="020F0502020204030204" pitchFamily="34" charset="0"/>
                <a:cs typeface="Times New Roman" panose="02020603050405020304" pitchFamily="18" charset="0"/>
              </a:rPr>
              <a:t>) </a:t>
            </a:r>
            <a:r>
              <a:rPr lang="tr-TR" sz="6400" b="1" dirty="0" smtClean="0">
                <a:solidFill>
                  <a:prstClr val="black"/>
                </a:solidFill>
                <a:ea typeface="Calibri" panose="020F0502020204030204" pitchFamily="34" charset="0"/>
                <a:cs typeface="Times New Roman" panose="02020603050405020304" pitchFamily="18" charset="0"/>
              </a:rPr>
              <a:t>Metinde  </a:t>
            </a:r>
            <a:r>
              <a:rPr lang="tr-TR" sz="6400" b="1" dirty="0">
                <a:solidFill>
                  <a:prstClr val="black"/>
                </a:solidFill>
                <a:ea typeface="Calibri" panose="020F0502020204030204" pitchFamily="34" charset="0"/>
                <a:cs typeface="Times New Roman" panose="02020603050405020304" pitchFamily="18" charset="0"/>
              </a:rPr>
              <a:t>hangi anlatın tekniklerinden faydalanılmıştır? </a:t>
            </a:r>
            <a:r>
              <a:rPr lang="tr-TR" sz="6400" b="1" dirty="0" smtClean="0">
                <a:solidFill>
                  <a:prstClr val="black"/>
                </a:solidFill>
                <a:ea typeface="Calibri" panose="020F0502020204030204" pitchFamily="34" charset="0"/>
                <a:cs typeface="Times New Roman" panose="02020603050405020304" pitchFamily="18" charset="0"/>
              </a:rPr>
              <a:t>( 5 p. ) </a:t>
            </a:r>
            <a:endParaRPr lang="tr-TR" sz="6400" b="1" dirty="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4900" b="1" dirty="0" smtClean="0">
                <a:solidFill>
                  <a:prstClr val="black"/>
                </a:solidFill>
                <a:ea typeface="Calibri" panose="020F0502020204030204" pitchFamily="34" charset="0"/>
                <a:cs typeface="Times New Roman" panose="02020603050405020304" pitchFamily="18" charset="0"/>
              </a:rPr>
              <a:t>         </a:t>
            </a:r>
            <a:r>
              <a:rPr lang="tr-TR" sz="6400" b="1" dirty="0" smtClean="0">
                <a:solidFill>
                  <a:srgbClr val="FF0000"/>
                </a:solidFill>
                <a:ea typeface="Calibri" panose="020F0502020204030204" pitchFamily="34" charset="0"/>
                <a:cs typeface="Times New Roman" panose="02020603050405020304" pitchFamily="18" charset="0"/>
              </a:rPr>
              <a:t>Betimleme ve öyküleme tekniklerinden faydalanılmıştır.</a:t>
            </a:r>
          </a:p>
          <a:p>
            <a:pPr marL="0" lvl="0" indent="0">
              <a:lnSpc>
                <a:spcPct val="107000"/>
              </a:lnSpc>
              <a:spcAft>
                <a:spcPts val="800"/>
              </a:spcAft>
              <a:buNone/>
            </a:pPr>
            <a:endParaRPr lang="tr-TR" sz="6400" b="1" dirty="0">
              <a:solidFill>
                <a:srgbClr val="FF0000"/>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5600" b="1" dirty="0">
                <a:solidFill>
                  <a:prstClr val="black"/>
                </a:solidFill>
                <a:ea typeface="Calibri" panose="020F0502020204030204" pitchFamily="34" charset="0"/>
                <a:cs typeface="Times New Roman" panose="02020603050405020304" pitchFamily="18" charset="0"/>
              </a:rPr>
              <a:t>2</a:t>
            </a:r>
            <a:r>
              <a:rPr lang="tr-TR" sz="5600" b="1" dirty="0" smtClean="0">
                <a:solidFill>
                  <a:prstClr val="black"/>
                </a:solidFill>
                <a:ea typeface="Calibri" panose="020F0502020204030204" pitchFamily="34" charset="0"/>
                <a:cs typeface="Times New Roman" panose="02020603050405020304" pitchFamily="18" charset="0"/>
              </a:rPr>
              <a:t> </a:t>
            </a:r>
            <a:r>
              <a:rPr lang="tr-TR" sz="5600" b="1" dirty="0">
                <a:solidFill>
                  <a:prstClr val="black"/>
                </a:solidFill>
                <a:ea typeface="Calibri" panose="020F0502020204030204" pitchFamily="34" charset="0"/>
                <a:cs typeface="Times New Roman" panose="02020603050405020304" pitchFamily="18" charset="0"/>
              </a:rPr>
              <a:t>)   Masalla romanın ortak yönü hangisidir</a:t>
            </a:r>
            <a:r>
              <a:rPr lang="tr-TR" sz="5600" b="1" dirty="0" smtClean="0">
                <a:solidFill>
                  <a:prstClr val="black"/>
                </a:solidFill>
                <a:ea typeface="Calibri" panose="020F0502020204030204" pitchFamily="34" charset="0"/>
                <a:cs typeface="Times New Roman" panose="02020603050405020304" pitchFamily="18" charset="0"/>
              </a:rPr>
              <a:t>? </a:t>
            </a:r>
            <a:r>
              <a:rPr lang="tr-TR" sz="5600" b="1" dirty="0" smtClean="0">
                <a:solidFill>
                  <a:prstClr val="black"/>
                </a:solidFill>
                <a:ea typeface="Calibri" panose="020F0502020204030204" pitchFamily="34" charset="0"/>
                <a:cs typeface="Times New Roman" panose="02020603050405020304" pitchFamily="18" charset="0"/>
              </a:rPr>
              <a:t>(10 p.)                   </a:t>
            </a:r>
            <a:r>
              <a:rPr lang="tr-TR" sz="5600" dirty="0" smtClean="0">
                <a:solidFill>
                  <a:prstClr val="black"/>
                </a:solidFill>
                <a:ea typeface="Calibri" panose="020F0502020204030204" pitchFamily="34" charset="0"/>
                <a:cs typeface="Times New Roman" panose="02020603050405020304" pitchFamily="18" charset="0"/>
              </a:rPr>
              <a:t>3</a:t>
            </a:r>
            <a:r>
              <a:rPr lang="tr-TR" sz="5600" dirty="0" smtClean="0">
                <a:solidFill>
                  <a:prstClr val="black"/>
                </a:solidFill>
                <a:ea typeface="Calibri" panose="020F0502020204030204" pitchFamily="34" charset="0"/>
                <a:cs typeface="Times New Roman" panose="02020603050405020304" pitchFamily="18" charset="0"/>
              </a:rPr>
              <a:t>)  </a:t>
            </a:r>
            <a:r>
              <a:rPr lang="tr-TR" sz="5600" dirty="0" smtClean="0">
                <a:solidFill>
                  <a:prstClr val="black"/>
                </a:solidFill>
                <a:ea typeface="Calibri" panose="020F0502020204030204" pitchFamily="34" charset="0"/>
                <a:cs typeface="Times New Roman" panose="02020603050405020304" pitchFamily="18" charset="0"/>
              </a:rPr>
              <a:t>A</a:t>
            </a:r>
            <a:r>
              <a:rPr lang="tr-TR" sz="5600" b="1" dirty="0" smtClean="0">
                <a:solidFill>
                  <a:prstClr val="black"/>
                </a:solidFill>
                <a:ea typeface="Calibri" panose="020F0502020204030204" pitchFamily="34" charset="0"/>
                <a:cs typeface="Times New Roman" panose="02020603050405020304" pitchFamily="18" charset="0"/>
              </a:rPr>
              <a:t>nlatmaya </a:t>
            </a:r>
            <a:r>
              <a:rPr lang="tr-TR" sz="5600" b="1" dirty="0">
                <a:solidFill>
                  <a:prstClr val="black"/>
                </a:solidFill>
                <a:ea typeface="Calibri" panose="020F0502020204030204" pitchFamily="34" charset="0"/>
                <a:cs typeface="Times New Roman" panose="02020603050405020304" pitchFamily="18" charset="0"/>
              </a:rPr>
              <a:t>ve öğretmeye bağlı türler eşleştirildiğinde hangisi dışarıda kalır</a:t>
            </a:r>
            <a:r>
              <a:rPr lang="tr-TR" sz="5600" b="1" dirty="0" smtClean="0">
                <a:solidFill>
                  <a:prstClr val="black"/>
                </a:solidFill>
                <a:ea typeface="Calibri" panose="020F0502020204030204" pitchFamily="34" charset="0"/>
                <a:cs typeface="Times New Roman" panose="02020603050405020304" pitchFamily="18" charset="0"/>
              </a:rPr>
              <a:t>?(5 p.) </a:t>
            </a:r>
            <a:endParaRPr lang="tr-TR" sz="5600" dirty="0">
              <a:solidFill>
                <a:prstClr val="black"/>
              </a:solidFill>
              <a:ea typeface="Calibri" panose="020F0502020204030204" pitchFamily="34" charset="0"/>
              <a:cs typeface="Times New Roman" panose="02020603050405020304" pitchFamily="18" charset="0"/>
            </a:endParaRPr>
          </a:p>
          <a:p>
            <a:pPr marL="0" lvl="0" indent="0">
              <a:lnSpc>
                <a:spcPct val="107000"/>
              </a:lnSpc>
              <a:spcAft>
                <a:spcPts val="800"/>
              </a:spcAft>
              <a:buNone/>
            </a:pPr>
            <a:r>
              <a:rPr lang="tr-TR" sz="5600" dirty="0">
                <a:solidFill>
                  <a:prstClr val="black"/>
                </a:solidFill>
                <a:ea typeface="Calibri" panose="020F0502020204030204" pitchFamily="34" charset="0"/>
                <a:cs typeface="Times New Roman" panose="02020603050405020304" pitchFamily="18" charset="0"/>
              </a:rPr>
              <a:t>  </a:t>
            </a:r>
            <a:r>
              <a:rPr lang="tr-TR" sz="5600" dirty="0" smtClean="0">
                <a:solidFill>
                  <a:prstClr val="black"/>
                </a:solidFill>
                <a:ea typeface="Calibri" panose="020F0502020204030204" pitchFamily="34" charset="0"/>
                <a:cs typeface="Times New Roman" panose="02020603050405020304" pitchFamily="18" charset="0"/>
              </a:rPr>
              <a:t>      </a:t>
            </a:r>
            <a:r>
              <a:rPr lang="tr-TR" sz="5600" b="1" dirty="0">
                <a:solidFill>
                  <a:srgbClr val="FF0000"/>
                </a:solidFill>
                <a:ea typeface="Calibri" panose="020F0502020204030204" pitchFamily="34" charset="0"/>
                <a:cs typeface="Times New Roman" panose="02020603050405020304" pitchFamily="18" charset="0"/>
              </a:rPr>
              <a:t>a) Olay yazısı </a:t>
            </a:r>
            <a:r>
              <a:rPr lang="tr-TR" sz="5600" b="1" dirty="0" smtClean="0">
                <a:solidFill>
                  <a:srgbClr val="FF0000"/>
                </a:solidFill>
                <a:ea typeface="Calibri" panose="020F0502020204030204" pitchFamily="34" charset="0"/>
                <a:cs typeface="Times New Roman" panose="02020603050405020304" pitchFamily="18" charset="0"/>
              </a:rPr>
              <a:t>olmaları</a:t>
            </a:r>
            <a:r>
              <a:rPr lang="tr-TR" sz="5600" dirty="0" smtClean="0">
                <a:solidFill>
                  <a:prstClr val="black"/>
                </a:solidFill>
                <a:ea typeface="Calibri" panose="020F0502020204030204" pitchFamily="34" charset="0"/>
                <a:cs typeface="Times New Roman" panose="02020603050405020304" pitchFamily="18" charset="0"/>
              </a:rPr>
              <a:t>                                                              </a:t>
            </a:r>
            <a:r>
              <a:rPr lang="tr-TR" sz="5600" dirty="0" smtClean="0">
                <a:solidFill>
                  <a:prstClr val="black"/>
                </a:solidFill>
                <a:ea typeface="Calibri" panose="020F0502020204030204" pitchFamily="34" charset="0"/>
                <a:cs typeface="Times New Roman" panose="02020603050405020304" pitchFamily="18" charset="0"/>
              </a:rPr>
              <a:t>       </a:t>
            </a:r>
            <a:r>
              <a:rPr lang="tr-TR" sz="5600" dirty="0" smtClean="0">
                <a:solidFill>
                  <a:prstClr val="black"/>
                </a:solidFill>
                <a:ea typeface="Calibri" panose="020F0502020204030204" pitchFamily="34" charset="0"/>
                <a:cs typeface="Times New Roman" panose="02020603050405020304" pitchFamily="18" charset="0"/>
              </a:rPr>
              <a:t> </a:t>
            </a:r>
            <a:r>
              <a:rPr lang="tr-TR" sz="5600" b="1" dirty="0" smtClean="0">
                <a:solidFill>
                  <a:srgbClr val="FF0000"/>
                </a:solidFill>
                <a:ea typeface="Calibri" panose="020F0502020204030204" pitchFamily="34" charset="0"/>
                <a:cs typeface="Times New Roman" panose="02020603050405020304" pitchFamily="18" charset="0"/>
              </a:rPr>
              <a:t>a</a:t>
            </a:r>
            <a:r>
              <a:rPr lang="tr-TR" sz="5600" b="1" dirty="0">
                <a:solidFill>
                  <a:srgbClr val="FF0000"/>
                </a:solidFill>
                <a:ea typeface="Calibri" panose="020F0502020204030204" pitchFamily="34" charset="0"/>
                <a:cs typeface="Times New Roman" panose="02020603050405020304" pitchFamily="18" charset="0"/>
              </a:rPr>
              <a:t>) Tiyatro             </a:t>
            </a:r>
            <a:r>
              <a:rPr lang="tr-TR" sz="5600" dirty="0">
                <a:solidFill>
                  <a:prstClr val="black"/>
                </a:solidFill>
                <a:ea typeface="Calibri" panose="020F0502020204030204" pitchFamily="34" charset="0"/>
                <a:cs typeface="Times New Roman" panose="02020603050405020304" pitchFamily="18" charset="0"/>
              </a:rPr>
              <a:t>b) anı                 c) öykü            d)  Biyografi         e)  </a:t>
            </a:r>
            <a:r>
              <a:rPr lang="tr-TR" sz="5600" dirty="0" smtClean="0">
                <a:solidFill>
                  <a:prstClr val="black"/>
                </a:solidFill>
                <a:ea typeface="Calibri" panose="020F0502020204030204" pitchFamily="34" charset="0"/>
                <a:cs typeface="Times New Roman" panose="02020603050405020304" pitchFamily="18" charset="0"/>
              </a:rPr>
              <a:t>Masal</a:t>
            </a:r>
            <a:endParaRPr lang="tr-TR" sz="5600" dirty="0">
              <a:solidFill>
                <a:prstClr val="black"/>
              </a:solidFill>
              <a:ea typeface="Calibri" panose="020F0502020204030204" pitchFamily="34" charset="0"/>
              <a:cs typeface="Times New Roman" panose="02020603050405020304" pitchFamily="18" charset="0"/>
            </a:endParaRPr>
          </a:p>
          <a:p>
            <a:pPr marL="0" lvl="0" indent="0">
              <a:lnSpc>
                <a:spcPct val="100000"/>
              </a:lnSpc>
              <a:spcBef>
                <a:spcPts val="0"/>
              </a:spcBef>
              <a:spcAft>
                <a:spcPts val="800"/>
              </a:spcAft>
              <a:buNone/>
            </a:pPr>
            <a:r>
              <a:rPr lang="tr-TR" sz="5600" dirty="0">
                <a:solidFill>
                  <a:prstClr val="black"/>
                </a:solidFill>
                <a:ea typeface="Calibri" panose="020F0502020204030204" pitchFamily="34" charset="0"/>
                <a:cs typeface="Times New Roman" panose="02020603050405020304" pitchFamily="18" charset="0"/>
              </a:rPr>
              <a:t>        b) Konunun gerçek olması</a:t>
            </a:r>
          </a:p>
          <a:p>
            <a:pPr marL="0" lvl="0" indent="0">
              <a:lnSpc>
                <a:spcPct val="100000"/>
              </a:lnSpc>
              <a:spcBef>
                <a:spcPts val="0"/>
              </a:spcBef>
              <a:spcAft>
                <a:spcPts val="800"/>
              </a:spcAft>
              <a:buNone/>
            </a:pPr>
            <a:r>
              <a:rPr lang="tr-TR" sz="5600" dirty="0">
                <a:solidFill>
                  <a:prstClr val="black"/>
                </a:solidFill>
                <a:ea typeface="Calibri" panose="020F0502020204030204" pitchFamily="34" charset="0"/>
                <a:cs typeface="Times New Roman" panose="02020603050405020304" pitchFamily="18" charset="0"/>
              </a:rPr>
              <a:t>        c) Kişilerin hayatta görülebilen kişiler olması</a:t>
            </a:r>
          </a:p>
          <a:p>
            <a:pPr marL="0" lvl="0" indent="0">
              <a:lnSpc>
                <a:spcPct val="100000"/>
              </a:lnSpc>
              <a:spcBef>
                <a:spcPts val="0"/>
              </a:spcBef>
              <a:spcAft>
                <a:spcPts val="800"/>
              </a:spcAft>
              <a:buNone/>
            </a:pPr>
            <a:r>
              <a:rPr lang="tr-TR" sz="5600" dirty="0">
                <a:solidFill>
                  <a:prstClr val="black"/>
                </a:solidFill>
                <a:ea typeface="Calibri" panose="020F0502020204030204" pitchFamily="34" charset="0"/>
                <a:cs typeface="Times New Roman" panose="02020603050405020304" pitchFamily="18" charset="0"/>
              </a:rPr>
              <a:t>        d) Yer tasvirlerinin gerçekçi olması</a:t>
            </a:r>
          </a:p>
          <a:p>
            <a:pPr marL="0" lvl="0" indent="0">
              <a:lnSpc>
                <a:spcPct val="100000"/>
              </a:lnSpc>
              <a:spcBef>
                <a:spcPts val="0"/>
              </a:spcBef>
              <a:spcAft>
                <a:spcPts val="800"/>
              </a:spcAft>
              <a:buNone/>
            </a:pPr>
            <a:r>
              <a:rPr lang="tr-TR" sz="5600" dirty="0">
                <a:solidFill>
                  <a:prstClr val="black"/>
                </a:solidFill>
                <a:ea typeface="Calibri" panose="020F0502020204030204" pitchFamily="34" charset="0"/>
                <a:cs typeface="Times New Roman" panose="02020603050405020304" pitchFamily="18" charset="0"/>
              </a:rPr>
              <a:t>        e) Yazarlarının belli olması </a:t>
            </a:r>
          </a:p>
          <a:p>
            <a:endParaRPr lang="tr-TR" dirty="0"/>
          </a:p>
        </p:txBody>
      </p:sp>
    </p:spTree>
    <p:extLst>
      <p:ext uri="{BB962C8B-B14F-4D97-AF65-F5344CB8AC3E}">
        <p14:creationId xmlns:p14="http://schemas.microsoft.com/office/powerpoint/2010/main" val="715576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74319" y="130630"/>
            <a:ext cx="11917681" cy="6727370"/>
          </a:xfrm>
        </p:spPr>
        <p:txBody>
          <a:bodyPr>
            <a:normAutofit/>
          </a:bodyPr>
          <a:lstStyle/>
          <a:p>
            <a:pPr marL="0" indent="0">
              <a:buNone/>
            </a:pPr>
            <a:r>
              <a:rPr lang="tr-TR" sz="1900" b="1" dirty="0"/>
              <a:t/>
            </a:r>
            <a:br>
              <a:rPr lang="tr-TR" sz="1900" b="1" dirty="0"/>
            </a:br>
            <a:r>
              <a:rPr lang="tr-TR" sz="1600" b="1" dirty="0" smtClean="0"/>
              <a:t> </a:t>
            </a:r>
            <a:r>
              <a:rPr lang="tr-TR" sz="1600" b="1" dirty="0"/>
              <a:t>4</a:t>
            </a:r>
            <a:r>
              <a:rPr lang="tr-TR" sz="1600" b="1" dirty="0" smtClean="0"/>
              <a:t>.   Günlükle </a:t>
            </a:r>
            <a:r>
              <a:rPr lang="tr-TR" sz="1600" b="1" dirty="0"/>
              <a:t>ilgili verilen aşağıdaki bilgilerden hangisi yanlıştır</a:t>
            </a:r>
            <a:r>
              <a:rPr lang="tr-TR" sz="1600" b="1" dirty="0" smtClean="0"/>
              <a:t>?  </a:t>
            </a:r>
            <a:r>
              <a:rPr lang="tr-TR" sz="1600" b="1" dirty="0" smtClean="0"/>
              <a:t>(5 p. )          </a:t>
            </a:r>
            <a:endParaRPr lang="tr-TR" sz="1600" dirty="0"/>
          </a:p>
          <a:p>
            <a:pPr marL="0" lvl="0" indent="0">
              <a:buNone/>
            </a:pPr>
            <a:r>
              <a:rPr lang="tr-TR" sz="1600" dirty="0" smtClean="0"/>
              <a:t> a)  Günlüklerde </a:t>
            </a:r>
            <a:r>
              <a:rPr lang="tr-TR" sz="1600" dirty="0"/>
              <a:t>genellikle öznel bir anlatım vardır.</a:t>
            </a:r>
          </a:p>
          <a:p>
            <a:pPr marL="0" lvl="0" indent="0">
              <a:buNone/>
            </a:pPr>
            <a:r>
              <a:rPr lang="tr-TR" sz="1600" dirty="0" smtClean="0"/>
              <a:t> b)  Günün </a:t>
            </a:r>
            <a:r>
              <a:rPr lang="tr-TR" sz="1600" dirty="0"/>
              <a:t>psikolojisine göre taraflı ve duygusal olunabilir.</a:t>
            </a:r>
          </a:p>
          <a:p>
            <a:pPr marL="0" lvl="0" indent="0">
              <a:buNone/>
            </a:pPr>
            <a:r>
              <a:rPr lang="tr-TR" sz="1600" dirty="0" smtClean="0"/>
              <a:t> </a:t>
            </a:r>
            <a:r>
              <a:rPr lang="tr-TR" sz="1600" b="1" dirty="0" smtClean="0">
                <a:solidFill>
                  <a:srgbClr val="FF0000"/>
                </a:solidFill>
              </a:rPr>
              <a:t>c)  Türk </a:t>
            </a:r>
            <a:r>
              <a:rPr lang="tr-TR" sz="1600" b="1" dirty="0">
                <a:solidFill>
                  <a:srgbClr val="FF0000"/>
                </a:solidFill>
              </a:rPr>
              <a:t>Edebiyatındaki ilk modern günlükler divan edebiyatında yazılmıştır.</a:t>
            </a:r>
          </a:p>
          <a:p>
            <a:pPr marL="0" lvl="0" indent="0">
              <a:buNone/>
            </a:pPr>
            <a:r>
              <a:rPr lang="tr-TR" sz="1600" dirty="0" smtClean="0"/>
              <a:t> d)  Divan </a:t>
            </a:r>
            <a:r>
              <a:rPr lang="tr-TR" sz="1600" dirty="0"/>
              <a:t>Edebiyatında günlük şeklinde yazılan eserlere ruzname denir.</a:t>
            </a:r>
          </a:p>
          <a:p>
            <a:pPr marL="0" lvl="0" indent="0">
              <a:buNone/>
            </a:pPr>
            <a:r>
              <a:rPr lang="tr-TR" sz="1600" dirty="0" smtClean="0"/>
              <a:t> e)  Günlük</a:t>
            </a:r>
            <a:r>
              <a:rPr lang="tr-TR" sz="1600" dirty="0"/>
              <a:t>, en çok anıyla benzerlik gösterir. </a:t>
            </a:r>
            <a:endParaRPr lang="tr-TR" sz="1600" dirty="0" smtClean="0"/>
          </a:p>
          <a:p>
            <a:pPr marL="0" lvl="0" indent="0">
              <a:buNone/>
            </a:pPr>
            <a:endParaRPr lang="tr-TR" sz="1600" dirty="0"/>
          </a:p>
          <a:p>
            <a:pPr marL="0" lvl="0" indent="0">
              <a:buNone/>
            </a:pPr>
            <a:r>
              <a:rPr lang="tr-TR" sz="1600" b="1" dirty="0" smtClean="0"/>
              <a:t>  </a:t>
            </a:r>
            <a:r>
              <a:rPr lang="tr-TR" sz="1600" b="1" dirty="0"/>
              <a:t>5</a:t>
            </a:r>
            <a:r>
              <a:rPr lang="tr-TR" sz="1600" b="1" dirty="0" smtClean="0"/>
              <a:t>.   Biyografi ile ilgili verilen bilgilerden hangisi yanlıştır?   </a:t>
            </a:r>
            <a:r>
              <a:rPr lang="tr-TR" sz="1600" b="1" dirty="0" smtClean="0"/>
              <a:t>( 5 p. )         </a:t>
            </a:r>
            <a:endParaRPr lang="tr-TR" sz="1600" dirty="0" smtClean="0"/>
          </a:p>
          <a:p>
            <a:pPr marL="0" lvl="0" indent="0">
              <a:buNone/>
            </a:pPr>
            <a:r>
              <a:rPr lang="tr-TR" sz="1600" dirty="0" smtClean="0"/>
              <a:t>  a)  Yazar</a:t>
            </a:r>
            <a:r>
              <a:rPr lang="tr-TR" sz="1600" dirty="0"/>
              <a:t>, bir kişinin hayatını ayrıntılı bir şekilde anlatır.</a:t>
            </a:r>
          </a:p>
          <a:p>
            <a:pPr marL="0" lvl="0" indent="0">
              <a:buNone/>
            </a:pPr>
            <a:r>
              <a:rPr lang="tr-TR" sz="1600" dirty="0" smtClean="0"/>
              <a:t>  b)  Bilgi </a:t>
            </a:r>
            <a:r>
              <a:rPr lang="tr-TR" sz="1600" dirty="0"/>
              <a:t>ve belge gösterilmesi önemlidir.</a:t>
            </a:r>
          </a:p>
          <a:p>
            <a:pPr marL="0" lvl="0" indent="0">
              <a:buNone/>
            </a:pPr>
            <a:r>
              <a:rPr lang="tr-TR" sz="1600" dirty="0" smtClean="0"/>
              <a:t>  c)  Bazı </a:t>
            </a:r>
            <a:r>
              <a:rPr lang="tr-TR" sz="1600" dirty="0"/>
              <a:t>romanlar, biyografi tekniğiyle yazılmıştır.</a:t>
            </a:r>
          </a:p>
          <a:p>
            <a:pPr marL="0" lvl="0" indent="0">
              <a:buNone/>
            </a:pPr>
            <a:r>
              <a:rPr lang="tr-TR" sz="1600" dirty="0" smtClean="0"/>
              <a:t>  </a:t>
            </a:r>
            <a:r>
              <a:rPr lang="tr-TR" sz="1600" b="1" dirty="0" smtClean="0">
                <a:solidFill>
                  <a:srgbClr val="FF0000"/>
                </a:solidFill>
              </a:rPr>
              <a:t>d)  Biyografi</a:t>
            </a:r>
            <a:r>
              <a:rPr lang="tr-TR" sz="1600" b="1" dirty="0">
                <a:solidFill>
                  <a:srgbClr val="FF0000"/>
                </a:solidFill>
              </a:rPr>
              <a:t>, herhangi bir kişi hakkında yazılabilir.</a:t>
            </a:r>
          </a:p>
          <a:p>
            <a:pPr marL="0" lvl="0" indent="0">
              <a:buNone/>
            </a:pPr>
            <a:r>
              <a:rPr lang="tr-TR" sz="1600" dirty="0" smtClean="0"/>
              <a:t> </a:t>
            </a:r>
            <a:r>
              <a:rPr lang="tr-TR" sz="1600" dirty="0" smtClean="0"/>
              <a:t> e</a:t>
            </a:r>
            <a:r>
              <a:rPr lang="tr-TR" sz="1600" dirty="0" smtClean="0"/>
              <a:t>)  Modern </a:t>
            </a:r>
            <a:r>
              <a:rPr lang="tr-TR" sz="1600" dirty="0"/>
              <a:t>biyografi Batı’da gelişmiş bir edebi türdür</a:t>
            </a:r>
            <a:r>
              <a:rPr lang="tr-TR" sz="1600" dirty="0" smtClean="0"/>
              <a:t>.</a:t>
            </a:r>
          </a:p>
          <a:p>
            <a:pPr marL="0" lvl="0" indent="0">
              <a:buNone/>
            </a:pPr>
            <a:endParaRPr lang="tr-TR" sz="1600" b="1" dirty="0" smtClean="0">
              <a:solidFill>
                <a:prstClr val="black"/>
              </a:solidFill>
              <a:latin typeface="Bahnschrift Light" panose="020B0502040204020203" pitchFamily="34" charset="0"/>
            </a:endParaRPr>
          </a:p>
          <a:p>
            <a:pPr marL="0" lvl="0" indent="0">
              <a:buNone/>
            </a:pPr>
            <a:r>
              <a:rPr lang="tr-TR" sz="1600" b="1" dirty="0">
                <a:solidFill>
                  <a:prstClr val="black"/>
                </a:solidFill>
              </a:rPr>
              <a:t> </a:t>
            </a:r>
            <a:r>
              <a:rPr lang="tr-TR" sz="1600" b="1" dirty="0" smtClean="0">
                <a:solidFill>
                  <a:prstClr val="black"/>
                </a:solidFill>
              </a:rPr>
              <a:t>6.   Görevine </a:t>
            </a:r>
            <a:r>
              <a:rPr lang="tr-TR" sz="1600" b="1" dirty="0">
                <a:solidFill>
                  <a:prstClr val="black"/>
                </a:solidFill>
              </a:rPr>
              <a:t>yeni başlamış bir edebiyat öğretmeninin, başka bir şehirdeki arkadaşına, eğitim fakültesinde </a:t>
            </a:r>
            <a:r>
              <a:rPr lang="tr-TR" sz="1600" b="1" dirty="0" smtClean="0">
                <a:solidFill>
                  <a:prstClr val="black"/>
                </a:solidFill>
              </a:rPr>
              <a:t>gördüğü  derslerle  </a:t>
            </a:r>
            <a:r>
              <a:rPr lang="tr-TR" sz="1600" b="1" dirty="0">
                <a:solidFill>
                  <a:prstClr val="black"/>
                </a:solidFill>
              </a:rPr>
              <a:t>okulda </a:t>
            </a:r>
            <a:r>
              <a:rPr lang="tr-TR" sz="1600" b="1" dirty="0" smtClean="0">
                <a:solidFill>
                  <a:prstClr val="black"/>
                </a:solidFill>
              </a:rPr>
              <a:t> </a:t>
            </a:r>
          </a:p>
          <a:p>
            <a:pPr marL="0" lvl="0" indent="0">
              <a:buNone/>
            </a:pPr>
            <a:r>
              <a:rPr lang="tr-TR" sz="1600" b="1" dirty="0">
                <a:solidFill>
                  <a:prstClr val="black"/>
                </a:solidFill>
              </a:rPr>
              <a:t> </a:t>
            </a:r>
            <a:r>
              <a:rPr lang="tr-TR" sz="1600" b="1" dirty="0" smtClean="0">
                <a:solidFill>
                  <a:prstClr val="black"/>
                </a:solidFill>
              </a:rPr>
              <a:t>      öğrettiği </a:t>
            </a:r>
            <a:r>
              <a:rPr lang="tr-TR" sz="1600" b="1" dirty="0">
                <a:solidFill>
                  <a:prstClr val="black"/>
                </a:solidFill>
              </a:rPr>
              <a:t>edebiyat dersi  arasındaki farklılıkları anlattığı mektubu, hangi </a:t>
            </a:r>
            <a:r>
              <a:rPr lang="tr-TR" sz="1600" b="1" dirty="0" smtClean="0">
                <a:solidFill>
                  <a:prstClr val="black"/>
                </a:solidFill>
              </a:rPr>
              <a:t> mektup </a:t>
            </a:r>
            <a:r>
              <a:rPr lang="tr-TR" sz="1600" b="1" dirty="0">
                <a:solidFill>
                  <a:prstClr val="black"/>
                </a:solidFill>
              </a:rPr>
              <a:t>çeşidine girer? </a:t>
            </a:r>
            <a:r>
              <a:rPr lang="tr-TR" sz="1600" b="1" dirty="0" smtClean="0">
                <a:solidFill>
                  <a:prstClr val="black"/>
                </a:solidFill>
              </a:rPr>
              <a:t>Neden</a:t>
            </a:r>
            <a:r>
              <a:rPr lang="tr-TR" sz="1600" b="1" dirty="0">
                <a:solidFill>
                  <a:prstClr val="black"/>
                </a:solidFill>
              </a:rPr>
              <a:t>? ( </a:t>
            </a:r>
            <a:r>
              <a:rPr lang="tr-TR" sz="1600" b="1" dirty="0" smtClean="0">
                <a:solidFill>
                  <a:prstClr val="black"/>
                </a:solidFill>
              </a:rPr>
              <a:t>10 </a:t>
            </a:r>
            <a:r>
              <a:rPr lang="tr-TR" sz="1600" b="1" dirty="0">
                <a:solidFill>
                  <a:prstClr val="black"/>
                </a:solidFill>
              </a:rPr>
              <a:t>p.) </a:t>
            </a:r>
            <a:endParaRPr lang="tr-TR" sz="1600" b="1" dirty="0" smtClean="0">
              <a:solidFill>
                <a:prstClr val="black"/>
              </a:solidFill>
            </a:endParaRPr>
          </a:p>
          <a:p>
            <a:pPr marL="0" lvl="0" indent="0">
              <a:buNone/>
            </a:pPr>
            <a:r>
              <a:rPr lang="tr-TR" sz="1600" b="1" dirty="0">
                <a:solidFill>
                  <a:prstClr val="black"/>
                </a:solidFill>
              </a:rPr>
              <a:t> </a:t>
            </a:r>
            <a:r>
              <a:rPr lang="tr-TR" sz="1600" b="1" dirty="0" smtClean="0">
                <a:solidFill>
                  <a:prstClr val="black"/>
                </a:solidFill>
              </a:rPr>
              <a:t>      </a:t>
            </a:r>
            <a:r>
              <a:rPr lang="tr-TR" sz="1600" b="1" dirty="0" smtClean="0">
                <a:solidFill>
                  <a:srgbClr val="FF0000"/>
                </a:solidFill>
              </a:rPr>
              <a:t>Özel  mektuptur. Çünkü öğretmen, kendisiyle ilgili bir konuyu anlatmıştır. </a:t>
            </a:r>
            <a:endParaRPr lang="tr-TR" sz="1600" b="1" dirty="0">
              <a:solidFill>
                <a:srgbClr val="FF0000"/>
              </a:solidFill>
            </a:endParaRPr>
          </a:p>
          <a:p>
            <a:pPr marL="0" lvl="0" indent="0">
              <a:buNone/>
            </a:pPr>
            <a:endParaRPr lang="tr-TR" dirty="0"/>
          </a:p>
          <a:p>
            <a:pPr marL="0" indent="0">
              <a:buNone/>
            </a:pPr>
            <a:endParaRPr lang="tr-TR" dirty="0"/>
          </a:p>
        </p:txBody>
      </p:sp>
    </p:spTree>
    <p:extLst>
      <p:ext uri="{BB962C8B-B14F-4D97-AF65-F5344CB8AC3E}">
        <p14:creationId xmlns:p14="http://schemas.microsoft.com/office/powerpoint/2010/main" val="3484551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09005" y="352697"/>
            <a:ext cx="11730445" cy="6167374"/>
          </a:xfrm>
        </p:spPr>
        <p:txBody>
          <a:bodyPr/>
          <a:lstStyle/>
          <a:p>
            <a:pPr algn="l"/>
            <a:r>
              <a:rPr lang="tr-TR" sz="1800" b="1" dirty="0" smtClean="0"/>
              <a:t>7. Aşağıdaki boşlukları doğru bir şekilde doldurunuz. (20 p.) </a:t>
            </a:r>
          </a:p>
          <a:p>
            <a:pPr algn="l"/>
            <a:r>
              <a:rPr lang="tr-TR" sz="1600" dirty="0" smtClean="0"/>
              <a:t> a)  Biyografi türüne benzeyen Türk Edebiyatı’ndaki ilk eserler </a:t>
            </a:r>
            <a:r>
              <a:rPr lang="tr-TR" sz="1600" dirty="0" smtClean="0"/>
              <a:t> </a:t>
            </a:r>
            <a:r>
              <a:rPr lang="tr-TR" sz="1600" b="1" dirty="0" smtClean="0">
                <a:solidFill>
                  <a:srgbClr val="FF0000"/>
                </a:solidFill>
              </a:rPr>
              <a:t>tezkire</a:t>
            </a:r>
            <a:r>
              <a:rPr lang="tr-TR" sz="1600" dirty="0" smtClean="0"/>
              <a:t>  </a:t>
            </a:r>
            <a:r>
              <a:rPr lang="tr-TR" sz="1600" dirty="0" smtClean="0"/>
              <a:t>adıyla Divan Edebiyatı’nda verilmiştir. </a:t>
            </a:r>
          </a:p>
          <a:p>
            <a:pPr algn="l"/>
            <a:r>
              <a:rPr lang="tr-TR" sz="1600" dirty="0" smtClean="0"/>
              <a:t> b) Türk Edebiyatı'ndaki ilk şairler tezkiresi Orta Asya Türklerinden </a:t>
            </a:r>
            <a:r>
              <a:rPr lang="tr-TR" sz="1600" b="1" dirty="0" smtClean="0">
                <a:solidFill>
                  <a:srgbClr val="FF0000"/>
                </a:solidFill>
              </a:rPr>
              <a:t>Ali </a:t>
            </a:r>
            <a:r>
              <a:rPr lang="tr-TR" sz="1600" b="1" dirty="0" err="1" smtClean="0">
                <a:solidFill>
                  <a:srgbClr val="FF0000"/>
                </a:solidFill>
              </a:rPr>
              <a:t>Şir</a:t>
            </a:r>
            <a:r>
              <a:rPr lang="tr-TR" sz="1600" b="1" dirty="0" smtClean="0">
                <a:solidFill>
                  <a:srgbClr val="FF0000"/>
                </a:solidFill>
              </a:rPr>
              <a:t> </a:t>
            </a:r>
            <a:r>
              <a:rPr lang="tr-TR" sz="1600" b="1" dirty="0" err="1" smtClean="0">
                <a:solidFill>
                  <a:srgbClr val="FF0000"/>
                </a:solidFill>
              </a:rPr>
              <a:t>Nevai</a:t>
            </a:r>
            <a:r>
              <a:rPr lang="tr-TR" sz="1600" b="1" dirty="0" smtClean="0">
                <a:solidFill>
                  <a:srgbClr val="FF0000"/>
                </a:solidFill>
              </a:rPr>
              <a:t>  </a:t>
            </a:r>
            <a:r>
              <a:rPr lang="tr-TR" sz="1600" dirty="0" smtClean="0"/>
              <a:t>tarafından 1491’de yazıldığı düşünülen </a:t>
            </a:r>
          </a:p>
          <a:p>
            <a:pPr algn="l"/>
            <a:r>
              <a:rPr lang="tr-TR" sz="1600" dirty="0"/>
              <a:t> </a:t>
            </a:r>
            <a:r>
              <a:rPr lang="tr-TR" sz="1600" dirty="0" smtClean="0"/>
              <a:t>      </a:t>
            </a:r>
            <a:r>
              <a:rPr lang="tr-TR" sz="1600" b="1" dirty="0" err="1">
                <a:solidFill>
                  <a:srgbClr val="FF0000"/>
                </a:solidFill>
              </a:rPr>
              <a:t>M</a:t>
            </a:r>
            <a:r>
              <a:rPr lang="tr-TR" sz="1600" b="1" dirty="0" err="1" smtClean="0">
                <a:solidFill>
                  <a:srgbClr val="FF0000"/>
                </a:solidFill>
              </a:rPr>
              <a:t>ecalisün</a:t>
            </a:r>
            <a:r>
              <a:rPr lang="tr-TR" sz="1600" b="1" dirty="0" smtClean="0">
                <a:solidFill>
                  <a:srgbClr val="FF0000"/>
                </a:solidFill>
              </a:rPr>
              <a:t> </a:t>
            </a:r>
            <a:r>
              <a:rPr lang="tr-TR" sz="1600" b="1" dirty="0" smtClean="0">
                <a:solidFill>
                  <a:srgbClr val="FF0000"/>
                </a:solidFill>
              </a:rPr>
              <a:t> </a:t>
            </a:r>
            <a:r>
              <a:rPr lang="tr-TR" sz="1600" b="1" dirty="0" err="1" smtClean="0">
                <a:solidFill>
                  <a:srgbClr val="FF0000"/>
                </a:solidFill>
              </a:rPr>
              <a:t>Nefais</a:t>
            </a:r>
            <a:r>
              <a:rPr lang="tr-TR" sz="1600" b="1" dirty="0" smtClean="0">
                <a:solidFill>
                  <a:srgbClr val="FF0000"/>
                </a:solidFill>
              </a:rPr>
              <a:t>  </a:t>
            </a:r>
            <a:r>
              <a:rPr lang="tr-TR" sz="1600" dirty="0" smtClean="0"/>
              <a:t>adlı </a:t>
            </a:r>
            <a:r>
              <a:rPr lang="tr-TR" sz="1600" dirty="0" smtClean="0"/>
              <a:t>eserdir.</a:t>
            </a:r>
          </a:p>
          <a:p>
            <a:pPr algn="l"/>
            <a:r>
              <a:rPr lang="tr-TR" sz="1600" dirty="0" smtClean="0"/>
              <a:t> c) Romanda anlatılan yerin okuyucunun gözünün önünde canlandırılmasına </a:t>
            </a:r>
            <a:r>
              <a:rPr lang="tr-TR" sz="1600" b="1" dirty="0" smtClean="0">
                <a:solidFill>
                  <a:srgbClr val="FF0000"/>
                </a:solidFill>
              </a:rPr>
              <a:t> betimleme   </a:t>
            </a:r>
            <a:r>
              <a:rPr lang="tr-TR" sz="1600" dirty="0" smtClean="0"/>
              <a:t>denir</a:t>
            </a:r>
            <a:r>
              <a:rPr lang="tr-TR" sz="1600" dirty="0" smtClean="0"/>
              <a:t>.</a:t>
            </a:r>
          </a:p>
          <a:p>
            <a:pPr algn="l"/>
            <a:r>
              <a:rPr lang="tr-TR" sz="1600" dirty="0" smtClean="0"/>
              <a:t> ç) Edebiyatımızda köy hayatının anlatıldığı ilk roman </a:t>
            </a:r>
            <a:r>
              <a:rPr lang="tr-TR" sz="1600" b="1" dirty="0" err="1" smtClean="0">
                <a:solidFill>
                  <a:srgbClr val="FF0000"/>
                </a:solidFill>
              </a:rPr>
              <a:t>Nabizade</a:t>
            </a:r>
            <a:r>
              <a:rPr lang="tr-TR" sz="1600" b="1" dirty="0" smtClean="0">
                <a:solidFill>
                  <a:srgbClr val="FF0000"/>
                </a:solidFill>
              </a:rPr>
              <a:t> Nazım  </a:t>
            </a:r>
            <a:r>
              <a:rPr lang="tr-TR" sz="1600" dirty="0" smtClean="0"/>
              <a:t>tarafından yazılan </a:t>
            </a:r>
            <a:r>
              <a:rPr lang="tr-TR" sz="1600" dirty="0" smtClean="0"/>
              <a:t> </a:t>
            </a:r>
            <a:r>
              <a:rPr lang="tr-TR" sz="1600" b="1" dirty="0" err="1" smtClean="0">
                <a:solidFill>
                  <a:srgbClr val="FF0000"/>
                </a:solidFill>
              </a:rPr>
              <a:t>Karabibik</a:t>
            </a:r>
            <a:r>
              <a:rPr lang="tr-TR" sz="1600" dirty="0" smtClean="0"/>
              <a:t>  </a:t>
            </a:r>
            <a:r>
              <a:rPr lang="tr-TR" sz="1600" dirty="0"/>
              <a:t>a</a:t>
            </a:r>
            <a:r>
              <a:rPr lang="tr-TR" sz="1600" dirty="0" smtClean="0"/>
              <a:t>dlı eserdir.</a:t>
            </a:r>
          </a:p>
          <a:p>
            <a:pPr algn="l"/>
            <a:r>
              <a:rPr lang="tr-TR" sz="1600" dirty="0" smtClean="0"/>
              <a:t> d) Geleneksel tiyatrolarda yazılı metin olmadığından oyuncu </a:t>
            </a:r>
            <a:r>
              <a:rPr lang="tr-TR" sz="1600" b="1" dirty="0" smtClean="0">
                <a:solidFill>
                  <a:srgbClr val="FF0000"/>
                </a:solidFill>
              </a:rPr>
              <a:t> doğaçlama  </a:t>
            </a:r>
            <a:r>
              <a:rPr lang="tr-TR" sz="1600" dirty="0" smtClean="0"/>
              <a:t>konuşur. Buna </a:t>
            </a:r>
            <a:r>
              <a:rPr lang="tr-TR" sz="1600" b="1" dirty="0" smtClean="0">
                <a:solidFill>
                  <a:srgbClr val="FF0000"/>
                </a:solidFill>
              </a:rPr>
              <a:t> tuluat   </a:t>
            </a:r>
            <a:r>
              <a:rPr lang="tr-TR" sz="1600" dirty="0"/>
              <a:t>d</a:t>
            </a:r>
            <a:r>
              <a:rPr lang="tr-TR" sz="1600" dirty="0" smtClean="0"/>
              <a:t>enir. </a:t>
            </a:r>
          </a:p>
          <a:p>
            <a:pPr algn="l"/>
            <a:r>
              <a:rPr lang="tr-TR" sz="1600" dirty="0" smtClean="0"/>
              <a:t> e) Dünya edebiyatında ilk mektup örneklerini </a:t>
            </a:r>
            <a:r>
              <a:rPr lang="tr-TR" sz="1600" dirty="0" smtClean="0"/>
              <a:t> </a:t>
            </a:r>
            <a:r>
              <a:rPr lang="tr-TR" sz="1600" b="1" dirty="0" smtClean="0">
                <a:solidFill>
                  <a:srgbClr val="FF0000"/>
                </a:solidFill>
              </a:rPr>
              <a:t>Hitit </a:t>
            </a:r>
            <a:r>
              <a:rPr lang="tr-TR" sz="1600" dirty="0" smtClean="0"/>
              <a:t>  </a:t>
            </a:r>
            <a:r>
              <a:rPr lang="tr-TR" sz="1600" dirty="0" smtClean="0"/>
              <a:t>kralları ile </a:t>
            </a:r>
            <a:r>
              <a:rPr lang="tr-TR" sz="1600" dirty="0" smtClean="0"/>
              <a:t> </a:t>
            </a:r>
            <a:r>
              <a:rPr lang="tr-TR" sz="1600" b="1" dirty="0" smtClean="0">
                <a:solidFill>
                  <a:srgbClr val="FF0000"/>
                </a:solidFill>
              </a:rPr>
              <a:t>Mısır</a:t>
            </a:r>
            <a:r>
              <a:rPr lang="tr-TR" sz="1600" dirty="0" smtClean="0"/>
              <a:t>  </a:t>
            </a:r>
            <a:r>
              <a:rPr lang="tr-TR" sz="1600" dirty="0" smtClean="0"/>
              <a:t>firavunları yazmıştır. </a:t>
            </a:r>
          </a:p>
          <a:p>
            <a:pPr algn="l"/>
            <a:endParaRPr lang="tr-TR" sz="1600" dirty="0"/>
          </a:p>
          <a:p>
            <a:pPr algn="l"/>
            <a:r>
              <a:rPr lang="tr-TR" sz="1800" b="1" dirty="0" smtClean="0"/>
              <a:t>8. Soru sıfatı ile soru zarfı nasıl ayırt edilir? Birer örnekle açıklayınız. (</a:t>
            </a:r>
            <a:r>
              <a:rPr lang="tr-TR" sz="1800" b="1" dirty="0" smtClean="0"/>
              <a:t>10 </a:t>
            </a:r>
            <a:r>
              <a:rPr lang="tr-TR" sz="1800" b="1" dirty="0" smtClean="0"/>
              <a:t>p.) </a:t>
            </a:r>
            <a:endParaRPr lang="tr-TR" sz="1800" b="1" dirty="0" smtClean="0"/>
          </a:p>
          <a:p>
            <a:pPr algn="l"/>
            <a:r>
              <a:rPr lang="tr-TR" sz="1800" b="1" dirty="0" smtClean="0">
                <a:solidFill>
                  <a:srgbClr val="FF0000"/>
                </a:solidFill>
              </a:rPr>
              <a:t>   Soru sıfatı kendinden sonra gelen ismi niteler ve ona soru anlamı yükler.</a:t>
            </a:r>
          </a:p>
          <a:p>
            <a:pPr algn="l"/>
            <a:r>
              <a:rPr lang="tr-TR" sz="1800" b="1" dirty="0"/>
              <a:t> </a:t>
            </a:r>
            <a:r>
              <a:rPr lang="tr-TR" sz="1800" b="1" dirty="0" smtClean="0"/>
              <a:t> örnek:  </a:t>
            </a:r>
            <a:r>
              <a:rPr lang="tr-TR" sz="1800" b="1" u="sng" dirty="0" smtClean="0">
                <a:solidFill>
                  <a:srgbClr val="FF0000"/>
                </a:solidFill>
              </a:rPr>
              <a:t>Hangi</a:t>
            </a:r>
            <a:r>
              <a:rPr lang="tr-TR" sz="1800" b="1" dirty="0" smtClean="0">
                <a:solidFill>
                  <a:srgbClr val="FF0000"/>
                </a:solidFill>
              </a:rPr>
              <a:t>   </a:t>
            </a:r>
            <a:r>
              <a:rPr lang="tr-TR" sz="1800" b="1" u="sng" dirty="0" smtClean="0">
                <a:solidFill>
                  <a:srgbClr val="FF0000"/>
                </a:solidFill>
              </a:rPr>
              <a:t>müzikleri</a:t>
            </a:r>
            <a:r>
              <a:rPr lang="tr-TR" sz="1800" b="1" dirty="0" smtClean="0">
                <a:solidFill>
                  <a:srgbClr val="FF0000"/>
                </a:solidFill>
              </a:rPr>
              <a:t>   dinlemeyi   seversin?</a:t>
            </a:r>
          </a:p>
          <a:p>
            <a:pPr algn="l"/>
            <a:r>
              <a:rPr lang="tr-TR" sz="1800" b="1" dirty="0" smtClean="0"/>
              <a:t>              </a:t>
            </a:r>
            <a:r>
              <a:rPr lang="tr-TR" sz="1400" b="1" dirty="0" smtClean="0"/>
              <a:t>soru sıfatı      isim </a:t>
            </a:r>
            <a:endParaRPr lang="tr-TR" sz="1400" b="1" dirty="0" smtClean="0"/>
          </a:p>
          <a:p>
            <a:pPr algn="l"/>
            <a:r>
              <a:rPr lang="tr-TR" sz="1800" b="1" dirty="0" smtClean="0">
                <a:solidFill>
                  <a:srgbClr val="FF0000"/>
                </a:solidFill>
              </a:rPr>
              <a:t>   Soru  zarfı , fiili ya da filimsiyi soru yoluyla  niteler. </a:t>
            </a:r>
          </a:p>
          <a:p>
            <a:pPr algn="l"/>
            <a:r>
              <a:rPr lang="tr-TR" sz="1800" b="1" dirty="0"/>
              <a:t> </a:t>
            </a:r>
            <a:r>
              <a:rPr lang="tr-TR" sz="1800" b="1" dirty="0" smtClean="0"/>
              <a:t>   örnek: </a:t>
            </a:r>
            <a:r>
              <a:rPr lang="tr-TR" sz="1800" b="1" u="sng" dirty="0" smtClean="0">
                <a:solidFill>
                  <a:srgbClr val="FF0000"/>
                </a:solidFill>
              </a:rPr>
              <a:t>Neden</a:t>
            </a:r>
            <a:r>
              <a:rPr lang="tr-TR" sz="1800" b="1" dirty="0" smtClean="0">
                <a:solidFill>
                  <a:srgbClr val="FF0000"/>
                </a:solidFill>
              </a:rPr>
              <a:t> bugün okula </a:t>
            </a:r>
            <a:r>
              <a:rPr lang="tr-TR" sz="1800" b="1" u="sng" dirty="0" smtClean="0">
                <a:solidFill>
                  <a:srgbClr val="FF0000"/>
                </a:solidFill>
              </a:rPr>
              <a:t>geç kaldın</a:t>
            </a:r>
            <a:r>
              <a:rPr lang="tr-TR" sz="1800" b="1" dirty="0" smtClean="0">
                <a:solidFill>
                  <a:srgbClr val="FF0000"/>
                </a:solidFill>
              </a:rPr>
              <a:t>?             </a:t>
            </a:r>
            <a:endParaRPr lang="tr-TR" sz="1800" b="1" dirty="0" smtClean="0">
              <a:solidFill>
                <a:srgbClr val="FF0000"/>
              </a:solidFill>
            </a:endParaRPr>
          </a:p>
          <a:p>
            <a:pPr algn="l"/>
            <a:r>
              <a:rPr lang="tr-TR" sz="1800" b="1" dirty="0"/>
              <a:t> </a:t>
            </a:r>
            <a:r>
              <a:rPr lang="tr-TR" sz="1800" b="1" dirty="0" smtClean="0"/>
              <a:t>               </a:t>
            </a:r>
            <a:r>
              <a:rPr lang="tr-TR" sz="1400" b="1" dirty="0" smtClean="0"/>
              <a:t>soru zarfı                                   eylem ( fiil)                         </a:t>
            </a:r>
            <a:endParaRPr lang="tr-TR" sz="1400" b="1" dirty="0"/>
          </a:p>
        </p:txBody>
      </p:sp>
    </p:spTree>
    <p:extLst>
      <p:ext uri="{BB962C8B-B14F-4D97-AF65-F5344CB8AC3E}">
        <p14:creationId xmlns:p14="http://schemas.microsoft.com/office/powerpoint/2010/main" val="2611976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22069" y="0"/>
            <a:ext cx="11625942" cy="6858000"/>
          </a:xfrm>
        </p:spPr>
        <p:txBody>
          <a:bodyPr/>
          <a:lstStyle/>
          <a:p>
            <a:pPr marL="0" indent="0">
              <a:buNone/>
            </a:pPr>
            <a:r>
              <a:rPr lang="tr-TR" sz="1800" dirty="0" smtClean="0"/>
              <a:t>       </a:t>
            </a:r>
          </a:p>
          <a:p>
            <a:pPr marL="0" indent="0">
              <a:buNone/>
            </a:pPr>
            <a:r>
              <a:rPr lang="tr-TR" sz="1800" b="1" dirty="0" smtClean="0"/>
              <a:t>9. Aşağıdaki metinde geçen altı çizili kelimelerin türlerini kelimenin altına yazınız. (</a:t>
            </a:r>
            <a:r>
              <a:rPr lang="tr-TR" sz="1800" b="1" dirty="0" smtClean="0"/>
              <a:t>10 </a:t>
            </a:r>
            <a:r>
              <a:rPr lang="tr-TR" sz="1800" b="1" dirty="0" smtClean="0"/>
              <a:t>p.) </a:t>
            </a:r>
            <a:endParaRPr lang="tr-TR" sz="1800" dirty="0" smtClean="0"/>
          </a:p>
          <a:p>
            <a:pPr marL="0" indent="0">
              <a:lnSpc>
                <a:spcPct val="100000"/>
              </a:lnSpc>
              <a:spcBef>
                <a:spcPts val="0"/>
              </a:spcBef>
              <a:buNone/>
            </a:pPr>
            <a:r>
              <a:rPr lang="tr-TR" sz="1800" dirty="0"/>
              <a:t> </a:t>
            </a:r>
            <a:r>
              <a:rPr lang="tr-TR" sz="1800" dirty="0" smtClean="0"/>
              <a:t>       Bir profesör konferans vermek </a:t>
            </a:r>
            <a:r>
              <a:rPr lang="tr-TR" sz="1800" u="sng" dirty="0" smtClean="0"/>
              <a:t>üzere</a:t>
            </a:r>
            <a:r>
              <a:rPr lang="tr-TR" sz="1800" dirty="0" smtClean="0"/>
              <a:t> salona girmiş. Ama bakmış </a:t>
            </a:r>
            <a:r>
              <a:rPr lang="tr-TR" sz="1800" u="sng" dirty="0" smtClean="0"/>
              <a:t>ki</a:t>
            </a:r>
            <a:r>
              <a:rPr lang="tr-TR" sz="1800" dirty="0" smtClean="0"/>
              <a:t> </a:t>
            </a:r>
            <a:r>
              <a:rPr lang="tr-TR" sz="1800" dirty="0" smtClean="0"/>
              <a:t>  salon</a:t>
            </a:r>
            <a:r>
              <a:rPr lang="tr-TR" sz="1800" dirty="0" smtClean="0"/>
              <a:t>, </a:t>
            </a:r>
            <a:r>
              <a:rPr lang="tr-TR" sz="1800" u="sng" dirty="0" smtClean="0"/>
              <a:t>ön </a:t>
            </a:r>
            <a:r>
              <a:rPr lang="tr-TR" sz="1800" dirty="0" smtClean="0"/>
              <a:t>sırada oturan bire adam dışında boş. </a:t>
            </a:r>
          </a:p>
          <a:p>
            <a:pPr marL="0" indent="0">
              <a:lnSpc>
                <a:spcPct val="100000"/>
              </a:lnSpc>
              <a:spcBef>
                <a:spcPts val="0"/>
              </a:spcBef>
              <a:buNone/>
            </a:pPr>
            <a:r>
              <a:rPr lang="tr-TR" sz="1800" dirty="0" smtClean="0"/>
              <a:t>                                                                </a:t>
            </a:r>
            <a:r>
              <a:rPr lang="tr-TR" sz="1400" dirty="0" smtClean="0">
                <a:solidFill>
                  <a:srgbClr val="FF0000"/>
                </a:solidFill>
              </a:rPr>
              <a:t>edat                                                                  bağlaç            sıfat </a:t>
            </a:r>
            <a:endParaRPr lang="tr-TR" sz="1400" dirty="0">
              <a:solidFill>
                <a:srgbClr val="FF0000"/>
              </a:solidFill>
            </a:endParaRPr>
          </a:p>
          <a:p>
            <a:pPr marL="0" indent="0">
              <a:lnSpc>
                <a:spcPct val="100000"/>
              </a:lnSpc>
              <a:buNone/>
            </a:pPr>
            <a:r>
              <a:rPr lang="tr-TR" sz="1800" dirty="0" smtClean="0"/>
              <a:t>Konuşup konuşmama konusunda tereddüt düşen profesör </a:t>
            </a:r>
            <a:r>
              <a:rPr lang="tr-TR" sz="1800" u="sng" dirty="0" smtClean="0"/>
              <a:t>adama</a:t>
            </a:r>
            <a:r>
              <a:rPr lang="tr-TR" sz="1800" dirty="0" smtClean="0"/>
              <a:t> sormuş:</a:t>
            </a:r>
          </a:p>
          <a:p>
            <a:pPr marL="1371600" lvl="3" indent="0">
              <a:lnSpc>
                <a:spcPct val="100000"/>
              </a:lnSpc>
              <a:buNone/>
            </a:pPr>
            <a:endParaRPr lang="tr-TR" sz="800" dirty="0" smtClean="0"/>
          </a:p>
          <a:p>
            <a:pPr marL="1371600" lvl="3" indent="0">
              <a:lnSpc>
                <a:spcPct val="100000"/>
              </a:lnSpc>
              <a:buNone/>
            </a:pPr>
            <a:r>
              <a:rPr lang="tr-TR" sz="1200" dirty="0" smtClean="0">
                <a:solidFill>
                  <a:srgbClr val="FF0000"/>
                </a:solidFill>
              </a:rPr>
              <a:t>                                                                                                                       </a:t>
            </a:r>
            <a:r>
              <a:rPr lang="tr-TR" sz="1600" dirty="0" smtClean="0">
                <a:solidFill>
                  <a:srgbClr val="FF0000"/>
                </a:solidFill>
              </a:rPr>
              <a:t>isim  </a:t>
            </a:r>
            <a:endParaRPr lang="tr-TR" sz="1600" dirty="0" smtClean="0">
              <a:solidFill>
                <a:srgbClr val="FF0000"/>
              </a:solidFill>
            </a:endParaRPr>
          </a:p>
          <a:p>
            <a:pPr>
              <a:lnSpc>
                <a:spcPct val="100000"/>
              </a:lnSpc>
              <a:buFontTx/>
              <a:buChar char="-"/>
            </a:pPr>
            <a:r>
              <a:rPr lang="tr-TR" sz="1800" dirty="0" smtClean="0"/>
              <a:t>Buradaki tek kişi sensin. Sence konuşmalı mıyım? </a:t>
            </a:r>
            <a:endParaRPr lang="tr-TR" sz="1800" dirty="0" smtClean="0"/>
          </a:p>
          <a:p>
            <a:pPr>
              <a:lnSpc>
                <a:spcPct val="100000"/>
              </a:lnSpc>
              <a:buFontTx/>
              <a:buChar char="-"/>
            </a:pPr>
            <a:endParaRPr lang="tr-TR" sz="1800" dirty="0" smtClean="0"/>
          </a:p>
          <a:p>
            <a:pPr marL="0" indent="0">
              <a:lnSpc>
                <a:spcPct val="100000"/>
              </a:lnSpc>
              <a:spcBef>
                <a:spcPts val="0"/>
              </a:spcBef>
              <a:buNone/>
            </a:pPr>
            <a:r>
              <a:rPr lang="tr-TR" sz="1800" u="sng" dirty="0" smtClean="0"/>
              <a:t>Seyis</a:t>
            </a:r>
            <a:r>
              <a:rPr lang="tr-TR" sz="1800" dirty="0" smtClean="0"/>
              <a:t> cevap vermiş: "Hocam ben bir seyisim. Bu işlerden anlamam. Fakat ahıra gelseydim ve </a:t>
            </a:r>
            <a:r>
              <a:rPr lang="tr-TR" sz="1800" u="sng" dirty="0" smtClean="0"/>
              <a:t>biri</a:t>
            </a:r>
            <a:r>
              <a:rPr lang="tr-TR" sz="1800" dirty="0" smtClean="0"/>
              <a:t> dışında tüm atların kaçtığını </a:t>
            </a:r>
          </a:p>
          <a:p>
            <a:pPr marL="0" indent="0">
              <a:lnSpc>
                <a:spcPct val="100000"/>
              </a:lnSpc>
              <a:spcBef>
                <a:spcPts val="0"/>
              </a:spcBef>
              <a:buNone/>
            </a:pPr>
            <a:r>
              <a:rPr lang="tr-TR" sz="1800" dirty="0" smtClean="0">
                <a:solidFill>
                  <a:srgbClr val="FF0000"/>
                </a:solidFill>
              </a:rPr>
              <a:t>İsim									     isim</a:t>
            </a:r>
            <a:endParaRPr lang="tr-TR" sz="1800" dirty="0">
              <a:solidFill>
                <a:srgbClr val="FF0000"/>
              </a:solidFill>
            </a:endParaRPr>
          </a:p>
          <a:p>
            <a:pPr marL="0" indent="0">
              <a:lnSpc>
                <a:spcPct val="100000"/>
              </a:lnSpc>
              <a:spcBef>
                <a:spcPts val="0"/>
              </a:spcBef>
              <a:buNone/>
            </a:pPr>
            <a:endParaRPr lang="tr-TR" sz="1800" dirty="0" smtClean="0"/>
          </a:p>
          <a:p>
            <a:pPr marL="0" indent="0">
              <a:lnSpc>
                <a:spcPct val="100000"/>
              </a:lnSpc>
              <a:spcBef>
                <a:spcPts val="0"/>
              </a:spcBef>
              <a:buNone/>
            </a:pPr>
            <a:r>
              <a:rPr lang="tr-TR" sz="1800" dirty="0" smtClean="0"/>
              <a:t>görseydim </a:t>
            </a:r>
            <a:r>
              <a:rPr lang="tr-TR" sz="1800" dirty="0" smtClean="0"/>
              <a:t>yine de </a:t>
            </a:r>
            <a:r>
              <a:rPr lang="tr-TR" sz="1800" u="sng" dirty="0" smtClean="0"/>
              <a:t>o</a:t>
            </a:r>
            <a:r>
              <a:rPr lang="tr-TR" sz="1800" dirty="0" smtClean="0"/>
              <a:t>nu beslerdim.  </a:t>
            </a:r>
            <a:endParaRPr lang="tr-TR" sz="1800" dirty="0" smtClean="0"/>
          </a:p>
          <a:p>
            <a:pPr marL="0" indent="0">
              <a:lnSpc>
                <a:spcPct val="100000"/>
              </a:lnSpc>
              <a:spcBef>
                <a:spcPts val="0"/>
              </a:spcBef>
              <a:buNone/>
            </a:pPr>
            <a:r>
              <a:rPr lang="tr-TR" sz="1800" dirty="0" smtClean="0"/>
              <a:t>                              </a:t>
            </a:r>
            <a:r>
              <a:rPr lang="tr-TR" sz="1800" dirty="0" smtClean="0">
                <a:solidFill>
                  <a:srgbClr val="FF0000"/>
                </a:solidFill>
              </a:rPr>
              <a:t>zamir </a:t>
            </a:r>
          </a:p>
          <a:p>
            <a:pPr marL="0" indent="0">
              <a:lnSpc>
                <a:spcPct val="100000"/>
              </a:lnSpc>
              <a:spcBef>
                <a:spcPts val="0"/>
              </a:spcBef>
              <a:buNone/>
            </a:pPr>
            <a:endParaRPr lang="tr-TR" sz="1800" dirty="0" smtClean="0">
              <a:solidFill>
                <a:srgbClr val="FF0000"/>
              </a:solidFill>
            </a:endParaRPr>
          </a:p>
          <a:p>
            <a:pPr marL="0" lvl="0" indent="0">
              <a:buNone/>
            </a:pPr>
            <a:r>
              <a:rPr lang="tr-TR" sz="1800" b="1" dirty="0">
                <a:solidFill>
                  <a:prstClr val="black"/>
                </a:solidFill>
              </a:rPr>
              <a:t>10.     a) Düşün eyleminin  öğrenilen geçmiş zamanının olumsuz sorusunun 2. çoğul kişiye göre çekimini yazınız. (5 P. ) </a:t>
            </a:r>
          </a:p>
          <a:p>
            <a:pPr marL="0" lvl="0" indent="0">
              <a:buNone/>
            </a:pPr>
            <a:r>
              <a:rPr lang="tr-TR" sz="1800" b="1" dirty="0">
                <a:solidFill>
                  <a:prstClr val="black"/>
                </a:solidFill>
              </a:rPr>
              <a:t> </a:t>
            </a:r>
            <a:r>
              <a:rPr lang="tr-TR" sz="1800" b="1" dirty="0" smtClean="0">
                <a:solidFill>
                  <a:prstClr val="black"/>
                </a:solidFill>
              </a:rPr>
              <a:t>                </a:t>
            </a:r>
            <a:r>
              <a:rPr lang="tr-TR" sz="1800" b="1" dirty="0" smtClean="0">
                <a:solidFill>
                  <a:srgbClr val="FF0000"/>
                </a:solidFill>
              </a:rPr>
              <a:t>Düşünmemiş misiniz?     </a:t>
            </a:r>
            <a:endParaRPr lang="tr-TR" sz="1800" b="1" dirty="0">
              <a:solidFill>
                <a:srgbClr val="FF0000"/>
              </a:solidFill>
            </a:endParaRPr>
          </a:p>
          <a:p>
            <a:pPr marL="0" lvl="0" indent="0">
              <a:buNone/>
            </a:pPr>
            <a:r>
              <a:rPr lang="tr-TR" sz="1800" b="1" dirty="0">
                <a:solidFill>
                  <a:prstClr val="black"/>
                </a:solidFill>
              </a:rPr>
              <a:t>          </a:t>
            </a:r>
            <a:r>
              <a:rPr lang="tr-TR" sz="1800" b="1" dirty="0" smtClean="0">
                <a:solidFill>
                  <a:prstClr val="black"/>
                </a:solidFill>
              </a:rPr>
              <a:t> b</a:t>
            </a:r>
            <a:r>
              <a:rPr lang="tr-TR" sz="1800" b="1" dirty="0">
                <a:solidFill>
                  <a:prstClr val="black"/>
                </a:solidFill>
              </a:rPr>
              <a:t>) Yarın tiyatroya </a:t>
            </a:r>
            <a:r>
              <a:rPr lang="tr-TR" sz="1800" b="1" u="sng" dirty="0">
                <a:solidFill>
                  <a:prstClr val="black"/>
                </a:solidFill>
              </a:rPr>
              <a:t>gidelim. </a:t>
            </a:r>
            <a:r>
              <a:rPr lang="tr-TR" sz="1800" b="1" dirty="0">
                <a:solidFill>
                  <a:prstClr val="black"/>
                </a:solidFill>
              </a:rPr>
              <a:t> cümlesindeki  «gidelim» eylemi hangi kiple </a:t>
            </a:r>
            <a:r>
              <a:rPr lang="tr-TR" sz="1800" b="1" dirty="0" err="1">
                <a:solidFill>
                  <a:prstClr val="black"/>
                </a:solidFill>
              </a:rPr>
              <a:t>çekimlenmiştir</a:t>
            </a:r>
            <a:r>
              <a:rPr lang="tr-TR" sz="1800" b="1" dirty="0">
                <a:solidFill>
                  <a:prstClr val="black"/>
                </a:solidFill>
              </a:rPr>
              <a:t>? ( 5 p. ) </a:t>
            </a:r>
          </a:p>
          <a:p>
            <a:pPr marL="0" indent="0">
              <a:buNone/>
            </a:pPr>
            <a:r>
              <a:rPr lang="tr-TR" dirty="0">
                <a:solidFill>
                  <a:srgbClr val="FF0000"/>
                </a:solidFill>
              </a:rPr>
              <a:t> </a:t>
            </a:r>
            <a:r>
              <a:rPr lang="tr-TR" dirty="0" smtClean="0">
                <a:solidFill>
                  <a:srgbClr val="FF0000"/>
                </a:solidFill>
              </a:rPr>
              <a:t>          </a:t>
            </a:r>
            <a:r>
              <a:rPr lang="tr-TR" sz="1800" b="1" dirty="0" smtClean="0">
                <a:solidFill>
                  <a:srgbClr val="FF0000"/>
                </a:solidFill>
              </a:rPr>
              <a:t>İstek kipiyle </a:t>
            </a:r>
            <a:r>
              <a:rPr lang="tr-TR" sz="1800" b="1" dirty="0" err="1" smtClean="0">
                <a:solidFill>
                  <a:srgbClr val="FF0000"/>
                </a:solidFill>
              </a:rPr>
              <a:t>çekimlenmiştir</a:t>
            </a:r>
            <a:r>
              <a:rPr lang="tr-TR" sz="1800" b="1" dirty="0" smtClean="0">
                <a:solidFill>
                  <a:srgbClr val="FF0000"/>
                </a:solidFill>
              </a:rPr>
              <a:t>. </a:t>
            </a:r>
            <a:endParaRPr lang="tr-TR" sz="1800" b="1" dirty="0">
              <a:solidFill>
                <a:srgbClr val="FF0000"/>
              </a:solidFill>
            </a:endParaRPr>
          </a:p>
        </p:txBody>
      </p:sp>
    </p:spTree>
    <p:extLst>
      <p:ext uri="{BB962C8B-B14F-4D97-AF65-F5344CB8AC3E}">
        <p14:creationId xmlns:p14="http://schemas.microsoft.com/office/powerpoint/2010/main" val="288904216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574</Words>
  <Application>Microsoft Office PowerPoint</Application>
  <PresentationFormat>Geniş ekran</PresentationFormat>
  <Paragraphs>129</Paragraphs>
  <Slides>10</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Arial</vt:lpstr>
      <vt:lpstr>Bahnschrift Light</vt:lpstr>
      <vt:lpstr>Calibri</vt:lpstr>
      <vt:lpstr>Calibri Light</vt:lpstr>
      <vt:lpstr>Times New Roman</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korkmaz</dc:creator>
  <cp:lastModifiedBy>korkmaz</cp:lastModifiedBy>
  <cp:revision>54</cp:revision>
  <dcterms:created xsi:type="dcterms:W3CDTF">2019-04-16T17:39:20Z</dcterms:created>
  <dcterms:modified xsi:type="dcterms:W3CDTF">2019-04-29T17:05:58Z</dcterms:modified>
</cp:coreProperties>
</file>