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8FF23B1A-1FC3-4CD8-827B-5FE8834D7EE7}"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C7C2B9BA-B5BF-48F8-82AE-DA5A2E422A62}" type="slidenum">
              <a:rPr lang="tr-T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8386EF5E-A75B-49B0-AAC4-8F0C33837C1A}"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8BC77A13-B177-4E69-9D02-3D507BB7863C}" type="slidenum">
              <a:rPr lang="tr-T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7BD5EF96-D953-43AD-A6C7-786E0CEB14DD}" type="slidenum">
              <a:rPr lang="tr-T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C3760B1E-FE38-4DA3-B9B1-3E092675D636}" type="slidenum">
              <a:rPr lang="tr-T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5E5FEF32-E74C-44EA-B0C6-84639A43F944}" type="slidenum">
              <a:rPr lang="tr-T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DA499DE5-4538-40AF-A0B0-1D25B180E058}" type="slidenum">
              <a:rPr lang="tr-T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C2E87FA1-8655-48E7-9E63-B154C95ABE7A}" type="slidenum">
              <a:rPr lang="tr-T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DEAB0479-5D2A-4B53-9F76-475182D7A4CF}" type="slidenum">
              <a:rPr lang="tr-T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EC5F0056-E107-4B7B-9845-E6F74A68C45E}" type="slidenum">
              <a:rPr lang="tr-T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4BBBF8C-EE5E-4AE1-96E3-450B598A5B45}" type="slidenum">
              <a:rPr lang="tr-T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7" Type="http://schemas.openxmlformats.org/officeDocument/2006/relationships/image" Target="../media/image2.wmf"/><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1.wmf"/><Relationship Id="rId5" Type="http://schemas.openxmlformats.org/officeDocument/2006/relationships/audio" Target="../media/audio4.wav"/><Relationship Id="rId4" Type="http://schemas.openxmlformats.org/officeDocument/2006/relationships/audio" Target="../media/audio3.wav"/></Relationships>
</file>

<file path=ppt/slides/_rels/slide3.xml.rels><?xml version="1.0" encoding="UTF-8" standalone="yes"?>
<Relationships xmlns="http://schemas.openxmlformats.org/package/2006/relationships"><Relationship Id="rId3" Type="http://schemas.openxmlformats.org/officeDocument/2006/relationships/audio" Target="../media/audio6.wav"/><Relationship Id="rId7" Type="http://schemas.openxmlformats.org/officeDocument/2006/relationships/image" Target="../media/image3.wmf"/><Relationship Id="rId2" Type="http://schemas.openxmlformats.org/officeDocument/2006/relationships/audio" Target="../media/audio5.wav"/><Relationship Id="rId1" Type="http://schemas.openxmlformats.org/officeDocument/2006/relationships/slideLayout" Target="../slideLayouts/slideLayout7.xml"/><Relationship Id="rId6" Type="http://schemas.openxmlformats.org/officeDocument/2006/relationships/audio" Target="../media/audio4.wav"/><Relationship Id="rId5" Type="http://schemas.openxmlformats.org/officeDocument/2006/relationships/audio" Target="../media/audio8.wav"/><Relationship Id="rId4" Type="http://schemas.openxmlformats.org/officeDocument/2006/relationships/audio" Target="../media/audio7.wav"/></Relationships>
</file>

<file path=ppt/slides/_rels/slide4.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2.wav"/><Relationship Id="rId1" Type="http://schemas.openxmlformats.org/officeDocument/2006/relationships/slideLayout" Target="../slideLayouts/slideLayout7.xml"/><Relationship Id="rId5" Type="http://schemas.openxmlformats.org/officeDocument/2006/relationships/image" Target="../media/image4.wmf"/><Relationship Id="rId4" Type="http://schemas.openxmlformats.org/officeDocument/2006/relationships/audio" Target="../media/audio1.wav"/></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50825" y="2130425"/>
            <a:ext cx="8893175" cy="1470025"/>
          </a:xfrm>
        </p:spPr>
        <p:txBody>
          <a:bodyPr/>
          <a:lstStyle/>
          <a:p>
            <a:r>
              <a:rPr lang="tr-TR" sz="6600" b="1" i="1">
                <a:latin typeface="Algerian" pitchFamily="82" charset="0"/>
              </a:rPr>
              <a:t>ANLATIM BİÇİMLERİ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2"/>
          <p:cNvSpPr>
            <a:spLocks noChangeArrowheads="1" noChangeShapeType="1" noTextEdit="1"/>
          </p:cNvSpPr>
          <p:nvPr/>
        </p:nvSpPr>
        <p:spPr bwMode="auto">
          <a:xfrm>
            <a:off x="1066800" y="0"/>
            <a:ext cx="7086600" cy="457200"/>
          </a:xfrm>
          <a:prstGeom prst="rect">
            <a:avLst/>
          </a:prstGeom>
        </p:spPr>
        <p:txBody>
          <a:bodyPr wrap="none" fromWordArt="1">
            <a:prstTxWarp prst="textPlain">
              <a:avLst>
                <a:gd name="adj" fmla="val 50000"/>
              </a:avLst>
            </a:prstTxWarp>
          </a:bodyPr>
          <a:lstStyle/>
          <a:p>
            <a:pPr algn="ctr"/>
            <a:r>
              <a:rPr lang="tr-TR" sz="3600" kern="10">
                <a:ln w="9525">
                  <a:solidFill>
                    <a:srgbClr val="000000"/>
                  </a:solidFill>
                  <a:round/>
                  <a:headEnd/>
                  <a:tailEnd/>
                </a:ln>
                <a:solidFill>
                  <a:srgbClr val="FFFFFF"/>
                </a:solidFill>
                <a:latin typeface="Arial Black"/>
              </a:rPr>
              <a:t>KONUŞMAYA BAŞLATKEN </a:t>
            </a:r>
          </a:p>
        </p:txBody>
      </p:sp>
      <p:sp>
        <p:nvSpPr>
          <p:cNvPr id="12291" name="WordArt 3"/>
          <p:cNvSpPr>
            <a:spLocks noChangeArrowheads="1" noChangeShapeType="1" noTextEdit="1"/>
          </p:cNvSpPr>
          <p:nvPr/>
        </p:nvSpPr>
        <p:spPr bwMode="auto">
          <a:xfrm>
            <a:off x="838200" y="381000"/>
            <a:ext cx="7677150" cy="381000"/>
          </a:xfrm>
          <a:prstGeom prst="rect">
            <a:avLst/>
          </a:prstGeom>
        </p:spPr>
        <p:txBody>
          <a:bodyPr wrap="none" fromWordArt="1">
            <a:prstTxWarp prst="textPlain">
              <a:avLst>
                <a:gd name="adj" fmla="val 50000"/>
              </a:avLst>
            </a:prstTxWarp>
          </a:bodyPr>
          <a:lstStyle/>
          <a:p>
            <a:pPr algn="ctr"/>
            <a:r>
              <a:rPr lang="tr-TR" sz="3600" kern="10">
                <a:ln w="9525">
                  <a:solidFill>
                    <a:srgbClr val="000000"/>
                  </a:solidFill>
                  <a:round/>
                  <a:headEnd/>
                  <a:tailEnd/>
                </a:ln>
                <a:solidFill>
                  <a:srgbClr val="FFFFFF"/>
                </a:solidFill>
                <a:latin typeface="Arial Black"/>
              </a:rPr>
              <a:t>DİKKAT EDİLECEK HUSUSLAR</a:t>
            </a:r>
          </a:p>
        </p:txBody>
      </p:sp>
      <p:sp>
        <p:nvSpPr>
          <p:cNvPr id="12292" name="Rectangle 4"/>
          <p:cNvSpPr>
            <a:spLocks noChangeArrowheads="1"/>
          </p:cNvSpPr>
          <p:nvPr/>
        </p:nvSpPr>
        <p:spPr bwMode="auto">
          <a:xfrm>
            <a:off x="0" y="838200"/>
            <a:ext cx="9144000" cy="4492625"/>
          </a:xfrm>
          <a:prstGeom prst="rect">
            <a:avLst/>
          </a:prstGeom>
          <a:noFill/>
          <a:ln w="9525">
            <a:noFill/>
            <a:miter lim="800000"/>
            <a:headEnd/>
            <a:tailEnd/>
          </a:ln>
          <a:effectLst/>
        </p:spPr>
        <p:txBody>
          <a:bodyPr>
            <a:spAutoFit/>
          </a:bodyPr>
          <a:lstStyle/>
          <a:p>
            <a:r>
              <a:rPr lang="tr-TR" sz="1600">
                <a:latin typeface="Comic Sans MS" pitchFamily="66" charset="0"/>
                <a:cs typeface="Times New Roman" pitchFamily="18" charset="0"/>
              </a:rPr>
              <a:t>İnsandan insana miras olarak söz kalır. Vücudun nasibi hep ağızdan girer. Ruhun nasibi ise sözdür ve kulaktan girer. </a:t>
            </a:r>
          </a:p>
          <a:p>
            <a:pPr eaLnBrk="0" hangingPunct="0"/>
            <a:r>
              <a:rPr lang="tr-TR" sz="1600">
                <a:latin typeface="Comic Sans MS" pitchFamily="66" charset="0"/>
                <a:cs typeface="Times New Roman" pitchFamily="18" charset="0"/>
              </a:rPr>
              <a:t> </a:t>
            </a:r>
          </a:p>
          <a:p>
            <a:pPr eaLnBrk="0" hangingPunct="0"/>
            <a:r>
              <a:rPr lang="tr-TR" sz="1600">
                <a:latin typeface="Comic Sans MS" pitchFamily="66" charset="0"/>
                <a:cs typeface="Times New Roman" pitchFamily="18" charset="0"/>
              </a:rPr>
              <a:t>Konuşmalar, günlük yaşantıyı sürdürmek, kişi ve çevresini bir birine bağlamak, bilgi ve fikir aktarışında bulunmak her hangi bir konuyu açıklamak gibi çeşitli amaçlarla yapılır. Bu durumda bir taıkm çeşitlere ayrılması da doğaldır. </a:t>
            </a:r>
          </a:p>
          <a:p>
            <a:pPr eaLnBrk="0" hangingPunct="0"/>
            <a:r>
              <a:rPr lang="tr-TR" sz="1600">
                <a:latin typeface="Comic Sans MS" pitchFamily="66" charset="0"/>
                <a:cs typeface="Times New Roman" pitchFamily="18" charset="0"/>
              </a:rPr>
              <a:t> </a:t>
            </a:r>
          </a:p>
          <a:p>
            <a:pPr eaLnBrk="0" hangingPunct="0"/>
            <a:r>
              <a:rPr lang="tr-TR" sz="1600">
                <a:latin typeface="Comic Sans MS" pitchFamily="66" charset="0"/>
                <a:cs typeface="Times New Roman" pitchFamily="18" charset="0"/>
              </a:rPr>
              <a:t>     </a:t>
            </a:r>
            <a:r>
              <a:rPr lang="tr-TR" sz="1600">
                <a:latin typeface="Comic Sans MS" pitchFamily="66" charset="0"/>
              </a:rPr>
              <a:t>           </a:t>
            </a:r>
            <a:r>
              <a:rPr lang="tr-TR" sz="1600">
                <a:latin typeface="Comic Sans MS" pitchFamily="66" charset="0"/>
                <a:cs typeface="Times New Roman" pitchFamily="18" charset="0"/>
              </a:rPr>
              <a:t>Konuşmaya başlarken dikkat  edilecek  hususlar    </a:t>
            </a:r>
          </a:p>
          <a:p>
            <a:pPr eaLnBrk="0" hangingPunct="0"/>
            <a:r>
              <a:rPr lang="tr-TR" sz="1600">
                <a:latin typeface="Comic Sans MS" pitchFamily="66" charset="0"/>
                <a:cs typeface="Times New Roman" pitchFamily="18" charset="0"/>
              </a:rPr>
              <a:t>                Konuşma  önceden  düşünüp tasarlanmayan gelişi güzel konuşmalar dır. insan yolda  gezmede,işte,çarşıda, kısacası her yerde konuşma ve dinlemek zorundadır. Genellikle “günaydın, selam, merhaba, ne haber ?” gibi selamlaşma ve hitaplarla başlayan bir sohbet niteliğinde gösterilebilir. </a:t>
            </a:r>
          </a:p>
          <a:p>
            <a:pPr eaLnBrk="0" hangingPunct="0"/>
            <a:r>
              <a:rPr lang="tr-TR" sz="1600">
                <a:latin typeface="Comic Sans MS" pitchFamily="66" charset="0"/>
                <a:cs typeface="Times New Roman" pitchFamily="18" charset="0"/>
              </a:rPr>
              <a:t>	  İnsanlar günlük konuşmalarına gerektiği kadar özen göstermezler, boş verici name lazımcı, kalender olmak kolaylarına gelir. Oysa ki bir günün pırıltısı mutluluğu kıvılcımları sevginin hatta başarının sırrı temelde bu tür konuşmalarda gizlidir. Dostluklar bu tür konuşmalarla kurulur, bir takım iş temelleri bu konuşmalarla atılır. Saygınlığımız bu tür konuşmalarla artar. Dolayısı ile günlük konuşmalara “gelişigüzel” derken sorumluluktan ve iç disiplinden uzak olmayı kastediyoruz. </a:t>
            </a:r>
            <a:endParaRPr lang="tr-TR" sz="1600">
              <a:latin typeface="Comic Sans MS" pitchFamily="66" charset="0"/>
            </a:endParaRPr>
          </a:p>
        </p:txBody>
      </p:sp>
      <p:pic>
        <p:nvPicPr>
          <p:cNvPr id="12293" name="Picture 5" descr="bd00028_"/>
          <p:cNvPicPr>
            <a:picLocks noChangeAspect="1" noChangeArrowheads="1"/>
          </p:cNvPicPr>
          <p:nvPr/>
        </p:nvPicPr>
        <p:blipFill>
          <a:blip r:embed="rId2"/>
          <a:srcRect/>
          <a:stretch>
            <a:fillRect/>
          </a:stretch>
        </p:blipFill>
        <p:spPr bwMode="auto">
          <a:xfrm>
            <a:off x="3124200" y="5289550"/>
            <a:ext cx="2362200" cy="156845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WordArt 2"/>
          <p:cNvSpPr>
            <a:spLocks noChangeArrowheads="1" noChangeShapeType="1" noTextEdit="1"/>
          </p:cNvSpPr>
          <p:nvPr/>
        </p:nvSpPr>
        <p:spPr bwMode="auto">
          <a:xfrm>
            <a:off x="533400" y="0"/>
            <a:ext cx="8067675" cy="647700"/>
          </a:xfrm>
          <a:prstGeom prst="rect">
            <a:avLst/>
          </a:prstGeom>
        </p:spPr>
        <p:txBody>
          <a:bodyPr wrap="none" fromWordArt="1">
            <a:prstTxWarp prst="textPlain">
              <a:avLst>
                <a:gd name="adj" fmla="val 50000"/>
              </a:avLst>
            </a:prstTxWarp>
          </a:bodyPr>
          <a:lstStyle/>
          <a:p>
            <a:pPr algn="ctr"/>
            <a:r>
              <a:rPr lang="tr-TR" sz="3600" kern="10">
                <a:ln w="12700">
                  <a:solidFill>
                    <a:srgbClr val="000000"/>
                  </a:solidFill>
                  <a:round/>
                  <a:headEnd/>
                  <a:tailEnd/>
                </a:ln>
                <a:solidFill>
                  <a:srgbClr val="FFFF00"/>
                </a:solidFill>
                <a:effectLst>
                  <a:outerShdw dist="45791" dir="2021404" algn="ctr" rotWithShape="0">
                    <a:srgbClr val="9999FF"/>
                  </a:outerShdw>
                </a:effectLst>
                <a:latin typeface="Arial Black"/>
              </a:rPr>
              <a:t>1.Söze Başlarken Duruş, Kılık Kıyafet Düzenlemesi</a:t>
            </a:r>
          </a:p>
        </p:txBody>
      </p:sp>
      <p:sp>
        <p:nvSpPr>
          <p:cNvPr id="13315" name="Rectangle 3"/>
          <p:cNvSpPr>
            <a:spLocks noChangeArrowheads="1"/>
          </p:cNvSpPr>
          <p:nvPr/>
        </p:nvSpPr>
        <p:spPr bwMode="auto">
          <a:xfrm>
            <a:off x="0" y="685800"/>
            <a:ext cx="9144000" cy="825500"/>
          </a:xfrm>
          <a:prstGeom prst="rect">
            <a:avLst/>
          </a:prstGeom>
          <a:noFill/>
          <a:ln w="9525">
            <a:noFill/>
            <a:miter lim="800000"/>
            <a:headEnd/>
            <a:tailEnd/>
          </a:ln>
          <a:effectLst/>
        </p:spPr>
        <p:txBody>
          <a:bodyPr>
            <a:spAutoFit/>
          </a:bodyPr>
          <a:lstStyle/>
          <a:p>
            <a:r>
              <a:rPr lang="tr-TR" sz="1200">
                <a:latin typeface="Comic Sans MS" pitchFamily="66" charset="0"/>
              </a:rPr>
              <a:t>             </a:t>
            </a:r>
            <a:r>
              <a:rPr lang="tr-TR" sz="1600">
                <a:latin typeface="Comic Sans MS" pitchFamily="66" charset="0"/>
                <a:cs typeface="Times New Roman" pitchFamily="18" charset="0"/>
              </a:rPr>
              <a:t>Konuşmacı, dinleyici karşısında düzgün bir kılıkta çıkmalıdır. Konuşmacının kıyafetindeki abartı  konuşmanın etkisini azaltır, dinleyicilerin dikkatini dağıtır</a:t>
            </a:r>
          </a:p>
          <a:p>
            <a:pPr eaLnBrk="0" hangingPunct="0"/>
            <a:endParaRPr lang="tr-TR" sz="1600">
              <a:latin typeface="Comic Sans MS" pitchFamily="66" charset="0"/>
            </a:endParaRPr>
          </a:p>
        </p:txBody>
      </p:sp>
      <p:sp>
        <p:nvSpPr>
          <p:cNvPr id="13316" name="WordArt 4"/>
          <p:cNvSpPr>
            <a:spLocks noChangeArrowheads="1" noChangeShapeType="1" noTextEdit="1"/>
          </p:cNvSpPr>
          <p:nvPr/>
        </p:nvSpPr>
        <p:spPr bwMode="auto">
          <a:xfrm>
            <a:off x="381000" y="1371600"/>
            <a:ext cx="8177213" cy="609600"/>
          </a:xfrm>
          <a:prstGeom prst="rect">
            <a:avLst/>
          </a:prstGeom>
        </p:spPr>
        <p:txBody>
          <a:bodyPr wrap="none" fromWordArt="1">
            <a:prstTxWarp prst="textPlain">
              <a:avLst>
                <a:gd name="adj" fmla="val 50000"/>
              </a:avLst>
            </a:prstTxWarp>
          </a:bodyPr>
          <a:lstStyle/>
          <a:p>
            <a:pPr algn="ctr"/>
            <a:r>
              <a:rPr lang="tr-TR" sz="3600" kern="10">
                <a:ln w="12700">
                  <a:solidFill>
                    <a:srgbClr val="000000"/>
                  </a:solidFill>
                  <a:round/>
                  <a:headEnd/>
                  <a:tailEnd/>
                </a:ln>
                <a:solidFill>
                  <a:srgbClr val="FFFF00"/>
                </a:solidFill>
                <a:effectLst>
                  <a:outerShdw dist="45791" dir="2021404" algn="ctr" rotWithShape="0">
                    <a:srgbClr val="9999FF"/>
                  </a:outerShdw>
                </a:effectLst>
                <a:latin typeface="Arial Black"/>
              </a:rPr>
              <a:t>2.Konuşulan Mekan Ve Dinleyicinin Değerlendirilmesi</a:t>
            </a:r>
          </a:p>
        </p:txBody>
      </p:sp>
      <p:sp>
        <p:nvSpPr>
          <p:cNvPr id="13317" name="Rectangle 5"/>
          <p:cNvSpPr>
            <a:spLocks noChangeArrowheads="1"/>
          </p:cNvSpPr>
          <p:nvPr/>
        </p:nvSpPr>
        <p:spPr bwMode="auto">
          <a:xfrm>
            <a:off x="0" y="1981200"/>
            <a:ext cx="9144000" cy="2292350"/>
          </a:xfrm>
          <a:prstGeom prst="rect">
            <a:avLst/>
          </a:prstGeom>
          <a:noFill/>
          <a:ln w="9525">
            <a:noFill/>
            <a:miter lim="800000"/>
            <a:headEnd/>
            <a:tailEnd/>
          </a:ln>
          <a:effectLst/>
        </p:spPr>
        <p:txBody>
          <a:bodyPr>
            <a:spAutoFit/>
          </a:bodyPr>
          <a:lstStyle/>
          <a:p>
            <a:r>
              <a:rPr lang="tr-TR" sz="1600">
                <a:latin typeface="Comic Sans MS" pitchFamily="66" charset="0"/>
                <a:cs typeface="Times New Roman" pitchFamily="18" charset="0"/>
              </a:rPr>
              <a:t>Konuşma yapılacak yerin koşulları, gerek konuşmacı gerek dinleyici açısından çok önemlidir. Koşulların konuşmaya uygun oluşu, konuşmanın olumlu etkiler bırakmasına yardımcı olur. Konuşmanın etkili olabilmesi için konuşmalara dikkat edilmelidir. </a:t>
            </a:r>
          </a:p>
          <a:p>
            <a:pPr eaLnBrk="0" hangingPunct="0"/>
            <a:r>
              <a:rPr lang="tr-TR" sz="1600">
                <a:latin typeface="Comic Sans MS" pitchFamily="66" charset="0"/>
                <a:cs typeface="Times New Roman" pitchFamily="18" charset="0"/>
              </a:rPr>
              <a:t>a-) Konuşmacıyı, dinleyiciler rahatça görebilmeli, kürsü dinleyicilere uzak olmamalıdır.</a:t>
            </a:r>
          </a:p>
          <a:p>
            <a:pPr eaLnBrk="0" hangingPunct="0"/>
            <a:r>
              <a:rPr lang="tr-TR" sz="1600">
                <a:latin typeface="Comic Sans MS" pitchFamily="66" charset="0"/>
                <a:cs typeface="Times New Roman" pitchFamily="18" charset="0"/>
              </a:rPr>
              <a:t>b-) Kürsü üzerinde dinleyicilerin dikkatini dağıtacak afiş,eşya,yazı bulunmamalıdır.</a:t>
            </a:r>
          </a:p>
          <a:p>
            <a:pPr eaLnBrk="0" hangingPunct="0"/>
            <a:r>
              <a:rPr lang="tr-TR" sz="1600">
                <a:latin typeface="Comic Sans MS" pitchFamily="66" charset="0"/>
                <a:cs typeface="Times New Roman" pitchFamily="18" charset="0"/>
              </a:rPr>
              <a:t>c-) Konuşma yeri aydınlık olmalıdır. Dinleyiciler konuşmacıyı rahatlıkla izleyebilmelidir.</a:t>
            </a:r>
          </a:p>
          <a:p>
            <a:pPr eaLnBrk="0" hangingPunct="0"/>
            <a:r>
              <a:rPr lang="tr-TR" sz="1600">
                <a:latin typeface="Comic Sans MS" pitchFamily="66" charset="0"/>
                <a:cs typeface="Times New Roman" pitchFamily="18" charset="0"/>
              </a:rPr>
              <a:t> </a:t>
            </a:r>
          </a:p>
          <a:p>
            <a:pPr eaLnBrk="0" hangingPunct="0"/>
            <a:r>
              <a:rPr lang="tr-TR" sz="1600">
                <a:latin typeface="Comic Sans MS" pitchFamily="66" charset="0"/>
                <a:cs typeface="Times New Roman" pitchFamily="18" charset="0"/>
              </a:rPr>
              <a:t> </a:t>
            </a:r>
          </a:p>
          <a:p>
            <a:pPr eaLnBrk="0" hangingPunct="0"/>
            <a:endParaRPr lang="tr-TR" sz="1600">
              <a:latin typeface="Comic Sans MS" pitchFamily="66" charset="0"/>
            </a:endParaRPr>
          </a:p>
        </p:txBody>
      </p:sp>
      <p:sp>
        <p:nvSpPr>
          <p:cNvPr id="13318" name="WordArt 6"/>
          <p:cNvSpPr>
            <a:spLocks noChangeArrowheads="1" noChangeShapeType="1" noTextEdit="1"/>
          </p:cNvSpPr>
          <p:nvPr/>
        </p:nvSpPr>
        <p:spPr bwMode="auto">
          <a:xfrm>
            <a:off x="2667000" y="3581400"/>
            <a:ext cx="3248025" cy="457200"/>
          </a:xfrm>
          <a:prstGeom prst="rect">
            <a:avLst/>
          </a:prstGeom>
        </p:spPr>
        <p:txBody>
          <a:bodyPr wrap="none" fromWordArt="1">
            <a:prstTxWarp prst="textPlain">
              <a:avLst>
                <a:gd name="adj" fmla="val 50000"/>
              </a:avLst>
            </a:prstTxWarp>
          </a:bodyPr>
          <a:lstStyle/>
          <a:p>
            <a:pPr algn="ctr"/>
            <a:r>
              <a:rPr lang="tr-TR" sz="3600" kern="10">
                <a:ln w="12700">
                  <a:solidFill>
                    <a:srgbClr val="000000"/>
                  </a:solidFill>
                  <a:round/>
                  <a:headEnd/>
                  <a:tailEnd/>
                </a:ln>
                <a:solidFill>
                  <a:srgbClr val="FFFF00"/>
                </a:solidFill>
                <a:effectLst>
                  <a:outerShdw dist="45791" dir="2021404" algn="ctr" rotWithShape="0">
                    <a:srgbClr val="9999FF"/>
                  </a:outerShdw>
                </a:effectLst>
                <a:latin typeface="Arial Black"/>
              </a:rPr>
              <a:t>3.Göz İrtibatı</a:t>
            </a:r>
          </a:p>
        </p:txBody>
      </p:sp>
      <p:sp>
        <p:nvSpPr>
          <p:cNvPr id="13319" name="Rectangle 7"/>
          <p:cNvSpPr>
            <a:spLocks noChangeArrowheads="1"/>
          </p:cNvSpPr>
          <p:nvPr/>
        </p:nvSpPr>
        <p:spPr bwMode="auto">
          <a:xfrm>
            <a:off x="0" y="4114800"/>
            <a:ext cx="9144000" cy="825500"/>
          </a:xfrm>
          <a:prstGeom prst="rect">
            <a:avLst/>
          </a:prstGeom>
          <a:noFill/>
          <a:ln w="9525">
            <a:noFill/>
            <a:miter lim="800000"/>
            <a:headEnd/>
            <a:tailEnd/>
          </a:ln>
          <a:effectLst/>
        </p:spPr>
        <p:txBody>
          <a:bodyPr>
            <a:spAutoFit/>
          </a:bodyPr>
          <a:lstStyle/>
          <a:p>
            <a:r>
              <a:rPr lang="tr-TR" sz="1600">
                <a:latin typeface="Comic Sans MS" pitchFamily="66" charset="0"/>
                <a:cs typeface="Times New Roman" pitchFamily="18" charset="0"/>
              </a:rPr>
              <a:t>Konuşmacı, konuşması sırasında bilgisiyle ve tavrıyla dinleyicilere hakim olmalı, sadece salonun belli bir yerine bakmamalı dikkatini kendi üzerinde toplamalıdır.</a:t>
            </a:r>
          </a:p>
          <a:p>
            <a:pPr eaLnBrk="0" hangingPunct="0"/>
            <a:endParaRPr lang="tr-TR" sz="1600">
              <a:latin typeface="Comic Sans MS" pitchFamily="66" charset="0"/>
            </a:endParaRPr>
          </a:p>
        </p:txBody>
      </p:sp>
      <p:sp>
        <p:nvSpPr>
          <p:cNvPr id="13320" name="WordArt 8"/>
          <p:cNvSpPr>
            <a:spLocks noChangeArrowheads="1" noChangeShapeType="1" noTextEdit="1"/>
          </p:cNvSpPr>
          <p:nvPr/>
        </p:nvSpPr>
        <p:spPr bwMode="auto">
          <a:xfrm>
            <a:off x="1371600" y="4724400"/>
            <a:ext cx="6467475" cy="457200"/>
          </a:xfrm>
          <a:prstGeom prst="rect">
            <a:avLst/>
          </a:prstGeom>
        </p:spPr>
        <p:txBody>
          <a:bodyPr wrap="none" fromWordArt="1">
            <a:prstTxWarp prst="textPlain">
              <a:avLst>
                <a:gd name="adj" fmla="val 50000"/>
              </a:avLst>
            </a:prstTxWarp>
          </a:bodyPr>
          <a:lstStyle/>
          <a:p>
            <a:pPr algn="ctr"/>
            <a:r>
              <a:rPr lang="tr-TR" sz="3600" kern="10">
                <a:ln w="12700">
                  <a:solidFill>
                    <a:srgbClr val="000000"/>
                  </a:solidFill>
                  <a:round/>
                  <a:headEnd/>
                  <a:tailEnd/>
                </a:ln>
                <a:solidFill>
                  <a:srgbClr val="FFFF00"/>
                </a:solidFill>
                <a:effectLst>
                  <a:outerShdw dist="45791" dir="2021404" algn="ctr" rotWithShape="0">
                    <a:srgbClr val="9999FF"/>
                  </a:outerShdw>
                </a:effectLst>
                <a:latin typeface="Arial Black"/>
              </a:rPr>
              <a:t>4.Ses Tonunun Ayarlanması</a:t>
            </a:r>
          </a:p>
        </p:txBody>
      </p:sp>
      <p:sp>
        <p:nvSpPr>
          <p:cNvPr id="13321" name="Rectangle 9"/>
          <p:cNvSpPr>
            <a:spLocks noChangeArrowheads="1"/>
          </p:cNvSpPr>
          <p:nvPr/>
        </p:nvSpPr>
        <p:spPr bwMode="auto">
          <a:xfrm>
            <a:off x="0" y="5410200"/>
            <a:ext cx="9144000" cy="1314450"/>
          </a:xfrm>
          <a:prstGeom prst="rect">
            <a:avLst/>
          </a:prstGeom>
          <a:noFill/>
          <a:ln w="9525">
            <a:noFill/>
            <a:miter lim="800000"/>
            <a:headEnd/>
            <a:tailEnd/>
          </a:ln>
          <a:effectLst/>
        </p:spPr>
        <p:txBody>
          <a:bodyPr>
            <a:spAutoFit/>
          </a:bodyPr>
          <a:lstStyle/>
          <a:p>
            <a:r>
              <a:rPr lang="tr-TR" sz="1600">
                <a:latin typeface="Comic Sans MS" pitchFamily="66" charset="0"/>
                <a:cs typeface="Times New Roman" pitchFamily="18" charset="0"/>
              </a:rPr>
              <a:t>Konuşmacı ses tonunu salonun durumuna göre ayarlamalıdır. Sesini yükseltmemeli, bağırmamalı. Söylediklerinin anlamına göre normal tonlarda konuşmaya özen göstermelidir. Salonun küçük ve ya büyük olmasına bağlı olarak ses düzeni ayarlanmalır.</a:t>
            </a:r>
          </a:p>
          <a:p>
            <a:pPr eaLnBrk="0" hangingPunct="0"/>
            <a:r>
              <a:rPr lang="tr-TR" sz="1600">
                <a:latin typeface="Comic Sans MS" pitchFamily="66" charset="0"/>
                <a:cs typeface="Times New Roman" pitchFamily="18" charset="0"/>
              </a:rPr>
              <a:t> </a:t>
            </a:r>
          </a:p>
          <a:p>
            <a:pPr eaLnBrk="0" hangingPunct="0"/>
            <a:endParaRPr lang="tr-TR" sz="1600">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WordArt 2"/>
          <p:cNvSpPr>
            <a:spLocks noChangeArrowheads="1" noChangeShapeType="1" noTextEdit="1"/>
          </p:cNvSpPr>
          <p:nvPr/>
        </p:nvSpPr>
        <p:spPr bwMode="auto">
          <a:xfrm>
            <a:off x="685800" y="0"/>
            <a:ext cx="8067675" cy="647700"/>
          </a:xfrm>
          <a:prstGeom prst="rect">
            <a:avLst/>
          </a:prstGeom>
        </p:spPr>
        <p:txBody>
          <a:bodyPr wrap="none" fromWordArt="1">
            <a:prstTxWarp prst="textPlain">
              <a:avLst>
                <a:gd name="adj" fmla="val 50000"/>
              </a:avLst>
            </a:prstTxWarp>
          </a:bodyPr>
          <a:lstStyle/>
          <a:p>
            <a:pPr algn="ctr"/>
            <a:r>
              <a:rPr lang="tr-TR" sz="3600" kern="10">
                <a:ln w="12700">
                  <a:solidFill>
                    <a:srgbClr val="000000"/>
                  </a:solidFill>
                  <a:round/>
                  <a:headEnd/>
                  <a:tailEnd/>
                </a:ln>
                <a:solidFill>
                  <a:srgbClr val="FFFF00"/>
                </a:solidFill>
                <a:effectLst>
                  <a:outerShdw dist="45791" dir="2021404" algn="ctr" rotWithShape="0">
                    <a:srgbClr val="9999FF"/>
                  </a:outerShdw>
                </a:effectLst>
                <a:latin typeface="Arial Black"/>
              </a:rPr>
              <a:t>5.Konuşma İle Hareketler Arasında Uyum Sağlamak</a:t>
            </a:r>
          </a:p>
        </p:txBody>
      </p:sp>
      <p:sp>
        <p:nvSpPr>
          <p:cNvPr id="14339" name="Rectangle 3"/>
          <p:cNvSpPr>
            <a:spLocks noChangeArrowheads="1"/>
          </p:cNvSpPr>
          <p:nvPr/>
        </p:nvSpPr>
        <p:spPr bwMode="auto">
          <a:xfrm>
            <a:off x="0" y="609600"/>
            <a:ext cx="9144000" cy="1069975"/>
          </a:xfrm>
          <a:prstGeom prst="rect">
            <a:avLst/>
          </a:prstGeom>
          <a:noFill/>
          <a:ln w="9525">
            <a:noFill/>
            <a:miter lim="800000"/>
            <a:headEnd/>
            <a:tailEnd/>
          </a:ln>
          <a:effectLst/>
        </p:spPr>
        <p:txBody>
          <a:bodyPr>
            <a:spAutoFit/>
          </a:bodyPr>
          <a:lstStyle/>
          <a:p>
            <a:r>
              <a:rPr lang="tr-TR" sz="1600">
                <a:latin typeface="Comic Sans MS" pitchFamily="66" charset="0"/>
                <a:cs typeface="Times New Roman" pitchFamily="18" charset="0"/>
              </a:rPr>
              <a:t>Konuşmacı ses tonunu salonun durumuna göre ayarlamalıdır. Sesini yükseltmemeli, bağırmamalı. Söylediklerinin anlamına göre normal tonlarda konuşmaya özen göstermelidir. Salonun küçük ve ya büyük olmasına bağlı olarak ses düzeni ayarlanmalır.</a:t>
            </a:r>
          </a:p>
          <a:p>
            <a:pPr eaLnBrk="0" hangingPunct="0"/>
            <a:endParaRPr lang="tr-TR" sz="1600">
              <a:latin typeface="Comic Sans MS" pitchFamily="66" charset="0"/>
            </a:endParaRPr>
          </a:p>
        </p:txBody>
      </p:sp>
      <p:sp>
        <p:nvSpPr>
          <p:cNvPr id="14340" name="WordArt 4"/>
          <p:cNvSpPr>
            <a:spLocks noChangeArrowheads="1" noChangeShapeType="1" noTextEdit="1"/>
          </p:cNvSpPr>
          <p:nvPr/>
        </p:nvSpPr>
        <p:spPr bwMode="auto">
          <a:xfrm>
            <a:off x="609600" y="1524000"/>
            <a:ext cx="8229600" cy="647700"/>
          </a:xfrm>
          <a:prstGeom prst="rect">
            <a:avLst/>
          </a:prstGeom>
        </p:spPr>
        <p:txBody>
          <a:bodyPr wrap="none" fromWordArt="1">
            <a:prstTxWarp prst="textPlain">
              <a:avLst>
                <a:gd name="adj" fmla="val 50000"/>
              </a:avLst>
            </a:prstTxWarp>
          </a:bodyPr>
          <a:lstStyle/>
          <a:p>
            <a:pPr algn="ctr"/>
            <a:r>
              <a:rPr lang="tr-TR" sz="3600" kern="10">
                <a:ln w="12700">
                  <a:solidFill>
                    <a:srgbClr val="000000"/>
                  </a:solidFill>
                  <a:round/>
                  <a:headEnd/>
                  <a:tailEnd/>
                </a:ln>
                <a:solidFill>
                  <a:srgbClr val="FFFF00"/>
                </a:solidFill>
                <a:effectLst>
                  <a:outerShdw dist="45791" dir="2021404" algn="ctr" rotWithShape="0">
                    <a:srgbClr val="9999FF"/>
                  </a:outerShdw>
                </a:effectLst>
                <a:latin typeface="Arial Black"/>
              </a:rPr>
              <a:t>6.Canlı, İnandırıcı Ve İlgi Çekici Olmaya Dikkat Etme</a:t>
            </a:r>
          </a:p>
        </p:txBody>
      </p:sp>
      <p:sp>
        <p:nvSpPr>
          <p:cNvPr id="14341" name="Rectangle 5"/>
          <p:cNvSpPr>
            <a:spLocks noChangeArrowheads="1"/>
          </p:cNvSpPr>
          <p:nvPr/>
        </p:nvSpPr>
        <p:spPr bwMode="auto">
          <a:xfrm>
            <a:off x="0" y="2209800"/>
            <a:ext cx="9144000" cy="1069975"/>
          </a:xfrm>
          <a:prstGeom prst="rect">
            <a:avLst/>
          </a:prstGeom>
          <a:noFill/>
          <a:ln w="9525">
            <a:noFill/>
            <a:miter lim="800000"/>
            <a:headEnd/>
            <a:tailEnd/>
          </a:ln>
          <a:effectLst/>
        </p:spPr>
        <p:txBody>
          <a:bodyPr>
            <a:spAutoFit/>
          </a:bodyPr>
          <a:lstStyle/>
          <a:p>
            <a:r>
              <a:rPr lang="tr-TR" sz="1600">
                <a:latin typeface="Comic Sans MS" pitchFamily="66" charset="0"/>
              </a:rPr>
              <a:t>      </a:t>
            </a:r>
            <a:r>
              <a:rPr lang="tr-TR" sz="1600">
                <a:latin typeface="Comic Sans MS" pitchFamily="66" charset="0"/>
                <a:cs typeface="Times New Roman" pitchFamily="18" charset="0"/>
              </a:rPr>
              <a:t>Konuşmacı, konuşmasını hazırlarken gereksiz bir yığın söz yerine kısa, inandırıcı, etkileyici cümleler kullanmalıdır. Ayrıca konuşmacı kendi seçtiği bir konuda, “bana kalırsa, yanılmıyorsam, bu konuda bilgim yok” .gibi sözler  söylememelidir. Böyle sözler yerine “ eminim ki, inanıyoruz, kimse şüphe etmesin “ gibi kesin, etkili, inandırıcı ifadelere yer vermelidir</a:t>
            </a:r>
            <a:r>
              <a:rPr lang="en-US" sz="1600">
                <a:latin typeface="Comic Sans MS" pitchFamily="66" charset="0"/>
              </a:rPr>
              <a:t> </a:t>
            </a:r>
          </a:p>
        </p:txBody>
      </p:sp>
      <p:sp>
        <p:nvSpPr>
          <p:cNvPr id="14342" name="WordArt 6"/>
          <p:cNvSpPr>
            <a:spLocks noChangeArrowheads="1" noChangeShapeType="1" noTextEdit="1"/>
          </p:cNvSpPr>
          <p:nvPr/>
        </p:nvSpPr>
        <p:spPr bwMode="auto">
          <a:xfrm>
            <a:off x="838200" y="3352800"/>
            <a:ext cx="7581900" cy="457200"/>
          </a:xfrm>
          <a:prstGeom prst="rect">
            <a:avLst/>
          </a:prstGeom>
        </p:spPr>
        <p:txBody>
          <a:bodyPr wrap="none" fromWordArt="1">
            <a:prstTxWarp prst="textPlain">
              <a:avLst>
                <a:gd name="adj" fmla="val 50000"/>
              </a:avLst>
            </a:prstTxWarp>
          </a:bodyPr>
          <a:lstStyle/>
          <a:p>
            <a:pPr algn="ctr"/>
            <a:r>
              <a:rPr lang="tr-TR" sz="3600" kern="10">
                <a:ln w="12700">
                  <a:solidFill>
                    <a:srgbClr val="000000"/>
                  </a:solidFill>
                  <a:round/>
                  <a:headEnd/>
                  <a:tailEnd/>
                </a:ln>
                <a:solidFill>
                  <a:srgbClr val="FFFF00"/>
                </a:solidFill>
                <a:effectLst>
                  <a:outerShdw dist="45791" dir="2021404" algn="ctr" rotWithShape="0">
                    <a:srgbClr val="9999FF"/>
                  </a:outerShdw>
                </a:effectLst>
                <a:latin typeface="Arial Black"/>
              </a:rPr>
              <a:t>7.Konuşma Süresinin Kontrolü</a:t>
            </a:r>
          </a:p>
        </p:txBody>
      </p:sp>
      <p:sp>
        <p:nvSpPr>
          <p:cNvPr id="14343" name="Rectangle 7"/>
          <p:cNvSpPr>
            <a:spLocks noChangeArrowheads="1"/>
          </p:cNvSpPr>
          <p:nvPr/>
        </p:nvSpPr>
        <p:spPr bwMode="auto">
          <a:xfrm>
            <a:off x="0" y="3810000"/>
            <a:ext cx="9144000" cy="2047875"/>
          </a:xfrm>
          <a:prstGeom prst="rect">
            <a:avLst/>
          </a:prstGeom>
          <a:noFill/>
          <a:ln w="9525">
            <a:noFill/>
            <a:miter lim="800000"/>
            <a:headEnd/>
            <a:tailEnd/>
          </a:ln>
          <a:effectLst/>
        </p:spPr>
        <p:txBody>
          <a:bodyPr>
            <a:spAutoFit/>
          </a:bodyPr>
          <a:lstStyle/>
          <a:p>
            <a:r>
              <a:rPr lang="tr-TR" sz="1600">
                <a:latin typeface="Comic Sans MS" pitchFamily="66" charset="0"/>
                <a:cs typeface="Times New Roman" pitchFamily="18" charset="0"/>
              </a:rPr>
              <a:t>Başarılı bir konuşmacı, konuşma süresini iyi ayarlar. Dinleyicileri sıkmaz konuşma süresi, konunun önemine bağlıdır. bazen 10 dakikalık konuşma dinleyicileri sıkabilir yerine göre bir saatlik konuşma ilgi çekebilir. </a:t>
            </a:r>
          </a:p>
          <a:p>
            <a:pPr eaLnBrk="0" hangingPunct="0"/>
            <a:r>
              <a:rPr lang="tr-TR" sz="1600">
                <a:latin typeface="Comic Sans MS" pitchFamily="66" charset="0"/>
                <a:cs typeface="Times New Roman" pitchFamily="18" charset="0"/>
              </a:rPr>
              <a:t>   Konuşmanın özellikle giriş ve sonuç bölümleri etkileyici olabilir. </a:t>
            </a:r>
          </a:p>
          <a:p>
            <a:pPr eaLnBrk="0" hangingPunct="0"/>
            <a:r>
              <a:rPr lang="tr-TR" sz="1600">
                <a:latin typeface="Comic Sans MS" pitchFamily="66" charset="0"/>
                <a:cs typeface="Times New Roman" pitchFamily="18" charset="0"/>
              </a:rPr>
              <a:t> </a:t>
            </a:r>
          </a:p>
          <a:p>
            <a:pPr eaLnBrk="0" hangingPunct="0"/>
            <a:r>
              <a:rPr lang="tr-TR" sz="1600">
                <a:latin typeface="Comic Sans MS" pitchFamily="66" charset="0"/>
                <a:cs typeface="Times New Roman" pitchFamily="18" charset="0"/>
              </a:rPr>
              <a:t> </a:t>
            </a:r>
          </a:p>
          <a:p>
            <a:pPr eaLnBrk="0" hangingPunct="0"/>
            <a:r>
              <a:rPr lang="tr-TR" sz="1600">
                <a:latin typeface="Comic Sans MS" pitchFamily="66" charset="0"/>
                <a:cs typeface="Times New Roman" pitchFamily="18" charset="0"/>
              </a:rPr>
              <a:t> </a:t>
            </a:r>
          </a:p>
          <a:p>
            <a:pPr eaLnBrk="0" hangingPunct="0"/>
            <a:endParaRPr lang="tr-TR" sz="1600">
              <a:latin typeface="Comic Sans MS" pitchFamily="66" charset="0"/>
            </a:endParaRPr>
          </a:p>
        </p:txBody>
      </p:sp>
      <p:pic>
        <p:nvPicPr>
          <p:cNvPr id="14344" name="Picture 8" descr="bs02064_"/>
          <p:cNvPicPr>
            <a:picLocks noChangeAspect="1" noChangeArrowheads="1"/>
          </p:cNvPicPr>
          <p:nvPr/>
        </p:nvPicPr>
        <p:blipFill>
          <a:blip r:embed="rId2"/>
          <a:srcRect/>
          <a:stretch>
            <a:fillRect/>
          </a:stretch>
        </p:blipFill>
        <p:spPr bwMode="auto">
          <a:xfrm>
            <a:off x="3048000" y="4800600"/>
            <a:ext cx="3200400" cy="20574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WordArt 2"/>
          <p:cNvSpPr>
            <a:spLocks noChangeArrowheads="1" noChangeShapeType="1" noTextEdit="1"/>
          </p:cNvSpPr>
          <p:nvPr/>
        </p:nvSpPr>
        <p:spPr bwMode="auto">
          <a:xfrm>
            <a:off x="304800" y="0"/>
            <a:ext cx="8229600" cy="708025"/>
          </a:xfrm>
          <a:prstGeom prst="rect">
            <a:avLst/>
          </a:prstGeom>
        </p:spPr>
        <p:txBody>
          <a:bodyPr wrap="none" fromWordArt="1">
            <a:prstTxWarp prst="textWave1">
              <a:avLst>
                <a:gd name="adj1" fmla="val 13005"/>
                <a:gd name="adj2" fmla="val 0"/>
              </a:avLst>
            </a:prstTxWarp>
          </a:bodyPr>
          <a:lstStyle/>
          <a:p>
            <a:pPr algn="ctr"/>
            <a:r>
              <a:rPr lang="fi-FI" sz="3600" kern="10">
                <a:ln w="9525">
                  <a:solidFill>
                    <a:srgbClr val="00FFFF"/>
                  </a:solidFill>
                  <a:round/>
                  <a:headEnd/>
                  <a:tailEnd/>
                </a:ln>
                <a:gradFill rotWithShape="0">
                  <a:gsLst>
                    <a:gs pos="0">
                      <a:srgbClr val="FFCCCC">
                        <a:gamma/>
                        <a:tint val="0"/>
                        <a:invGamma/>
                      </a:srgbClr>
                    </a:gs>
                    <a:gs pos="100000">
                      <a:srgbClr val="FFCCCC"/>
                    </a:gs>
                  </a:gsLst>
                  <a:path path="rect">
                    <a:fillToRect l="50000" t="50000" r="50000" b="50000"/>
                  </a:path>
                </a:gradFill>
                <a:effectLst>
                  <a:outerShdw dist="53882" dir="2700000" algn="ctr" rotWithShape="0">
                    <a:srgbClr val="C0C0C0"/>
                  </a:outerShdw>
                </a:effectLst>
                <a:latin typeface="Times New Roman"/>
                <a:cs typeface="Times New Roman"/>
              </a:rPr>
              <a:t>1.Konuşmada Ses  Unsurunu Etkili Kullanma</a:t>
            </a:r>
            <a:endParaRPr lang="tr-TR" sz="3600" kern="10">
              <a:ln w="9525">
                <a:solidFill>
                  <a:srgbClr val="00FFFF"/>
                </a:solidFill>
                <a:round/>
                <a:headEnd/>
                <a:tailEnd/>
              </a:ln>
              <a:gradFill rotWithShape="0">
                <a:gsLst>
                  <a:gs pos="0">
                    <a:srgbClr val="FFCCCC">
                      <a:gamma/>
                      <a:tint val="0"/>
                      <a:invGamma/>
                    </a:srgbClr>
                  </a:gs>
                  <a:gs pos="100000">
                    <a:srgbClr val="FFCCCC"/>
                  </a:gs>
                </a:gsLst>
                <a:path path="rect">
                  <a:fillToRect l="50000" t="50000" r="50000" b="50000"/>
                </a:path>
              </a:gradFill>
              <a:effectLst>
                <a:outerShdw dist="53882" dir="2700000" algn="ctr" rotWithShape="0">
                  <a:srgbClr val="C0C0C0"/>
                </a:outerShdw>
              </a:effectLst>
              <a:latin typeface="Times New Roman"/>
              <a:cs typeface="Times New Roman"/>
            </a:endParaRPr>
          </a:p>
        </p:txBody>
      </p:sp>
      <p:sp>
        <p:nvSpPr>
          <p:cNvPr id="15363" name="Rectangle 3"/>
          <p:cNvSpPr>
            <a:spLocks noChangeArrowheads="1"/>
          </p:cNvSpPr>
          <p:nvPr/>
        </p:nvSpPr>
        <p:spPr bwMode="auto">
          <a:xfrm>
            <a:off x="0" y="762000"/>
            <a:ext cx="9144000" cy="1558925"/>
          </a:xfrm>
          <a:prstGeom prst="rect">
            <a:avLst/>
          </a:prstGeom>
          <a:noFill/>
          <a:ln w="9525">
            <a:noFill/>
            <a:miter lim="800000"/>
            <a:headEnd/>
            <a:tailEnd/>
          </a:ln>
          <a:effectLst/>
        </p:spPr>
        <p:txBody>
          <a:bodyPr>
            <a:spAutoFit/>
          </a:bodyPr>
          <a:lstStyle/>
          <a:p>
            <a:r>
              <a:rPr lang="tr-TR" sz="1200">
                <a:latin typeface="Comic Sans MS" pitchFamily="66" charset="0"/>
                <a:cs typeface="Times New Roman" pitchFamily="18" charset="0"/>
              </a:rPr>
              <a:t>  </a:t>
            </a:r>
            <a:r>
              <a:rPr lang="tr-TR" sz="1600">
                <a:latin typeface="Comic Sans MS" pitchFamily="66" charset="0"/>
                <a:cs typeface="Times New Roman" pitchFamily="18" charset="0"/>
              </a:rPr>
              <a:t>Ses unsuru konuşmada çok önemlidir. Konuşma sırasında ki rahat,net,normal bir ses amaca ulaşmayı kolaylaştırırken; boğuk, cılız, pürüzlü bir ses olumsuzluk yaratır. </a:t>
            </a:r>
          </a:p>
          <a:p>
            <a:pPr eaLnBrk="0" hangingPunct="0"/>
            <a:r>
              <a:rPr lang="tr-TR" sz="1600">
                <a:latin typeface="Comic Sans MS" pitchFamily="66" charset="0"/>
                <a:cs typeface="Times New Roman" pitchFamily="18" charset="0"/>
              </a:rPr>
              <a:t>  Bir konuşmacı, amacına ulaşabilmek için konuşma sırasında duygu ve düşüncelerinin durumuna göre sesini ayarlamalıdır.</a:t>
            </a:r>
            <a:r>
              <a:rPr lang="tr-TR" sz="1600">
                <a:latin typeface="Comic Sans MS" pitchFamily="66" charset="0"/>
              </a:rPr>
              <a:t>                                                                                                                    </a:t>
            </a:r>
            <a:r>
              <a:rPr lang="tr-TR" sz="1600">
                <a:latin typeface="Comic Sans MS" pitchFamily="66" charset="0"/>
                <a:cs typeface="Times New Roman" pitchFamily="18" charset="0"/>
              </a:rPr>
              <a:t>  </a:t>
            </a:r>
            <a:r>
              <a:rPr lang="tr-TR" sz="1600">
                <a:latin typeface="Comic Sans MS" pitchFamily="66" charset="0"/>
              </a:rPr>
              <a:t>  </a:t>
            </a:r>
            <a:r>
              <a:rPr lang="tr-TR" sz="1600">
                <a:latin typeface="Comic Sans MS" pitchFamily="66" charset="0"/>
                <a:cs typeface="Times New Roman" pitchFamily="18" charset="0"/>
              </a:rPr>
              <a:t>Sesin, duygu ve düşünceye göre ayarlanmasına tonlama denir. </a:t>
            </a:r>
          </a:p>
          <a:p>
            <a:pPr eaLnBrk="0" hangingPunct="0"/>
            <a:endParaRPr lang="tr-TR" sz="1600">
              <a:latin typeface="Comic Sans MS" pitchFamily="66" charset="0"/>
            </a:endParaRPr>
          </a:p>
        </p:txBody>
      </p:sp>
      <p:sp>
        <p:nvSpPr>
          <p:cNvPr id="15364" name="WordArt 4" descr="Pink tissue paper"/>
          <p:cNvSpPr>
            <a:spLocks noChangeArrowheads="1" noChangeShapeType="1" noTextEdit="1"/>
          </p:cNvSpPr>
          <p:nvPr/>
        </p:nvSpPr>
        <p:spPr bwMode="auto">
          <a:xfrm>
            <a:off x="2057400" y="2057400"/>
            <a:ext cx="4724400" cy="708025"/>
          </a:xfrm>
          <a:prstGeom prst="rect">
            <a:avLst/>
          </a:prstGeom>
        </p:spPr>
        <p:txBody>
          <a:bodyPr wrap="none" fromWordArt="1">
            <a:prstTxWarp prst="textWave1">
              <a:avLst>
                <a:gd name="adj1" fmla="val 13005"/>
                <a:gd name="adj2" fmla="val 0"/>
              </a:avLst>
            </a:prstTxWarp>
          </a:bodyPr>
          <a:lstStyle/>
          <a:p>
            <a:pPr algn="ctr"/>
            <a:r>
              <a:rPr lang="tr-TR" sz="3600" kern="10">
                <a:ln w="9525">
                  <a:solidFill>
                    <a:srgbClr val="00FFFF"/>
                  </a:solidFill>
                  <a:round/>
                  <a:headEnd/>
                  <a:tailEnd/>
                </a:ln>
                <a:blipFill dpi="0" rotWithShape="0">
                  <a:blip r:embed="rId2"/>
                  <a:srcRect/>
                  <a:tile tx="0" ty="0" sx="100000" sy="100000" flip="none" algn="tl"/>
                </a:blipFill>
                <a:effectLst>
                  <a:outerShdw dist="53882" dir="2700000" algn="ctr" rotWithShape="0">
                    <a:srgbClr val="C0C0C0"/>
                  </a:outerShdw>
                </a:effectLst>
                <a:latin typeface="Times New Roman"/>
                <a:cs typeface="Times New Roman"/>
              </a:rPr>
              <a:t>2.Vurgu Ve Vurgu Çeşitleri</a:t>
            </a:r>
          </a:p>
        </p:txBody>
      </p:sp>
      <p:sp>
        <p:nvSpPr>
          <p:cNvPr id="15365" name="Rectangle 5"/>
          <p:cNvSpPr>
            <a:spLocks noChangeArrowheads="1"/>
          </p:cNvSpPr>
          <p:nvPr/>
        </p:nvSpPr>
        <p:spPr bwMode="auto">
          <a:xfrm>
            <a:off x="0" y="2667000"/>
            <a:ext cx="9144000" cy="2047875"/>
          </a:xfrm>
          <a:prstGeom prst="rect">
            <a:avLst/>
          </a:prstGeom>
          <a:noFill/>
          <a:ln w="9525">
            <a:noFill/>
            <a:miter lim="800000"/>
            <a:headEnd/>
            <a:tailEnd/>
          </a:ln>
          <a:effectLst/>
        </p:spPr>
        <p:txBody>
          <a:bodyPr>
            <a:spAutoFit/>
          </a:bodyPr>
          <a:lstStyle/>
          <a:p>
            <a:r>
              <a:rPr lang="tr-TR" sz="1600">
                <a:latin typeface="Comic Sans MS" pitchFamily="66" charset="0"/>
              </a:rPr>
              <a:t>  </a:t>
            </a:r>
            <a:r>
              <a:rPr lang="tr-TR" sz="1600">
                <a:latin typeface="Comic Sans MS" pitchFamily="66" charset="0"/>
                <a:cs typeface="Times New Roman" pitchFamily="18" charset="0"/>
              </a:rPr>
              <a:t>Vurgu, konuşma sırasında bazı eklerin ve sözcüklerin diğerlerinden daha baskılı söylenmesine vurgu denir.</a:t>
            </a:r>
          </a:p>
          <a:p>
            <a:pPr eaLnBrk="0" hangingPunct="0"/>
            <a:r>
              <a:rPr lang="tr-TR" sz="1600">
                <a:latin typeface="Comic Sans MS" pitchFamily="66" charset="0"/>
                <a:cs typeface="Times New Roman" pitchFamily="18" charset="0"/>
              </a:rPr>
              <a:t>   Konuşma sırasında sözcüklerdeki bazı heceler ve cümledeki bazı sözcükler aynı vurguyla söylenmez.</a:t>
            </a:r>
          </a:p>
          <a:p>
            <a:pPr eaLnBrk="0" hangingPunct="0"/>
            <a:r>
              <a:rPr lang="tr-TR" sz="1600">
                <a:latin typeface="Comic Sans MS" pitchFamily="66" charset="0"/>
                <a:cs typeface="Times New Roman" pitchFamily="18" charset="0"/>
              </a:rPr>
              <a:t>Bazıları hafif, bazıları kuvvetli bir sesle telaffuz edilir. Değişik bir ses; ahengi, sözleri ve cümleleri farklı kılar. </a:t>
            </a:r>
          </a:p>
          <a:p>
            <a:pPr eaLnBrk="0" hangingPunct="0"/>
            <a:r>
              <a:rPr lang="tr-TR" sz="1600">
                <a:latin typeface="Comic Sans MS" pitchFamily="66" charset="0"/>
                <a:cs typeface="Times New Roman" pitchFamily="18" charset="0"/>
              </a:rPr>
              <a:t>  Söyleyişteki vurgu, dinleyicinin dikkatini çeker ve söylenenleri daha iyi kavramasını sağlar.</a:t>
            </a:r>
          </a:p>
          <a:p>
            <a:pPr eaLnBrk="0" hangingPunct="0"/>
            <a:endParaRPr lang="tr-TR" sz="1600">
              <a:latin typeface="Comic Sans MS" pitchFamily="66" charset="0"/>
            </a:endParaRPr>
          </a:p>
        </p:txBody>
      </p:sp>
      <p:sp>
        <p:nvSpPr>
          <p:cNvPr id="15366" name="WordArt 6"/>
          <p:cNvSpPr>
            <a:spLocks noChangeArrowheads="1" noChangeShapeType="1" noTextEdit="1"/>
          </p:cNvSpPr>
          <p:nvPr/>
        </p:nvSpPr>
        <p:spPr bwMode="auto">
          <a:xfrm>
            <a:off x="1219200" y="4495800"/>
            <a:ext cx="6810375" cy="708025"/>
          </a:xfrm>
          <a:prstGeom prst="rect">
            <a:avLst/>
          </a:prstGeom>
        </p:spPr>
        <p:txBody>
          <a:bodyPr wrap="none" fromWordArt="1">
            <a:prstTxWarp prst="textWave1">
              <a:avLst>
                <a:gd name="adj1" fmla="val 13005"/>
                <a:gd name="adj2" fmla="val 0"/>
              </a:avLst>
            </a:prstTxWarp>
          </a:bodyPr>
          <a:lstStyle/>
          <a:p>
            <a:pPr algn="ctr"/>
            <a:r>
              <a:rPr lang="tr-TR" sz="3600" kern="10">
                <a:ln w="9525">
                  <a:solidFill>
                    <a:srgbClr val="00FFFF"/>
                  </a:solidFill>
                  <a:round/>
                  <a:headEnd/>
                  <a:tailEnd/>
                </a:ln>
                <a:solidFill>
                  <a:srgbClr val="FFCCCC"/>
                </a:solidFill>
                <a:effectLst>
                  <a:outerShdw dist="53882" dir="2700000" algn="ctr" rotWithShape="0">
                    <a:srgbClr val="C0C0C0"/>
                  </a:outerShdw>
                </a:effectLst>
                <a:latin typeface="Times New Roman"/>
                <a:cs typeface="Times New Roman"/>
              </a:rPr>
              <a:t>3.Konuşma Sonunda Sözün Bağlanışı</a:t>
            </a:r>
          </a:p>
        </p:txBody>
      </p:sp>
      <p:sp>
        <p:nvSpPr>
          <p:cNvPr id="15367" name="Rectangle 7"/>
          <p:cNvSpPr>
            <a:spLocks noChangeArrowheads="1"/>
          </p:cNvSpPr>
          <p:nvPr/>
        </p:nvSpPr>
        <p:spPr bwMode="auto">
          <a:xfrm>
            <a:off x="0" y="5410200"/>
            <a:ext cx="9144000" cy="1558925"/>
          </a:xfrm>
          <a:prstGeom prst="rect">
            <a:avLst/>
          </a:prstGeom>
          <a:noFill/>
          <a:ln w="9525">
            <a:noFill/>
            <a:miter lim="800000"/>
            <a:headEnd/>
            <a:tailEnd/>
          </a:ln>
          <a:effectLst/>
        </p:spPr>
        <p:txBody>
          <a:bodyPr>
            <a:spAutoFit/>
          </a:bodyPr>
          <a:lstStyle/>
          <a:p>
            <a:r>
              <a:rPr lang="tr-TR" sz="1600" b="1">
                <a:solidFill>
                  <a:srgbClr val="99FF33"/>
                </a:solidFill>
                <a:latin typeface="Comic Sans MS" pitchFamily="66" charset="0"/>
                <a:cs typeface="Times New Roman" pitchFamily="18" charset="0"/>
              </a:rPr>
              <a:t>a-) İlgi çekici ve inandırıcı bir şekilde bitiriş:</a:t>
            </a:r>
            <a:r>
              <a:rPr lang="tr-TR" sz="1600" b="1">
                <a:latin typeface="Comic Sans MS" pitchFamily="66" charset="0"/>
                <a:cs typeface="Times New Roman" pitchFamily="18" charset="0"/>
              </a:rPr>
              <a:t> </a:t>
            </a:r>
            <a:r>
              <a:rPr lang="tr-TR" sz="1600">
                <a:latin typeface="Comic Sans MS" pitchFamily="66" charset="0"/>
                <a:cs typeface="Times New Roman" pitchFamily="18" charset="0"/>
              </a:rPr>
              <a:t>Dinleyiciler, konuşma sırasında bazı noktaları kaçırmış olabilirler. Bu durumda kısa bir özet, konuşmanın ana noktalarını anımsatmaya yardımcı olur. </a:t>
            </a:r>
          </a:p>
          <a:p>
            <a:pPr eaLnBrk="0" hangingPunct="0"/>
            <a:r>
              <a:rPr lang="tr-TR" sz="1600" b="1">
                <a:latin typeface="Comic Sans MS" pitchFamily="66" charset="0"/>
                <a:cs typeface="Times New Roman" pitchFamily="18" charset="0"/>
              </a:rPr>
              <a:t>   </a:t>
            </a:r>
            <a:r>
              <a:rPr lang="tr-TR" sz="1600">
                <a:latin typeface="Comic Sans MS" pitchFamily="66" charset="0"/>
                <a:cs typeface="Times New Roman" pitchFamily="18" charset="0"/>
              </a:rPr>
              <a:t>Son sözler etkili, içten ve abartısız olmalıdır. Konuşmanın sonunda sözü, bir atasözü, bir özdeyiş ve ya şiirle bitirmek yerinde olur. </a:t>
            </a:r>
          </a:p>
          <a:p>
            <a:pPr eaLnBrk="0" hangingPunct="0"/>
            <a:endParaRPr lang="tr-TR" sz="1600">
              <a:latin typeface="Comic Sans MS"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304800"/>
            <a:ext cx="9144000" cy="1069975"/>
          </a:xfrm>
          <a:prstGeom prst="rect">
            <a:avLst/>
          </a:prstGeom>
          <a:noFill/>
          <a:ln w="9525">
            <a:noFill/>
            <a:miter lim="800000"/>
            <a:headEnd/>
            <a:tailEnd/>
          </a:ln>
          <a:effectLst/>
        </p:spPr>
        <p:txBody>
          <a:bodyPr>
            <a:spAutoFit/>
          </a:bodyPr>
          <a:lstStyle/>
          <a:p>
            <a:r>
              <a:rPr lang="tr-TR" sz="1600" b="1">
                <a:solidFill>
                  <a:srgbClr val="99FF33"/>
                </a:solidFill>
                <a:latin typeface="Comic Sans MS" pitchFamily="66" charset="0"/>
                <a:cs typeface="Times New Roman" pitchFamily="18" charset="0"/>
              </a:rPr>
              <a:t>b-) Dinleyiciye Teşekkür Etme :</a:t>
            </a:r>
            <a:r>
              <a:rPr lang="tr-TR" sz="1600" b="1">
                <a:latin typeface="Comic Sans MS" pitchFamily="66" charset="0"/>
                <a:cs typeface="Times New Roman" pitchFamily="18" charset="0"/>
              </a:rPr>
              <a:t> </a:t>
            </a:r>
            <a:r>
              <a:rPr lang="tr-TR" sz="1600">
                <a:latin typeface="Comic Sans MS" pitchFamily="66" charset="0"/>
                <a:cs typeface="Times New Roman" pitchFamily="18" charset="0"/>
              </a:rPr>
              <a:t>Konuşma bitiminde konuşmacı  kendisini dinledikleri için dinleyicilere teşekkür etmelidir. Bu aynı zamanda bir nezaket kuralıdır. Konuşmacı, saygı ve sevgilerini sunarak dan konuşmasını bitirmelidir. </a:t>
            </a:r>
          </a:p>
          <a:p>
            <a:pPr eaLnBrk="0" hangingPunct="0"/>
            <a:endParaRPr lang="tr-TR" sz="1600">
              <a:latin typeface="Comic Sans MS" pitchFamily="66" charset="0"/>
            </a:endParaRPr>
          </a:p>
        </p:txBody>
      </p:sp>
      <p:sp>
        <p:nvSpPr>
          <p:cNvPr id="16387" name="Rectangle 3"/>
          <p:cNvSpPr>
            <a:spLocks noChangeArrowheads="1"/>
          </p:cNvSpPr>
          <p:nvPr/>
        </p:nvSpPr>
        <p:spPr bwMode="auto">
          <a:xfrm>
            <a:off x="0" y="2576513"/>
            <a:ext cx="9144000" cy="715962"/>
          </a:xfrm>
          <a:prstGeom prst="rect">
            <a:avLst/>
          </a:prstGeom>
          <a:noFill/>
          <a:ln w="9525">
            <a:noFill/>
            <a:miter lim="800000"/>
            <a:headEnd/>
            <a:tailEnd/>
          </a:ln>
          <a:effectLst/>
        </p:spPr>
        <p:txBody>
          <a:bodyPr lIns="449121" bIns="0">
            <a:spAutoFit/>
          </a:bodyPr>
          <a:lstStyle/>
          <a:p>
            <a:endParaRPr lang="tr-TR" sz="2000" b="1">
              <a:latin typeface="Comic Sans MS" pitchFamily="66" charset="0"/>
            </a:endParaRPr>
          </a:p>
          <a:p>
            <a:pPr eaLnBrk="0" hangingPunct="0"/>
            <a:endParaRPr lang="tr-TR" sz="2400">
              <a:latin typeface="Times New Roman" pitchFamily="18" charset="0"/>
            </a:endParaRPr>
          </a:p>
        </p:txBody>
      </p:sp>
      <p:sp>
        <p:nvSpPr>
          <p:cNvPr id="16388" name="Rectangle 4"/>
          <p:cNvSpPr>
            <a:spLocks noChangeArrowheads="1"/>
          </p:cNvSpPr>
          <p:nvPr/>
        </p:nvSpPr>
        <p:spPr bwMode="auto">
          <a:xfrm>
            <a:off x="0" y="3779838"/>
            <a:ext cx="9144000" cy="563562"/>
          </a:xfrm>
          <a:prstGeom prst="rect">
            <a:avLst/>
          </a:prstGeom>
          <a:noFill/>
          <a:ln w="9525">
            <a:noFill/>
            <a:miter lim="800000"/>
            <a:headEnd/>
            <a:tailEnd/>
          </a:ln>
          <a:effectLst/>
        </p:spPr>
        <p:txBody>
          <a:bodyPr lIns="449121" bIns="0">
            <a:spAutoFit/>
          </a:bodyPr>
          <a:lstStyle/>
          <a:p>
            <a:pPr eaLnBrk="0" hangingPunct="0"/>
            <a:r>
              <a:rPr lang="tr-TR" sz="1000">
                <a:latin typeface="Comic Sans MS" pitchFamily="66" charset="0"/>
                <a:cs typeface="Times New Roman" pitchFamily="18" charset="0"/>
              </a:rPr>
              <a:t>      </a:t>
            </a:r>
            <a:endParaRPr lang="tr-TR" sz="1000">
              <a:latin typeface="Times New Roman" pitchFamily="18" charset="0"/>
              <a:cs typeface="Times New Roman" pitchFamily="18" charset="0"/>
            </a:endParaRPr>
          </a:p>
          <a:p>
            <a:pPr eaLnBrk="0" hangingPunct="0"/>
            <a:endParaRPr lang="tr-TR" sz="2400">
              <a:latin typeface="Times New Roman" pitchFamily="18" charset="0"/>
            </a:endParaRPr>
          </a:p>
        </p:txBody>
      </p:sp>
      <p:sp>
        <p:nvSpPr>
          <p:cNvPr id="16389" name="Text Box 5"/>
          <p:cNvSpPr txBox="1">
            <a:spLocks noChangeArrowheads="1"/>
          </p:cNvSpPr>
          <p:nvPr/>
        </p:nvSpPr>
        <p:spPr bwMode="auto">
          <a:xfrm>
            <a:off x="2514600" y="1143000"/>
            <a:ext cx="5334000" cy="2100263"/>
          </a:xfrm>
          <a:prstGeom prst="rect">
            <a:avLst/>
          </a:prstGeom>
          <a:noFill/>
          <a:ln w="9525">
            <a:noFill/>
            <a:miter lim="800000"/>
            <a:headEnd/>
            <a:tailEnd/>
          </a:ln>
          <a:effectLst/>
        </p:spPr>
        <p:txBody>
          <a:bodyPr>
            <a:spAutoFit/>
          </a:bodyPr>
          <a:lstStyle/>
          <a:p>
            <a:pPr>
              <a:spcBef>
                <a:spcPct val="50000"/>
              </a:spcBef>
            </a:pPr>
            <a:r>
              <a:rPr lang="tr-TR" sz="2400">
                <a:solidFill>
                  <a:srgbClr val="FF00FF"/>
                </a:solidFill>
                <a:latin typeface="Times New Roman" pitchFamily="18" charset="0"/>
              </a:rPr>
              <a:t>Söz ola kese savaşı</a:t>
            </a:r>
          </a:p>
          <a:p>
            <a:pPr>
              <a:spcBef>
                <a:spcPct val="50000"/>
              </a:spcBef>
            </a:pPr>
            <a:r>
              <a:rPr lang="tr-TR" sz="2400">
                <a:solidFill>
                  <a:srgbClr val="FF00FF"/>
                </a:solidFill>
                <a:latin typeface="Times New Roman" pitchFamily="18" charset="0"/>
              </a:rPr>
              <a:t>Söz ola kestire başı</a:t>
            </a:r>
          </a:p>
          <a:p>
            <a:pPr>
              <a:spcBef>
                <a:spcPct val="50000"/>
              </a:spcBef>
            </a:pPr>
            <a:r>
              <a:rPr lang="tr-TR" sz="2400">
                <a:solidFill>
                  <a:srgbClr val="FF00FF"/>
                </a:solidFill>
                <a:latin typeface="Times New Roman" pitchFamily="18" charset="0"/>
              </a:rPr>
              <a:t>Söz ola ağulu başı</a:t>
            </a:r>
          </a:p>
          <a:p>
            <a:pPr>
              <a:spcBef>
                <a:spcPct val="50000"/>
              </a:spcBef>
            </a:pPr>
            <a:r>
              <a:rPr lang="tr-TR" sz="2400">
                <a:solidFill>
                  <a:srgbClr val="FF00FF"/>
                </a:solidFill>
                <a:latin typeface="Times New Roman" pitchFamily="18" charset="0"/>
              </a:rPr>
              <a:t>Yağ ile bal ede bir söz</a:t>
            </a:r>
            <a:endParaRPr lang="en-US" sz="2400">
              <a:solidFill>
                <a:srgbClr val="FF00FF"/>
              </a:solidFill>
              <a:latin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WordArt 2"/>
          <p:cNvSpPr>
            <a:spLocks noChangeArrowheads="1" noChangeShapeType="1" noTextEdit="1"/>
          </p:cNvSpPr>
          <p:nvPr/>
        </p:nvSpPr>
        <p:spPr bwMode="auto">
          <a:xfrm>
            <a:off x="381000" y="0"/>
            <a:ext cx="8058150" cy="647700"/>
          </a:xfrm>
          <a:prstGeom prst="rect">
            <a:avLst/>
          </a:prstGeom>
        </p:spPr>
        <p:txBody>
          <a:bodyPr wrap="none" fromWordArt="1">
            <a:prstTxWarp prst="textPlain">
              <a:avLst>
                <a:gd name="adj" fmla="val 50000"/>
              </a:avLst>
            </a:prstTxWarp>
          </a:bodyPr>
          <a:lstStyle/>
          <a:p>
            <a:pPr algn="ctr"/>
            <a:r>
              <a:rPr lang="tr-TR"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Dinleme ve Konuşma Arasındaki</a:t>
            </a:r>
          </a:p>
        </p:txBody>
      </p:sp>
      <p:sp>
        <p:nvSpPr>
          <p:cNvPr id="17411" name="WordArt 3"/>
          <p:cNvSpPr>
            <a:spLocks noChangeArrowheads="1" noChangeShapeType="1" noTextEdit="1"/>
          </p:cNvSpPr>
          <p:nvPr/>
        </p:nvSpPr>
        <p:spPr bwMode="auto">
          <a:xfrm>
            <a:off x="2438400" y="685800"/>
            <a:ext cx="4200525" cy="533400"/>
          </a:xfrm>
          <a:prstGeom prst="rect">
            <a:avLst/>
          </a:prstGeom>
        </p:spPr>
        <p:txBody>
          <a:bodyPr wrap="none" fromWordArt="1">
            <a:prstTxWarp prst="textPlain">
              <a:avLst>
                <a:gd name="adj" fmla="val 50000"/>
              </a:avLst>
            </a:prstTxWarp>
          </a:bodyPr>
          <a:lstStyle/>
          <a:p>
            <a:pPr algn="ctr"/>
            <a:r>
              <a:rPr lang="tr-TR"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Farklar Nelerdir?</a:t>
            </a:r>
          </a:p>
        </p:txBody>
      </p:sp>
      <p:sp>
        <p:nvSpPr>
          <p:cNvPr id="17412" name="Rectangle 4"/>
          <p:cNvSpPr>
            <a:spLocks noChangeArrowheads="1"/>
          </p:cNvSpPr>
          <p:nvPr/>
        </p:nvSpPr>
        <p:spPr bwMode="auto">
          <a:xfrm>
            <a:off x="0" y="1681163"/>
            <a:ext cx="9144000" cy="4492625"/>
          </a:xfrm>
          <a:prstGeom prst="rect">
            <a:avLst/>
          </a:prstGeom>
          <a:noFill/>
          <a:ln w="9525">
            <a:noFill/>
            <a:miter lim="800000"/>
            <a:headEnd/>
            <a:tailEnd/>
          </a:ln>
          <a:effectLst/>
        </p:spPr>
        <p:txBody>
          <a:bodyPr>
            <a:spAutoFit/>
          </a:bodyPr>
          <a:lstStyle/>
          <a:p>
            <a:r>
              <a:rPr lang="tr-TR" sz="1400">
                <a:latin typeface="Times New Roman" pitchFamily="18" charset="0"/>
                <a:cs typeface="Times New Roman" pitchFamily="18" charset="0"/>
              </a:rPr>
              <a:t>               </a:t>
            </a:r>
            <a:r>
              <a:rPr lang="tr-TR" sz="1600">
                <a:latin typeface="Comic Sans MS" pitchFamily="66" charset="0"/>
                <a:cs typeface="Times New Roman" pitchFamily="18" charset="0"/>
              </a:rPr>
              <a:t>Eflatun:”Gözlemle,dinle,sus,az yargıla,çok sor”der.İyi bir dinleyici mıknatısa benzer.Ağzından sözleri mıknatıs gibi çeker.Onun karşısında diliniz büsbütün  açılır.Düşüncelerinize canlılık gelir.Çağrışımdan çağrışıma  kaya kaya gidersiniz.</a:t>
            </a:r>
          </a:p>
          <a:p>
            <a:pPr eaLnBrk="0" hangingPunct="0"/>
            <a:r>
              <a:rPr lang="tr-TR" sz="1600">
                <a:latin typeface="Comic Sans MS" pitchFamily="66" charset="0"/>
                <a:cs typeface="Times New Roman" pitchFamily="18" charset="0"/>
              </a:rPr>
              <a:t>           Kötü dinleyici ise,tam tersine insanda konuşma  hevesi bırakmaz.Kötü  dinleyici siz konuşurken kendi söyleyeceklerini tasarlar.Televizyonlarda sık sık görüyoruz.Biri konuşurken öbürleri not alır gibi yapıp önündeki kağıda resim karalar. Bazısı da kendisiyle doludur.Söyleyecekleriyle sarhoştur.İster ki hep dinlesinler.Yalnız onu...Hiç karşı koymadan...Bunlar,karşılarındakine cevap hakkı,itiraz hakkı tanımaz.</a:t>
            </a:r>
          </a:p>
          <a:p>
            <a:pPr eaLnBrk="0" hangingPunct="0"/>
            <a:r>
              <a:rPr lang="tr-TR" sz="1600">
                <a:latin typeface="Comic Sans MS" pitchFamily="66" charset="0"/>
                <a:cs typeface="Times New Roman" pitchFamily="18" charset="0"/>
              </a:rPr>
              <a:t>           Heinrich Böll’ün Türkçe’ye  de çevrilen Saat Dokuz Buçukta Bilardo”adlı romanını okudunuzsa bilirsiniz.Romanın kahramanı Föhmel her sabah bir otelin bilardo salonunda Hugo’la bilardo oynar.Bir yandan da hayatın çeşitli dilimlerini ona anlatır.Hugo ,iyi bir dileyicidir.Kahramanın içini boşaltmasını sağlar.Çevresinde kendisine muhatap bulamayan anlatıcı işte bu bilardo saatlerinde anılarını ona ,dolayısıyla bize de iletmiş olur</a:t>
            </a:r>
          </a:p>
          <a:p>
            <a:pPr eaLnBrk="0" hangingPunct="0"/>
            <a:r>
              <a:rPr lang="tr-TR" sz="1600">
                <a:latin typeface="Comic Sans MS" pitchFamily="66" charset="0"/>
                <a:cs typeface="Times New Roman" pitchFamily="18" charset="0"/>
              </a:rPr>
              <a:t>            Bir insan dinlemek ,ona en büyük insanlığı göstermektedir.</a:t>
            </a:r>
          </a:p>
          <a:p>
            <a:pPr eaLnBrk="0" hangingPunct="0"/>
            <a:r>
              <a:rPr lang="tr-TR" sz="1600">
                <a:latin typeface="Comic Sans MS" pitchFamily="66" charset="0"/>
                <a:cs typeface="Times New Roman" pitchFamily="18" charset="0"/>
              </a:rPr>
              <a:t>            İnsanlar bir birleri ile konuşarak anlaşırlar.Konuşmanın dışında, değişik anlaşma araçları vardır.Ancak insanları diğer canlılardan ayıran özelliklerin en önemlisi konuşmaktır.</a:t>
            </a:r>
          </a:p>
          <a:p>
            <a:pPr eaLnBrk="0" hangingPunct="0"/>
            <a:r>
              <a:rPr lang="tr-TR" sz="1600">
                <a:latin typeface="Comic Sans MS" pitchFamily="66" charset="0"/>
                <a:cs typeface="Times New Roman" pitchFamily="18" charset="0"/>
              </a:rPr>
              <a:t>          </a:t>
            </a:r>
            <a:r>
              <a:rPr lang="tr-TR" sz="1600">
                <a:latin typeface="Comic Sans MS" pitchFamily="66" charset="0"/>
              </a:rPr>
              <a:t> </a:t>
            </a:r>
            <a:r>
              <a:rPr lang="tr-TR" sz="1600">
                <a:latin typeface="Comic Sans MS" pitchFamily="66" charset="0"/>
                <a:cs typeface="Times New Roman" pitchFamily="18" charset="0"/>
              </a:rPr>
              <a:t>Konuşma dinleyicilere karşı yapılır.Dinleyicisi olmayan bir konuşma ,ne kadar önemli fikirleri anlatsa da bir şey ifade etmez.</a:t>
            </a:r>
            <a:r>
              <a:rPr lang="en-US" sz="1600">
                <a:latin typeface="Comic Sans MS" pitchFamily="66" charset="0"/>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WordArt 2"/>
          <p:cNvSpPr>
            <a:spLocks noChangeArrowheads="1" noChangeShapeType="1" noTextEdit="1"/>
          </p:cNvSpPr>
          <p:nvPr/>
        </p:nvSpPr>
        <p:spPr bwMode="auto">
          <a:xfrm>
            <a:off x="1066800" y="228600"/>
            <a:ext cx="7239000" cy="657225"/>
          </a:xfrm>
          <a:prstGeom prst="rect">
            <a:avLst/>
          </a:prstGeom>
        </p:spPr>
        <p:txBody>
          <a:bodyPr wrap="none" fromWordArt="1">
            <a:prstTxWarp prst="textDoubleWave1">
              <a:avLst>
                <a:gd name="adj1" fmla="val 6500"/>
                <a:gd name="adj2" fmla="val 0"/>
              </a:avLst>
            </a:prstTxWarp>
          </a:bodyPr>
          <a:lstStyle/>
          <a:p>
            <a:pPr algn="ctr"/>
            <a:r>
              <a:rPr lang="tr-TR" sz="3600" kern="10" spc="-360">
                <a:ln w="12700">
                  <a:solidFill>
                    <a:srgbClr val="000099"/>
                  </a:solidFill>
                  <a:round/>
                  <a:headEnd/>
                  <a:tailEnd/>
                </a:ln>
                <a:solidFill>
                  <a:srgbClr val="33CCFF"/>
                </a:solidFill>
                <a:effectLst>
                  <a:outerShdw dist="125724" dir="18900000" algn="ctr" rotWithShape="0">
                    <a:srgbClr val="000099"/>
                  </a:outerShdw>
                </a:effectLst>
                <a:latin typeface="Impact"/>
              </a:rPr>
              <a:t>Duyma   ve   Dinleme    Arasındaki</a:t>
            </a:r>
          </a:p>
        </p:txBody>
      </p:sp>
      <p:sp>
        <p:nvSpPr>
          <p:cNvPr id="18435" name="WordArt 3"/>
          <p:cNvSpPr>
            <a:spLocks noChangeArrowheads="1" noChangeShapeType="1" noTextEdit="1"/>
          </p:cNvSpPr>
          <p:nvPr/>
        </p:nvSpPr>
        <p:spPr bwMode="auto">
          <a:xfrm>
            <a:off x="2743200" y="990600"/>
            <a:ext cx="4343400" cy="657225"/>
          </a:xfrm>
          <a:prstGeom prst="rect">
            <a:avLst/>
          </a:prstGeom>
        </p:spPr>
        <p:txBody>
          <a:bodyPr wrap="none" fromWordArt="1">
            <a:prstTxWarp prst="textDoubleWave1">
              <a:avLst>
                <a:gd name="adj1" fmla="val 6500"/>
                <a:gd name="adj2" fmla="val 0"/>
              </a:avLst>
            </a:prstTxWarp>
          </a:bodyPr>
          <a:lstStyle/>
          <a:p>
            <a:pPr algn="ctr"/>
            <a:r>
              <a:rPr lang="tr-TR" sz="3600" kern="10" spc="-360">
                <a:ln w="12700">
                  <a:solidFill>
                    <a:srgbClr val="000099"/>
                  </a:solidFill>
                  <a:round/>
                  <a:headEnd/>
                  <a:tailEnd/>
                </a:ln>
                <a:solidFill>
                  <a:srgbClr val="33CCFF"/>
                </a:solidFill>
                <a:effectLst>
                  <a:outerShdw dist="125724" dir="18900000" algn="ctr" rotWithShape="0">
                    <a:srgbClr val="000099"/>
                  </a:outerShdw>
                </a:effectLst>
                <a:latin typeface="Impact"/>
              </a:rPr>
              <a:t>Farklar   nelerdir?</a:t>
            </a:r>
          </a:p>
        </p:txBody>
      </p:sp>
      <p:sp>
        <p:nvSpPr>
          <p:cNvPr id="18436" name="Rectangle 4"/>
          <p:cNvSpPr>
            <a:spLocks noChangeArrowheads="1"/>
          </p:cNvSpPr>
          <p:nvPr/>
        </p:nvSpPr>
        <p:spPr bwMode="auto">
          <a:xfrm>
            <a:off x="0" y="1752600"/>
            <a:ext cx="9144000" cy="2431435"/>
          </a:xfrm>
          <a:prstGeom prst="rect">
            <a:avLst/>
          </a:prstGeom>
          <a:noFill/>
          <a:ln w="9525">
            <a:noFill/>
            <a:miter lim="800000"/>
            <a:headEnd/>
            <a:tailEnd/>
          </a:ln>
          <a:effectLst/>
        </p:spPr>
        <p:txBody>
          <a:bodyPr>
            <a:spAutoFit/>
          </a:bodyPr>
          <a:lstStyle/>
          <a:p>
            <a:r>
              <a:rPr lang="tr-TR" sz="1600" dirty="0">
                <a:latin typeface="Comic Sans MS" pitchFamily="66" charset="0"/>
              </a:rPr>
              <a:t>       </a:t>
            </a:r>
            <a:r>
              <a:rPr lang="tr-TR" sz="1600" dirty="0">
                <a:latin typeface="Comic Sans MS" pitchFamily="66" charset="0"/>
                <a:cs typeface="Times New Roman" pitchFamily="18" charset="0"/>
              </a:rPr>
              <a:t>İnsanlar ,dış dünyayı beş duyu organıyla algılar .Duyu organlarından biride kulaktır. Onunla çevremizde ki sesleri duyarız .Duyma ,ses dalgalarının kulak zarına çarpmasıyla gerçekleşir.</a:t>
            </a:r>
          </a:p>
          <a:p>
            <a:pPr eaLnBrk="0" hangingPunct="0"/>
            <a:r>
              <a:rPr lang="tr-TR" sz="1600" dirty="0">
                <a:latin typeface="Comic Sans MS" pitchFamily="66" charset="0"/>
                <a:cs typeface="Times New Roman" pitchFamily="18" charset="0"/>
              </a:rPr>
              <a:t>       Dinleme isteyerek,seçerek ,bilinçle yapılan bir eylemdir.Dinlemede dikkat ve dinleme çabası vardır.”Salondakiler konuşmayı dikkatle </a:t>
            </a:r>
            <a:r>
              <a:rPr lang="tr-TR" sz="1600" dirty="0" err="1">
                <a:latin typeface="Comic Sans MS" pitchFamily="66" charset="0"/>
                <a:cs typeface="Times New Roman" pitchFamily="18" charset="0"/>
              </a:rPr>
              <a:t>dinliyorlardı”cümlesinde</a:t>
            </a:r>
            <a:r>
              <a:rPr lang="tr-TR" sz="1600" dirty="0">
                <a:latin typeface="Comic Sans MS" pitchFamily="66" charset="0"/>
                <a:cs typeface="Times New Roman" pitchFamily="18" charset="0"/>
              </a:rPr>
              <a:t> sözü edilen ,duyma değildir.</a:t>
            </a:r>
          </a:p>
          <a:p>
            <a:pPr eaLnBrk="0" hangingPunct="0"/>
            <a:r>
              <a:rPr lang="tr-TR" sz="1600" dirty="0">
                <a:latin typeface="Comic Sans MS" pitchFamily="66" charset="0"/>
                <a:cs typeface="Times New Roman" pitchFamily="18" charset="0"/>
              </a:rPr>
              <a:t>        Salonda bulunanlar ,konuşmacının sözlerini bilinçle anlamaya çalışmaktadır.Duymada olduğu gibi seslere istemeden ,bilinçsizce muhatap değildirler.  </a:t>
            </a:r>
          </a:p>
          <a:p>
            <a:pPr eaLnBrk="0" hangingPunct="0"/>
            <a:r>
              <a:rPr lang="tr-TR" sz="1600" dirty="0">
                <a:latin typeface="Comic Sans MS" pitchFamily="66" charset="0"/>
                <a:cs typeface="Times New Roman" pitchFamily="18" charset="0"/>
              </a:rPr>
              <a:t>                                              </a:t>
            </a:r>
            <a:r>
              <a:rPr lang="tr-TR" sz="2400" b="1" u="sng" dirty="0">
                <a:solidFill>
                  <a:srgbClr val="FF0000"/>
                </a:solidFill>
                <a:latin typeface="Comic Sans MS" pitchFamily="66" charset="0"/>
                <a:cs typeface="Times New Roman" pitchFamily="18" charset="0"/>
              </a:rPr>
              <a:t> </a:t>
            </a:r>
            <a:r>
              <a:rPr lang="tr-TR" sz="2400" b="1" u="sng" dirty="0" smtClean="0">
                <a:solidFill>
                  <a:srgbClr val="FF0000"/>
                </a:solidFill>
                <a:latin typeface="Comic Sans MS" pitchFamily="66" charset="0"/>
                <a:cs typeface="Times New Roman" pitchFamily="18" charset="0"/>
              </a:rPr>
              <a:t>www.ders-akademi.com</a:t>
            </a:r>
            <a:endParaRPr lang="tr-TR" sz="1600" b="1" u="sng" dirty="0">
              <a:solidFill>
                <a:srgbClr val="FF0000"/>
              </a:solidFill>
              <a:latin typeface="Comic Sans MS" pitchFamily="66" charset="0"/>
              <a:cs typeface="Times New Roman" pitchFamily="18" charset="0"/>
            </a:endParaRPr>
          </a:p>
          <a:p>
            <a:pPr eaLnBrk="0" hangingPunct="0"/>
            <a:endParaRPr lang="tr-TR" sz="1600" dirty="0">
              <a:latin typeface="Comic Sans MS" pitchFamily="66" charset="0"/>
            </a:endParaRPr>
          </a:p>
        </p:txBody>
      </p:sp>
      <p:pic>
        <p:nvPicPr>
          <p:cNvPr id="18437" name="Picture 5" descr="en00349_"/>
          <p:cNvPicPr>
            <a:picLocks noChangeAspect="1" noChangeArrowheads="1"/>
          </p:cNvPicPr>
          <p:nvPr/>
        </p:nvPicPr>
        <p:blipFill>
          <a:blip r:embed="rId2"/>
          <a:srcRect/>
          <a:stretch>
            <a:fillRect/>
          </a:stretch>
        </p:blipFill>
        <p:spPr bwMode="auto">
          <a:xfrm>
            <a:off x="2286000" y="3810000"/>
            <a:ext cx="4597400" cy="259715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2"/>
          <p:cNvSpPr>
            <a:spLocks noChangeArrowheads="1" noChangeShapeType="1" noTextEdit="1"/>
          </p:cNvSpPr>
          <p:nvPr/>
        </p:nvSpPr>
        <p:spPr bwMode="auto">
          <a:xfrm>
            <a:off x="838200" y="0"/>
            <a:ext cx="7162800" cy="914400"/>
          </a:xfrm>
          <a:prstGeom prst="rect">
            <a:avLst/>
          </a:prstGeom>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tr-TR" sz="3600" kern="10">
                <a:ln w="9525">
                  <a:round/>
                  <a:headEnd/>
                  <a:tailEnd/>
                </a:ln>
                <a:gradFill rotWithShape="0">
                  <a:gsLst>
                    <a:gs pos="0">
                      <a:srgbClr val="FFFFCC"/>
                    </a:gs>
                    <a:gs pos="100000">
                      <a:srgbClr val="FF9999"/>
                    </a:gs>
                  </a:gsLst>
                  <a:lin ang="5400000" scaled="1"/>
                </a:gradFill>
                <a:latin typeface="Times New Roman"/>
                <a:cs typeface="Times New Roman"/>
              </a:rPr>
              <a:t>ANLATIM YOLLARI</a:t>
            </a:r>
          </a:p>
        </p:txBody>
      </p:sp>
      <p:sp>
        <p:nvSpPr>
          <p:cNvPr id="3075" name="WordArt 3"/>
          <p:cNvSpPr>
            <a:spLocks noChangeArrowheads="1" noChangeShapeType="1" noTextEdit="1"/>
          </p:cNvSpPr>
          <p:nvPr/>
        </p:nvSpPr>
        <p:spPr bwMode="auto">
          <a:xfrm>
            <a:off x="0" y="1066800"/>
            <a:ext cx="4953000" cy="647700"/>
          </a:xfrm>
          <a:prstGeom prst="rect">
            <a:avLst/>
          </a:prstGeom>
        </p:spPr>
        <p:txBody>
          <a:bodyPr wrap="none" fromWordArt="1">
            <a:prstTxWarp prst="textPlain">
              <a:avLst>
                <a:gd name="adj" fmla="val 50000"/>
              </a:avLst>
            </a:prstTxWarp>
          </a:bodyPr>
          <a:lstStyle/>
          <a:p>
            <a:pPr algn="ctr"/>
            <a:r>
              <a:rPr lang="tr-TR" sz="3600" kern="10">
                <a:ln w="9525">
                  <a:solidFill>
                    <a:srgbClr val="000000"/>
                  </a:solidFill>
                  <a:round/>
                  <a:headEnd/>
                  <a:tailEnd/>
                </a:ln>
                <a:solidFill>
                  <a:srgbClr val="FFFFFF"/>
                </a:solidFill>
                <a:latin typeface="Arial Black"/>
              </a:rPr>
              <a:t>TASVİR(Betimleme)</a:t>
            </a:r>
          </a:p>
        </p:txBody>
      </p:sp>
      <p:pic>
        <p:nvPicPr>
          <p:cNvPr id="3076" name="Picture 4" descr="bd00028_"/>
          <p:cNvPicPr>
            <a:picLocks noChangeAspect="1" noChangeArrowheads="1"/>
          </p:cNvPicPr>
          <p:nvPr/>
        </p:nvPicPr>
        <p:blipFill>
          <a:blip r:embed="rId6"/>
          <a:srcRect/>
          <a:stretch>
            <a:fillRect/>
          </a:stretch>
        </p:blipFill>
        <p:spPr bwMode="auto">
          <a:xfrm>
            <a:off x="6400800" y="4648200"/>
            <a:ext cx="2743200" cy="1739900"/>
          </a:xfrm>
          <a:prstGeom prst="rect">
            <a:avLst/>
          </a:prstGeom>
          <a:noFill/>
        </p:spPr>
      </p:pic>
      <p:sp>
        <p:nvSpPr>
          <p:cNvPr id="3077" name="Rectangle 5"/>
          <p:cNvSpPr>
            <a:spLocks noChangeArrowheads="1"/>
          </p:cNvSpPr>
          <p:nvPr/>
        </p:nvSpPr>
        <p:spPr bwMode="auto">
          <a:xfrm>
            <a:off x="0" y="1876425"/>
            <a:ext cx="6400800" cy="4981575"/>
          </a:xfrm>
          <a:prstGeom prst="rect">
            <a:avLst/>
          </a:prstGeom>
          <a:noFill/>
          <a:ln w="9525">
            <a:noFill/>
            <a:miter lim="800000"/>
            <a:headEnd/>
            <a:tailEnd/>
          </a:ln>
          <a:effectLst/>
        </p:spPr>
        <p:txBody>
          <a:bodyPr>
            <a:spAutoFit/>
          </a:bodyPr>
          <a:lstStyle/>
          <a:p>
            <a:r>
              <a:rPr lang="tr-TR" sz="1400">
                <a:latin typeface="Times New Roman" pitchFamily="18" charset="0"/>
                <a:cs typeface="Times New Roman" pitchFamily="18" charset="0"/>
              </a:rPr>
              <a:t>    </a:t>
            </a:r>
            <a:r>
              <a:rPr lang="tr-TR" sz="1600">
                <a:latin typeface="Comic Sans MS" pitchFamily="66" charset="0"/>
                <a:cs typeface="Times New Roman" pitchFamily="18" charset="0"/>
              </a:rPr>
              <a:t>Betimleme,  varlıkların  en  belirgin  özellikleri  ile  tanıtma  göz  önünde  canlandırma  işidir.Başka  bir  deyişle  varlıkların  sözcüklerle  resmini  yapmaktır.</a:t>
            </a:r>
          </a:p>
          <a:p>
            <a:pPr eaLnBrk="0" hangingPunct="0"/>
            <a:r>
              <a:rPr lang="tr-TR" sz="1600">
                <a:latin typeface="Comic Sans MS" pitchFamily="66" charset="0"/>
                <a:cs typeface="Times New Roman" pitchFamily="18" charset="0"/>
              </a:rPr>
              <a:t>    Kişi  çevresindeki  maddi  varlıklarından  (ev,  hayvan,  insan,  kitap,  orman)ayrı  düşünülmez  yani  maddi  varlıktan  soyutlanamaz.Bizi  kuşatan  ilişkide  olduğumuz  varlıklar  üzerimizde  türlü  izlenimler  bırakırlar.Bu  izlenimleri  başkalarına  da  duyurmak  anlatmak  isteriz.Sözgelimi; yeni  tartıştığımız  bir  arkadaşımızı,  beğendiğimiz  bir  öğretmenimizi,  gördüğümüz  bir  köyü,  yeni  bir  aracı...çevremizdekilere  tanıtmak  onlara  da  bu  varlıklarla  ilgili  izlenimler  yaratmak  gereksinimi  duyarız.İşte  türlü  varlıklara  özgü  izlenimlerimizi  çevremizdekilere  anlatabilmek  için  betimlemeden  yararlanabiliriz.Betimleme;hem  konuşmada  hem  de  yazmada  başvurduğumuz  bir  anlatım  biçimidir.</a:t>
            </a:r>
          </a:p>
          <a:p>
            <a:pPr eaLnBrk="0" hangingPunct="0"/>
            <a:r>
              <a:rPr lang="tr-TR" sz="1600">
                <a:latin typeface="Comic Sans MS" pitchFamily="66" charset="0"/>
                <a:cs typeface="Times New Roman" pitchFamily="18" charset="0"/>
              </a:rPr>
              <a:t>    Betimleme, bir  konuşmadaki  yada  yazıdaki  olayların  yerine  kişilerini;  olayla  ilgili  hayvanları,  eşyaları,  görünümleri... tanıtmak  göz  önüne  sermek  anlatımı  kuruluktan,  tek  güzellikten  kurtarıp  canlı  etkili  kılmak  için  baş  vurulması  zorunlu  bir  anlatım  biçimi.</a:t>
            </a:r>
            <a:r>
              <a:rPr lang="en-US" sz="1600">
                <a:latin typeface="Comic Sans MS" pitchFamily="66" charset="0"/>
              </a:rPr>
              <a:t> </a:t>
            </a:r>
          </a:p>
        </p:txBody>
      </p:sp>
      <p:pic>
        <p:nvPicPr>
          <p:cNvPr id="3078" name="Picture 6" descr="bd04924_"/>
          <p:cNvPicPr>
            <a:picLocks noChangeAspect="1" noChangeArrowheads="1"/>
          </p:cNvPicPr>
          <p:nvPr/>
        </p:nvPicPr>
        <p:blipFill>
          <a:blip r:embed="rId7"/>
          <a:srcRect/>
          <a:stretch>
            <a:fillRect/>
          </a:stretch>
        </p:blipFill>
        <p:spPr bwMode="auto">
          <a:xfrm>
            <a:off x="6629400" y="1143000"/>
            <a:ext cx="2073275" cy="27971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checkerboard(down)">
                                      <p:cBhvr>
                                        <p:cTn id="7" dur="500"/>
                                        <p:tgtEl>
                                          <p:spTgt spid="3074"/>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builtIn="1"/>
                                        </p:tgtEl>
                                      </p:cMediaNode>
                                    </p:audio>
                                  </p:sub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3075"/>
                                        </p:tgtEl>
                                        <p:attrNameLst>
                                          <p:attrName>style.visibility</p:attrName>
                                        </p:attrNameLst>
                                      </p:cBhvr>
                                      <p:to>
                                        <p:strVal val="visible"/>
                                      </p:to>
                                    </p:set>
                                    <p:anim calcmode="lin" valueType="num">
                                      <p:cBhvr additive="base">
                                        <p:cTn id="12" dur="5000" fill="hold"/>
                                        <p:tgtEl>
                                          <p:spTgt spid="3075"/>
                                        </p:tgtEl>
                                        <p:attrNameLst>
                                          <p:attrName>ppt_x</p:attrName>
                                        </p:attrNameLst>
                                      </p:cBhvr>
                                      <p:tavLst>
                                        <p:tav tm="0">
                                          <p:val>
                                            <p:strVal val="#ppt_x"/>
                                          </p:val>
                                        </p:tav>
                                        <p:tav tm="100000">
                                          <p:val>
                                            <p:strVal val="#ppt_x"/>
                                          </p:val>
                                        </p:tav>
                                      </p:tavLst>
                                    </p:anim>
                                    <p:anim calcmode="lin" valueType="num">
                                      <p:cBhvr additive="base">
                                        <p:cTn id="13" dur="5000" fill="hold"/>
                                        <p:tgtEl>
                                          <p:spTgt spid="3075"/>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himes.wav" builtIn="1"/>
                                        </p:tgtEl>
                                      </p:cMediaNode>
                                    </p:audio>
                                  </p:sub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3077"/>
                                        </p:tgtEl>
                                        <p:attrNameLst>
                                          <p:attrName>style.visibility</p:attrName>
                                        </p:attrNameLst>
                                      </p:cBhvr>
                                      <p:to>
                                        <p:strVal val="visible"/>
                                      </p:to>
                                    </p:set>
                                    <p:animEffect transition="in" filter="wipe(up)">
                                      <p:cBhvr>
                                        <p:cTn id="18" dur="500"/>
                                        <p:tgtEl>
                                          <p:spTgt spid="3077"/>
                                        </p:tgtEl>
                                      </p:cBhvr>
                                    </p:animEffect>
                                  </p:childTnLst>
                                  <p:subTnLst>
                                    <p:audio>
                                      <p:cMediaNode>
                                        <p:cTn display="0" masterRel="sameClick">
                                          <p:stCondLst>
                                            <p:cond evt="begin" delay="0">
                                              <p:tn val="16"/>
                                            </p:cond>
                                          </p:stCondLst>
                                          <p:endCondLst>
                                            <p:cond evt="onStopAudio" delay="0">
                                              <p:tgtEl>
                                                <p:sldTgt/>
                                              </p:tgtEl>
                                            </p:cond>
                                          </p:endCondLst>
                                        </p:cTn>
                                        <p:tgtEl>
                                          <p:sndTgt r:embed="rId2" name="camera.wav" builtIn="1"/>
                                        </p:tgtEl>
                                      </p:cMediaNode>
                                    </p:audio>
                                  </p:sub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3076"/>
                                        </p:tgtEl>
                                        <p:attrNameLst>
                                          <p:attrName>style.visibility</p:attrName>
                                        </p:attrNameLst>
                                      </p:cBhvr>
                                      <p:to>
                                        <p:strVal val="visible"/>
                                      </p:to>
                                    </p:set>
                                    <p:anim calcmode="lin" valueType="num">
                                      <p:cBhvr additive="base">
                                        <p:cTn id="23" dur="500" fill="hold"/>
                                        <p:tgtEl>
                                          <p:spTgt spid="3076"/>
                                        </p:tgtEl>
                                        <p:attrNameLst>
                                          <p:attrName>ppt_x</p:attrName>
                                        </p:attrNameLst>
                                      </p:cBhvr>
                                      <p:tavLst>
                                        <p:tav tm="0">
                                          <p:val>
                                            <p:strVal val="0-#ppt_w/2"/>
                                          </p:val>
                                        </p:tav>
                                        <p:tav tm="100000">
                                          <p:val>
                                            <p:strVal val="#ppt_x"/>
                                          </p:val>
                                        </p:tav>
                                      </p:tavLst>
                                    </p:anim>
                                    <p:anim calcmode="lin" valueType="num">
                                      <p:cBhvr additive="base">
                                        <p:cTn id="24" dur="500" fill="hold"/>
                                        <p:tgtEl>
                                          <p:spTgt spid="307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4" name="explode.wav" builtIn="1"/>
                                        </p:tgtEl>
                                      </p:cMediaNode>
                                    </p:audio>
                                  </p:subTnLst>
                                </p:cTn>
                              </p:par>
                            </p:childTnLst>
                          </p:cTn>
                        </p:par>
                      </p:childTnLst>
                    </p:cTn>
                  </p:par>
                  <p:par>
                    <p:cTn id="25" fill="hold">
                      <p:stCondLst>
                        <p:cond delay="indefinite"/>
                      </p:stCondLst>
                      <p:childTnLst>
                        <p:par>
                          <p:cTn id="26" fill="hold">
                            <p:stCondLst>
                              <p:cond delay="0"/>
                            </p:stCondLst>
                            <p:childTnLst>
                              <p:par>
                                <p:cTn id="27" presetID="12" presetClass="entr" presetSubtype="1" fill="hold" nodeType="clickEffect">
                                  <p:stCondLst>
                                    <p:cond delay="0"/>
                                  </p:stCondLst>
                                  <p:childTnLst>
                                    <p:set>
                                      <p:cBhvr>
                                        <p:cTn id="28" dur="1" fill="hold">
                                          <p:stCondLst>
                                            <p:cond delay="0"/>
                                          </p:stCondLst>
                                        </p:cTn>
                                        <p:tgtEl>
                                          <p:spTgt spid="3078"/>
                                        </p:tgtEl>
                                        <p:attrNameLst>
                                          <p:attrName>style.visibility</p:attrName>
                                        </p:attrNameLst>
                                      </p:cBhvr>
                                      <p:to>
                                        <p:strVal val="visible"/>
                                      </p:to>
                                    </p:set>
                                    <p:animEffect transition="in" filter="slide(fromTop)">
                                      <p:cBhvr>
                                        <p:cTn id="29" dur="500"/>
                                        <p:tgtEl>
                                          <p:spTgt spid="3078"/>
                                        </p:tgtEl>
                                      </p:cBhvr>
                                    </p:animEffect>
                                  </p:childTnLst>
                                  <p:subTnLst>
                                    <p:audio>
                                      <p:cMediaNode>
                                        <p:cTn display="0" masterRel="sameClick">
                                          <p:stCondLst>
                                            <p:cond evt="begin" delay="0">
                                              <p:tn val="27"/>
                                            </p:cond>
                                          </p:stCondLst>
                                          <p:endCondLst>
                                            <p:cond evt="onStopAudio" delay="0">
                                              <p:tgtEl>
                                                <p:sldTgt/>
                                              </p:tgtEl>
                                            </p:cond>
                                          </p:endCondLst>
                                        </p:cTn>
                                        <p:tgtEl>
                                          <p:sndTgt r:embed="rId5" name="whoosh.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nimBg="1"/>
      <p:bldP spid="3075" grpId="0" animBg="1"/>
      <p:bldP spid="3077"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620713"/>
            <a:ext cx="5791200" cy="2536825"/>
          </a:xfrm>
          <a:prstGeom prst="rect">
            <a:avLst/>
          </a:prstGeom>
          <a:noFill/>
          <a:ln w="9525">
            <a:noFill/>
            <a:miter lim="800000"/>
            <a:headEnd/>
            <a:tailEnd/>
          </a:ln>
          <a:effectLst/>
        </p:spPr>
        <p:txBody>
          <a:bodyPr>
            <a:spAutoFit/>
          </a:bodyPr>
          <a:lstStyle/>
          <a:p>
            <a:r>
              <a:rPr lang="tr-TR" sz="1600">
                <a:solidFill>
                  <a:srgbClr val="FF0000"/>
                </a:solidFill>
                <a:latin typeface="Times New Roman" pitchFamily="18" charset="0"/>
                <a:cs typeface="Times New Roman" pitchFamily="18" charset="0"/>
              </a:rPr>
              <a:t>    </a:t>
            </a:r>
            <a:r>
              <a:rPr lang="tr-TR" sz="1600">
                <a:solidFill>
                  <a:srgbClr val="000000"/>
                </a:solidFill>
                <a:latin typeface="Comic Sans MS" pitchFamily="66" charset="0"/>
                <a:cs typeface="Times New Roman" pitchFamily="18" charset="0"/>
              </a:rPr>
              <a:t>Açıklama  günlük  yaşamda  baş  vurduğu  bir  anlatım  biçimidir.Okul  müdürünün  yardımcılarının,  öğretmenlerin  yasa,  tüzük  ve  yönetmeliklere  dayanarak  yaptıkları  konuşmalar</a:t>
            </a:r>
            <a:r>
              <a:rPr lang="tr-TR" sz="1600">
                <a:latin typeface="Comic Sans MS" pitchFamily="66" charset="0"/>
                <a:cs typeface="Times New Roman" pitchFamily="18" charset="0"/>
              </a:rPr>
              <a:t> derslerde öğretmenlerin yönettikleri sorulara öğrencilerin verdikleri cevaplar subayların erlerine...yetiştirmek için yaptıkları tanımlamalar verdikleri bilgiler birer açıklamadır.Bir sözcüğün  ya da atasözünün  genişletilmesi bir adresin gösterilmesi  bir tarihsel olgunun  anlamı  açıklamayla ortaya  konulmasıdır.</a:t>
            </a:r>
          </a:p>
          <a:p>
            <a:pPr eaLnBrk="0" hangingPunct="0"/>
            <a:endParaRPr lang="tr-TR" sz="1600">
              <a:latin typeface="Comic Sans MS" pitchFamily="66" charset="0"/>
            </a:endParaRPr>
          </a:p>
        </p:txBody>
      </p:sp>
      <p:sp>
        <p:nvSpPr>
          <p:cNvPr id="5123" name="WordArt 3"/>
          <p:cNvSpPr>
            <a:spLocks noChangeArrowheads="1" noChangeShapeType="1" noTextEdit="1"/>
          </p:cNvSpPr>
          <p:nvPr/>
        </p:nvSpPr>
        <p:spPr bwMode="auto">
          <a:xfrm>
            <a:off x="0" y="188913"/>
            <a:ext cx="3505200" cy="533400"/>
          </a:xfrm>
          <a:prstGeom prst="rect">
            <a:avLst/>
          </a:prstGeom>
        </p:spPr>
        <p:txBody>
          <a:bodyPr wrap="none" fromWordArt="1">
            <a:prstTxWarp prst="textDoubleWave1">
              <a:avLst>
                <a:gd name="adj1" fmla="val 6500"/>
                <a:gd name="adj2" fmla="val 0"/>
              </a:avLst>
            </a:prstTxWarp>
          </a:bodyPr>
          <a:lstStyle/>
          <a:p>
            <a:pPr algn="ctr"/>
            <a:r>
              <a:rPr lang="tr-TR" sz="3600" kern="10" spc="-360">
                <a:ln w="12700">
                  <a:solidFill>
                    <a:srgbClr val="000099"/>
                  </a:solidFill>
                  <a:round/>
                  <a:headEnd/>
                  <a:tailEnd/>
                </a:ln>
                <a:solidFill>
                  <a:srgbClr val="33CCFF"/>
                </a:solidFill>
                <a:effectLst>
                  <a:outerShdw dist="125724" dir="18900000" algn="ctr" rotWithShape="0">
                    <a:srgbClr val="000099"/>
                  </a:outerShdw>
                </a:effectLst>
                <a:latin typeface="Impact"/>
              </a:rPr>
              <a:t>AÇIKLAMA</a:t>
            </a:r>
          </a:p>
        </p:txBody>
      </p:sp>
      <p:sp>
        <p:nvSpPr>
          <p:cNvPr id="5124" name="Rectangle 4"/>
          <p:cNvSpPr>
            <a:spLocks noChangeArrowheads="1"/>
          </p:cNvSpPr>
          <p:nvPr/>
        </p:nvSpPr>
        <p:spPr bwMode="auto">
          <a:xfrm>
            <a:off x="0" y="3886200"/>
            <a:ext cx="9144000" cy="3025775"/>
          </a:xfrm>
          <a:prstGeom prst="rect">
            <a:avLst/>
          </a:prstGeom>
          <a:noFill/>
          <a:ln w="9525">
            <a:noFill/>
            <a:miter lim="800000"/>
            <a:headEnd/>
            <a:tailEnd/>
          </a:ln>
          <a:effectLst/>
        </p:spPr>
        <p:txBody>
          <a:bodyPr>
            <a:spAutoFit/>
          </a:bodyPr>
          <a:lstStyle/>
          <a:p>
            <a:r>
              <a:rPr lang="tr-TR" sz="1600">
                <a:latin typeface="Comic Sans MS" pitchFamily="66" charset="0"/>
                <a:cs typeface="Times New Roman" pitchFamily="18" charset="0"/>
              </a:rPr>
              <a:t>Belli  bir  konu  üzerinde  birbirlerine  ters düşen  görüş , düşünce  ve  anıların karşılıklı  savunulmasıdır.</a:t>
            </a:r>
          </a:p>
          <a:p>
            <a:pPr eaLnBrk="0" hangingPunct="0"/>
            <a:r>
              <a:rPr lang="tr-TR" sz="1600">
                <a:latin typeface="Comic Sans MS" pitchFamily="66" charset="0"/>
                <a:cs typeface="Times New Roman" pitchFamily="18" charset="0"/>
              </a:rPr>
              <a:t>    Tartışma iki yada daha çok kişinin arasında yapılır.Bir topluluk önünde  yapılan grup tartışmaları kamu oyunun etkileyip yönlendirmesi  bakımından önem taşırlar.Bu tartışmalarda toplumsal ve siyasal sorunlar çeşitli açılardan değerlendirilip doğru sonuçlara bağlanır.Bu bakımdan grup tartışmaları kamu oyumda süre gelen yanlış düşünce ve anıların silinmesinde bunların yerine gerçeklerin yerleşmesinde önemli rol oynar.</a:t>
            </a:r>
          </a:p>
          <a:p>
            <a:pPr eaLnBrk="0" hangingPunct="0"/>
            <a:r>
              <a:rPr lang="tr-TR" sz="1600">
                <a:latin typeface="Comic Sans MS" pitchFamily="66" charset="0"/>
                <a:cs typeface="Times New Roman" pitchFamily="18" charset="0"/>
              </a:rPr>
              <a:t>     Tartışmalarda düşünce , görüş kanıların açıkça ortaya dökülmesi değerlendirilip eleştirilmesi gerekir.Bu nedenle tartışmaların amacına ulaşa bilinmesi için  özgür bir ortamın bulunması zorunludur.Çünkü insanlar özgürce tartışmadıkça düşünce ve görüşlerinde açıkça yansıtıp ortaya dökemezler.Böylece tartışmaların gerçekten yararlı olabilmesi için demokratik bir ortamda yapılmaları zorunluluğu vardır.</a:t>
            </a:r>
            <a:endParaRPr lang="tr-TR" sz="1600">
              <a:latin typeface="Comic Sans MS" pitchFamily="66" charset="0"/>
            </a:endParaRPr>
          </a:p>
        </p:txBody>
      </p:sp>
      <p:sp>
        <p:nvSpPr>
          <p:cNvPr id="5125" name="WordArt 5" descr="Narrow vertical"/>
          <p:cNvSpPr>
            <a:spLocks noChangeArrowheads="1" noChangeShapeType="1" noTextEdit="1"/>
          </p:cNvSpPr>
          <p:nvPr/>
        </p:nvSpPr>
        <p:spPr bwMode="auto">
          <a:xfrm>
            <a:off x="0" y="2819400"/>
            <a:ext cx="2667000" cy="1084263"/>
          </a:xfrm>
          <a:prstGeom prst="rect">
            <a:avLst/>
          </a:prstGeom>
        </p:spPr>
        <p:txBody>
          <a:bodyPr wrap="none" fromWordArt="1">
            <a:prstTxWarp prst="textCurveUp">
              <a:avLst>
                <a:gd name="adj" fmla="val 40356"/>
              </a:avLst>
            </a:prstTxWarp>
          </a:bodyPr>
          <a:lstStyle/>
          <a:p>
            <a:pPr algn="ctr"/>
            <a:r>
              <a:rPr lang="tr-TR" sz="3600" kern="10">
                <a:ln w="12700">
                  <a:solidFill>
                    <a:srgbClr val="000000"/>
                  </a:solidFill>
                  <a:round/>
                  <a:headEnd/>
                  <a:tailEnd/>
                </a:ln>
                <a:pattFill prst="dashHorz">
                  <a:fgClr>
                    <a:srgbClr val="808080"/>
                  </a:fgClr>
                  <a:bgClr>
                    <a:srgbClr val="FFFF00"/>
                  </a:bgClr>
                </a:pattFill>
                <a:effectLst>
                  <a:outerShdw dist="45791" dir="2021404" algn="ctr" rotWithShape="0">
                    <a:srgbClr val="808080"/>
                  </a:outerShdw>
                </a:effectLst>
                <a:latin typeface="Arial Black"/>
              </a:rPr>
              <a:t>TARTIŞMA</a:t>
            </a:r>
          </a:p>
        </p:txBody>
      </p:sp>
      <p:pic>
        <p:nvPicPr>
          <p:cNvPr id="5126" name="Picture 6" descr="pe02097_"/>
          <p:cNvPicPr>
            <a:picLocks noChangeAspect="1" noChangeArrowheads="1"/>
          </p:cNvPicPr>
          <p:nvPr/>
        </p:nvPicPr>
        <p:blipFill>
          <a:blip r:embed="rId7"/>
          <a:srcRect/>
          <a:stretch>
            <a:fillRect/>
          </a:stretch>
        </p:blipFill>
        <p:spPr bwMode="auto">
          <a:xfrm>
            <a:off x="5486400" y="1295400"/>
            <a:ext cx="3657600" cy="292893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barn(inVertical)">
                                      <p:cBhvr>
                                        <p:cTn id="7" dur="500"/>
                                        <p:tgtEl>
                                          <p:spTgt spid="5123"/>
                                        </p:tgtEl>
                                      </p:cBhvr>
                                    </p:animEffect>
                                  </p:childTnLst>
                                  <p:subTnLst>
                                    <p:audio>
                                      <p:cMediaNode>
                                        <p:cTn display="0" masterRel="sameClick">
                                          <p:stCondLst>
                                            <p:cond evt="begin" delay="0">
                                              <p:tn val="5"/>
                                            </p:cond>
                                          </p:stCondLst>
                                          <p:endCondLst>
                                            <p:cond evt="onStopAudio" delay="0">
                                              <p:tgtEl>
                                                <p:sldTgt/>
                                              </p:tgtEl>
                                            </p:cond>
                                          </p:endCondLst>
                                        </p:cTn>
                                        <p:tgtEl>
                                          <p:sndTgt r:embed="rId2" name="gunshot.wav" builtIn="1"/>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5122"/>
                                        </p:tgtEl>
                                        <p:attrNameLst>
                                          <p:attrName>style.visibility</p:attrName>
                                        </p:attrNameLst>
                                      </p:cBhvr>
                                      <p:to>
                                        <p:strVal val="visible"/>
                                      </p:to>
                                    </p:set>
                                    <p:animEffect transition="in" filter="box(out)">
                                      <p:cBhvr>
                                        <p:cTn id="12" dur="500"/>
                                        <p:tgtEl>
                                          <p:spTgt spid="5122"/>
                                        </p:tgtEl>
                                      </p:cBhvr>
                                    </p:animEffect>
                                  </p:childTnLst>
                                  <p:subTnLst>
                                    <p:audio>
                                      <p:cMediaNode>
                                        <p:cTn display="0" masterRel="sameClick">
                                          <p:stCondLst>
                                            <p:cond evt="begin" delay="0">
                                              <p:tn val="10"/>
                                            </p:cond>
                                          </p:stCondLst>
                                          <p:endCondLst>
                                            <p:cond evt="onStopAudio" delay="0">
                                              <p:tgtEl>
                                                <p:sldTgt/>
                                              </p:tgtEl>
                                            </p:cond>
                                          </p:endCondLst>
                                        </p:cTn>
                                        <p:tgtEl>
                                          <p:sndTgt r:embed="rId3" name="cashreg.wav" builtIn="1"/>
                                        </p:tgtEl>
                                      </p:cMediaNode>
                                    </p:audio>
                                  </p:sub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126"/>
                                        </p:tgtEl>
                                        <p:attrNameLst>
                                          <p:attrName>style.visibility</p:attrName>
                                        </p:attrNameLst>
                                      </p:cBhvr>
                                      <p:to>
                                        <p:strVal val="visible"/>
                                      </p:to>
                                    </p:set>
                                    <p:animEffect transition="in" filter="randombar(horizontal)">
                                      <p:cBhvr>
                                        <p:cTn id="17" dur="500"/>
                                        <p:tgtEl>
                                          <p:spTgt spid="5126"/>
                                        </p:tgtEl>
                                      </p:cBhvr>
                                    </p:animEffect>
                                  </p:childTnLst>
                                  <p:subTnLst>
                                    <p:audio>
                                      <p:cMediaNode>
                                        <p:cTn display="0" masterRel="sameClick">
                                          <p:stCondLst>
                                            <p:cond evt="begin" delay="0">
                                              <p:tn val="15"/>
                                            </p:cond>
                                          </p:stCondLst>
                                          <p:endCondLst>
                                            <p:cond evt="onStopAudio" delay="0">
                                              <p:tgtEl>
                                                <p:sldTgt/>
                                              </p:tgtEl>
                                            </p:cond>
                                          </p:endCondLst>
                                        </p:cTn>
                                        <p:tgtEl>
                                          <p:sndTgt r:embed="rId4" name="type.wav" builtIn="1"/>
                                        </p:tgtEl>
                                      </p:cMediaNode>
                                    </p:audio>
                                  </p:subTnLst>
                                </p:cTn>
                              </p:par>
                            </p:childTnLst>
                          </p:cTn>
                        </p:par>
                      </p:childTnLst>
                    </p:cTn>
                  </p:par>
                  <p:par>
                    <p:cTn id="18" fill="hold">
                      <p:stCondLst>
                        <p:cond delay="indefinite"/>
                      </p:stCondLst>
                      <p:childTnLst>
                        <p:par>
                          <p:cTn id="19" fill="hold">
                            <p:stCondLst>
                              <p:cond delay="0"/>
                            </p:stCondLst>
                            <p:childTnLst>
                              <p:par>
                                <p:cTn id="20" presetID="7" presetClass="entr" presetSubtype="4" fill="hold" grpId="0" nodeType="clickEffect">
                                  <p:stCondLst>
                                    <p:cond delay="0"/>
                                  </p:stCondLst>
                                  <p:childTnLst>
                                    <p:set>
                                      <p:cBhvr>
                                        <p:cTn id="21" dur="1" fill="hold">
                                          <p:stCondLst>
                                            <p:cond delay="0"/>
                                          </p:stCondLst>
                                        </p:cTn>
                                        <p:tgtEl>
                                          <p:spTgt spid="5125"/>
                                        </p:tgtEl>
                                        <p:attrNameLst>
                                          <p:attrName>style.visibility</p:attrName>
                                        </p:attrNameLst>
                                      </p:cBhvr>
                                      <p:to>
                                        <p:strVal val="visible"/>
                                      </p:to>
                                    </p:set>
                                    <p:anim calcmode="lin" valueType="num">
                                      <p:cBhvr additive="base">
                                        <p:cTn id="22" dur="5000" fill="hold"/>
                                        <p:tgtEl>
                                          <p:spTgt spid="5125"/>
                                        </p:tgtEl>
                                        <p:attrNameLst>
                                          <p:attrName>ppt_x</p:attrName>
                                        </p:attrNameLst>
                                      </p:cBhvr>
                                      <p:tavLst>
                                        <p:tav tm="0">
                                          <p:val>
                                            <p:strVal val="#ppt_x"/>
                                          </p:val>
                                        </p:tav>
                                        <p:tav tm="100000">
                                          <p:val>
                                            <p:strVal val="#ppt_x"/>
                                          </p:val>
                                        </p:tav>
                                      </p:tavLst>
                                    </p:anim>
                                    <p:anim calcmode="lin" valueType="num">
                                      <p:cBhvr additive="base">
                                        <p:cTn id="23" dur="5000" fill="hold"/>
                                        <p:tgtEl>
                                          <p:spTgt spid="5125"/>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5" name="laser.wav" builtIn="1"/>
                                        </p:tgtEl>
                                      </p:cMediaNode>
                                    </p:audio>
                                  </p:subTnLst>
                                </p:cTn>
                              </p:par>
                            </p:childTnLst>
                          </p:cTn>
                        </p:par>
                      </p:childTnLst>
                    </p:cTn>
                  </p:par>
                  <p:par>
                    <p:cTn id="24" fill="hold">
                      <p:stCondLst>
                        <p:cond delay="indefinite"/>
                      </p:stCondLst>
                      <p:childTnLst>
                        <p:par>
                          <p:cTn id="25" fill="hold">
                            <p:stCondLst>
                              <p:cond delay="0"/>
                            </p:stCondLst>
                            <p:childTnLst>
                              <p:par>
                                <p:cTn id="26" presetID="4" presetClass="entr" presetSubtype="32" fill="hold" grpId="0" nodeType="clickEffect">
                                  <p:stCondLst>
                                    <p:cond delay="0"/>
                                  </p:stCondLst>
                                  <p:childTnLst>
                                    <p:set>
                                      <p:cBhvr>
                                        <p:cTn id="27" dur="1" fill="hold">
                                          <p:stCondLst>
                                            <p:cond delay="0"/>
                                          </p:stCondLst>
                                        </p:cTn>
                                        <p:tgtEl>
                                          <p:spTgt spid="5124"/>
                                        </p:tgtEl>
                                        <p:attrNameLst>
                                          <p:attrName>style.visibility</p:attrName>
                                        </p:attrNameLst>
                                      </p:cBhvr>
                                      <p:to>
                                        <p:strVal val="visible"/>
                                      </p:to>
                                    </p:set>
                                    <p:animEffect transition="in" filter="box(out)">
                                      <p:cBhvr>
                                        <p:cTn id="28" dur="500"/>
                                        <p:tgtEl>
                                          <p:spTgt spid="5124"/>
                                        </p:tgtEl>
                                      </p:cBhvr>
                                    </p:animEffect>
                                  </p:childTnLst>
                                  <p:subTnLst>
                                    <p:audio>
                                      <p:cMediaNode>
                                        <p:cTn display="0" masterRel="sameClick">
                                          <p:stCondLst>
                                            <p:cond evt="begin" delay="0">
                                              <p:tn val="26"/>
                                            </p:cond>
                                          </p:stCondLst>
                                          <p:endCondLst>
                                            <p:cond evt="onStopAudio" delay="0">
                                              <p:tgtEl>
                                                <p:sldTgt/>
                                              </p:tgtEl>
                                            </p:cond>
                                          </p:endCondLst>
                                        </p:cTn>
                                        <p:tgtEl>
                                          <p:sndTgt r:embed="rId6" name="whoosh.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3" grpId="0" animBg="1"/>
      <p:bldP spid="5124" grpId="0" autoUpdateAnimBg="0"/>
      <p:bldP spid="512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1066800" y="304800"/>
            <a:ext cx="7086600" cy="3270250"/>
          </a:xfrm>
          <a:prstGeom prst="rect">
            <a:avLst/>
          </a:prstGeom>
          <a:noFill/>
          <a:ln w="9525">
            <a:noFill/>
            <a:miter lim="800000"/>
            <a:headEnd/>
            <a:tailEnd/>
          </a:ln>
          <a:effectLst/>
        </p:spPr>
        <p:txBody>
          <a:bodyPr>
            <a:spAutoFit/>
          </a:bodyPr>
          <a:lstStyle/>
          <a:p>
            <a:r>
              <a:rPr lang="tr-TR" sz="1600">
                <a:latin typeface="Times New Roman" pitchFamily="18" charset="0"/>
                <a:cs typeface="Times New Roman" pitchFamily="18" charset="0"/>
              </a:rPr>
              <a:t>    </a:t>
            </a:r>
            <a:r>
              <a:rPr lang="tr-TR" sz="1600">
                <a:solidFill>
                  <a:srgbClr val="000000"/>
                </a:solidFill>
                <a:latin typeface="Comic Sans MS" pitchFamily="66" charset="0"/>
                <a:cs typeface="Times New Roman" pitchFamily="18" charset="0"/>
              </a:rPr>
              <a:t>Yaşanan , görülen , duyulan yada tasarlanan olayların anlatılması </a:t>
            </a:r>
            <a:endParaRPr lang="tr-TR" sz="1600">
              <a:latin typeface="Comic Sans MS" pitchFamily="66" charset="0"/>
              <a:cs typeface="Times New Roman" pitchFamily="18" charset="0"/>
            </a:endParaRPr>
          </a:p>
          <a:p>
            <a:pPr eaLnBrk="0" hangingPunct="0"/>
            <a:r>
              <a:rPr lang="tr-TR" sz="1600">
                <a:solidFill>
                  <a:srgbClr val="000000"/>
                </a:solidFill>
                <a:latin typeface="Comic Sans MS" pitchFamily="66" charset="0"/>
                <a:cs typeface="Times New Roman" pitchFamily="18" charset="0"/>
              </a:rPr>
              <a:t>demektir.</a:t>
            </a:r>
            <a:endParaRPr lang="tr-TR" sz="1600">
              <a:latin typeface="Comic Sans MS" pitchFamily="66" charset="0"/>
              <a:cs typeface="Times New Roman" pitchFamily="18" charset="0"/>
            </a:endParaRPr>
          </a:p>
          <a:p>
            <a:pPr eaLnBrk="0" hangingPunct="0"/>
            <a:r>
              <a:rPr lang="tr-TR" sz="1600">
                <a:solidFill>
                  <a:srgbClr val="000000"/>
                </a:solidFill>
                <a:latin typeface="Comic Sans MS" pitchFamily="66" charset="0"/>
                <a:cs typeface="Times New Roman" pitchFamily="18" charset="0"/>
              </a:rPr>
              <a:t>    Öykülemenin , günlük yaşantınızdaki yeri büyüktür.Konuşmada olsun öykülemeye sık sık başvururuz.Sözgelimi ; bir anı , bir masal , bir fıkra , bir öyküyü anlatabilmek yada yazabilmek için öyküden yaralanırız.</a:t>
            </a:r>
            <a:endParaRPr lang="tr-TR" sz="1600">
              <a:latin typeface="Comic Sans MS" pitchFamily="66" charset="0"/>
              <a:cs typeface="Times New Roman" pitchFamily="18" charset="0"/>
            </a:endParaRPr>
          </a:p>
          <a:p>
            <a:pPr eaLnBrk="0" hangingPunct="0"/>
            <a:r>
              <a:rPr lang="tr-TR" sz="1600">
                <a:solidFill>
                  <a:srgbClr val="000000"/>
                </a:solidFill>
                <a:latin typeface="Comic Sans MS" pitchFamily="66" charset="0"/>
                <a:cs typeface="Times New Roman" pitchFamily="18" charset="0"/>
              </a:rPr>
              <a:t>     Olaylı yazı türlerinde temel anlatım biçimi öykülemedir.Özellikle okuyucuyu belli bir olay içinde yaşayarak ona bir düşünceyi , bir görüşü , bir gerçeği iletmeyi amaçlayan öykü romanın oluşabilmesi için öykülemeye baş vurmak bir zorunluktur.Kuşkusuz öyküleme salt öykü ve romanda kullanılmaz.Anı yaşam öyküsü gezi tarih ve benzeri öykülemeden yararlanmak gerekir.</a:t>
            </a:r>
            <a:r>
              <a:rPr lang="tr-TR" sz="1600">
                <a:latin typeface="Comic Sans MS" pitchFamily="66" charset="0"/>
                <a:cs typeface="Times New Roman" pitchFamily="18" charset="0"/>
              </a:rPr>
              <a:t>   </a:t>
            </a:r>
          </a:p>
          <a:p>
            <a:pPr eaLnBrk="0" hangingPunct="0"/>
            <a:r>
              <a:rPr lang="tr-TR" sz="1600">
                <a:latin typeface="Comic Sans MS" pitchFamily="66" charset="0"/>
                <a:cs typeface="Times New Roman" pitchFamily="18" charset="0"/>
              </a:rPr>
              <a:t>   </a:t>
            </a:r>
          </a:p>
          <a:p>
            <a:pPr eaLnBrk="0" hangingPunct="0"/>
            <a:endParaRPr lang="tr-TR" sz="1600">
              <a:latin typeface="Comic Sans MS" pitchFamily="66" charset="0"/>
            </a:endParaRPr>
          </a:p>
        </p:txBody>
      </p:sp>
      <p:sp>
        <p:nvSpPr>
          <p:cNvPr id="6147" name="WordArt 3"/>
          <p:cNvSpPr>
            <a:spLocks noChangeArrowheads="1" noChangeShapeType="1" noTextEdit="1"/>
          </p:cNvSpPr>
          <p:nvPr/>
        </p:nvSpPr>
        <p:spPr bwMode="auto">
          <a:xfrm rot="5400000">
            <a:off x="-2476500" y="2933700"/>
            <a:ext cx="6248400" cy="838200"/>
          </a:xfrm>
          <a:prstGeom prst="rect">
            <a:avLst/>
          </a:prstGeom>
        </p:spPr>
        <p:txBody>
          <a:bodyPr vert="wordArtVert" wrap="none" fromWordArt="1">
            <a:prstTxWarp prst="textWave4">
              <a:avLst>
                <a:gd name="adj1" fmla="val 13005"/>
                <a:gd name="adj2" fmla="val 0"/>
              </a:avLst>
            </a:prstTxWarp>
          </a:bodyPr>
          <a:lstStyle/>
          <a:p>
            <a:pPr algn="ctr" fontAlgn="auto"/>
            <a:r>
              <a:rPr lang="tr-TR" sz="3600" kern="10">
                <a:ln w="9525">
                  <a:noFill/>
                  <a:round/>
                  <a:headEnd/>
                  <a:tailEnd/>
                </a:ln>
                <a:gradFill rotWithShape="0">
                  <a:gsLst>
                    <a:gs pos="0">
                      <a:srgbClr val="00FF00"/>
                    </a:gs>
                    <a:gs pos="100000">
                      <a:srgbClr val="00CCFF"/>
                    </a:gs>
                  </a:gsLst>
                  <a:lin ang="0" scaled="1"/>
                </a:gradFill>
                <a:effectLst>
                  <a:outerShdw dist="99190" dir="7788334" algn="ctr" rotWithShape="0">
                    <a:srgbClr val="000080"/>
                  </a:outerShdw>
                </a:effectLst>
                <a:latin typeface="Arial Black"/>
              </a:rPr>
              <a:t>HİKAYE</a:t>
            </a:r>
          </a:p>
        </p:txBody>
      </p:sp>
      <p:sp>
        <p:nvSpPr>
          <p:cNvPr id="6148" name="WordArt 4"/>
          <p:cNvSpPr>
            <a:spLocks noChangeArrowheads="1" noChangeShapeType="1" noTextEdit="1"/>
          </p:cNvSpPr>
          <p:nvPr/>
        </p:nvSpPr>
        <p:spPr bwMode="auto">
          <a:xfrm rot="5400000">
            <a:off x="5467350" y="3143250"/>
            <a:ext cx="6019800" cy="647700"/>
          </a:xfrm>
          <a:prstGeom prst="rect">
            <a:avLst/>
          </a:prstGeom>
        </p:spPr>
        <p:txBody>
          <a:bodyPr vert="wordArtVert" wrap="none" fromWordArt="1">
            <a:prstTxWarp prst="textWave4">
              <a:avLst>
                <a:gd name="adj1" fmla="val 13005"/>
                <a:gd name="adj2" fmla="val 0"/>
              </a:avLst>
            </a:prstTxWarp>
          </a:bodyPr>
          <a:lstStyle/>
          <a:p>
            <a:pPr algn="ctr" fontAlgn="auto"/>
            <a:r>
              <a:rPr lang="tr-TR" sz="3600" kern="10">
                <a:ln w="9525">
                  <a:noFill/>
                  <a:round/>
                  <a:headEnd/>
                  <a:tailEnd/>
                </a:ln>
                <a:gradFill rotWithShape="0">
                  <a:gsLst>
                    <a:gs pos="0">
                      <a:srgbClr val="00FF00"/>
                    </a:gs>
                    <a:gs pos="100000">
                      <a:srgbClr val="00CCFF"/>
                    </a:gs>
                  </a:gsLst>
                  <a:lin ang="0" scaled="1"/>
                </a:gradFill>
                <a:effectLst>
                  <a:outerShdw dist="99190" dir="7788334" algn="ctr" rotWithShape="0">
                    <a:srgbClr val="000080"/>
                  </a:outerShdw>
                </a:effectLst>
                <a:latin typeface="Arial Black"/>
              </a:rPr>
              <a:t>HİKAYE</a:t>
            </a:r>
          </a:p>
        </p:txBody>
      </p:sp>
      <p:pic>
        <p:nvPicPr>
          <p:cNvPr id="6149" name="Picture 5" descr="en00500_"/>
          <p:cNvPicPr>
            <a:picLocks noChangeAspect="1" noChangeArrowheads="1"/>
          </p:cNvPicPr>
          <p:nvPr/>
        </p:nvPicPr>
        <p:blipFill>
          <a:blip r:embed="rId5"/>
          <a:srcRect/>
          <a:stretch>
            <a:fillRect/>
          </a:stretch>
        </p:blipFill>
        <p:spPr bwMode="auto">
          <a:xfrm>
            <a:off x="2286000" y="3124200"/>
            <a:ext cx="4511675" cy="346868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p:cTn id="7" dur="5000" fill="hold"/>
                                        <p:tgtEl>
                                          <p:spTgt spid="6147"/>
                                        </p:tgtEl>
                                        <p:attrNameLst>
                                          <p:attrName>ppt_w</p:attrName>
                                        </p:attrNameLst>
                                      </p:cBhvr>
                                      <p:tavLst>
                                        <p:tav tm="0" fmla="#ppt_w*sin(2.5*pi*$)">
                                          <p:val>
                                            <p:fltVal val="0"/>
                                          </p:val>
                                        </p:tav>
                                        <p:tav tm="100000">
                                          <p:val>
                                            <p:fltVal val="1"/>
                                          </p:val>
                                        </p:tav>
                                      </p:tavLst>
                                    </p:anim>
                                    <p:anim calcmode="lin" valueType="num">
                                      <p:cBhvr>
                                        <p:cTn id="8" dur="5000" fill="hold"/>
                                        <p:tgtEl>
                                          <p:spTgt spid="6147"/>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builtIn="1"/>
                                        </p:tgtEl>
                                      </p:cMediaNode>
                                    </p:audio>
                                  </p:subTnLst>
                                </p:cTn>
                              </p:par>
                            </p:childTnLst>
                          </p:cTn>
                        </p:par>
                      </p:childTnLst>
                    </p:cTn>
                  </p:par>
                  <p:par>
                    <p:cTn id="9" fill="hold">
                      <p:stCondLst>
                        <p:cond delay="indefinite"/>
                      </p:stCondLst>
                      <p:childTnLst>
                        <p:par>
                          <p:cTn id="10" fill="hold">
                            <p:stCondLst>
                              <p:cond delay="0"/>
                            </p:stCondLst>
                            <p:childTnLst>
                              <p:par>
                                <p:cTn id="11" presetID="19" presetClass="entr" presetSubtype="10" fill="hold" grpId="0" nodeType="clickEffect">
                                  <p:stCondLst>
                                    <p:cond delay="0"/>
                                  </p:stCondLst>
                                  <p:childTnLst>
                                    <p:set>
                                      <p:cBhvr>
                                        <p:cTn id="12" dur="1" fill="hold">
                                          <p:stCondLst>
                                            <p:cond delay="0"/>
                                          </p:stCondLst>
                                        </p:cTn>
                                        <p:tgtEl>
                                          <p:spTgt spid="6148"/>
                                        </p:tgtEl>
                                        <p:attrNameLst>
                                          <p:attrName>style.visibility</p:attrName>
                                        </p:attrNameLst>
                                      </p:cBhvr>
                                      <p:to>
                                        <p:strVal val="visible"/>
                                      </p:to>
                                    </p:set>
                                    <p:anim calcmode="lin" valueType="num">
                                      <p:cBhvr>
                                        <p:cTn id="13" dur="5000" fill="hold"/>
                                        <p:tgtEl>
                                          <p:spTgt spid="6148"/>
                                        </p:tgtEl>
                                        <p:attrNameLst>
                                          <p:attrName>ppt_w</p:attrName>
                                        </p:attrNameLst>
                                      </p:cBhvr>
                                      <p:tavLst>
                                        <p:tav tm="0" fmla="#ppt_w*sin(2.5*pi*$)">
                                          <p:val>
                                            <p:fltVal val="0"/>
                                          </p:val>
                                        </p:tav>
                                        <p:tav tm="100000">
                                          <p:val>
                                            <p:fltVal val="1"/>
                                          </p:val>
                                        </p:tav>
                                      </p:tavLst>
                                    </p:anim>
                                    <p:anim calcmode="lin" valueType="num">
                                      <p:cBhvr>
                                        <p:cTn id="14" dur="5000" fill="hold"/>
                                        <p:tgtEl>
                                          <p:spTgt spid="614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1"/>
                                            </p:cond>
                                          </p:stCondLst>
                                          <p:endCondLst>
                                            <p:cond evt="onStopAudio" delay="0">
                                              <p:tgtEl>
                                                <p:sldTgt/>
                                              </p:tgtEl>
                                            </p:cond>
                                          </p:endCondLst>
                                        </p:cTn>
                                        <p:tgtEl>
                                          <p:sndTgt r:embed="rId2" name="chimes.wav" builtIn="1"/>
                                        </p:tgtEl>
                                      </p:cMediaNode>
                                    </p:audio>
                                  </p:sub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146"/>
                                        </p:tgtEl>
                                        <p:attrNameLst>
                                          <p:attrName>style.visibility</p:attrName>
                                        </p:attrNameLst>
                                      </p:cBhvr>
                                      <p:to>
                                        <p:strVal val="visible"/>
                                      </p:to>
                                    </p:set>
                                    <p:anim calcmode="lin" valueType="num">
                                      <p:cBhvr>
                                        <p:cTn id="19" dur="500" fill="hold"/>
                                        <p:tgtEl>
                                          <p:spTgt spid="6146"/>
                                        </p:tgtEl>
                                        <p:attrNameLst>
                                          <p:attrName>ppt_w</p:attrName>
                                        </p:attrNameLst>
                                      </p:cBhvr>
                                      <p:tavLst>
                                        <p:tav tm="0">
                                          <p:val>
                                            <p:fltVal val="0"/>
                                          </p:val>
                                        </p:tav>
                                        <p:tav tm="100000">
                                          <p:val>
                                            <p:strVal val="#ppt_w"/>
                                          </p:val>
                                        </p:tav>
                                      </p:tavLst>
                                    </p:anim>
                                    <p:anim calcmode="lin" valueType="num">
                                      <p:cBhvr>
                                        <p:cTn id="20" dur="500" fill="hold"/>
                                        <p:tgtEl>
                                          <p:spTgt spid="6146"/>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7"/>
                                            </p:cond>
                                          </p:stCondLst>
                                          <p:endCondLst>
                                            <p:cond evt="onStopAudio" delay="0">
                                              <p:tgtEl>
                                                <p:sldTgt/>
                                              </p:tgtEl>
                                            </p:cond>
                                          </p:endCondLst>
                                        </p:cTn>
                                        <p:tgtEl>
                                          <p:sndTgt r:embed="rId3" name="type.wav" builtIn="1"/>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3" fill="hold" nodeType="clickEffect">
                                  <p:stCondLst>
                                    <p:cond delay="0"/>
                                  </p:stCondLst>
                                  <p:childTnLst>
                                    <p:set>
                                      <p:cBhvr>
                                        <p:cTn id="24" dur="1" fill="hold">
                                          <p:stCondLst>
                                            <p:cond delay="0"/>
                                          </p:stCondLst>
                                        </p:cTn>
                                        <p:tgtEl>
                                          <p:spTgt spid="6149"/>
                                        </p:tgtEl>
                                        <p:attrNameLst>
                                          <p:attrName>style.visibility</p:attrName>
                                        </p:attrNameLst>
                                      </p:cBhvr>
                                      <p:to>
                                        <p:strVal val="visible"/>
                                      </p:to>
                                    </p:set>
                                    <p:anim calcmode="lin" valueType="num">
                                      <p:cBhvr additive="base">
                                        <p:cTn id="25" dur="500" fill="hold"/>
                                        <p:tgtEl>
                                          <p:spTgt spid="6149"/>
                                        </p:tgtEl>
                                        <p:attrNameLst>
                                          <p:attrName>ppt_x</p:attrName>
                                        </p:attrNameLst>
                                      </p:cBhvr>
                                      <p:tavLst>
                                        <p:tav tm="0">
                                          <p:val>
                                            <p:strVal val="1+#ppt_w/2"/>
                                          </p:val>
                                        </p:tav>
                                        <p:tav tm="100000">
                                          <p:val>
                                            <p:strVal val="#ppt_x"/>
                                          </p:val>
                                        </p:tav>
                                      </p:tavLst>
                                    </p:anim>
                                    <p:anim calcmode="lin" valueType="num">
                                      <p:cBhvr additive="base">
                                        <p:cTn id="26" dur="500" fill="hold"/>
                                        <p:tgtEl>
                                          <p:spTgt spid="6149"/>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4" name="camera.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P spid="6147" grpId="0" animBg="1"/>
      <p:bldP spid="614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WordArt 2"/>
          <p:cNvSpPr>
            <a:spLocks noChangeArrowheads="1" noChangeShapeType="1" noTextEdit="1"/>
          </p:cNvSpPr>
          <p:nvPr/>
        </p:nvSpPr>
        <p:spPr bwMode="auto">
          <a:xfrm>
            <a:off x="1600200" y="381000"/>
            <a:ext cx="5791200" cy="1676400"/>
          </a:xfrm>
          <a:prstGeom prst="rect">
            <a:avLst/>
          </a:prstGeom>
        </p:spPr>
        <p:txBody>
          <a:bodyPr spcFirstLastPara="1" wrap="none" fromWordArt="1">
            <a:prstTxWarp prst="textArchUp">
              <a:avLst>
                <a:gd name="adj" fmla="val 10800000"/>
              </a:avLst>
            </a:prstTxWarp>
          </a:bodyPr>
          <a:lstStyle/>
          <a:p>
            <a:pPr algn="ctr"/>
            <a:r>
              <a:rPr lang="tr-TR" sz="3600" kern="10">
                <a:ln w="9525">
                  <a:solidFill>
                    <a:srgbClr val="000000"/>
                  </a:solidFill>
                  <a:round/>
                  <a:headEnd/>
                  <a:tailEnd/>
                </a:ln>
                <a:solidFill>
                  <a:srgbClr val="00FF00"/>
                </a:solidFill>
                <a:latin typeface="Arial Black"/>
              </a:rPr>
              <a:t>DİNLEME ÇEŞİTLERİ</a:t>
            </a:r>
          </a:p>
        </p:txBody>
      </p:sp>
      <p:sp>
        <p:nvSpPr>
          <p:cNvPr id="7171" name="Rectangle 3"/>
          <p:cNvSpPr>
            <a:spLocks noChangeArrowheads="1"/>
          </p:cNvSpPr>
          <p:nvPr/>
        </p:nvSpPr>
        <p:spPr bwMode="auto">
          <a:xfrm>
            <a:off x="0" y="1371600"/>
            <a:ext cx="9144000" cy="1268413"/>
          </a:xfrm>
          <a:prstGeom prst="rect">
            <a:avLst/>
          </a:prstGeom>
          <a:noFill/>
          <a:ln w="9525">
            <a:noFill/>
            <a:miter lim="800000"/>
            <a:headEnd/>
            <a:tailEnd/>
          </a:ln>
          <a:effectLst/>
        </p:spPr>
        <p:txBody>
          <a:bodyPr bIns="0">
            <a:spAutoFit/>
          </a:bodyPr>
          <a:lstStyle/>
          <a:p>
            <a:r>
              <a:rPr lang="tr-TR" sz="1600" b="1">
                <a:solidFill>
                  <a:srgbClr val="000000"/>
                </a:solidFill>
                <a:latin typeface="Comic Sans MS" pitchFamily="66" charset="0"/>
                <a:cs typeface="Times New Roman" pitchFamily="18" charset="0"/>
              </a:rPr>
              <a:t>Dinlemenin dikkat ve bilinç işi olduğunu öğrendiniz.Dinleyenenin psikolojık durum,zihinsel yapısı bulunduğu yerin şartları veya kişinin konuya ilgisi dinlemeyi olumlu veya olumsuz yönde etkiler.Dinlemeyi üç grupta inceleyebiliriz;</a:t>
            </a:r>
            <a:endParaRPr lang="tr-TR" sz="1600" b="1">
              <a:solidFill>
                <a:srgbClr val="000000"/>
              </a:solidFill>
              <a:latin typeface="Comic Sans MS" pitchFamily="66" charset="0"/>
            </a:endParaRPr>
          </a:p>
          <a:p>
            <a:endParaRPr lang="tr-TR" sz="1600" b="1">
              <a:solidFill>
                <a:srgbClr val="FF00FF"/>
              </a:solidFill>
              <a:latin typeface="Comic Sans MS" pitchFamily="66" charset="0"/>
            </a:endParaRPr>
          </a:p>
          <a:p>
            <a:pPr eaLnBrk="0" hangingPunct="0"/>
            <a:endParaRPr lang="tr-TR" sz="1600">
              <a:latin typeface="Comic Sans MS" pitchFamily="66" charset="0"/>
            </a:endParaRPr>
          </a:p>
        </p:txBody>
      </p:sp>
      <p:sp>
        <p:nvSpPr>
          <p:cNvPr id="7172" name="WordArt 4"/>
          <p:cNvSpPr>
            <a:spLocks noChangeArrowheads="1" noChangeShapeType="1" noTextEdit="1"/>
          </p:cNvSpPr>
          <p:nvPr/>
        </p:nvSpPr>
        <p:spPr bwMode="auto">
          <a:xfrm>
            <a:off x="1905000" y="2286000"/>
            <a:ext cx="4876800" cy="647700"/>
          </a:xfrm>
          <a:prstGeom prst="rect">
            <a:avLst/>
          </a:prstGeom>
        </p:spPr>
        <p:txBody>
          <a:bodyPr wrap="none" fromWordArt="1">
            <a:prstTxWarp prst="textPlain">
              <a:avLst>
                <a:gd name="adj" fmla="val 50000"/>
              </a:avLst>
            </a:prstTxWarp>
          </a:bodyPr>
          <a:lstStyle/>
          <a:p>
            <a:pPr algn="ctr"/>
            <a:r>
              <a:rPr lang="tr-TR" sz="3600" kern="10">
                <a:ln w="12700">
                  <a:solidFill>
                    <a:srgbClr val="FF00FF"/>
                  </a:solidFill>
                  <a:round/>
                  <a:headEnd/>
                  <a:tailEnd/>
                </a:ln>
                <a:solidFill>
                  <a:srgbClr val="33CCCC"/>
                </a:solidFill>
                <a:effectLst>
                  <a:outerShdw dist="45791" dir="2021404" algn="ctr" rotWithShape="0">
                    <a:srgbClr val="9999FF"/>
                  </a:outerShdw>
                </a:effectLst>
                <a:latin typeface="Arial Black"/>
              </a:rPr>
              <a:t>İstekli Veya İsteksiz Dinleme</a:t>
            </a:r>
          </a:p>
        </p:txBody>
      </p:sp>
      <p:sp>
        <p:nvSpPr>
          <p:cNvPr id="7173" name="Rectangle 5"/>
          <p:cNvSpPr>
            <a:spLocks noChangeArrowheads="1"/>
          </p:cNvSpPr>
          <p:nvPr/>
        </p:nvSpPr>
        <p:spPr bwMode="auto">
          <a:xfrm>
            <a:off x="0" y="2895600"/>
            <a:ext cx="9144000" cy="1558925"/>
          </a:xfrm>
          <a:prstGeom prst="rect">
            <a:avLst/>
          </a:prstGeom>
          <a:noFill/>
          <a:ln w="9525">
            <a:noFill/>
            <a:miter lim="800000"/>
            <a:headEnd/>
            <a:tailEnd/>
          </a:ln>
          <a:effectLst/>
        </p:spPr>
        <p:txBody>
          <a:bodyPr>
            <a:spAutoFit/>
          </a:bodyPr>
          <a:lstStyle/>
          <a:p>
            <a:r>
              <a:rPr lang="tr-TR" sz="1600">
                <a:solidFill>
                  <a:srgbClr val="000000"/>
                </a:solidFill>
                <a:latin typeface="Comic Sans MS" pitchFamily="66" charset="0"/>
                <a:cs typeface="Times New Roman" pitchFamily="18" charset="0"/>
              </a:rPr>
              <a:t>Dinlemenin en verimlisi,isteyerek can kulağı ile yapılan dinlemedir.İsteyerek yapa,ılmayan işlerde başarı sağlayamacağı gibi, istekiz dinlemede de bilgi birikimi kazandırmaz.isteksiz dinlemenin, duymadan hiçbir farkı yoktur.Kulağımıza düşüncesizce ulaşan seslerden anlamlı melodiler olmaz.Dinleme biliçli ve istekli bir biçimde yapılan davranıştır.</a:t>
            </a:r>
          </a:p>
          <a:p>
            <a:pPr eaLnBrk="0" hangingPunct="0"/>
            <a:r>
              <a:rPr lang="tr-TR" sz="1600">
                <a:solidFill>
                  <a:srgbClr val="000000"/>
                </a:solidFill>
                <a:latin typeface="Comic Sans MS" pitchFamily="66" charset="0"/>
                <a:cs typeface="Times New Roman" pitchFamily="18" charset="0"/>
              </a:rPr>
              <a:t>Bir konuşmayı biliçli,istekli dinlersek hem zevk alırız hemde birikim kazanmış oluruz.</a:t>
            </a:r>
            <a:endParaRPr lang="tr-TR" sz="1600">
              <a:latin typeface="Comic Sans MS" pitchFamily="66" charset="0"/>
              <a:cs typeface="Times New Roman" pitchFamily="18" charset="0"/>
            </a:endParaRPr>
          </a:p>
          <a:p>
            <a:pPr eaLnBrk="0" hangingPunct="0"/>
            <a:endParaRPr lang="tr-TR" sz="1600">
              <a:latin typeface="Comic Sans MS" pitchFamily="66" charset="0"/>
            </a:endParaRPr>
          </a:p>
        </p:txBody>
      </p:sp>
      <p:sp>
        <p:nvSpPr>
          <p:cNvPr id="7174" name="WordArt 6"/>
          <p:cNvSpPr>
            <a:spLocks noChangeArrowheads="1" noChangeShapeType="1" noTextEdit="1"/>
          </p:cNvSpPr>
          <p:nvPr/>
        </p:nvSpPr>
        <p:spPr bwMode="auto">
          <a:xfrm>
            <a:off x="1905000" y="4267200"/>
            <a:ext cx="5410200" cy="533400"/>
          </a:xfrm>
          <a:prstGeom prst="rect">
            <a:avLst/>
          </a:prstGeom>
        </p:spPr>
        <p:txBody>
          <a:bodyPr wrap="none" fromWordArt="1">
            <a:prstTxWarp prst="textPlain">
              <a:avLst>
                <a:gd name="adj" fmla="val 50000"/>
              </a:avLst>
            </a:prstTxWarp>
          </a:bodyPr>
          <a:lstStyle/>
          <a:p>
            <a:pPr algn="ctr"/>
            <a:r>
              <a:rPr lang="tr-TR" sz="3600" kern="10">
                <a:ln w="12700">
                  <a:solidFill>
                    <a:srgbClr val="FF00FF"/>
                  </a:solidFill>
                  <a:round/>
                  <a:headEnd/>
                  <a:tailEnd/>
                </a:ln>
                <a:solidFill>
                  <a:srgbClr val="33CCCC"/>
                </a:solidFill>
                <a:effectLst>
                  <a:outerShdw dist="45791" dir="2021404" algn="ctr" rotWithShape="0">
                    <a:srgbClr val="9999FF"/>
                  </a:outerShdw>
                </a:effectLst>
                <a:latin typeface="Arial Black"/>
              </a:rPr>
              <a:t>Amaçlı Ve Amaçsız Dinleme</a:t>
            </a:r>
          </a:p>
        </p:txBody>
      </p:sp>
      <p:sp>
        <p:nvSpPr>
          <p:cNvPr id="7175" name="Rectangle 7"/>
          <p:cNvSpPr>
            <a:spLocks noChangeArrowheads="1"/>
          </p:cNvSpPr>
          <p:nvPr/>
        </p:nvSpPr>
        <p:spPr bwMode="auto">
          <a:xfrm>
            <a:off x="0" y="4800600"/>
            <a:ext cx="9144000" cy="1803400"/>
          </a:xfrm>
          <a:prstGeom prst="rect">
            <a:avLst/>
          </a:prstGeom>
          <a:noFill/>
          <a:ln w="9525">
            <a:noFill/>
            <a:miter lim="800000"/>
            <a:headEnd/>
            <a:tailEnd/>
          </a:ln>
          <a:effectLst/>
        </p:spPr>
        <p:txBody>
          <a:bodyPr>
            <a:spAutoFit/>
          </a:bodyPr>
          <a:lstStyle/>
          <a:p>
            <a:r>
              <a:rPr lang="tr-TR" sz="1600">
                <a:solidFill>
                  <a:srgbClr val="000000"/>
                </a:solidFill>
                <a:latin typeface="Comic Sans MS" pitchFamily="66" charset="0"/>
                <a:cs typeface="Times New Roman" pitchFamily="18" charset="0"/>
              </a:rPr>
              <a:t>Dinleme bilinçli bir seçimdir.Bu nedenle bir amaca yönelik olmalıdır.hazırlılklı ve hazırlıksız yapılan konuşmaları dinlerken bir amacımız olursa  anlatılanlardan yararlanabiliriz.</a:t>
            </a:r>
          </a:p>
          <a:p>
            <a:pPr eaLnBrk="0" hangingPunct="0"/>
            <a:r>
              <a:rPr lang="tr-TR" sz="1600">
                <a:solidFill>
                  <a:srgbClr val="000000"/>
                </a:solidFill>
                <a:latin typeface="Comic Sans MS" pitchFamily="66" charset="0"/>
                <a:cs typeface="Times New Roman" pitchFamily="18" charset="0"/>
              </a:rPr>
              <a:t>Amaçsız dinleme,çoğu zaman yararsızdır.amçsız dinlemede dikkatler dağınıktır.Anlatılanların anlatılanların anlaşılması söz konusu değildir.Bu dinleme biçimiyle istenilen bilgi birikimi kazanılmaz.AYRICA VAKİT KAYBETMİŞ OLURUZ.Bu yüzden dinlemenin bır amaca yönelik olması gerekir.</a:t>
            </a:r>
            <a:endParaRPr lang="tr-TR" sz="1600">
              <a:latin typeface="Comic Sans MS" pitchFamily="66" charset="0"/>
              <a:cs typeface="Times New Roman" pitchFamily="18" charset="0"/>
            </a:endParaRPr>
          </a:p>
          <a:p>
            <a:pPr eaLnBrk="0" hangingPunct="0"/>
            <a:endParaRPr lang="tr-TR" sz="1600">
              <a:latin typeface="Comic Sans MS" pitchFamily="66" charset="0"/>
            </a:endParaRPr>
          </a:p>
        </p:txBody>
      </p:sp>
      <p:pic>
        <p:nvPicPr>
          <p:cNvPr id="7176" name="Picture 8" descr="bd06518_"/>
          <p:cNvPicPr>
            <a:picLocks noChangeAspect="1" noChangeArrowheads="1"/>
          </p:cNvPicPr>
          <p:nvPr/>
        </p:nvPicPr>
        <p:blipFill>
          <a:blip r:embed="rId2"/>
          <a:srcRect/>
          <a:stretch>
            <a:fillRect/>
          </a:stretch>
        </p:blipFill>
        <p:spPr bwMode="auto">
          <a:xfrm>
            <a:off x="0" y="0"/>
            <a:ext cx="1371600" cy="106045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WordArt 2"/>
          <p:cNvSpPr>
            <a:spLocks noChangeArrowheads="1" noChangeShapeType="1" noTextEdit="1"/>
          </p:cNvSpPr>
          <p:nvPr/>
        </p:nvSpPr>
        <p:spPr bwMode="auto">
          <a:xfrm>
            <a:off x="1524000" y="304800"/>
            <a:ext cx="5791200" cy="647700"/>
          </a:xfrm>
          <a:prstGeom prst="rect">
            <a:avLst/>
          </a:prstGeom>
        </p:spPr>
        <p:txBody>
          <a:bodyPr wrap="none" fromWordArt="1">
            <a:prstTxWarp prst="textPlain">
              <a:avLst>
                <a:gd name="adj" fmla="val 50000"/>
              </a:avLst>
            </a:prstTxWarp>
          </a:bodyPr>
          <a:lstStyle/>
          <a:p>
            <a:pPr algn="ctr"/>
            <a:r>
              <a:rPr lang="tr-TR" sz="3600" kern="10">
                <a:ln w="12700">
                  <a:solidFill>
                    <a:srgbClr val="FF00FF"/>
                  </a:solidFill>
                  <a:round/>
                  <a:headEnd/>
                  <a:tailEnd/>
                </a:ln>
                <a:solidFill>
                  <a:srgbClr val="33CCCC"/>
                </a:solidFill>
                <a:effectLst>
                  <a:outerShdw dist="45791" dir="2021404" algn="ctr" rotWithShape="0">
                    <a:srgbClr val="9999FF"/>
                  </a:outerShdw>
                </a:effectLst>
                <a:latin typeface="Arial Black"/>
              </a:rPr>
              <a:t>Disiplinli Ve Disiplinsiz Dinleme</a:t>
            </a:r>
          </a:p>
        </p:txBody>
      </p:sp>
      <p:sp>
        <p:nvSpPr>
          <p:cNvPr id="8195" name="Rectangle 3"/>
          <p:cNvSpPr>
            <a:spLocks noChangeArrowheads="1"/>
          </p:cNvSpPr>
          <p:nvPr/>
        </p:nvSpPr>
        <p:spPr bwMode="auto">
          <a:xfrm>
            <a:off x="0" y="990600"/>
            <a:ext cx="9144000" cy="825500"/>
          </a:xfrm>
          <a:prstGeom prst="rect">
            <a:avLst/>
          </a:prstGeom>
          <a:noFill/>
          <a:ln w="9525">
            <a:noFill/>
            <a:miter lim="800000"/>
            <a:headEnd/>
            <a:tailEnd/>
          </a:ln>
          <a:effectLst/>
        </p:spPr>
        <p:txBody>
          <a:bodyPr>
            <a:spAutoFit/>
          </a:bodyPr>
          <a:lstStyle/>
          <a:p>
            <a:r>
              <a:rPr lang="tr-TR" sz="1600">
                <a:solidFill>
                  <a:srgbClr val="000000"/>
                </a:solidFill>
                <a:latin typeface="Comic Sans MS" pitchFamily="66" charset="0"/>
                <a:cs typeface="Times New Roman" pitchFamily="18" charset="0"/>
              </a:rPr>
              <a:t>Bir konuşmacıyı dinlerken kendimizi  ,dikkatimizi toplamalı, anlatılanları anlamaya çalışmalıyız.</a:t>
            </a:r>
          </a:p>
          <a:p>
            <a:pPr eaLnBrk="0" hangingPunct="0"/>
            <a:r>
              <a:rPr lang="tr-TR" sz="1600">
                <a:solidFill>
                  <a:srgbClr val="000000"/>
                </a:solidFill>
                <a:latin typeface="Comic Sans MS" pitchFamily="66" charset="0"/>
                <a:cs typeface="Times New Roman" pitchFamily="18" charset="0"/>
              </a:rPr>
              <a:t>Bilgi ve birikim kazanabilmek için  iyi bir dinleyici olmalıyız</a:t>
            </a:r>
            <a:endParaRPr lang="tr-TR" sz="1600">
              <a:latin typeface="Comic Sans MS" pitchFamily="66" charset="0"/>
              <a:cs typeface="Times New Roman" pitchFamily="18" charset="0"/>
            </a:endParaRPr>
          </a:p>
          <a:p>
            <a:pPr eaLnBrk="0" hangingPunct="0"/>
            <a:endParaRPr lang="tr-TR" sz="1600">
              <a:latin typeface="Comic Sans MS" pitchFamily="66" charset="0"/>
            </a:endParaRPr>
          </a:p>
        </p:txBody>
      </p:sp>
      <p:sp>
        <p:nvSpPr>
          <p:cNvPr id="8196" name="WordArt 4"/>
          <p:cNvSpPr>
            <a:spLocks noChangeArrowheads="1" noChangeShapeType="1" noTextEdit="1"/>
          </p:cNvSpPr>
          <p:nvPr/>
        </p:nvSpPr>
        <p:spPr bwMode="auto">
          <a:xfrm>
            <a:off x="2057400" y="4495800"/>
            <a:ext cx="4838700" cy="381000"/>
          </a:xfrm>
          <a:prstGeom prst="rect">
            <a:avLst/>
          </a:prstGeom>
        </p:spPr>
        <p:txBody>
          <a:bodyPr wrap="none" fromWordArt="1">
            <a:prstTxWarp prst="textPlain">
              <a:avLst>
                <a:gd name="adj" fmla="val 50000"/>
              </a:avLst>
            </a:prstTxWarp>
          </a:bodyPr>
          <a:lstStyle/>
          <a:p>
            <a:pPr algn="ctr"/>
            <a:r>
              <a:rPr lang="tr-TR" sz="3600" kern="10">
                <a:ln w="12700">
                  <a:solidFill>
                    <a:srgbClr val="FF00FF"/>
                  </a:solidFill>
                  <a:round/>
                  <a:headEnd/>
                  <a:tailEnd/>
                </a:ln>
                <a:solidFill>
                  <a:srgbClr val="33CCCC"/>
                </a:solidFill>
                <a:effectLst>
                  <a:outerShdw dist="45791" dir="2021404" algn="ctr" rotWithShape="0">
                    <a:srgbClr val="9999FF"/>
                  </a:outerShdw>
                </a:effectLst>
                <a:latin typeface="Arial Black"/>
              </a:rPr>
              <a:t>Dinlerken Not Alma</a:t>
            </a:r>
          </a:p>
        </p:txBody>
      </p:sp>
      <p:sp>
        <p:nvSpPr>
          <p:cNvPr id="8197" name="Rectangle 5"/>
          <p:cNvSpPr>
            <a:spLocks noChangeArrowheads="1"/>
          </p:cNvSpPr>
          <p:nvPr/>
        </p:nvSpPr>
        <p:spPr bwMode="auto">
          <a:xfrm>
            <a:off x="0" y="5257800"/>
            <a:ext cx="9144000" cy="1558925"/>
          </a:xfrm>
          <a:prstGeom prst="rect">
            <a:avLst/>
          </a:prstGeom>
          <a:noFill/>
          <a:ln w="9525">
            <a:noFill/>
            <a:miter lim="800000"/>
            <a:headEnd/>
            <a:tailEnd/>
          </a:ln>
          <a:effectLst/>
        </p:spPr>
        <p:txBody>
          <a:bodyPr>
            <a:spAutoFit/>
          </a:bodyPr>
          <a:lstStyle/>
          <a:p>
            <a:r>
              <a:rPr lang="tr-TR" sz="1600">
                <a:solidFill>
                  <a:srgbClr val="000000"/>
                </a:solidFill>
                <a:latin typeface="Comic Sans MS" pitchFamily="66" charset="0"/>
                <a:cs typeface="Times New Roman" pitchFamily="18" charset="0"/>
              </a:rPr>
              <a:t>Dinlediğimiz konuşmacının etkisiyle bulunduğumuz ortamın sıcak atmosferiyle anlatılanları öğrendiğimizi zannederiz.Halbuki çoğu zaman anladığımızı zannettimiz konuları ,daha sonra hatırlamakta zorlanırız </a:t>
            </a:r>
          </a:p>
          <a:p>
            <a:pPr eaLnBrk="0" hangingPunct="0"/>
            <a:r>
              <a:rPr lang="tr-TR" sz="1600">
                <a:solidFill>
                  <a:srgbClr val="000000"/>
                </a:solidFill>
                <a:latin typeface="Comic Sans MS" pitchFamily="66" charset="0"/>
                <a:cs typeface="Times New Roman" pitchFamily="18" charset="0"/>
              </a:rPr>
              <a:t>Konuları akılda tutmamıza yardımcı olan yöntemlerden biride not almaktır .</a:t>
            </a:r>
            <a:endParaRPr lang="tr-TR" sz="1600">
              <a:latin typeface="Comic Sans MS" pitchFamily="66" charset="0"/>
              <a:cs typeface="Times New Roman" pitchFamily="18" charset="0"/>
            </a:endParaRPr>
          </a:p>
          <a:p>
            <a:pPr eaLnBrk="0" hangingPunct="0"/>
            <a:r>
              <a:rPr lang="tr-TR" sz="1600">
                <a:solidFill>
                  <a:srgbClr val="000000"/>
                </a:solidFill>
                <a:latin typeface="Comic Sans MS" pitchFamily="66" charset="0"/>
                <a:cs typeface="Times New Roman" pitchFamily="18" charset="0"/>
              </a:rPr>
              <a:t>Not alma yöntemleri ,kişilere göre farklılıklar gösterir.konuşmnacının her söylediğini not almak mümkün değildir.Onun için önemli fikirleri kısaltarak not almak gerekir.</a:t>
            </a:r>
            <a:endParaRPr lang="tr-TR" sz="1600">
              <a:latin typeface="Comic Sans MS" pitchFamily="66" charset="0"/>
            </a:endParaRPr>
          </a:p>
        </p:txBody>
      </p:sp>
      <p:pic>
        <p:nvPicPr>
          <p:cNvPr id="8198" name="Picture 6" descr="bs00823_"/>
          <p:cNvPicPr>
            <a:picLocks noChangeAspect="1" noChangeArrowheads="1"/>
          </p:cNvPicPr>
          <p:nvPr/>
        </p:nvPicPr>
        <p:blipFill>
          <a:blip r:embed="rId2"/>
          <a:srcRect/>
          <a:stretch>
            <a:fillRect/>
          </a:stretch>
        </p:blipFill>
        <p:spPr bwMode="auto">
          <a:xfrm>
            <a:off x="2057400" y="1600200"/>
            <a:ext cx="5257800" cy="25908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WordArt 2"/>
          <p:cNvSpPr>
            <a:spLocks noChangeArrowheads="1" noChangeShapeType="1" noTextEdit="1"/>
          </p:cNvSpPr>
          <p:nvPr/>
        </p:nvSpPr>
        <p:spPr bwMode="auto">
          <a:xfrm>
            <a:off x="1371600" y="304800"/>
            <a:ext cx="6553200" cy="533400"/>
          </a:xfrm>
          <a:prstGeom prst="rect">
            <a:avLst/>
          </a:prstGeom>
        </p:spPr>
        <p:txBody>
          <a:bodyPr wrap="none" fromWordArt="1">
            <a:prstTxWarp prst="textFadeUp">
              <a:avLst>
                <a:gd name="adj" fmla="val 9991"/>
              </a:avLst>
            </a:prstTxWarp>
          </a:bodyPr>
          <a:lstStyle/>
          <a:p>
            <a:pPr algn="ctr"/>
            <a:r>
              <a:rPr lang="tr-TR" sz="3600" kern="10">
                <a:ln w="12700">
                  <a:solidFill>
                    <a:srgbClr val="B2B2B2"/>
                  </a:solidFill>
                  <a:round/>
                  <a:headEnd/>
                  <a:tailEnd/>
                </a:ln>
                <a:gradFill rotWithShape="0">
                  <a:gsLst>
                    <a:gs pos="0">
                      <a:srgbClr val="520402"/>
                    </a:gs>
                    <a:gs pos="100000">
                      <a:srgbClr val="FFCC00"/>
                    </a:gs>
                  </a:gsLst>
                  <a:lin ang="5400000" scaled="1"/>
                </a:gradFill>
                <a:effectLst>
                  <a:outerShdw dist="35921" dir="2700000" sy="50000" rotWithShape="0">
                    <a:srgbClr val="875B0D"/>
                  </a:outerShdw>
                </a:effectLst>
                <a:latin typeface="Arial Black"/>
              </a:rPr>
              <a:t>BİRİKİM NEDİR? </a:t>
            </a:r>
          </a:p>
        </p:txBody>
      </p:sp>
      <p:pic>
        <p:nvPicPr>
          <p:cNvPr id="9219" name="Picture 3" descr="pe01616_"/>
          <p:cNvPicPr>
            <a:picLocks noChangeAspect="1" noChangeArrowheads="1"/>
          </p:cNvPicPr>
          <p:nvPr/>
        </p:nvPicPr>
        <p:blipFill>
          <a:blip r:embed="rId2"/>
          <a:srcRect/>
          <a:stretch>
            <a:fillRect/>
          </a:stretch>
        </p:blipFill>
        <p:spPr bwMode="auto">
          <a:xfrm>
            <a:off x="2209800" y="3657600"/>
            <a:ext cx="4648200" cy="3200400"/>
          </a:xfrm>
          <a:prstGeom prst="rect">
            <a:avLst/>
          </a:prstGeom>
          <a:noFill/>
        </p:spPr>
      </p:pic>
      <p:sp>
        <p:nvSpPr>
          <p:cNvPr id="9220" name="Rectangle 4"/>
          <p:cNvSpPr>
            <a:spLocks noChangeArrowheads="1"/>
          </p:cNvSpPr>
          <p:nvPr/>
        </p:nvSpPr>
        <p:spPr bwMode="auto">
          <a:xfrm>
            <a:off x="0" y="1066800"/>
            <a:ext cx="9144000" cy="2536825"/>
          </a:xfrm>
          <a:prstGeom prst="rect">
            <a:avLst/>
          </a:prstGeom>
          <a:noFill/>
          <a:ln w="9525">
            <a:noFill/>
            <a:miter lim="800000"/>
            <a:headEnd/>
            <a:tailEnd/>
          </a:ln>
          <a:effectLst/>
        </p:spPr>
        <p:txBody>
          <a:bodyPr>
            <a:spAutoFit/>
          </a:bodyPr>
          <a:lstStyle/>
          <a:p>
            <a:r>
              <a:rPr lang="tr-TR" sz="1600">
                <a:latin typeface="Comic Sans MS" pitchFamily="66" charset="0"/>
                <a:cs typeface="Times New Roman" pitchFamily="18" charset="0"/>
              </a:rPr>
              <a:t>Küçük yaşlardan itibaren çevremize karşı merak ve ilgi duyarız.Sorar,araştırır,dinler,gözlem yapar,çeşitli yayınları okur böylece duygu ve düşünce dünyamızı zenginleştirir;bilgimizi,görgümüzü,kültürümüzü artırırız.Sosyal bir varlık olmanın gereği ve sonucu olan bu etkinlikler ,birikimimizi oluşturur.</a:t>
            </a:r>
          </a:p>
          <a:p>
            <a:pPr eaLnBrk="0" hangingPunct="0"/>
            <a:r>
              <a:rPr lang="tr-TR" sz="1600">
                <a:latin typeface="Comic Sans MS" pitchFamily="66" charset="0"/>
                <a:cs typeface="Times New Roman" pitchFamily="18" charset="0"/>
              </a:rPr>
              <a:t>                  Her insanın yetiştiği aileye ve içinde bulunduğu çevre koşullarına göre birikimi başka olur.Bu başkalık hayata bakış tarzımıza ,olaylar karşısındaki tavrımıza ,kişiliğimize yansır.Birikim sahibi ,kültürlü bir insan olmak,kendimizi geliştirmek için eğitim ,sanat ve kültür etkinliklerine zaman ayırmalıyız.Zaman alıcı ,oyalayıcı,bize hiç bir şey kazandırmayan eğlencelerden uzak durmamız gerekir.</a:t>
            </a:r>
          </a:p>
          <a:p>
            <a:pPr eaLnBrk="0" hangingPunct="0"/>
            <a:endParaRPr lang="tr-TR" sz="160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WordArt 2"/>
          <p:cNvSpPr>
            <a:spLocks noChangeArrowheads="1" noChangeShapeType="1" noTextEdit="1"/>
          </p:cNvSpPr>
          <p:nvPr/>
        </p:nvSpPr>
        <p:spPr bwMode="auto">
          <a:xfrm>
            <a:off x="990600" y="0"/>
            <a:ext cx="7162800" cy="1541463"/>
          </a:xfrm>
          <a:prstGeom prst="rect">
            <a:avLst/>
          </a:prstGeom>
        </p:spPr>
        <p:txBody>
          <a:bodyPr wrap="none" fromWordArt="1">
            <a:prstTxWarp prst="textCurveUp">
              <a:avLst>
                <a:gd name="adj" fmla="val 40356"/>
              </a:avLst>
            </a:prstTxWarp>
          </a:bodyPr>
          <a:lstStyle/>
          <a:p>
            <a:pPr algn="ctr"/>
            <a:r>
              <a:rPr lang="tr-TR" sz="3600" kern="10">
                <a:ln w="12700">
                  <a:solidFill>
                    <a:srgbClr val="000000"/>
                  </a:solidFill>
                  <a:round/>
                  <a:headEnd/>
                  <a:tailEnd/>
                </a:ln>
                <a:solidFill>
                  <a:srgbClr val="FFFF00"/>
                </a:solidFill>
                <a:effectLst>
                  <a:outerShdw dist="45791" dir="2021404" algn="ctr" rotWithShape="0">
                    <a:srgbClr val="808080"/>
                  </a:outerShdw>
                </a:effectLst>
                <a:latin typeface="Arial Black"/>
              </a:rPr>
              <a:t>BİRİKİM KAZANMA YOLLARI NELERDİR?</a:t>
            </a:r>
          </a:p>
        </p:txBody>
      </p:sp>
      <p:sp>
        <p:nvSpPr>
          <p:cNvPr id="10243" name="Rectangle 3"/>
          <p:cNvSpPr>
            <a:spLocks noChangeArrowheads="1"/>
          </p:cNvSpPr>
          <p:nvPr/>
        </p:nvSpPr>
        <p:spPr bwMode="auto">
          <a:xfrm>
            <a:off x="0" y="1676400"/>
            <a:ext cx="4495800" cy="4981575"/>
          </a:xfrm>
          <a:prstGeom prst="rect">
            <a:avLst/>
          </a:prstGeom>
          <a:noFill/>
          <a:ln w="9525">
            <a:noFill/>
            <a:miter lim="800000"/>
            <a:headEnd/>
            <a:tailEnd/>
          </a:ln>
          <a:effectLst/>
        </p:spPr>
        <p:txBody>
          <a:bodyPr>
            <a:spAutoFit/>
          </a:bodyPr>
          <a:lstStyle/>
          <a:p>
            <a:r>
              <a:rPr lang="tr-TR" sz="1600">
                <a:latin typeface="Comic Sans MS" pitchFamily="66" charset="0"/>
                <a:cs typeface="Times New Roman" pitchFamily="18" charset="0"/>
              </a:rPr>
              <a:t>Birikim kazanmada dinlemenin yeri çok büyüktür.Gelişmiş toplumları ,gelişmemiş toplumlardan ayıran önemli bir unsurda bilgidir.Bilginin sağladığı imkan ve araçlar sayesinde toplular gelişir.Bilgi birikim demektir.Bilgi sahibi olmanın ,birikim kazanmanın yollarından biride dinlemedir.</a:t>
            </a:r>
          </a:p>
          <a:p>
            <a:pPr eaLnBrk="0" hangingPunct="0"/>
            <a:r>
              <a:rPr lang="tr-TR" sz="1600">
                <a:latin typeface="Comic Sans MS" pitchFamily="66" charset="0"/>
                <a:cs typeface="Times New Roman" pitchFamily="18" charset="0"/>
              </a:rPr>
              <a:t>                 Günümüzde iletişim araçlarının hızla gelişmesi,bilgiye ulaşmamızı kolaylaştırmaktadır.Uzman olmadığımız konularda ,yetkin kişilerin konuşmalarını dinleyerek bilgi edinebiliriz.Ayrıca televizyon,tiyatro,sinema gibi araçlar görsel olduğu kadar kulağa hitap etmektedir.Dinlemenin,bilgi edinmede ve birikim kazanmada önemli bir yeri vardır.</a:t>
            </a:r>
          </a:p>
          <a:p>
            <a:pPr eaLnBrk="0" hangingPunct="0"/>
            <a:r>
              <a:rPr lang="tr-TR" sz="1600">
                <a:latin typeface="Comic Sans MS" pitchFamily="66" charset="0"/>
                <a:cs typeface="Times New Roman" pitchFamily="18" charset="0"/>
              </a:rPr>
              <a:t>                Bilgi edinmek,birikim kazanmak için her  zaman gözlem yapma,deneme ve okuma fırsatı bulunamayabilir.Ancak dinleme yoluyla bu eksikliği gidermek mümkündür.</a:t>
            </a:r>
            <a:endParaRPr lang="tr-TR" sz="1600">
              <a:latin typeface="Comic Sans MS" pitchFamily="66" charset="0"/>
            </a:endParaRPr>
          </a:p>
        </p:txBody>
      </p:sp>
      <p:pic>
        <p:nvPicPr>
          <p:cNvPr id="10244" name="Picture 4" descr="bs00554_"/>
          <p:cNvPicPr>
            <a:picLocks noChangeAspect="1" noChangeArrowheads="1"/>
          </p:cNvPicPr>
          <p:nvPr/>
        </p:nvPicPr>
        <p:blipFill>
          <a:blip r:embed="rId2"/>
          <a:srcRect/>
          <a:stretch>
            <a:fillRect/>
          </a:stretch>
        </p:blipFill>
        <p:spPr bwMode="auto">
          <a:xfrm>
            <a:off x="6477000" y="1676400"/>
            <a:ext cx="2667000" cy="2327275"/>
          </a:xfrm>
          <a:prstGeom prst="rect">
            <a:avLst/>
          </a:prstGeom>
          <a:noFill/>
        </p:spPr>
      </p:pic>
      <p:pic>
        <p:nvPicPr>
          <p:cNvPr id="10245" name="Picture 5" descr="pe03166_"/>
          <p:cNvPicPr>
            <a:picLocks noChangeAspect="1" noChangeArrowheads="1"/>
          </p:cNvPicPr>
          <p:nvPr/>
        </p:nvPicPr>
        <p:blipFill>
          <a:blip r:embed="rId3"/>
          <a:srcRect/>
          <a:stretch>
            <a:fillRect/>
          </a:stretch>
        </p:blipFill>
        <p:spPr bwMode="auto">
          <a:xfrm>
            <a:off x="4648200" y="4383088"/>
            <a:ext cx="2346325" cy="247491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WordArt 2"/>
          <p:cNvSpPr>
            <a:spLocks noChangeArrowheads="1" noChangeShapeType="1" noTextEdit="1"/>
          </p:cNvSpPr>
          <p:nvPr/>
        </p:nvSpPr>
        <p:spPr bwMode="auto">
          <a:xfrm>
            <a:off x="0" y="0"/>
            <a:ext cx="9144000" cy="685800"/>
          </a:xfrm>
          <a:prstGeom prst="rect">
            <a:avLst/>
          </a:prstGeom>
        </p:spPr>
        <p:txBody>
          <a:bodyPr wrap="none" fromWordArt="1">
            <a:prstTxWarp prst="textPlain">
              <a:avLst>
                <a:gd name="adj" fmla="val 49440"/>
              </a:avLst>
            </a:prstTxWarp>
          </a:bodyPr>
          <a:lstStyle/>
          <a:p>
            <a:pPr algn="ctr"/>
            <a:r>
              <a:rPr lang="tr-TR"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GÖZLEM,DENEME,TECRÜBE NEDİR?</a:t>
            </a:r>
          </a:p>
        </p:txBody>
      </p:sp>
      <p:sp>
        <p:nvSpPr>
          <p:cNvPr id="11267" name="Rectangle 3"/>
          <p:cNvSpPr>
            <a:spLocks noChangeArrowheads="1"/>
          </p:cNvSpPr>
          <p:nvPr/>
        </p:nvSpPr>
        <p:spPr bwMode="auto">
          <a:xfrm>
            <a:off x="0" y="685800"/>
            <a:ext cx="9144000" cy="5470525"/>
          </a:xfrm>
          <a:prstGeom prst="rect">
            <a:avLst/>
          </a:prstGeom>
          <a:noFill/>
          <a:ln w="9525">
            <a:noFill/>
            <a:miter lim="800000"/>
            <a:headEnd/>
            <a:tailEnd/>
          </a:ln>
          <a:effectLst/>
        </p:spPr>
        <p:txBody>
          <a:bodyPr>
            <a:spAutoFit/>
          </a:bodyPr>
          <a:lstStyle/>
          <a:p>
            <a:r>
              <a:rPr lang="tr-TR" sz="1200">
                <a:latin typeface="Times New Roman" pitchFamily="18" charset="0"/>
                <a:cs typeface="Times New Roman" pitchFamily="18" charset="0"/>
              </a:rPr>
              <a:t> </a:t>
            </a:r>
            <a:r>
              <a:rPr lang="tr-TR" sz="1600">
                <a:latin typeface="Comic Sans MS" pitchFamily="66" charset="0"/>
                <a:cs typeface="Times New Roman" pitchFamily="18" charset="0"/>
              </a:rPr>
              <a:t>Gözlem:İnsanı çevresiyle kaynaştırır,yaşamayı sevdirir.Karşılaştırma,nesneler arasında benzerlik ve farklılıkları ayırt etme imkanı sağlar.Hayal dünyamızı geliştirir,bilgimizi artırır.Gözlemleyerek başkalarının yaşadıklarından ve başkalarına gelen olaylardan deneyim kazanabiliriz.</a:t>
            </a:r>
          </a:p>
          <a:p>
            <a:pPr eaLnBrk="0" hangingPunct="0"/>
            <a:r>
              <a:rPr lang="tr-TR" sz="1600">
                <a:latin typeface="Comic Sans MS" pitchFamily="66" charset="0"/>
                <a:cs typeface="Times New Roman" pitchFamily="18" charset="0"/>
              </a:rPr>
              <a:t>Deneme:Birçok konu hakkında bilgimiz,gözlemimiz,fikirlerimiz vardır;fakat bütün bunları ifade etmek,ayrı bir çalışmayı gerektirir.Özellikle öğrencilikte korkularımızı ve güvensizliklerimizi yenmeye çalışarak,gerçekte duygu ve düşüncelerimizi daha güzel ve rahat ifade ederiz.Bunun için sürekli yazma ve okuma çalışmaları yapmamız gerekir.Okul törenlerinde şiir okuya bilir,konuşma yapabiliriz. Çeşitli kurumların açtığı kompozisyon,şiir yazma veya okuma yarışlarına katılabiliriz.</a:t>
            </a:r>
          </a:p>
          <a:p>
            <a:pPr eaLnBrk="0" hangingPunct="0"/>
            <a:r>
              <a:rPr lang="tr-TR" sz="1600">
                <a:latin typeface="Comic Sans MS" pitchFamily="66" charset="0"/>
                <a:cs typeface="Times New Roman" pitchFamily="18" charset="0"/>
              </a:rPr>
              <a:t>                   Günlük tutmak,mektup yazmak,şiir yazmak,fon müziği eşliğinde sevdiğiniz bir şiiri okumak oldukça zevkli ve yaralıdır.</a:t>
            </a:r>
          </a:p>
          <a:p>
            <a:pPr eaLnBrk="0" hangingPunct="0"/>
            <a:r>
              <a:rPr lang="tr-TR" sz="1600">
                <a:latin typeface="Comic Sans MS" pitchFamily="66" charset="0"/>
                <a:cs typeface="Times New Roman" pitchFamily="18" charset="0"/>
              </a:rPr>
              <a:t>Tecrübe:Yaşamımız boyunca bizi üzen ,mutlu eden,şaşırtan heyecanlandıran istediğimizin dışında gerçekleşen pek çok şeylerle karşılaşabiliriz.Yaşadıklarımız,bizi daha olgun ve daha bilinçli davranmaya zorlar.Yaşımızdan,aldığımız eğitim,görgü ve terbiyeden beklenen budur.Küçük bir çocukla kırk yaşındaki bir insanın deneyimleri aynı olmaz.Her şeyi kendimiz tecrübe edemeyiz.Başkalarının deneyimlerinden yararlanmak için çevremize daha dikkatli bakmalı, iyi bir okuyucu olarak deneyimimizi artırmaya çalışmalıyız.</a:t>
            </a:r>
          </a:p>
          <a:p>
            <a:pPr eaLnBrk="0" hangingPunct="0"/>
            <a:r>
              <a:rPr lang="tr-TR" sz="1600">
                <a:latin typeface="Comic Sans MS" pitchFamily="66" charset="0"/>
                <a:cs typeface="Times New Roman" pitchFamily="18" charset="0"/>
              </a:rPr>
              <a:t>   Gerek sözlü gerek yazılı kompozisyonlarımızı deneyimlerimizle zenginleştirmeliyiz.</a:t>
            </a:r>
          </a:p>
          <a:p>
            <a:pPr eaLnBrk="0" hangingPunct="0"/>
            <a:r>
              <a:rPr lang="tr-TR" sz="1600">
                <a:latin typeface="Comic Sans MS" pitchFamily="66" charset="0"/>
                <a:cs typeface="Times New Roman" pitchFamily="18" charset="0"/>
              </a:rPr>
              <a:t>                </a:t>
            </a:r>
          </a:p>
          <a:p>
            <a:pPr eaLnBrk="0" hangingPunct="0"/>
            <a:r>
              <a:rPr lang="tr-TR" sz="1600">
                <a:latin typeface="Comic Sans MS" pitchFamily="66" charset="0"/>
                <a:cs typeface="Times New Roman" pitchFamily="18" charset="0"/>
              </a:rPr>
              <a:t>            </a:t>
            </a:r>
          </a:p>
          <a:p>
            <a:pPr eaLnBrk="0" hangingPunct="0"/>
            <a:endParaRPr lang="tr-TR" sz="1600">
              <a:latin typeface="Comic Sans MS" pitchFamily="66" charset="0"/>
            </a:endParaRPr>
          </a:p>
        </p:txBody>
      </p:sp>
      <p:pic>
        <p:nvPicPr>
          <p:cNvPr id="11268" name="Picture 4" descr="bd04912_"/>
          <p:cNvPicPr>
            <a:picLocks noChangeAspect="1" noChangeArrowheads="1"/>
          </p:cNvPicPr>
          <p:nvPr/>
        </p:nvPicPr>
        <p:blipFill>
          <a:blip r:embed="rId2"/>
          <a:srcRect/>
          <a:stretch>
            <a:fillRect/>
          </a:stretch>
        </p:blipFill>
        <p:spPr bwMode="auto">
          <a:xfrm>
            <a:off x="3657600" y="5349875"/>
            <a:ext cx="1828800" cy="1508125"/>
          </a:xfrm>
          <a:prstGeom prst="rect">
            <a:avLst/>
          </a:prstGeom>
          <a:noFill/>
        </p:spPr>
      </p:pic>
    </p:spTree>
  </p:cSld>
  <p:clrMapOvr>
    <a:masterClrMapping/>
  </p:clrMapOvr>
</p:sld>
</file>

<file path=ppt/theme/theme1.xml><?xml version="1.0" encoding="utf-8"?>
<a:theme xmlns:a="http://schemas.openxmlformats.org/drawingml/2006/main" name="ANLATIM BİÇİMLERİ">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ANLATIM BİÇİMLERİ</Template>
  <TotalTime>0</TotalTime>
  <Words>1829</Words>
  <Application>Microsoft Office PowerPoint</Application>
  <PresentationFormat>Ekran Gösterisi (4:3)</PresentationFormat>
  <Paragraphs>113</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Algerian</vt:lpstr>
      <vt:lpstr>Times New Roman</vt:lpstr>
      <vt:lpstr>Comic Sans MS</vt:lpstr>
      <vt:lpstr>ANLATIM BİÇİMLERİ</vt:lpstr>
      <vt:lpstr>ANLATIM BİÇİMLERİ</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ANLATIM BİÇİMLERİ</dc:title>
  <dc:creator>Your User Name</dc:creator>
  <cp:lastModifiedBy>Your User Name</cp:lastModifiedBy>
  <cp:revision>1</cp:revision>
  <dcterms:created xsi:type="dcterms:W3CDTF">2015-01-25T21:06:56Z</dcterms:created>
  <dcterms:modified xsi:type="dcterms:W3CDTF">2015-01-25T21:07:42Z</dcterms:modified>
</cp:coreProperties>
</file>