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118"/>
  </p:notesMasterIdLst>
  <p:sldIdLst>
    <p:sldId id="256" r:id="rId2"/>
    <p:sldId id="258" r:id="rId3"/>
    <p:sldId id="287" r:id="rId4"/>
    <p:sldId id="288" r:id="rId5"/>
    <p:sldId id="259" r:id="rId6"/>
    <p:sldId id="354" r:id="rId7"/>
    <p:sldId id="260" r:id="rId8"/>
    <p:sldId id="305" r:id="rId9"/>
    <p:sldId id="355" r:id="rId10"/>
    <p:sldId id="261" r:id="rId11"/>
    <p:sldId id="262" r:id="rId12"/>
    <p:sldId id="360" r:id="rId13"/>
    <p:sldId id="365" r:id="rId14"/>
    <p:sldId id="263" r:id="rId15"/>
    <p:sldId id="264" r:id="rId16"/>
    <p:sldId id="266" r:id="rId17"/>
    <p:sldId id="265" r:id="rId18"/>
    <p:sldId id="267" r:id="rId19"/>
    <p:sldId id="268" r:id="rId20"/>
    <p:sldId id="269" r:id="rId21"/>
    <p:sldId id="270" r:id="rId22"/>
    <p:sldId id="291" r:id="rId23"/>
    <p:sldId id="292" r:id="rId24"/>
    <p:sldId id="289" r:id="rId25"/>
    <p:sldId id="290" r:id="rId26"/>
    <p:sldId id="301" r:id="rId27"/>
    <p:sldId id="368" r:id="rId28"/>
    <p:sldId id="311" r:id="rId29"/>
    <p:sldId id="369" r:id="rId30"/>
    <p:sldId id="302" r:id="rId31"/>
    <p:sldId id="370" r:id="rId32"/>
    <p:sldId id="303" r:id="rId33"/>
    <p:sldId id="371" r:id="rId34"/>
    <p:sldId id="309" r:id="rId35"/>
    <p:sldId id="372" r:id="rId36"/>
    <p:sldId id="310" r:id="rId37"/>
    <p:sldId id="373" r:id="rId38"/>
    <p:sldId id="271" r:id="rId39"/>
    <p:sldId id="272" r:id="rId40"/>
    <p:sldId id="374" r:id="rId41"/>
    <p:sldId id="375" r:id="rId42"/>
    <p:sldId id="273" r:id="rId43"/>
    <p:sldId id="304" r:id="rId44"/>
    <p:sldId id="376" r:id="rId45"/>
    <p:sldId id="274" r:id="rId46"/>
    <p:sldId id="295" r:id="rId47"/>
    <p:sldId id="296" r:id="rId48"/>
    <p:sldId id="275" r:id="rId49"/>
    <p:sldId id="293" r:id="rId50"/>
    <p:sldId id="294" r:id="rId51"/>
    <p:sldId id="276" r:id="rId52"/>
    <p:sldId id="277" r:id="rId53"/>
    <p:sldId id="278" r:id="rId54"/>
    <p:sldId id="307" r:id="rId55"/>
    <p:sldId id="299" r:id="rId56"/>
    <p:sldId id="300" r:id="rId57"/>
    <p:sldId id="279" r:id="rId58"/>
    <p:sldId id="280" r:id="rId59"/>
    <p:sldId id="281" r:id="rId60"/>
    <p:sldId id="282" r:id="rId61"/>
    <p:sldId id="356" r:id="rId62"/>
    <p:sldId id="357" r:id="rId63"/>
    <p:sldId id="283" r:id="rId64"/>
    <p:sldId id="284" r:id="rId65"/>
    <p:sldId id="358" r:id="rId66"/>
    <p:sldId id="359" r:id="rId67"/>
    <p:sldId id="285" r:id="rId68"/>
    <p:sldId id="313" r:id="rId69"/>
    <p:sldId id="361" r:id="rId70"/>
    <p:sldId id="286" r:id="rId71"/>
    <p:sldId id="312" r:id="rId72"/>
    <p:sldId id="362" r:id="rId73"/>
    <p:sldId id="314" r:id="rId74"/>
    <p:sldId id="315" r:id="rId75"/>
    <p:sldId id="363" r:id="rId76"/>
    <p:sldId id="317" r:id="rId77"/>
    <p:sldId id="316" r:id="rId78"/>
    <p:sldId id="318" r:id="rId79"/>
    <p:sldId id="319" r:id="rId80"/>
    <p:sldId id="320" r:id="rId81"/>
    <p:sldId id="321" r:id="rId82"/>
    <p:sldId id="322" r:id="rId83"/>
    <p:sldId id="323" r:id="rId84"/>
    <p:sldId id="324" r:id="rId85"/>
    <p:sldId id="325" r:id="rId86"/>
    <p:sldId id="326" r:id="rId87"/>
    <p:sldId id="377" r:id="rId88"/>
    <p:sldId id="378" r:id="rId89"/>
    <p:sldId id="327" r:id="rId90"/>
    <p:sldId id="328" r:id="rId91"/>
    <p:sldId id="329" r:id="rId92"/>
    <p:sldId id="330" r:id="rId93"/>
    <p:sldId id="331" r:id="rId94"/>
    <p:sldId id="332" r:id="rId95"/>
    <p:sldId id="333" r:id="rId96"/>
    <p:sldId id="334" r:id="rId97"/>
    <p:sldId id="335" r:id="rId98"/>
    <p:sldId id="336" r:id="rId99"/>
    <p:sldId id="337" r:id="rId100"/>
    <p:sldId id="338" r:id="rId101"/>
    <p:sldId id="339" r:id="rId102"/>
    <p:sldId id="340" r:id="rId103"/>
    <p:sldId id="341" r:id="rId104"/>
    <p:sldId id="342" r:id="rId105"/>
    <p:sldId id="343" r:id="rId106"/>
    <p:sldId id="344" r:id="rId107"/>
    <p:sldId id="345" r:id="rId108"/>
    <p:sldId id="346" r:id="rId109"/>
    <p:sldId id="347" r:id="rId110"/>
    <p:sldId id="364" r:id="rId111"/>
    <p:sldId id="348" r:id="rId112"/>
    <p:sldId id="349" r:id="rId113"/>
    <p:sldId id="350" r:id="rId114"/>
    <p:sldId id="351" r:id="rId115"/>
    <p:sldId id="352" r:id="rId116"/>
    <p:sldId id="353" r:id="rId117"/>
  </p:sldIdLst>
  <p:sldSz cx="9144000" cy="6858000" type="screen4x3"/>
  <p:notesSz cx="6858000" cy="9144000"/>
  <p:defaultTextStyle>
    <a:defPPr>
      <a:defRPr lang="tr-TR"/>
    </a:defPPr>
    <a:lvl1pPr algn="l" rtl="0" fontAlgn="base">
      <a:lnSpc>
        <a:spcPct val="90000"/>
      </a:lnSpc>
      <a:spcBef>
        <a:spcPct val="0"/>
      </a:spcBef>
      <a:spcAft>
        <a:spcPct val="0"/>
      </a:spcAft>
      <a:defRPr sz="2800" kern="1200">
        <a:solidFill>
          <a:srgbClr val="000000"/>
        </a:solidFill>
        <a:effectLst>
          <a:outerShdw blurRad="38100" dist="38100" dir="2700000" algn="tl">
            <a:srgbClr val="000000">
              <a:alpha val="43137"/>
            </a:srgbClr>
          </a:outerShdw>
        </a:effectLst>
        <a:latin typeface="Comic Sans MS" pitchFamily="66" charset="0"/>
        <a:ea typeface="+mn-ea"/>
        <a:cs typeface="+mn-cs"/>
      </a:defRPr>
    </a:lvl1pPr>
    <a:lvl2pPr marL="457200" algn="l" rtl="0" fontAlgn="base">
      <a:lnSpc>
        <a:spcPct val="90000"/>
      </a:lnSpc>
      <a:spcBef>
        <a:spcPct val="0"/>
      </a:spcBef>
      <a:spcAft>
        <a:spcPct val="0"/>
      </a:spcAft>
      <a:defRPr sz="2800" kern="1200">
        <a:solidFill>
          <a:srgbClr val="000000"/>
        </a:solidFill>
        <a:effectLst>
          <a:outerShdw blurRad="38100" dist="38100" dir="2700000" algn="tl">
            <a:srgbClr val="000000">
              <a:alpha val="43137"/>
            </a:srgbClr>
          </a:outerShdw>
        </a:effectLst>
        <a:latin typeface="Comic Sans MS" pitchFamily="66" charset="0"/>
        <a:ea typeface="+mn-ea"/>
        <a:cs typeface="+mn-cs"/>
      </a:defRPr>
    </a:lvl2pPr>
    <a:lvl3pPr marL="914400" algn="l" rtl="0" fontAlgn="base">
      <a:lnSpc>
        <a:spcPct val="90000"/>
      </a:lnSpc>
      <a:spcBef>
        <a:spcPct val="0"/>
      </a:spcBef>
      <a:spcAft>
        <a:spcPct val="0"/>
      </a:spcAft>
      <a:defRPr sz="2800" kern="1200">
        <a:solidFill>
          <a:srgbClr val="000000"/>
        </a:solidFill>
        <a:effectLst>
          <a:outerShdw blurRad="38100" dist="38100" dir="2700000" algn="tl">
            <a:srgbClr val="000000">
              <a:alpha val="43137"/>
            </a:srgbClr>
          </a:outerShdw>
        </a:effectLst>
        <a:latin typeface="Comic Sans MS" pitchFamily="66" charset="0"/>
        <a:ea typeface="+mn-ea"/>
        <a:cs typeface="+mn-cs"/>
      </a:defRPr>
    </a:lvl3pPr>
    <a:lvl4pPr marL="1371600" algn="l" rtl="0" fontAlgn="base">
      <a:lnSpc>
        <a:spcPct val="90000"/>
      </a:lnSpc>
      <a:spcBef>
        <a:spcPct val="0"/>
      </a:spcBef>
      <a:spcAft>
        <a:spcPct val="0"/>
      </a:spcAft>
      <a:defRPr sz="2800" kern="1200">
        <a:solidFill>
          <a:srgbClr val="000000"/>
        </a:solidFill>
        <a:effectLst>
          <a:outerShdw blurRad="38100" dist="38100" dir="2700000" algn="tl">
            <a:srgbClr val="000000">
              <a:alpha val="43137"/>
            </a:srgbClr>
          </a:outerShdw>
        </a:effectLst>
        <a:latin typeface="Comic Sans MS" pitchFamily="66" charset="0"/>
        <a:ea typeface="+mn-ea"/>
        <a:cs typeface="+mn-cs"/>
      </a:defRPr>
    </a:lvl4pPr>
    <a:lvl5pPr marL="1828800" algn="l" rtl="0" fontAlgn="base">
      <a:lnSpc>
        <a:spcPct val="90000"/>
      </a:lnSpc>
      <a:spcBef>
        <a:spcPct val="0"/>
      </a:spcBef>
      <a:spcAft>
        <a:spcPct val="0"/>
      </a:spcAft>
      <a:defRPr sz="2800" kern="1200">
        <a:solidFill>
          <a:srgbClr val="000000"/>
        </a:solidFill>
        <a:effectLst>
          <a:outerShdw blurRad="38100" dist="38100" dir="2700000" algn="tl">
            <a:srgbClr val="000000">
              <a:alpha val="43137"/>
            </a:srgbClr>
          </a:outerShdw>
        </a:effectLst>
        <a:latin typeface="Comic Sans MS" pitchFamily="66" charset="0"/>
        <a:ea typeface="+mn-ea"/>
        <a:cs typeface="+mn-cs"/>
      </a:defRPr>
    </a:lvl5pPr>
    <a:lvl6pPr marL="2286000" algn="l" defTabSz="914400" rtl="0" eaLnBrk="1" latinLnBrk="0" hangingPunct="1">
      <a:defRPr sz="2800" kern="1200">
        <a:solidFill>
          <a:srgbClr val="000000"/>
        </a:solidFill>
        <a:effectLst>
          <a:outerShdw blurRad="38100" dist="38100" dir="2700000" algn="tl">
            <a:srgbClr val="000000">
              <a:alpha val="43137"/>
            </a:srgbClr>
          </a:outerShdw>
        </a:effectLst>
        <a:latin typeface="Comic Sans MS" pitchFamily="66" charset="0"/>
        <a:ea typeface="+mn-ea"/>
        <a:cs typeface="+mn-cs"/>
      </a:defRPr>
    </a:lvl6pPr>
    <a:lvl7pPr marL="2743200" algn="l" defTabSz="914400" rtl="0" eaLnBrk="1" latinLnBrk="0" hangingPunct="1">
      <a:defRPr sz="2800" kern="1200">
        <a:solidFill>
          <a:srgbClr val="000000"/>
        </a:solidFill>
        <a:effectLst>
          <a:outerShdw blurRad="38100" dist="38100" dir="2700000" algn="tl">
            <a:srgbClr val="000000">
              <a:alpha val="43137"/>
            </a:srgbClr>
          </a:outerShdw>
        </a:effectLst>
        <a:latin typeface="Comic Sans MS" pitchFamily="66" charset="0"/>
        <a:ea typeface="+mn-ea"/>
        <a:cs typeface="+mn-cs"/>
      </a:defRPr>
    </a:lvl7pPr>
    <a:lvl8pPr marL="3200400" algn="l" defTabSz="914400" rtl="0" eaLnBrk="1" latinLnBrk="0" hangingPunct="1">
      <a:defRPr sz="2800" kern="1200">
        <a:solidFill>
          <a:srgbClr val="000000"/>
        </a:solidFill>
        <a:effectLst>
          <a:outerShdw blurRad="38100" dist="38100" dir="2700000" algn="tl">
            <a:srgbClr val="000000">
              <a:alpha val="43137"/>
            </a:srgbClr>
          </a:outerShdw>
        </a:effectLst>
        <a:latin typeface="Comic Sans MS" pitchFamily="66" charset="0"/>
        <a:ea typeface="+mn-ea"/>
        <a:cs typeface="+mn-cs"/>
      </a:defRPr>
    </a:lvl8pPr>
    <a:lvl9pPr marL="3657600" algn="l" defTabSz="914400" rtl="0" eaLnBrk="1" latinLnBrk="0" hangingPunct="1">
      <a:defRPr sz="2800" kern="1200">
        <a:solidFill>
          <a:srgbClr val="000000"/>
        </a:solidFill>
        <a:effectLst>
          <a:outerShdw blurRad="38100" dist="38100" dir="2700000" algn="tl">
            <a:srgbClr val="000000">
              <a:alpha val="43137"/>
            </a:srgbClr>
          </a:outerShdw>
        </a:effectLst>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defRPr sz="1200" smtClean="0">
                <a:solidFill>
                  <a:schemeClr val="tx1"/>
                </a:solidFill>
                <a:effectLst/>
                <a:latin typeface="Arial" charset="0"/>
              </a:defRPr>
            </a:lvl1pPr>
          </a:lstStyle>
          <a:p>
            <a:pPr>
              <a:defRPr/>
            </a:pPr>
            <a:endParaRPr lang="tr-TR" altLang="tr-TR"/>
          </a:p>
        </p:txBody>
      </p:sp>
      <p:sp>
        <p:nvSpPr>
          <p:cNvPr id="132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100000"/>
              </a:lnSpc>
              <a:defRPr sz="1200" smtClean="0">
                <a:solidFill>
                  <a:schemeClr val="tx1"/>
                </a:solidFill>
                <a:effectLst/>
                <a:latin typeface="Arial" charset="0"/>
              </a:defRPr>
            </a:lvl1pPr>
          </a:lstStyle>
          <a:p>
            <a:pPr>
              <a:defRPr/>
            </a:pPr>
            <a:endParaRPr lang="tr-TR" altLang="tr-TR"/>
          </a:p>
        </p:txBody>
      </p:sp>
      <p:sp>
        <p:nvSpPr>
          <p:cNvPr id="1218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32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altLang="tr-TR" noProof="0" smtClean="0"/>
              <a:t>Asıl metin stillerini düzenlemek için tıklatın</a:t>
            </a:r>
          </a:p>
          <a:p>
            <a:pPr lvl="1"/>
            <a:r>
              <a:rPr lang="tr-TR" altLang="tr-TR" noProof="0" smtClean="0"/>
              <a:t>İkinci düzey</a:t>
            </a:r>
          </a:p>
          <a:p>
            <a:pPr lvl="2"/>
            <a:r>
              <a:rPr lang="tr-TR" altLang="tr-TR" noProof="0" smtClean="0"/>
              <a:t>Üçüncü düzey</a:t>
            </a:r>
          </a:p>
          <a:p>
            <a:pPr lvl="3"/>
            <a:r>
              <a:rPr lang="tr-TR" altLang="tr-TR" noProof="0" smtClean="0"/>
              <a:t>Dördüncü düzey</a:t>
            </a:r>
          </a:p>
          <a:p>
            <a:pPr lvl="4"/>
            <a:r>
              <a:rPr lang="tr-TR" altLang="tr-TR" noProof="0" smtClean="0"/>
              <a:t>Beşinci düzey</a:t>
            </a:r>
          </a:p>
        </p:txBody>
      </p:sp>
      <p:sp>
        <p:nvSpPr>
          <p:cNvPr id="132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nSpc>
                <a:spcPct val="100000"/>
              </a:lnSpc>
              <a:defRPr sz="1200" smtClean="0">
                <a:solidFill>
                  <a:schemeClr val="tx1"/>
                </a:solidFill>
                <a:effectLst/>
                <a:latin typeface="Arial" charset="0"/>
              </a:defRPr>
            </a:lvl1pPr>
          </a:lstStyle>
          <a:p>
            <a:pPr>
              <a:defRPr/>
            </a:pPr>
            <a:endParaRPr lang="tr-TR" altLang="tr-TR"/>
          </a:p>
        </p:txBody>
      </p:sp>
      <p:sp>
        <p:nvSpPr>
          <p:cNvPr id="132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lnSpc>
                <a:spcPct val="100000"/>
              </a:lnSpc>
              <a:defRPr sz="1200" smtClean="0">
                <a:solidFill>
                  <a:schemeClr val="tx1"/>
                </a:solidFill>
                <a:effectLst/>
                <a:latin typeface="Arial" charset="0"/>
              </a:defRPr>
            </a:lvl1pPr>
          </a:lstStyle>
          <a:p>
            <a:pPr>
              <a:defRPr/>
            </a:pPr>
            <a:fld id="{34C410ED-CBDA-491F-9FF6-924CCE944105}" type="slidenum">
              <a:rPr lang="tr-TR" altLang="tr-TR"/>
              <a:pPr>
                <a:defRPr/>
              </a:pPr>
              <a:t>‹#›</a:t>
            </a:fld>
            <a:endParaRPr lang="tr-TR" altLang="tr-TR"/>
          </a:p>
        </p:txBody>
      </p:sp>
    </p:spTree>
    <p:extLst>
      <p:ext uri="{BB962C8B-B14F-4D97-AF65-F5344CB8AC3E}">
        <p14:creationId xmlns:p14="http://schemas.microsoft.com/office/powerpoint/2010/main" xmlns="" val="36345401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05863" cy="6858000"/>
            <a:chOff x="0" y="0"/>
            <a:chExt cx="5547" cy="4320"/>
          </a:xfrm>
        </p:grpSpPr>
        <p:grpSp>
          <p:nvGrpSpPr>
            <p:cNvPr id="5" name="Group 3"/>
            <p:cNvGrpSpPr>
              <a:grpSpLocks/>
            </p:cNvGrpSpPr>
            <p:nvPr userDrawn="1"/>
          </p:nvGrpSpPr>
          <p:grpSpPr bwMode="auto">
            <a:xfrm rot="-215207">
              <a:off x="3690" y="234"/>
              <a:ext cx="1857" cy="3625"/>
              <a:chOff x="3010" y="778"/>
              <a:chExt cx="1857" cy="3625"/>
            </a:xfrm>
          </p:grpSpPr>
          <p:sp>
            <p:nvSpPr>
              <p:cNvPr id="39" name="Freeform 4"/>
              <p:cNvSpPr>
                <a:spLocks/>
              </p:cNvSpPr>
              <p:nvPr userDrawn="1"/>
            </p:nvSpPr>
            <p:spPr bwMode="ltGray">
              <a:xfrm rot="12185230" flipV="1">
                <a:off x="3533" y="777"/>
                <a:ext cx="1333" cy="1485"/>
              </a:xfrm>
              <a:custGeom>
                <a:avLst/>
                <a:gdLst>
                  <a:gd name="T0" fmla="*/ 16 w 596"/>
                  <a:gd name="T1" fmla="*/ 370 h 666"/>
                  <a:gd name="T2" fmla="*/ 6 w 596"/>
                  <a:gd name="T3" fmla="*/ 341 h 666"/>
                  <a:gd name="T4" fmla="*/ 0 w 596"/>
                  <a:gd name="T5" fmla="*/ 289 h 666"/>
                  <a:gd name="T6" fmla="*/ 4 w 596"/>
                  <a:gd name="T7" fmla="*/ 222 h 666"/>
                  <a:gd name="T8" fmla="*/ 25 w 596"/>
                  <a:gd name="T9" fmla="*/ 151 h 666"/>
                  <a:gd name="T10" fmla="*/ 69 w 596"/>
                  <a:gd name="T11" fmla="*/ 84 h 666"/>
                  <a:gd name="T12" fmla="*/ 142 w 596"/>
                  <a:gd name="T13" fmla="*/ 31 h 666"/>
                  <a:gd name="T14" fmla="*/ 247 w 596"/>
                  <a:gd name="T15" fmla="*/ 2 h 666"/>
                  <a:gd name="T16" fmla="*/ 380 w 596"/>
                  <a:gd name="T17" fmla="*/ 9 h 666"/>
                  <a:gd name="T18" fmla="*/ 484 w 596"/>
                  <a:gd name="T19" fmla="*/ 68 h 666"/>
                  <a:gd name="T20" fmla="*/ 554 w 596"/>
                  <a:gd name="T21" fmla="*/ 165 h 666"/>
                  <a:gd name="T22" fmla="*/ 591 w 596"/>
                  <a:gd name="T23" fmla="*/ 284 h 666"/>
                  <a:gd name="T24" fmla="*/ 595 w 596"/>
                  <a:gd name="T25" fmla="*/ 409 h 666"/>
                  <a:gd name="T26" fmla="*/ 566 w 596"/>
                  <a:gd name="T27" fmla="*/ 525 h 666"/>
                  <a:gd name="T28" fmla="*/ 507 w 596"/>
                  <a:gd name="T29" fmla="*/ 615 h 666"/>
                  <a:gd name="T30" fmla="*/ 417 w 596"/>
                  <a:gd name="T31" fmla="*/ 663 h 666"/>
                  <a:gd name="T32" fmla="*/ 389 w 596"/>
                  <a:gd name="T33" fmla="*/ 659 h 666"/>
                  <a:gd name="T34" fmla="*/ 441 w 596"/>
                  <a:gd name="T35" fmla="*/ 617 h 666"/>
                  <a:gd name="T36" fmla="*/ 482 w 596"/>
                  <a:gd name="T37" fmla="*/ 544 h 666"/>
                  <a:gd name="T38" fmla="*/ 509 w 596"/>
                  <a:gd name="T39" fmla="*/ 454 h 666"/>
                  <a:gd name="T40" fmla="*/ 520 w 596"/>
                  <a:gd name="T41" fmla="*/ 355 h 666"/>
                  <a:gd name="T42" fmla="*/ 514 w 596"/>
                  <a:gd name="T43" fmla="*/ 258 h 666"/>
                  <a:gd name="T44" fmla="*/ 485 w 596"/>
                  <a:gd name="T45" fmla="*/ 174 h 666"/>
                  <a:gd name="T46" fmla="*/ 433 w 596"/>
                  <a:gd name="T47" fmla="*/ 112 h 666"/>
                  <a:gd name="T48" fmla="*/ 341 w 596"/>
                  <a:gd name="T49" fmla="*/ 75 h 666"/>
                  <a:gd name="T50" fmla="*/ 246 w 596"/>
                  <a:gd name="T51" fmla="*/ 61 h 666"/>
                  <a:gd name="T52" fmla="*/ 174 w 596"/>
                  <a:gd name="T53" fmla="*/ 71 h 666"/>
                  <a:gd name="T54" fmla="*/ 121 w 596"/>
                  <a:gd name="T55" fmla="*/ 101 h 666"/>
                  <a:gd name="T56" fmla="*/ 84 w 596"/>
                  <a:gd name="T57" fmla="*/ 149 h 666"/>
                  <a:gd name="T58" fmla="*/ 57 w 596"/>
                  <a:gd name="T59" fmla="*/ 206 h 666"/>
                  <a:gd name="T60" fmla="*/ 40 w 596"/>
                  <a:gd name="T61" fmla="*/ 272 h 666"/>
                  <a:gd name="T62" fmla="*/ 28 w 596"/>
                  <a:gd name="T63" fmla="*/ 339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40" name="Freeform 5"/>
              <p:cNvSpPr>
                <a:spLocks/>
              </p:cNvSpPr>
              <p:nvPr userDrawn="1"/>
            </p:nvSpPr>
            <p:spPr bwMode="ltGray">
              <a:xfrm rot="12185230" flipV="1">
                <a:off x="4028" y="1801"/>
                <a:ext cx="571" cy="531"/>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41" name="Freeform 6"/>
              <p:cNvSpPr>
                <a:spLocks/>
              </p:cNvSpPr>
              <p:nvPr userDrawn="1"/>
            </p:nvSpPr>
            <p:spPr bwMode="ltGray">
              <a:xfrm rot="12185230" flipV="1">
                <a:off x="3638" y="2166"/>
                <a:ext cx="277" cy="249"/>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42" name="Freeform 7"/>
              <p:cNvSpPr>
                <a:spLocks/>
              </p:cNvSpPr>
              <p:nvPr userDrawn="1"/>
            </p:nvSpPr>
            <p:spPr bwMode="ltGray">
              <a:xfrm rot="12185230" flipV="1">
                <a:off x="3978" y="976"/>
                <a:ext cx="245" cy="347"/>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43" name="Freeform 8"/>
              <p:cNvSpPr>
                <a:spLocks/>
              </p:cNvSpPr>
              <p:nvPr userDrawn="1"/>
            </p:nvSpPr>
            <p:spPr bwMode="ltGray">
              <a:xfrm rot="12185230" flipV="1">
                <a:off x="3844" y="2207"/>
                <a:ext cx="103" cy="209"/>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44" name="Freeform 9"/>
              <p:cNvSpPr>
                <a:spLocks/>
              </p:cNvSpPr>
              <p:nvPr userDrawn="1"/>
            </p:nvSpPr>
            <p:spPr bwMode="ltGray">
              <a:xfrm rot="12185230" flipV="1">
                <a:off x="3894" y="1325"/>
                <a:ext cx="120" cy="90"/>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45" name="Freeform 10"/>
              <p:cNvSpPr>
                <a:spLocks/>
              </p:cNvSpPr>
              <p:nvPr userDrawn="1"/>
            </p:nvSpPr>
            <p:spPr bwMode="ltGray">
              <a:xfrm rot="12185230" flipV="1">
                <a:off x="3010" y="2344"/>
                <a:ext cx="330" cy="2059"/>
              </a:xfrm>
              <a:custGeom>
                <a:avLst/>
                <a:gdLst>
                  <a:gd name="T0" fmla="*/ 0 w 149"/>
                  <a:gd name="T1" fmla="*/ 0 h 704"/>
                  <a:gd name="T2" fmla="*/ 6 w 149"/>
                  <a:gd name="T3" fmla="*/ 6 h 704"/>
                  <a:gd name="T4" fmla="*/ 16 w 149"/>
                  <a:gd name="T5" fmla="*/ 14 h 704"/>
                  <a:gd name="T6" fmla="*/ 28 w 149"/>
                  <a:gd name="T7" fmla="*/ 24 h 704"/>
                  <a:gd name="T8" fmla="*/ 41 w 149"/>
                  <a:gd name="T9" fmla="*/ 37 h 704"/>
                  <a:gd name="T10" fmla="*/ 58 w 149"/>
                  <a:gd name="T11" fmla="*/ 53 h 704"/>
                  <a:gd name="T12" fmla="*/ 73 w 149"/>
                  <a:gd name="T13" fmla="*/ 70 h 704"/>
                  <a:gd name="T14" fmla="*/ 88 w 149"/>
                  <a:gd name="T15" fmla="*/ 90 h 704"/>
                  <a:gd name="T16" fmla="*/ 100 w 149"/>
                  <a:gd name="T17" fmla="*/ 113 h 704"/>
                  <a:gd name="T18" fmla="*/ 112 w 149"/>
                  <a:gd name="T19" fmla="*/ 137 h 704"/>
                  <a:gd name="T20" fmla="*/ 120 w 149"/>
                  <a:gd name="T21" fmla="*/ 165 h 704"/>
                  <a:gd name="T22" fmla="*/ 124 w 149"/>
                  <a:gd name="T23" fmla="*/ 196 h 704"/>
                  <a:gd name="T24" fmla="*/ 126 w 149"/>
                  <a:gd name="T25" fmla="*/ 228 h 704"/>
                  <a:gd name="T26" fmla="*/ 120 w 149"/>
                  <a:gd name="T27" fmla="*/ 264 h 704"/>
                  <a:gd name="T28" fmla="*/ 109 w 149"/>
                  <a:gd name="T29" fmla="*/ 302 h 704"/>
                  <a:gd name="T30" fmla="*/ 92 w 149"/>
                  <a:gd name="T31" fmla="*/ 342 h 704"/>
                  <a:gd name="T32" fmla="*/ 67 w 149"/>
                  <a:gd name="T33" fmla="*/ 386 h 704"/>
                  <a:gd name="T34" fmla="*/ 39 w 149"/>
                  <a:gd name="T35" fmla="*/ 436 h 704"/>
                  <a:gd name="T36" fmla="*/ 21 w 149"/>
                  <a:gd name="T37" fmla="*/ 482 h 704"/>
                  <a:gd name="T38" fmla="*/ 10 w 149"/>
                  <a:gd name="T39" fmla="*/ 525 h 704"/>
                  <a:gd name="T40" fmla="*/ 6 w 149"/>
                  <a:gd name="T41" fmla="*/ 566 h 704"/>
                  <a:gd name="T42" fmla="*/ 6 w 149"/>
                  <a:gd name="T43" fmla="*/ 605 h 704"/>
                  <a:gd name="T44" fmla="*/ 8 w 149"/>
                  <a:gd name="T45" fmla="*/ 641 h 704"/>
                  <a:gd name="T46" fmla="*/ 12 w 149"/>
                  <a:gd name="T47" fmla="*/ 673 h 704"/>
                  <a:gd name="T48" fmla="*/ 14 w 149"/>
                  <a:gd name="T49" fmla="*/ 704 h 704"/>
                  <a:gd name="T50" fmla="*/ 41 w 149"/>
                  <a:gd name="T51" fmla="*/ 688 h 704"/>
                  <a:gd name="T52" fmla="*/ 39 w 149"/>
                  <a:gd name="T53" fmla="*/ 680 h 704"/>
                  <a:gd name="T54" fmla="*/ 36 w 149"/>
                  <a:gd name="T55" fmla="*/ 657 h 704"/>
                  <a:gd name="T56" fmla="*/ 33 w 149"/>
                  <a:gd name="T57" fmla="*/ 622 h 704"/>
                  <a:gd name="T58" fmla="*/ 35 w 149"/>
                  <a:gd name="T59" fmla="*/ 575 h 704"/>
                  <a:gd name="T60" fmla="*/ 41 w 149"/>
                  <a:gd name="T61" fmla="*/ 519 h 704"/>
                  <a:gd name="T62" fmla="*/ 58 w 149"/>
                  <a:gd name="T63" fmla="*/ 455 h 704"/>
                  <a:gd name="T64" fmla="*/ 86 w 149"/>
                  <a:gd name="T65" fmla="*/ 386 h 704"/>
                  <a:gd name="T66" fmla="*/ 129 w 149"/>
                  <a:gd name="T67" fmla="*/ 313 h 704"/>
                  <a:gd name="T68" fmla="*/ 143 w 149"/>
                  <a:gd name="T69" fmla="*/ 279 h 704"/>
                  <a:gd name="T70" fmla="*/ 149 w 149"/>
                  <a:gd name="T71" fmla="*/ 235 h 704"/>
                  <a:gd name="T72" fmla="*/ 144 w 149"/>
                  <a:gd name="T73" fmla="*/ 184 h 704"/>
                  <a:gd name="T74" fmla="*/ 131 w 149"/>
                  <a:gd name="T75" fmla="*/ 134 h 704"/>
                  <a:gd name="T76" fmla="*/ 109 w 149"/>
                  <a:gd name="T77" fmla="*/ 85 h 704"/>
                  <a:gd name="T78" fmla="*/ 81 w 149"/>
                  <a:gd name="T79" fmla="*/ 44 h 704"/>
                  <a:gd name="T80" fmla="*/ 44 w 149"/>
                  <a:gd name="T81" fmla="*/ 14 h 704"/>
                  <a:gd name="T82" fmla="*/ 0 w 149"/>
                  <a:gd name="T83" fmla="*/ 0 h 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sp>
          <p:nvSpPr>
            <p:cNvPr id="6" name="Freeform 11"/>
            <p:cNvSpPr>
              <a:spLocks/>
            </p:cNvSpPr>
            <p:nvPr userDrawn="1"/>
          </p:nvSpPr>
          <p:spPr bwMode="ltGray">
            <a:xfrm rot="373331" flipH="1">
              <a:off x="22" y="1957"/>
              <a:ext cx="323" cy="649"/>
            </a:xfrm>
            <a:custGeom>
              <a:avLst/>
              <a:gdLst>
                <a:gd name="T0" fmla="*/ 94 w 128"/>
                <a:gd name="T1" fmla="*/ 0 h 217"/>
                <a:gd name="T2" fmla="*/ 105 w 128"/>
                <a:gd name="T3" fmla="*/ 9 h 217"/>
                <a:gd name="T4" fmla="*/ 115 w 128"/>
                <a:gd name="T5" fmla="*/ 27 h 217"/>
                <a:gd name="T6" fmla="*/ 123 w 128"/>
                <a:gd name="T7" fmla="*/ 50 h 217"/>
                <a:gd name="T8" fmla="*/ 128 w 128"/>
                <a:gd name="T9" fmla="*/ 78 h 217"/>
                <a:gd name="T10" fmla="*/ 127 w 128"/>
                <a:gd name="T11" fmla="*/ 111 h 217"/>
                <a:gd name="T12" fmla="*/ 116 w 128"/>
                <a:gd name="T13" fmla="*/ 145 h 217"/>
                <a:gd name="T14" fmla="*/ 94 w 128"/>
                <a:gd name="T15" fmla="*/ 181 h 217"/>
                <a:gd name="T16" fmla="*/ 60 w 128"/>
                <a:gd name="T17" fmla="*/ 217 h 217"/>
                <a:gd name="T18" fmla="*/ 49 w 128"/>
                <a:gd name="T19" fmla="*/ 213 h 217"/>
                <a:gd name="T20" fmla="*/ 38 w 128"/>
                <a:gd name="T21" fmla="*/ 210 h 217"/>
                <a:gd name="T22" fmla="*/ 26 w 128"/>
                <a:gd name="T23" fmla="*/ 205 h 217"/>
                <a:gd name="T24" fmla="*/ 16 w 128"/>
                <a:gd name="T25" fmla="*/ 201 h 217"/>
                <a:gd name="T26" fmla="*/ 8 w 128"/>
                <a:gd name="T27" fmla="*/ 196 h 217"/>
                <a:gd name="T28" fmla="*/ 2 w 128"/>
                <a:gd name="T29" fmla="*/ 190 h 217"/>
                <a:gd name="T30" fmla="*/ 0 w 128"/>
                <a:gd name="T31" fmla="*/ 183 h 217"/>
                <a:gd name="T32" fmla="*/ 1 w 128"/>
                <a:gd name="T33" fmla="*/ 178 h 217"/>
                <a:gd name="T34" fmla="*/ 13 w 128"/>
                <a:gd name="T35" fmla="*/ 171 h 217"/>
                <a:gd name="T36" fmla="*/ 29 w 128"/>
                <a:gd name="T37" fmla="*/ 161 h 217"/>
                <a:gd name="T38" fmla="*/ 46 w 128"/>
                <a:gd name="T39" fmla="*/ 150 h 217"/>
                <a:gd name="T40" fmla="*/ 63 w 128"/>
                <a:gd name="T41" fmla="*/ 134 h 217"/>
                <a:gd name="T42" fmla="*/ 79 w 128"/>
                <a:gd name="T43" fmla="*/ 112 h 217"/>
                <a:gd name="T44" fmla="*/ 91 w 128"/>
                <a:gd name="T45" fmla="*/ 83 h 217"/>
                <a:gd name="T46" fmla="*/ 97 w 128"/>
                <a:gd name="T47" fmla="*/ 46 h 217"/>
                <a:gd name="T48" fmla="*/ 94 w 128"/>
                <a:gd name="T49"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7" name="Freeform 12"/>
            <p:cNvSpPr>
              <a:spLocks/>
            </p:cNvSpPr>
            <p:nvPr userDrawn="1"/>
          </p:nvSpPr>
          <p:spPr bwMode="ltGray">
            <a:xfrm>
              <a:off x="168" y="1260"/>
              <a:ext cx="1259" cy="1532"/>
            </a:xfrm>
            <a:custGeom>
              <a:avLst/>
              <a:gdLst>
                <a:gd name="T0" fmla="*/ 891 w 1259"/>
                <a:gd name="T1" fmla="*/ 1532 h 1532"/>
                <a:gd name="T2" fmla="*/ 954 w 1259"/>
                <a:gd name="T3" fmla="*/ 1452 h 1532"/>
                <a:gd name="T4" fmla="*/ 1032 w 1259"/>
                <a:gd name="T5" fmla="*/ 1338 h 1532"/>
                <a:gd name="T6" fmla="*/ 1115 w 1259"/>
                <a:gd name="T7" fmla="*/ 1188 h 1532"/>
                <a:gd name="T8" fmla="*/ 1194 w 1259"/>
                <a:gd name="T9" fmla="*/ 1023 h 1532"/>
                <a:gd name="T10" fmla="*/ 1244 w 1259"/>
                <a:gd name="T11" fmla="*/ 841 h 1532"/>
                <a:gd name="T12" fmla="*/ 1259 w 1259"/>
                <a:gd name="T13" fmla="*/ 647 h 1532"/>
                <a:gd name="T14" fmla="*/ 1230 w 1259"/>
                <a:gd name="T15" fmla="*/ 463 h 1532"/>
                <a:gd name="T16" fmla="*/ 1140 w 1259"/>
                <a:gd name="T17" fmla="*/ 294 h 1532"/>
                <a:gd name="T18" fmla="*/ 1043 w 1259"/>
                <a:gd name="T19" fmla="*/ 190 h 1532"/>
                <a:gd name="T20" fmla="*/ 961 w 1259"/>
                <a:gd name="T21" fmla="*/ 109 h 1532"/>
                <a:gd name="T22" fmla="*/ 894 w 1259"/>
                <a:gd name="T23" fmla="*/ 65 h 1532"/>
                <a:gd name="T24" fmla="*/ 786 w 1259"/>
                <a:gd name="T25" fmla="*/ 18 h 1532"/>
                <a:gd name="T26" fmla="*/ 642 w 1259"/>
                <a:gd name="T27" fmla="*/ 0 h 1532"/>
                <a:gd name="T28" fmla="*/ 440 w 1259"/>
                <a:gd name="T29" fmla="*/ 23 h 1532"/>
                <a:gd name="T30" fmla="*/ 366 w 1259"/>
                <a:gd name="T31" fmla="*/ 44 h 1532"/>
                <a:gd name="T32" fmla="*/ 292 w 1259"/>
                <a:gd name="T33" fmla="*/ 58 h 1532"/>
                <a:gd name="T34" fmla="*/ 229 w 1259"/>
                <a:gd name="T35" fmla="*/ 79 h 1532"/>
                <a:gd name="T36" fmla="*/ 178 w 1259"/>
                <a:gd name="T37" fmla="*/ 103 h 1532"/>
                <a:gd name="T38" fmla="*/ 127 w 1259"/>
                <a:gd name="T39" fmla="*/ 127 h 1532"/>
                <a:gd name="T40" fmla="*/ 82 w 1259"/>
                <a:gd name="T41" fmla="*/ 158 h 1532"/>
                <a:gd name="T42" fmla="*/ 41 w 1259"/>
                <a:gd name="T43" fmla="*/ 197 h 1532"/>
                <a:gd name="T44" fmla="*/ 0 w 1259"/>
                <a:gd name="T45" fmla="*/ 243 h 1532"/>
                <a:gd name="T46" fmla="*/ 76 w 1259"/>
                <a:gd name="T47" fmla="*/ 215 h 1532"/>
                <a:gd name="T48" fmla="*/ 144 w 1259"/>
                <a:gd name="T49" fmla="*/ 194 h 1532"/>
                <a:gd name="T50" fmla="*/ 212 w 1259"/>
                <a:gd name="T51" fmla="*/ 179 h 1532"/>
                <a:gd name="T52" fmla="*/ 280 w 1259"/>
                <a:gd name="T53" fmla="*/ 164 h 1532"/>
                <a:gd name="T54" fmla="*/ 336 w 1259"/>
                <a:gd name="T55" fmla="*/ 149 h 1532"/>
                <a:gd name="T56" fmla="*/ 397 w 1259"/>
                <a:gd name="T57" fmla="*/ 149 h 1532"/>
                <a:gd name="T58" fmla="*/ 458 w 1259"/>
                <a:gd name="T59" fmla="*/ 141 h 1532"/>
                <a:gd name="T60" fmla="*/ 511 w 1259"/>
                <a:gd name="T61" fmla="*/ 146 h 1532"/>
                <a:gd name="T62" fmla="*/ 565 w 1259"/>
                <a:gd name="T63" fmla="*/ 152 h 1532"/>
                <a:gd name="T64" fmla="*/ 618 w 1259"/>
                <a:gd name="T65" fmla="*/ 166 h 1532"/>
                <a:gd name="T66" fmla="*/ 669 w 1259"/>
                <a:gd name="T67" fmla="*/ 186 h 1532"/>
                <a:gd name="T68" fmla="*/ 715 w 1259"/>
                <a:gd name="T69" fmla="*/ 205 h 1532"/>
                <a:gd name="T70" fmla="*/ 760 w 1259"/>
                <a:gd name="T71" fmla="*/ 239 h 1532"/>
                <a:gd name="T72" fmla="*/ 811 w 1259"/>
                <a:gd name="T73" fmla="*/ 267 h 1532"/>
                <a:gd name="T74" fmla="*/ 855 w 1259"/>
                <a:gd name="T75" fmla="*/ 307 h 1532"/>
                <a:gd name="T76" fmla="*/ 899 w 1259"/>
                <a:gd name="T77" fmla="*/ 348 h 1532"/>
                <a:gd name="T78" fmla="*/ 971 w 1259"/>
                <a:gd name="T79" fmla="*/ 464 h 1532"/>
                <a:gd name="T80" fmla="*/ 1016 w 1259"/>
                <a:gd name="T81" fmla="*/ 606 h 1532"/>
                <a:gd name="T82" fmla="*/ 1027 w 1259"/>
                <a:gd name="T83" fmla="*/ 774 h 1532"/>
                <a:gd name="T84" fmla="*/ 1022 w 1259"/>
                <a:gd name="T85" fmla="*/ 939 h 1532"/>
                <a:gd name="T86" fmla="*/ 1002 w 1259"/>
                <a:gd name="T87" fmla="*/ 1117 h 1532"/>
                <a:gd name="T88" fmla="*/ 966 w 1259"/>
                <a:gd name="T89" fmla="*/ 1279 h 1532"/>
                <a:gd name="T90" fmla="*/ 933 w 1259"/>
                <a:gd name="T91" fmla="*/ 1421 h 1532"/>
                <a:gd name="T92" fmla="*/ 891 w 1259"/>
                <a:gd name="T93" fmla="*/ 1532 h 1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59" h="1532">
                  <a:moveTo>
                    <a:pt x="891" y="1532"/>
                  </a:moveTo>
                  <a:lnTo>
                    <a:pt x="954" y="1452"/>
                  </a:lnTo>
                  <a:lnTo>
                    <a:pt x="1032" y="1338"/>
                  </a:lnTo>
                  <a:lnTo>
                    <a:pt x="1115" y="1188"/>
                  </a:lnTo>
                  <a:lnTo>
                    <a:pt x="1194" y="1023"/>
                  </a:lnTo>
                  <a:lnTo>
                    <a:pt x="1244" y="841"/>
                  </a:lnTo>
                  <a:lnTo>
                    <a:pt x="1259" y="647"/>
                  </a:lnTo>
                  <a:lnTo>
                    <a:pt x="1230" y="463"/>
                  </a:lnTo>
                  <a:lnTo>
                    <a:pt x="1140" y="294"/>
                  </a:lnTo>
                  <a:lnTo>
                    <a:pt x="1043" y="190"/>
                  </a:lnTo>
                  <a:lnTo>
                    <a:pt x="961" y="109"/>
                  </a:lnTo>
                  <a:lnTo>
                    <a:pt x="894" y="65"/>
                  </a:lnTo>
                  <a:lnTo>
                    <a:pt x="786" y="18"/>
                  </a:lnTo>
                  <a:lnTo>
                    <a:pt x="642" y="0"/>
                  </a:lnTo>
                  <a:lnTo>
                    <a:pt x="440" y="23"/>
                  </a:lnTo>
                  <a:lnTo>
                    <a:pt x="366" y="44"/>
                  </a:lnTo>
                  <a:lnTo>
                    <a:pt x="292" y="58"/>
                  </a:lnTo>
                  <a:lnTo>
                    <a:pt x="229" y="79"/>
                  </a:lnTo>
                  <a:lnTo>
                    <a:pt x="178" y="103"/>
                  </a:lnTo>
                  <a:lnTo>
                    <a:pt x="127" y="127"/>
                  </a:lnTo>
                  <a:lnTo>
                    <a:pt x="82" y="158"/>
                  </a:lnTo>
                  <a:lnTo>
                    <a:pt x="41" y="197"/>
                  </a:lnTo>
                  <a:lnTo>
                    <a:pt x="0" y="243"/>
                  </a:lnTo>
                  <a:lnTo>
                    <a:pt x="76" y="215"/>
                  </a:lnTo>
                  <a:lnTo>
                    <a:pt x="144" y="194"/>
                  </a:lnTo>
                  <a:lnTo>
                    <a:pt x="212" y="179"/>
                  </a:lnTo>
                  <a:lnTo>
                    <a:pt x="280" y="164"/>
                  </a:lnTo>
                  <a:lnTo>
                    <a:pt x="336" y="149"/>
                  </a:lnTo>
                  <a:lnTo>
                    <a:pt x="397" y="149"/>
                  </a:lnTo>
                  <a:lnTo>
                    <a:pt x="458" y="141"/>
                  </a:lnTo>
                  <a:lnTo>
                    <a:pt x="511" y="146"/>
                  </a:lnTo>
                  <a:lnTo>
                    <a:pt x="565" y="152"/>
                  </a:lnTo>
                  <a:lnTo>
                    <a:pt x="618" y="166"/>
                  </a:lnTo>
                  <a:lnTo>
                    <a:pt x="669" y="186"/>
                  </a:lnTo>
                  <a:lnTo>
                    <a:pt x="715" y="205"/>
                  </a:lnTo>
                  <a:lnTo>
                    <a:pt x="760" y="239"/>
                  </a:lnTo>
                  <a:lnTo>
                    <a:pt x="811" y="267"/>
                  </a:lnTo>
                  <a:lnTo>
                    <a:pt x="855" y="307"/>
                  </a:lnTo>
                  <a:lnTo>
                    <a:pt x="899" y="348"/>
                  </a:lnTo>
                  <a:lnTo>
                    <a:pt x="971" y="464"/>
                  </a:lnTo>
                  <a:lnTo>
                    <a:pt x="1016" y="606"/>
                  </a:lnTo>
                  <a:lnTo>
                    <a:pt x="1027" y="774"/>
                  </a:lnTo>
                  <a:lnTo>
                    <a:pt x="1022" y="939"/>
                  </a:lnTo>
                  <a:lnTo>
                    <a:pt x="1002" y="1117"/>
                  </a:lnTo>
                  <a:lnTo>
                    <a:pt x="966" y="1279"/>
                  </a:lnTo>
                  <a:lnTo>
                    <a:pt x="933" y="1421"/>
                  </a:lnTo>
                  <a:lnTo>
                    <a:pt x="891" y="1532"/>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8" name="Freeform 13"/>
            <p:cNvSpPr>
              <a:spLocks/>
            </p:cNvSpPr>
            <p:nvPr userDrawn="1"/>
          </p:nvSpPr>
          <p:spPr bwMode="ltGray">
            <a:xfrm>
              <a:off x="0" y="2610"/>
              <a:ext cx="801" cy="459"/>
            </a:xfrm>
            <a:custGeom>
              <a:avLst/>
              <a:gdLst>
                <a:gd name="T0" fmla="*/ 0 w 801"/>
                <a:gd name="T1" fmla="*/ 0 h 459"/>
                <a:gd name="T2" fmla="*/ 37 w 801"/>
                <a:gd name="T3" fmla="*/ 69 h 459"/>
                <a:gd name="T4" fmla="*/ 68 w 801"/>
                <a:gd name="T5" fmla="*/ 132 h 459"/>
                <a:gd name="T6" fmla="*/ 110 w 801"/>
                <a:gd name="T7" fmla="*/ 188 h 459"/>
                <a:gd name="T8" fmla="*/ 149 w 801"/>
                <a:gd name="T9" fmla="*/ 229 h 459"/>
                <a:gd name="T10" fmla="*/ 192 w 801"/>
                <a:gd name="T11" fmla="*/ 278 h 459"/>
                <a:gd name="T12" fmla="*/ 250 w 801"/>
                <a:gd name="T13" fmla="*/ 314 h 459"/>
                <a:gd name="T14" fmla="*/ 308 w 801"/>
                <a:gd name="T15" fmla="*/ 336 h 459"/>
                <a:gd name="T16" fmla="*/ 365 w 801"/>
                <a:gd name="T17" fmla="*/ 365 h 459"/>
                <a:gd name="T18" fmla="*/ 430 w 801"/>
                <a:gd name="T19" fmla="*/ 381 h 459"/>
                <a:gd name="T20" fmla="*/ 501 w 801"/>
                <a:gd name="T21" fmla="*/ 390 h 459"/>
                <a:gd name="T22" fmla="*/ 573 w 801"/>
                <a:gd name="T23" fmla="*/ 392 h 459"/>
                <a:gd name="T24" fmla="*/ 646 w 801"/>
                <a:gd name="T25" fmla="*/ 381 h 459"/>
                <a:gd name="T26" fmla="*/ 726 w 801"/>
                <a:gd name="T27" fmla="*/ 362 h 459"/>
                <a:gd name="T28" fmla="*/ 801 w 801"/>
                <a:gd name="T29" fmla="*/ 335 h 459"/>
                <a:gd name="T30" fmla="*/ 731 w 801"/>
                <a:gd name="T31" fmla="*/ 377 h 459"/>
                <a:gd name="T32" fmla="*/ 662 w 801"/>
                <a:gd name="T33" fmla="*/ 404 h 459"/>
                <a:gd name="T34" fmla="*/ 594 w 801"/>
                <a:gd name="T35" fmla="*/ 432 h 459"/>
                <a:gd name="T36" fmla="*/ 532 w 801"/>
                <a:gd name="T37" fmla="*/ 445 h 459"/>
                <a:gd name="T38" fmla="*/ 471 w 801"/>
                <a:gd name="T39" fmla="*/ 459 h 459"/>
                <a:gd name="T40" fmla="*/ 411 w 801"/>
                <a:gd name="T41" fmla="*/ 458 h 459"/>
                <a:gd name="T42" fmla="*/ 350 w 801"/>
                <a:gd name="T43" fmla="*/ 458 h 459"/>
                <a:gd name="T44" fmla="*/ 291 w 801"/>
                <a:gd name="T45" fmla="*/ 450 h 459"/>
                <a:gd name="T46" fmla="*/ 244 w 801"/>
                <a:gd name="T47" fmla="*/ 436 h 459"/>
                <a:gd name="T48" fmla="*/ 192 w 801"/>
                <a:gd name="T49" fmla="*/ 415 h 459"/>
                <a:gd name="T50" fmla="*/ 145 w 801"/>
                <a:gd name="T51" fmla="*/ 394 h 459"/>
                <a:gd name="T52" fmla="*/ 100 w 801"/>
                <a:gd name="T53" fmla="*/ 373 h 459"/>
                <a:gd name="T54" fmla="*/ 60 w 801"/>
                <a:gd name="T55" fmla="*/ 347 h 459"/>
                <a:gd name="T56" fmla="*/ 0 w 801"/>
                <a:gd name="T57" fmla="*/ 294 h 459"/>
                <a:gd name="T58" fmla="*/ 0 w 801"/>
                <a:gd name="T59" fmla="*/ 0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801" h="459">
                  <a:moveTo>
                    <a:pt x="0" y="0"/>
                  </a:moveTo>
                  <a:lnTo>
                    <a:pt x="37" y="69"/>
                  </a:lnTo>
                  <a:lnTo>
                    <a:pt x="68" y="132"/>
                  </a:lnTo>
                  <a:lnTo>
                    <a:pt x="110" y="188"/>
                  </a:lnTo>
                  <a:lnTo>
                    <a:pt x="149" y="229"/>
                  </a:lnTo>
                  <a:lnTo>
                    <a:pt x="192" y="278"/>
                  </a:lnTo>
                  <a:lnTo>
                    <a:pt x="250" y="314"/>
                  </a:lnTo>
                  <a:lnTo>
                    <a:pt x="308" y="336"/>
                  </a:lnTo>
                  <a:lnTo>
                    <a:pt x="365" y="365"/>
                  </a:lnTo>
                  <a:lnTo>
                    <a:pt x="430" y="381"/>
                  </a:lnTo>
                  <a:lnTo>
                    <a:pt x="501" y="390"/>
                  </a:lnTo>
                  <a:lnTo>
                    <a:pt x="573" y="392"/>
                  </a:lnTo>
                  <a:lnTo>
                    <a:pt x="646" y="381"/>
                  </a:lnTo>
                  <a:lnTo>
                    <a:pt x="726" y="362"/>
                  </a:lnTo>
                  <a:lnTo>
                    <a:pt x="801" y="335"/>
                  </a:lnTo>
                  <a:lnTo>
                    <a:pt x="731" y="377"/>
                  </a:lnTo>
                  <a:lnTo>
                    <a:pt x="662" y="404"/>
                  </a:lnTo>
                  <a:lnTo>
                    <a:pt x="594" y="432"/>
                  </a:lnTo>
                  <a:lnTo>
                    <a:pt x="532" y="445"/>
                  </a:lnTo>
                  <a:lnTo>
                    <a:pt x="471" y="459"/>
                  </a:lnTo>
                  <a:lnTo>
                    <a:pt x="411" y="458"/>
                  </a:lnTo>
                  <a:lnTo>
                    <a:pt x="350" y="458"/>
                  </a:lnTo>
                  <a:lnTo>
                    <a:pt x="291" y="450"/>
                  </a:lnTo>
                  <a:lnTo>
                    <a:pt x="244" y="436"/>
                  </a:lnTo>
                  <a:lnTo>
                    <a:pt x="192" y="415"/>
                  </a:lnTo>
                  <a:lnTo>
                    <a:pt x="145" y="394"/>
                  </a:lnTo>
                  <a:lnTo>
                    <a:pt x="100" y="373"/>
                  </a:lnTo>
                  <a:lnTo>
                    <a:pt x="60" y="347"/>
                  </a:lnTo>
                  <a:lnTo>
                    <a:pt x="0" y="294"/>
                  </a:lnTo>
                  <a:lnTo>
                    <a:pt x="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9" name="Freeform 14"/>
            <p:cNvSpPr>
              <a:spLocks/>
            </p:cNvSpPr>
            <p:nvPr userDrawn="1"/>
          </p:nvSpPr>
          <p:spPr bwMode="ltGray">
            <a:xfrm rot="373331" flipH="1">
              <a:off x="898" y="2855"/>
              <a:ext cx="354" cy="464"/>
            </a:xfrm>
            <a:custGeom>
              <a:avLst/>
              <a:gdLst>
                <a:gd name="T0" fmla="*/ 75 w 117"/>
                <a:gd name="T1" fmla="*/ 0 h 132"/>
                <a:gd name="T2" fmla="*/ 0 w 117"/>
                <a:gd name="T3" fmla="*/ 25 h 132"/>
                <a:gd name="T4" fmla="*/ 3 w 117"/>
                <a:gd name="T5" fmla="*/ 26 h 132"/>
                <a:gd name="T6" fmla="*/ 14 w 117"/>
                <a:gd name="T7" fmla="*/ 29 h 132"/>
                <a:gd name="T8" fmla="*/ 29 w 117"/>
                <a:gd name="T9" fmla="*/ 36 h 132"/>
                <a:gd name="T10" fmla="*/ 46 w 117"/>
                <a:gd name="T11" fmla="*/ 47 h 132"/>
                <a:gd name="T12" fmla="*/ 66 w 117"/>
                <a:gd name="T13" fmla="*/ 62 h 132"/>
                <a:gd name="T14" fmla="*/ 84 w 117"/>
                <a:gd name="T15" fmla="*/ 80 h 132"/>
                <a:gd name="T16" fmla="*/ 102 w 117"/>
                <a:gd name="T17" fmla="*/ 103 h 132"/>
                <a:gd name="T18" fmla="*/ 116 w 117"/>
                <a:gd name="T19" fmla="*/ 132 h 132"/>
                <a:gd name="T20" fmla="*/ 117 w 117"/>
                <a:gd name="T21" fmla="*/ 120 h 132"/>
                <a:gd name="T22" fmla="*/ 115 w 117"/>
                <a:gd name="T23" fmla="*/ 107 h 132"/>
                <a:gd name="T24" fmla="*/ 108 w 117"/>
                <a:gd name="T25" fmla="*/ 90 h 132"/>
                <a:gd name="T26" fmla="*/ 99 w 117"/>
                <a:gd name="T27" fmla="*/ 74 h 132"/>
                <a:gd name="T28" fmla="*/ 89 w 117"/>
                <a:gd name="T29" fmla="*/ 58 h 132"/>
                <a:gd name="T30" fmla="*/ 78 w 117"/>
                <a:gd name="T31" fmla="*/ 45 h 132"/>
                <a:gd name="T32" fmla="*/ 67 w 117"/>
                <a:gd name="T33" fmla="*/ 36 h 132"/>
                <a:gd name="T34" fmla="*/ 58 w 117"/>
                <a:gd name="T35" fmla="*/ 32 h 132"/>
                <a:gd name="T36" fmla="*/ 69 w 117"/>
                <a:gd name="T37" fmla="*/ 29 h 132"/>
                <a:gd name="T38" fmla="*/ 79 w 117"/>
                <a:gd name="T39" fmla="*/ 28 h 132"/>
                <a:gd name="T40" fmla="*/ 89 w 117"/>
                <a:gd name="T41" fmla="*/ 26 h 132"/>
                <a:gd name="T42" fmla="*/ 98 w 117"/>
                <a:gd name="T43" fmla="*/ 25 h 132"/>
                <a:gd name="T44" fmla="*/ 105 w 117"/>
                <a:gd name="T45" fmla="*/ 24 h 132"/>
                <a:gd name="T46" fmla="*/ 109 w 117"/>
                <a:gd name="T47" fmla="*/ 22 h 132"/>
                <a:gd name="T48" fmla="*/ 113 w 117"/>
                <a:gd name="T49" fmla="*/ 21 h 132"/>
                <a:gd name="T50" fmla="*/ 114 w 117"/>
                <a:gd name="T51" fmla="*/ 21 h 132"/>
                <a:gd name="T52" fmla="*/ 75 w 117"/>
                <a:gd name="T53"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0" name="Freeform 15"/>
            <p:cNvSpPr>
              <a:spLocks/>
            </p:cNvSpPr>
            <p:nvPr userDrawn="1"/>
          </p:nvSpPr>
          <p:spPr bwMode="ltGray">
            <a:xfrm rot="373331" flipH="1">
              <a:off x="799" y="2979"/>
              <a:ext cx="87" cy="274"/>
            </a:xfrm>
            <a:custGeom>
              <a:avLst/>
              <a:gdLst>
                <a:gd name="T0" fmla="*/ 29 w 29"/>
                <a:gd name="T1" fmla="*/ 0 h 77"/>
                <a:gd name="T2" fmla="*/ 23 w 29"/>
                <a:gd name="T3" fmla="*/ 0 h 77"/>
                <a:gd name="T4" fmla="*/ 16 w 29"/>
                <a:gd name="T5" fmla="*/ 4 h 77"/>
                <a:gd name="T6" fmla="*/ 9 w 29"/>
                <a:gd name="T7" fmla="*/ 9 h 77"/>
                <a:gd name="T8" fmla="*/ 4 w 29"/>
                <a:gd name="T9" fmla="*/ 19 h 77"/>
                <a:gd name="T10" fmla="*/ 1 w 29"/>
                <a:gd name="T11" fmla="*/ 30 h 77"/>
                <a:gd name="T12" fmla="*/ 0 w 29"/>
                <a:gd name="T13" fmla="*/ 44 h 77"/>
                <a:gd name="T14" fmla="*/ 3 w 29"/>
                <a:gd name="T15" fmla="*/ 60 h 77"/>
                <a:gd name="T16" fmla="*/ 11 w 29"/>
                <a:gd name="T17" fmla="*/ 77 h 77"/>
                <a:gd name="T18" fmla="*/ 15 w 29"/>
                <a:gd name="T19" fmla="*/ 53 h 77"/>
                <a:gd name="T20" fmla="*/ 19 w 29"/>
                <a:gd name="T21" fmla="*/ 37 h 77"/>
                <a:gd name="T22" fmla="*/ 23 w 29"/>
                <a:gd name="T23" fmla="*/ 22 h 77"/>
                <a:gd name="T24" fmla="*/ 29 w 29"/>
                <a:gd name="T2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1" name="Freeform 16"/>
            <p:cNvSpPr>
              <a:spLocks/>
            </p:cNvSpPr>
            <p:nvPr userDrawn="1"/>
          </p:nvSpPr>
          <p:spPr bwMode="ltGray">
            <a:xfrm>
              <a:off x="1190" y="3273"/>
              <a:ext cx="1108" cy="1047"/>
            </a:xfrm>
            <a:custGeom>
              <a:avLst/>
              <a:gdLst>
                <a:gd name="T0" fmla="*/ 784 w 1108"/>
                <a:gd name="T1" fmla="*/ 1047 h 1047"/>
                <a:gd name="T2" fmla="*/ 692 w 1108"/>
                <a:gd name="T3" fmla="*/ 1011 h 1047"/>
                <a:gd name="T4" fmla="*/ 607 w 1108"/>
                <a:gd name="T5" fmla="*/ 945 h 1047"/>
                <a:gd name="T6" fmla="*/ 517 w 1108"/>
                <a:gd name="T7" fmla="*/ 861 h 1047"/>
                <a:gd name="T8" fmla="*/ 432 w 1108"/>
                <a:gd name="T9" fmla="*/ 776 h 1047"/>
                <a:gd name="T10" fmla="*/ 350 w 1108"/>
                <a:gd name="T11" fmla="*/ 677 h 1047"/>
                <a:gd name="T12" fmla="*/ 266 w 1108"/>
                <a:gd name="T13" fmla="*/ 563 h 1047"/>
                <a:gd name="T14" fmla="*/ 188 w 1108"/>
                <a:gd name="T15" fmla="*/ 447 h 1047"/>
                <a:gd name="T16" fmla="*/ 122 w 1108"/>
                <a:gd name="T17" fmla="*/ 325 h 1047"/>
                <a:gd name="T18" fmla="*/ 65 w 1108"/>
                <a:gd name="T19" fmla="*/ 211 h 1047"/>
                <a:gd name="T20" fmla="*/ 21 w 1108"/>
                <a:gd name="T21" fmla="*/ 101 h 1047"/>
                <a:gd name="T22" fmla="*/ 0 w 1108"/>
                <a:gd name="T23" fmla="*/ 0 h 1047"/>
                <a:gd name="T24" fmla="*/ 109 w 1108"/>
                <a:gd name="T25" fmla="*/ 217 h 1047"/>
                <a:gd name="T26" fmla="*/ 209 w 1108"/>
                <a:gd name="T27" fmla="*/ 378 h 1047"/>
                <a:gd name="T28" fmla="*/ 294 w 1108"/>
                <a:gd name="T29" fmla="*/ 500 h 1047"/>
                <a:gd name="T30" fmla="*/ 373 w 1108"/>
                <a:gd name="T31" fmla="*/ 590 h 1047"/>
                <a:gd name="T32" fmla="*/ 441 w 1108"/>
                <a:gd name="T33" fmla="*/ 661 h 1047"/>
                <a:gd name="T34" fmla="*/ 506 w 1108"/>
                <a:gd name="T35" fmla="*/ 713 h 1047"/>
                <a:gd name="T36" fmla="*/ 564 w 1108"/>
                <a:gd name="T37" fmla="*/ 754 h 1047"/>
                <a:gd name="T38" fmla="*/ 620 w 1108"/>
                <a:gd name="T39" fmla="*/ 801 h 1047"/>
                <a:gd name="T40" fmla="*/ 754 w 1108"/>
                <a:gd name="T41" fmla="*/ 899 h 1047"/>
                <a:gd name="T42" fmla="*/ 925 w 1108"/>
                <a:gd name="T43" fmla="*/ 977 h 1047"/>
                <a:gd name="T44" fmla="*/ 1108 w 1108"/>
                <a:gd name="T45" fmla="*/ 1047 h 1047"/>
                <a:gd name="T46" fmla="*/ 784 w 1108"/>
                <a:gd name="T47" fmla="*/ 1047 h 1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108" h="1047">
                  <a:moveTo>
                    <a:pt x="784" y="1047"/>
                  </a:moveTo>
                  <a:lnTo>
                    <a:pt x="692" y="1011"/>
                  </a:lnTo>
                  <a:lnTo>
                    <a:pt x="607" y="945"/>
                  </a:lnTo>
                  <a:lnTo>
                    <a:pt x="517" y="861"/>
                  </a:lnTo>
                  <a:lnTo>
                    <a:pt x="432" y="776"/>
                  </a:lnTo>
                  <a:lnTo>
                    <a:pt x="350" y="677"/>
                  </a:lnTo>
                  <a:lnTo>
                    <a:pt x="266" y="563"/>
                  </a:lnTo>
                  <a:lnTo>
                    <a:pt x="188" y="447"/>
                  </a:lnTo>
                  <a:lnTo>
                    <a:pt x="122" y="325"/>
                  </a:lnTo>
                  <a:lnTo>
                    <a:pt x="65" y="211"/>
                  </a:lnTo>
                  <a:lnTo>
                    <a:pt x="21" y="101"/>
                  </a:lnTo>
                  <a:lnTo>
                    <a:pt x="0" y="0"/>
                  </a:lnTo>
                  <a:lnTo>
                    <a:pt x="109" y="217"/>
                  </a:lnTo>
                  <a:lnTo>
                    <a:pt x="209" y="378"/>
                  </a:lnTo>
                  <a:lnTo>
                    <a:pt x="294" y="500"/>
                  </a:lnTo>
                  <a:lnTo>
                    <a:pt x="373" y="590"/>
                  </a:lnTo>
                  <a:lnTo>
                    <a:pt x="441" y="661"/>
                  </a:lnTo>
                  <a:lnTo>
                    <a:pt x="506" y="713"/>
                  </a:lnTo>
                  <a:lnTo>
                    <a:pt x="564" y="754"/>
                  </a:lnTo>
                  <a:lnTo>
                    <a:pt x="620" y="801"/>
                  </a:lnTo>
                  <a:lnTo>
                    <a:pt x="754" y="899"/>
                  </a:lnTo>
                  <a:lnTo>
                    <a:pt x="925" y="977"/>
                  </a:lnTo>
                  <a:lnTo>
                    <a:pt x="1108" y="1047"/>
                  </a:lnTo>
                  <a:lnTo>
                    <a:pt x="784" y="1047"/>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nvGrpSpPr>
            <p:cNvPr id="12" name="Group 17"/>
            <p:cNvGrpSpPr>
              <a:grpSpLocks/>
            </p:cNvGrpSpPr>
            <p:nvPr userDrawn="1"/>
          </p:nvGrpSpPr>
          <p:grpSpPr bwMode="auto">
            <a:xfrm rot="3220060">
              <a:off x="2631" y="754"/>
              <a:ext cx="569" cy="637"/>
              <a:chOff x="1727" y="866"/>
              <a:chExt cx="129" cy="157"/>
            </a:xfrm>
          </p:grpSpPr>
          <p:sp>
            <p:nvSpPr>
              <p:cNvPr id="36" name="Freeform 18"/>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37" name="Freeform 19"/>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38" name="Freeform 20"/>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grpSp>
          <p:nvGrpSpPr>
            <p:cNvPr id="13" name="Group 21"/>
            <p:cNvGrpSpPr>
              <a:grpSpLocks/>
            </p:cNvGrpSpPr>
            <p:nvPr userDrawn="1"/>
          </p:nvGrpSpPr>
          <p:grpSpPr bwMode="auto">
            <a:xfrm rot="-6691250">
              <a:off x="3637" y="132"/>
              <a:ext cx="356" cy="607"/>
              <a:chOff x="1727" y="866"/>
              <a:chExt cx="129" cy="157"/>
            </a:xfrm>
          </p:grpSpPr>
          <p:sp>
            <p:nvSpPr>
              <p:cNvPr id="33" name="Freeform 22"/>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34" name="Freeform 23"/>
              <p:cNvSpPr>
                <a:spLocks/>
              </p:cNvSpPr>
              <p:nvPr userDrawn="1"/>
            </p:nvSpPr>
            <p:spPr bwMode="ltGray">
              <a:xfrm>
                <a:off x="1787"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35" name="Freeform 24"/>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grpSp>
          <p:nvGrpSpPr>
            <p:cNvPr id="14" name="Group 25"/>
            <p:cNvGrpSpPr>
              <a:grpSpLocks/>
            </p:cNvGrpSpPr>
            <p:nvPr userDrawn="1"/>
          </p:nvGrpSpPr>
          <p:grpSpPr bwMode="auto">
            <a:xfrm rot="8524840">
              <a:off x="668" y="3321"/>
              <a:ext cx="501" cy="502"/>
              <a:chOff x="1727" y="866"/>
              <a:chExt cx="129" cy="157"/>
            </a:xfrm>
          </p:grpSpPr>
          <p:sp>
            <p:nvSpPr>
              <p:cNvPr id="30" name="Freeform 26"/>
              <p:cNvSpPr>
                <a:spLocks/>
              </p:cNvSpPr>
              <p:nvPr userDrawn="1"/>
            </p:nvSpPr>
            <p:spPr bwMode="ltGray">
              <a:xfrm>
                <a:off x="1727" y="867"/>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31" name="Freeform 27"/>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32" name="Freeform 28"/>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grpSp>
          <p:nvGrpSpPr>
            <p:cNvPr id="15" name="Group 29"/>
            <p:cNvGrpSpPr>
              <a:grpSpLocks/>
            </p:cNvGrpSpPr>
            <p:nvPr userDrawn="1"/>
          </p:nvGrpSpPr>
          <p:grpSpPr bwMode="auto">
            <a:xfrm rot="4106450" flipH="1">
              <a:off x="393" y="262"/>
              <a:ext cx="709" cy="892"/>
              <a:chOff x="1727" y="866"/>
              <a:chExt cx="129" cy="157"/>
            </a:xfrm>
          </p:grpSpPr>
          <p:sp>
            <p:nvSpPr>
              <p:cNvPr id="27" name="Freeform 30"/>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28" name="Freeform 31"/>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29" name="Freeform 32"/>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grpSp>
          <p:nvGrpSpPr>
            <p:cNvPr id="16" name="Group 33"/>
            <p:cNvGrpSpPr>
              <a:grpSpLocks/>
            </p:cNvGrpSpPr>
            <p:nvPr userDrawn="1"/>
          </p:nvGrpSpPr>
          <p:grpSpPr bwMode="auto">
            <a:xfrm rot="10015322" flipH="1">
              <a:off x="4625" y="2382"/>
              <a:ext cx="709" cy="892"/>
              <a:chOff x="1727" y="866"/>
              <a:chExt cx="129" cy="157"/>
            </a:xfrm>
          </p:grpSpPr>
          <p:sp>
            <p:nvSpPr>
              <p:cNvPr id="24" name="Freeform 34"/>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25" name="Freeform 35"/>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26" name="Freeform 36"/>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sp>
          <p:nvSpPr>
            <p:cNvPr id="17" name="Freeform 37"/>
            <p:cNvSpPr>
              <a:spLocks/>
            </p:cNvSpPr>
            <p:nvPr userDrawn="1"/>
          </p:nvSpPr>
          <p:spPr bwMode="ltGray">
            <a:xfrm>
              <a:off x="1217" y="2"/>
              <a:ext cx="862" cy="886"/>
            </a:xfrm>
            <a:custGeom>
              <a:avLst/>
              <a:gdLst>
                <a:gd name="T0" fmla="*/ 0 w 862"/>
                <a:gd name="T1" fmla="*/ 0 h 886"/>
                <a:gd name="T2" fmla="*/ 6 w 862"/>
                <a:gd name="T3" fmla="*/ 107 h 886"/>
                <a:gd name="T4" fmla="*/ 37 w 862"/>
                <a:gd name="T5" fmla="*/ 262 h 886"/>
                <a:gd name="T6" fmla="*/ 83 w 862"/>
                <a:gd name="T7" fmla="*/ 410 h 886"/>
                <a:gd name="T8" fmla="*/ 149 w 862"/>
                <a:gd name="T9" fmla="*/ 546 h 886"/>
                <a:gd name="T10" fmla="*/ 237 w 862"/>
                <a:gd name="T11" fmla="*/ 666 h 886"/>
                <a:gd name="T12" fmla="*/ 338 w 862"/>
                <a:gd name="T13" fmla="*/ 764 h 886"/>
                <a:gd name="T14" fmla="*/ 450 w 862"/>
                <a:gd name="T15" fmla="*/ 838 h 886"/>
                <a:gd name="T16" fmla="*/ 579 w 862"/>
                <a:gd name="T17" fmla="*/ 879 h 886"/>
                <a:gd name="T18" fmla="*/ 714 w 862"/>
                <a:gd name="T19" fmla="*/ 886 h 886"/>
                <a:gd name="T20" fmla="*/ 862 w 862"/>
                <a:gd name="T21" fmla="*/ 851 h 886"/>
                <a:gd name="T22" fmla="*/ 784 w 862"/>
                <a:gd name="T23" fmla="*/ 856 h 886"/>
                <a:gd name="T24" fmla="*/ 700 w 862"/>
                <a:gd name="T25" fmla="*/ 835 h 886"/>
                <a:gd name="T26" fmla="*/ 621 w 862"/>
                <a:gd name="T27" fmla="*/ 794 h 886"/>
                <a:gd name="T28" fmla="*/ 542 w 862"/>
                <a:gd name="T29" fmla="*/ 728 h 886"/>
                <a:gd name="T30" fmla="*/ 466 w 862"/>
                <a:gd name="T31" fmla="*/ 649 h 886"/>
                <a:gd name="T32" fmla="*/ 397 w 862"/>
                <a:gd name="T33" fmla="*/ 557 h 886"/>
                <a:gd name="T34" fmla="*/ 334 w 862"/>
                <a:gd name="T35" fmla="*/ 454 h 886"/>
                <a:gd name="T36" fmla="*/ 279 w 862"/>
                <a:gd name="T37" fmla="*/ 339 h 886"/>
                <a:gd name="T38" fmla="*/ 238 w 862"/>
                <a:gd name="T39" fmla="*/ 225 h 886"/>
                <a:gd name="T40" fmla="*/ 205 w 862"/>
                <a:gd name="T41" fmla="*/ 105 h 886"/>
                <a:gd name="T42" fmla="*/ 184 w 862"/>
                <a:gd name="T43" fmla="*/ 3 h 8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62" h="886">
                  <a:moveTo>
                    <a:pt x="0" y="0"/>
                  </a:moveTo>
                  <a:lnTo>
                    <a:pt x="6" y="107"/>
                  </a:lnTo>
                  <a:lnTo>
                    <a:pt x="37" y="262"/>
                  </a:lnTo>
                  <a:lnTo>
                    <a:pt x="83" y="410"/>
                  </a:lnTo>
                  <a:lnTo>
                    <a:pt x="149" y="546"/>
                  </a:lnTo>
                  <a:lnTo>
                    <a:pt x="237" y="666"/>
                  </a:lnTo>
                  <a:lnTo>
                    <a:pt x="338" y="764"/>
                  </a:lnTo>
                  <a:lnTo>
                    <a:pt x="450" y="838"/>
                  </a:lnTo>
                  <a:lnTo>
                    <a:pt x="579" y="879"/>
                  </a:lnTo>
                  <a:lnTo>
                    <a:pt x="714" y="886"/>
                  </a:lnTo>
                  <a:lnTo>
                    <a:pt x="862" y="851"/>
                  </a:lnTo>
                  <a:lnTo>
                    <a:pt x="784" y="856"/>
                  </a:lnTo>
                  <a:lnTo>
                    <a:pt x="700" y="835"/>
                  </a:lnTo>
                  <a:lnTo>
                    <a:pt x="621" y="794"/>
                  </a:lnTo>
                  <a:lnTo>
                    <a:pt x="542" y="728"/>
                  </a:lnTo>
                  <a:lnTo>
                    <a:pt x="466" y="649"/>
                  </a:lnTo>
                  <a:lnTo>
                    <a:pt x="397" y="557"/>
                  </a:lnTo>
                  <a:lnTo>
                    <a:pt x="334" y="454"/>
                  </a:lnTo>
                  <a:lnTo>
                    <a:pt x="279" y="339"/>
                  </a:lnTo>
                  <a:lnTo>
                    <a:pt x="238" y="225"/>
                  </a:lnTo>
                  <a:lnTo>
                    <a:pt x="205" y="105"/>
                  </a:lnTo>
                  <a:lnTo>
                    <a:pt x="184" y="3"/>
                  </a:lnTo>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8" name="Freeform 38"/>
            <p:cNvSpPr>
              <a:spLocks/>
            </p:cNvSpPr>
            <p:nvPr userDrawn="1"/>
          </p:nvSpPr>
          <p:spPr bwMode="ltGray">
            <a:xfrm rot="9832527" flipV="1">
              <a:off x="2158" y="102"/>
              <a:ext cx="681" cy="593"/>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9" name="Freeform 39"/>
            <p:cNvSpPr>
              <a:spLocks/>
            </p:cNvSpPr>
            <p:nvPr userDrawn="1"/>
          </p:nvSpPr>
          <p:spPr bwMode="ltGray">
            <a:xfrm rot="9832527" flipV="1">
              <a:off x="1997" y="858"/>
              <a:ext cx="330" cy="278"/>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20" name="Freeform 40"/>
            <p:cNvSpPr>
              <a:spLocks/>
            </p:cNvSpPr>
            <p:nvPr userDrawn="1"/>
          </p:nvSpPr>
          <p:spPr bwMode="ltGray">
            <a:xfrm rot="9832527" flipV="1">
              <a:off x="2224" y="808"/>
              <a:ext cx="123" cy="233"/>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21" name="Freeform 41"/>
            <p:cNvSpPr>
              <a:spLocks/>
            </p:cNvSpPr>
            <p:nvPr userDrawn="1"/>
          </p:nvSpPr>
          <p:spPr bwMode="ltGray">
            <a:xfrm>
              <a:off x="1603" y="0"/>
              <a:ext cx="124" cy="121"/>
            </a:xfrm>
            <a:custGeom>
              <a:avLst/>
              <a:gdLst>
                <a:gd name="T0" fmla="*/ 124 w 124"/>
                <a:gd name="T1" fmla="*/ 0 h 121"/>
                <a:gd name="T2" fmla="*/ 113 w 124"/>
                <a:gd name="T3" fmla="*/ 9 h 121"/>
                <a:gd name="T4" fmla="*/ 99 w 124"/>
                <a:gd name="T5" fmla="*/ 25 h 121"/>
                <a:gd name="T6" fmla="*/ 81 w 124"/>
                <a:gd name="T7" fmla="*/ 41 h 121"/>
                <a:gd name="T8" fmla="*/ 63 w 124"/>
                <a:gd name="T9" fmla="*/ 54 h 121"/>
                <a:gd name="T10" fmla="*/ 41 w 124"/>
                <a:gd name="T11" fmla="*/ 66 h 121"/>
                <a:gd name="T12" fmla="*/ 22 w 124"/>
                <a:gd name="T13" fmla="*/ 74 h 121"/>
                <a:gd name="T14" fmla="*/ 0 w 124"/>
                <a:gd name="T15" fmla="*/ 75 h 121"/>
                <a:gd name="T16" fmla="*/ 10 w 124"/>
                <a:gd name="T17" fmla="*/ 96 h 121"/>
                <a:gd name="T18" fmla="*/ 23 w 124"/>
                <a:gd name="T19" fmla="*/ 113 h 121"/>
                <a:gd name="T20" fmla="*/ 41 w 124"/>
                <a:gd name="T21" fmla="*/ 121 h 121"/>
                <a:gd name="T22" fmla="*/ 60 w 124"/>
                <a:gd name="T23" fmla="*/ 121 h 121"/>
                <a:gd name="T24" fmla="*/ 83 w 124"/>
                <a:gd name="T25" fmla="*/ 111 h 121"/>
                <a:gd name="T26" fmla="*/ 101 w 124"/>
                <a:gd name="T27" fmla="*/ 88 h 121"/>
                <a:gd name="T28" fmla="*/ 116 w 124"/>
                <a:gd name="T29" fmla="*/ 53 h 121"/>
                <a:gd name="T30" fmla="*/ 124 w 124"/>
                <a:gd name="T31" fmla="*/ 0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4" h="121">
                  <a:moveTo>
                    <a:pt x="124" y="0"/>
                  </a:moveTo>
                  <a:lnTo>
                    <a:pt x="113" y="9"/>
                  </a:lnTo>
                  <a:lnTo>
                    <a:pt x="99" y="25"/>
                  </a:lnTo>
                  <a:lnTo>
                    <a:pt x="81" y="41"/>
                  </a:lnTo>
                  <a:lnTo>
                    <a:pt x="63" y="54"/>
                  </a:lnTo>
                  <a:lnTo>
                    <a:pt x="41" y="66"/>
                  </a:lnTo>
                  <a:lnTo>
                    <a:pt x="22" y="74"/>
                  </a:lnTo>
                  <a:lnTo>
                    <a:pt x="0" y="75"/>
                  </a:lnTo>
                  <a:lnTo>
                    <a:pt x="10" y="96"/>
                  </a:lnTo>
                  <a:lnTo>
                    <a:pt x="23" y="113"/>
                  </a:lnTo>
                  <a:lnTo>
                    <a:pt x="41" y="121"/>
                  </a:lnTo>
                  <a:lnTo>
                    <a:pt x="60" y="121"/>
                  </a:lnTo>
                  <a:lnTo>
                    <a:pt x="83" y="111"/>
                  </a:lnTo>
                  <a:lnTo>
                    <a:pt x="101" y="88"/>
                  </a:lnTo>
                  <a:lnTo>
                    <a:pt x="116" y="53"/>
                  </a:lnTo>
                  <a:lnTo>
                    <a:pt x="124"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22" name="Freeform 42"/>
            <p:cNvSpPr>
              <a:spLocks/>
            </p:cNvSpPr>
            <p:nvPr userDrawn="1"/>
          </p:nvSpPr>
          <p:spPr bwMode="ltGray">
            <a:xfrm rot="9832527" flipV="1">
              <a:off x="2173" y="1238"/>
              <a:ext cx="393" cy="2300"/>
            </a:xfrm>
            <a:custGeom>
              <a:avLst/>
              <a:gdLst>
                <a:gd name="T0" fmla="*/ 0 w 149"/>
                <a:gd name="T1" fmla="*/ 0 h 704"/>
                <a:gd name="T2" fmla="*/ 6 w 149"/>
                <a:gd name="T3" fmla="*/ 6 h 704"/>
                <a:gd name="T4" fmla="*/ 16 w 149"/>
                <a:gd name="T5" fmla="*/ 14 h 704"/>
                <a:gd name="T6" fmla="*/ 28 w 149"/>
                <a:gd name="T7" fmla="*/ 24 h 704"/>
                <a:gd name="T8" fmla="*/ 41 w 149"/>
                <a:gd name="T9" fmla="*/ 37 h 704"/>
                <a:gd name="T10" fmla="*/ 58 w 149"/>
                <a:gd name="T11" fmla="*/ 53 h 704"/>
                <a:gd name="T12" fmla="*/ 73 w 149"/>
                <a:gd name="T13" fmla="*/ 70 h 704"/>
                <a:gd name="T14" fmla="*/ 88 w 149"/>
                <a:gd name="T15" fmla="*/ 90 h 704"/>
                <a:gd name="T16" fmla="*/ 100 w 149"/>
                <a:gd name="T17" fmla="*/ 113 h 704"/>
                <a:gd name="T18" fmla="*/ 112 w 149"/>
                <a:gd name="T19" fmla="*/ 137 h 704"/>
                <a:gd name="T20" fmla="*/ 120 w 149"/>
                <a:gd name="T21" fmla="*/ 165 h 704"/>
                <a:gd name="T22" fmla="*/ 124 w 149"/>
                <a:gd name="T23" fmla="*/ 196 h 704"/>
                <a:gd name="T24" fmla="*/ 126 w 149"/>
                <a:gd name="T25" fmla="*/ 228 h 704"/>
                <a:gd name="T26" fmla="*/ 120 w 149"/>
                <a:gd name="T27" fmla="*/ 264 h 704"/>
                <a:gd name="T28" fmla="*/ 109 w 149"/>
                <a:gd name="T29" fmla="*/ 302 h 704"/>
                <a:gd name="T30" fmla="*/ 92 w 149"/>
                <a:gd name="T31" fmla="*/ 342 h 704"/>
                <a:gd name="T32" fmla="*/ 67 w 149"/>
                <a:gd name="T33" fmla="*/ 386 h 704"/>
                <a:gd name="T34" fmla="*/ 39 w 149"/>
                <a:gd name="T35" fmla="*/ 436 h 704"/>
                <a:gd name="T36" fmla="*/ 21 w 149"/>
                <a:gd name="T37" fmla="*/ 482 h 704"/>
                <a:gd name="T38" fmla="*/ 10 w 149"/>
                <a:gd name="T39" fmla="*/ 525 h 704"/>
                <a:gd name="T40" fmla="*/ 6 w 149"/>
                <a:gd name="T41" fmla="*/ 566 h 704"/>
                <a:gd name="T42" fmla="*/ 6 w 149"/>
                <a:gd name="T43" fmla="*/ 605 h 704"/>
                <a:gd name="T44" fmla="*/ 8 w 149"/>
                <a:gd name="T45" fmla="*/ 641 h 704"/>
                <a:gd name="T46" fmla="*/ 12 w 149"/>
                <a:gd name="T47" fmla="*/ 673 h 704"/>
                <a:gd name="T48" fmla="*/ 14 w 149"/>
                <a:gd name="T49" fmla="*/ 704 h 704"/>
                <a:gd name="T50" fmla="*/ 41 w 149"/>
                <a:gd name="T51" fmla="*/ 688 h 704"/>
                <a:gd name="T52" fmla="*/ 39 w 149"/>
                <a:gd name="T53" fmla="*/ 680 h 704"/>
                <a:gd name="T54" fmla="*/ 36 w 149"/>
                <a:gd name="T55" fmla="*/ 657 h 704"/>
                <a:gd name="T56" fmla="*/ 33 w 149"/>
                <a:gd name="T57" fmla="*/ 622 h 704"/>
                <a:gd name="T58" fmla="*/ 35 w 149"/>
                <a:gd name="T59" fmla="*/ 575 h 704"/>
                <a:gd name="T60" fmla="*/ 41 w 149"/>
                <a:gd name="T61" fmla="*/ 519 h 704"/>
                <a:gd name="T62" fmla="*/ 58 w 149"/>
                <a:gd name="T63" fmla="*/ 455 h 704"/>
                <a:gd name="T64" fmla="*/ 86 w 149"/>
                <a:gd name="T65" fmla="*/ 386 h 704"/>
                <a:gd name="T66" fmla="*/ 129 w 149"/>
                <a:gd name="T67" fmla="*/ 313 h 704"/>
                <a:gd name="T68" fmla="*/ 143 w 149"/>
                <a:gd name="T69" fmla="*/ 279 h 704"/>
                <a:gd name="T70" fmla="*/ 149 w 149"/>
                <a:gd name="T71" fmla="*/ 235 h 704"/>
                <a:gd name="T72" fmla="*/ 144 w 149"/>
                <a:gd name="T73" fmla="*/ 184 h 704"/>
                <a:gd name="T74" fmla="*/ 131 w 149"/>
                <a:gd name="T75" fmla="*/ 134 h 704"/>
                <a:gd name="T76" fmla="*/ 109 w 149"/>
                <a:gd name="T77" fmla="*/ 85 h 704"/>
                <a:gd name="T78" fmla="*/ 81 w 149"/>
                <a:gd name="T79" fmla="*/ 44 h 704"/>
                <a:gd name="T80" fmla="*/ 44 w 149"/>
                <a:gd name="T81" fmla="*/ 14 h 704"/>
                <a:gd name="T82" fmla="*/ 0 w 149"/>
                <a:gd name="T83" fmla="*/ 0 h 7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9" h="704">
                  <a:moveTo>
                    <a:pt x="0" y="0"/>
                  </a:moveTo>
                  <a:lnTo>
                    <a:pt x="6" y="6"/>
                  </a:lnTo>
                  <a:lnTo>
                    <a:pt x="16" y="14"/>
                  </a:lnTo>
                  <a:lnTo>
                    <a:pt x="28" y="24"/>
                  </a:lnTo>
                  <a:lnTo>
                    <a:pt x="41" y="37"/>
                  </a:lnTo>
                  <a:lnTo>
                    <a:pt x="58" y="53"/>
                  </a:lnTo>
                  <a:lnTo>
                    <a:pt x="73" y="70"/>
                  </a:lnTo>
                  <a:lnTo>
                    <a:pt x="88" y="90"/>
                  </a:lnTo>
                  <a:lnTo>
                    <a:pt x="100" y="113"/>
                  </a:lnTo>
                  <a:lnTo>
                    <a:pt x="112" y="137"/>
                  </a:lnTo>
                  <a:lnTo>
                    <a:pt x="120" y="165"/>
                  </a:lnTo>
                  <a:lnTo>
                    <a:pt x="124" y="196"/>
                  </a:lnTo>
                  <a:lnTo>
                    <a:pt x="126" y="228"/>
                  </a:lnTo>
                  <a:lnTo>
                    <a:pt x="120" y="264"/>
                  </a:lnTo>
                  <a:lnTo>
                    <a:pt x="109" y="302"/>
                  </a:lnTo>
                  <a:lnTo>
                    <a:pt x="92" y="342"/>
                  </a:lnTo>
                  <a:lnTo>
                    <a:pt x="67" y="386"/>
                  </a:lnTo>
                  <a:lnTo>
                    <a:pt x="39" y="436"/>
                  </a:lnTo>
                  <a:lnTo>
                    <a:pt x="21" y="482"/>
                  </a:lnTo>
                  <a:lnTo>
                    <a:pt x="10" y="525"/>
                  </a:lnTo>
                  <a:lnTo>
                    <a:pt x="6" y="566"/>
                  </a:lnTo>
                  <a:lnTo>
                    <a:pt x="6" y="605"/>
                  </a:lnTo>
                  <a:lnTo>
                    <a:pt x="8" y="641"/>
                  </a:lnTo>
                  <a:lnTo>
                    <a:pt x="12" y="673"/>
                  </a:lnTo>
                  <a:lnTo>
                    <a:pt x="14" y="704"/>
                  </a:lnTo>
                  <a:lnTo>
                    <a:pt x="41" y="688"/>
                  </a:lnTo>
                  <a:lnTo>
                    <a:pt x="39" y="680"/>
                  </a:lnTo>
                  <a:lnTo>
                    <a:pt x="36" y="657"/>
                  </a:lnTo>
                  <a:lnTo>
                    <a:pt x="33" y="622"/>
                  </a:lnTo>
                  <a:lnTo>
                    <a:pt x="35" y="575"/>
                  </a:lnTo>
                  <a:lnTo>
                    <a:pt x="41" y="519"/>
                  </a:lnTo>
                  <a:lnTo>
                    <a:pt x="58" y="455"/>
                  </a:lnTo>
                  <a:lnTo>
                    <a:pt x="86" y="386"/>
                  </a:lnTo>
                  <a:lnTo>
                    <a:pt x="129" y="313"/>
                  </a:lnTo>
                  <a:lnTo>
                    <a:pt x="143" y="279"/>
                  </a:lnTo>
                  <a:lnTo>
                    <a:pt x="149" y="235"/>
                  </a:lnTo>
                  <a:lnTo>
                    <a:pt x="144" y="184"/>
                  </a:lnTo>
                  <a:lnTo>
                    <a:pt x="131" y="134"/>
                  </a:lnTo>
                  <a:lnTo>
                    <a:pt x="109" y="85"/>
                  </a:lnTo>
                  <a:lnTo>
                    <a:pt x="81" y="44"/>
                  </a:lnTo>
                  <a:lnTo>
                    <a:pt x="44" y="14"/>
                  </a:lnTo>
                  <a:lnTo>
                    <a:pt x="0"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23" name="Freeform 43"/>
            <p:cNvSpPr>
              <a:spLocks/>
            </p:cNvSpPr>
            <p:nvPr userDrawn="1"/>
          </p:nvSpPr>
          <p:spPr bwMode="ltGray">
            <a:xfrm>
              <a:off x="0" y="1848"/>
              <a:ext cx="36" cy="132"/>
            </a:xfrm>
            <a:custGeom>
              <a:avLst/>
              <a:gdLst>
                <a:gd name="T0" fmla="*/ 0 w 36"/>
                <a:gd name="T1" fmla="*/ 0 h 132"/>
                <a:gd name="T2" fmla="*/ 36 w 36"/>
                <a:gd name="T3" fmla="*/ 12 h 132"/>
                <a:gd name="T4" fmla="*/ 0 w 36"/>
                <a:gd name="T5" fmla="*/ 132 h 132"/>
                <a:gd name="T6" fmla="*/ 0 w 36"/>
                <a:gd name="T7" fmla="*/ 0 h 132"/>
              </a:gdLst>
              <a:ahLst/>
              <a:cxnLst>
                <a:cxn ang="0">
                  <a:pos x="T0" y="T1"/>
                </a:cxn>
                <a:cxn ang="0">
                  <a:pos x="T2" y="T3"/>
                </a:cxn>
                <a:cxn ang="0">
                  <a:pos x="T4" y="T5"/>
                </a:cxn>
                <a:cxn ang="0">
                  <a:pos x="T6" y="T7"/>
                </a:cxn>
              </a:cxnLst>
              <a:rect l="0" t="0" r="r" b="b"/>
              <a:pathLst>
                <a:path w="36" h="132">
                  <a:moveTo>
                    <a:pt x="0" y="0"/>
                  </a:moveTo>
                  <a:lnTo>
                    <a:pt x="36" y="12"/>
                  </a:lnTo>
                  <a:lnTo>
                    <a:pt x="0" y="132"/>
                  </a:lnTo>
                  <a:lnTo>
                    <a:pt x="0" y="0"/>
                  </a:lnTo>
                  <a:close/>
                </a:path>
              </a:pathLst>
            </a:custGeom>
            <a:solidFill>
              <a:schemeClr val="fo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endParaRPr lang="tr-TR"/>
            </a:p>
          </p:txBody>
        </p:sp>
      </p:grpSp>
      <p:sp>
        <p:nvSpPr>
          <p:cNvPr id="130095" name="Rectangle 47"/>
          <p:cNvSpPr>
            <a:spLocks noGrp="1" noChangeArrowheads="1"/>
          </p:cNvSpPr>
          <p:nvPr>
            <p:ph type="ctrTitle"/>
          </p:nvPr>
        </p:nvSpPr>
        <p:spPr>
          <a:xfrm>
            <a:off x="2455863" y="596900"/>
            <a:ext cx="6192837" cy="3581400"/>
          </a:xfrm>
          <a:extLst>
            <a:ext uri="{909E8E84-426E-40DD-AFC4-6F175D3DCCD1}">
              <a14:hiddenFill xmlns:a14="http://schemas.microsoft.com/office/drawing/2010/main" xmlns="">
                <a:solidFill>
                  <a:srgbClr val="FF3300"/>
                </a:solidFill>
              </a14:hiddenFill>
            </a:ext>
            <a:ext uri="{AF507438-7753-43E0-B8FC-AC1667EBCBE1}">
              <a14:hiddenEffects xmlns:a14="http://schemas.microsoft.com/office/drawing/2010/main" xmlns="">
                <a:effectLst>
                  <a:outerShdw dist="45791" dir="3378596" algn="ctr" rotWithShape="0">
                    <a:srgbClr val="993366"/>
                  </a:outerShdw>
                </a:effectLst>
              </a14:hiddenEffects>
            </a:ext>
          </a:extLst>
        </p:spPr>
        <p:txBody>
          <a:bodyPr/>
          <a:lstStyle>
            <a:lvl1pPr>
              <a:defRPr sz="5200" b="1"/>
            </a:lvl1pPr>
          </a:lstStyle>
          <a:p>
            <a:pPr lvl="0"/>
            <a:r>
              <a:rPr lang="tr-TR" altLang="tr-TR" noProof="0" smtClean="0"/>
              <a:t>Asıl başlık stili için tıklatın</a:t>
            </a:r>
          </a:p>
        </p:txBody>
      </p:sp>
      <p:sp>
        <p:nvSpPr>
          <p:cNvPr id="130096" name="Rectangle 48"/>
          <p:cNvSpPr>
            <a:spLocks noGrp="1" noChangeArrowheads="1"/>
          </p:cNvSpPr>
          <p:nvPr>
            <p:ph type="subTitle" idx="1"/>
          </p:nvPr>
        </p:nvSpPr>
        <p:spPr>
          <a:xfrm>
            <a:off x="2489200" y="4279900"/>
            <a:ext cx="6146800" cy="1485900"/>
          </a:xfrm>
        </p:spPr>
        <p:txBody>
          <a:bodyPr/>
          <a:lstStyle>
            <a:lvl1pPr marL="0" indent="0" algn="ctr">
              <a:buFontTx/>
              <a:buNone/>
              <a:defRPr b="1">
                <a:effectLst>
                  <a:outerShdw blurRad="38100" dist="38100" dir="2700000" algn="tl">
                    <a:srgbClr val="C0C0C0"/>
                  </a:outerShdw>
                </a:effectLst>
              </a:defRPr>
            </a:lvl1pPr>
          </a:lstStyle>
          <a:p>
            <a:pPr lvl="0"/>
            <a:r>
              <a:rPr lang="tr-TR" altLang="tr-TR" noProof="0" smtClean="0"/>
              <a:t>Asıl alt başlık stilini düzenlemek için tıklatın</a:t>
            </a:r>
          </a:p>
        </p:txBody>
      </p:sp>
      <p:sp>
        <p:nvSpPr>
          <p:cNvPr id="46" name="Rectangle 44"/>
          <p:cNvSpPr>
            <a:spLocks noGrp="1" noChangeArrowheads="1"/>
          </p:cNvSpPr>
          <p:nvPr>
            <p:ph type="dt" sz="half" idx="10"/>
          </p:nvPr>
        </p:nvSpPr>
        <p:spPr>
          <a:xfrm>
            <a:off x="457200" y="6248400"/>
            <a:ext cx="2133600" cy="457200"/>
          </a:xfrm>
        </p:spPr>
        <p:txBody>
          <a:bodyPr/>
          <a:lstStyle>
            <a:lvl1pPr>
              <a:defRPr smtClean="0"/>
            </a:lvl1pPr>
          </a:lstStyle>
          <a:p>
            <a:pPr>
              <a:defRPr/>
            </a:pPr>
            <a:endParaRPr lang="tr-TR" altLang="tr-TR"/>
          </a:p>
        </p:txBody>
      </p:sp>
      <p:sp>
        <p:nvSpPr>
          <p:cNvPr id="47" name="Rectangle 45"/>
          <p:cNvSpPr>
            <a:spLocks noGrp="1" noChangeArrowheads="1"/>
          </p:cNvSpPr>
          <p:nvPr>
            <p:ph type="ftr" sz="quarter" idx="11"/>
          </p:nvPr>
        </p:nvSpPr>
        <p:spPr/>
        <p:txBody>
          <a:bodyPr/>
          <a:lstStyle>
            <a:lvl1pPr>
              <a:defRPr smtClean="0"/>
            </a:lvl1pPr>
          </a:lstStyle>
          <a:p>
            <a:pPr>
              <a:defRPr/>
            </a:pPr>
            <a:endParaRPr lang="tr-TR" altLang="tr-TR"/>
          </a:p>
        </p:txBody>
      </p:sp>
      <p:sp>
        <p:nvSpPr>
          <p:cNvPr id="48" name="Rectangle 46"/>
          <p:cNvSpPr>
            <a:spLocks noGrp="1" noChangeArrowheads="1"/>
          </p:cNvSpPr>
          <p:nvPr>
            <p:ph type="sldNum" sz="quarter" idx="12"/>
          </p:nvPr>
        </p:nvSpPr>
        <p:spPr/>
        <p:txBody>
          <a:bodyPr/>
          <a:lstStyle>
            <a:lvl1pPr>
              <a:defRPr smtClean="0"/>
            </a:lvl1pPr>
          </a:lstStyle>
          <a:p>
            <a:pPr>
              <a:defRPr/>
            </a:pPr>
            <a:fld id="{24BC6C20-37CF-4627-8180-188F62D31144}" type="slidenum">
              <a:rPr lang="tr-TR" altLang="tr-TR"/>
              <a:pPr>
                <a:defRPr/>
              </a:pPr>
              <a:t>‹#›</a:t>
            </a:fld>
            <a:endParaRPr lang="tr-TR" altLang="tr-TR"/>
          </a:p>
        </p:txBody>
      </p:sp>
    </p:spTree>
    <p:extLst>
      <p:ext uri="{BB962C8B-B14F-4D97-AF65-F5344CB8AC3E}">
        <p14:creationId xmlns:p14="http://schemas.microsoft.com/office/powerpoint/2010/main" xmlns="" val="53411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7"/>
          <p:cNvSpPr>
            <a:spLocks noGrp="1" noChangeArrowheads="1"/>
          </p:cNvSpPr>
          <p:nvPr>
            <p:ph type="dt" sz="half" idx="10"/>
          </p:nvPr>
        </p:nvSpPr>
        <p:spPr>
          <a:ln/>
        </p:spPr>
        <p:txBody>
          <a:bodyPr/>
          <a:lstStyle>
            <a:lvl1pPr>
              <a:defRPr/>
            </a:lvl1pPr>
          </a:lstStyle>
          <a:p>
            <a:pPr>
              <a:defRPr/>
            </a:pPr>
            <a:endParaRPr lang="tr-TR" altLang="tr-TR"/>
          </a:p>
        </p:txBody>
      </p:sp>
      <p:sp>
        <p:nvSpPr>
          <p:cNvPr id="5" name="Rectangle 48"/>
          <p:cNvSpPr>
            <a:spLocks noGrp="1" noChangeArrowheads="1"/>
          </p:cNvSpPr>
          <p:nvPr>
            <p:ph type="ftr" sz="quarter" idx="11"/>
          </p:nvPr>
        </p:nvSpPr>
        <p:spPr>
          <a:ln/>
        </p:spPr>
        <p:txBody>
          <a:bodyPr/>
          <a:lstStyle>
            <a:lvl1pPr>
              <a:defRPr/>
            </a:lvl1pPr>
          </a:lstStyle>
          <a:p>
            <a:pPr>
              <a:defRPr/>
            </a:pPr>
            <a:endParaRPr lang="tr-TR" altLang="tr-TR"/>
          </a:p>
        </p:txBody>
      </p:sp>
      <p:sp>
        <p:nvSpPr>
          <p:cNvPr id="6" name="Rectangle 49"/>
          <p:cNvSpPr>
            <a:spLocks noGrp="1" noChangeArrowheads="1"/>
          </p:cNvSpPr>
          <p:nvPr>
            <p:ph type="sldNum" sz="quarter" idx="12"/>
          </p:nvPr>
        </p:nvSpPr>
        <p:spPr>
          <a:ln/>
        </p:spPr>
        <p:txBody>
          <a:bodyPr/>
          <a:lstStyle>
            <a:lvl1pPr>
              <a:defRPr/>
            </a:lvl1pPr>
          </a:lstStyle>
          <a:p>
            <a:pPr>
              <a:defRPr/>
            </a:pPr>
            <a:fld id="{B0796253-276A-4FBA-BF6D-C4BEC609EBEA}" type="slidenum">
              <a:rPr lang="tr-TR" altLang="tr-TR"/>
              <a:pPr>
                <a:defRPr/>
              </a:pPr>
              <a:t>‹#›</a:t>
            </a:fld>
            <a:endParaRPr lang="tr-TR" altLang="tr-TR"/>
          </a:p>
        </p:txBody>
      </p:sp>
    </p:spTree>
    <p:extLst>
      <p:ext uri="{BB962C8B-B14F-4D97-AF65-F5344CB8AC3E}">
        <p14:creationId xmlns:p14="http://schemas.microsoft.com/office/powerpoint/2010/main" xmlns="" val="832415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6225" y="103188"/>
            <a:ext cx="2060575" cy="59531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42913" y="103188"/>
            <a:ext cx="6030912" cy="59531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7"/>
          <p:cNvSpPr>
            <a:spLocks noGrp="1" noChangeArrowheads="1"/>
          </p:cNvSpPr>
          <p:nvPr>
            <p:ph type="dt" sz="half" idx="10"/>
          </p:nvPr>
        </p:nvSpPr>
        <p:spPr>
          <a:ln/>
        </p:spPr>
        <p:txBody>
          <a:bodyPr/>
          <a:lstStyle>
            <a:lvl1pPr>
              <a:defRPr/>
            </a:lvl1pPr>
          </a:lstStyle>
          <a:p>
            <a:pPr>
              <a:defRPr/>
            </a:pPr>
            <a:endParaRPr lang="tr-TR" altLang="tr-TR"/>
          </a:p>
        </p:txBody>
      </p:sp>
      <p:sp>
        <p:nvSpPr>
          <p:cNvPr id="5" name="Rectangle 48"/>
          <p:cNvSpPr>
            <a:spLocks noGrp="1" noChangeArrowheads="1"/>
          </p:cNvSpPr>
          <p:nvPr>
            <p:ph type="ftr" sz="quarter" idx="11"/>
          </p:nvPr>
        </p:nvSpPr>
        <p:spPr>
          <a:ln/>
        </p:spPr>
        <p:txBody>
          <a:bodyPr/>
          <a:lstStyle>
            <a:lvl1pPr>
              <a:defRPr/>
            </a:lvl1pPr>
          </a:lstStyle>
          <a:p>
            <a:pPr>
              <a:defRPr/>
            </a:pPr>
            <a:endParaRPr lang="tr-TR" altLang="tr-TR"/>
          </a:p>
        </p:txBody>
      </p:sp>
      <p:sp>
        <p:nvSpPr>
          <p:cNvPr id="6" name="Rectangle 49"/>
          <p:cNvSpPr>
            <a:spLocks noGrp="1" noChangeArrowheads="1"/>
          </p:cNvSpPr>
          <p:nvPr>
            <p:ph type="sldNum" sz="quarter" idx="12"/>
          </p:nvPr>
        </p:nvSpPr>
        <p:spPr>
          <a:ln/>
        </p:spPr>
        <p:txBody>
          <a:bodyPr/>
          <a:lstStyle>
            <a:lvl1pPr>
              <a:defRPr/>
            </a:lvl1pPr>
          </a:lstStyle>
          <a:p>
            <a:pPr>
              <a:defRPr/>
            </a:pPr>
            <a:fld id="{B8068C84-0702-440E-A8F7-F8F8CE6292F3}" type="slidenum">
              <a:rPr lang="tr-TR" altLang="tr-TR"/>
              <a:pPr>
                <a:defRPr/>
              </a:pPr>
              <a:t>‹#›</a:t>
            </a:fld>
            <a:endParaRPr lang="tr-TR" altLang="tr-TR"/>
          </a:p>
        </p:txBody>
      </p:sp>
    </p:spTree>
    <p:extLst>
      <p:ext uri="{BB962C8B-B14F-4D97-AF65-F5344CB8AC3E}">
        <p14:creationId xmlns:p14="http://schemas.microsoft.com/office/powerpoint/2010/main" xmlns="" val="2329881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7"/>
          <p:cNvSpPr>
            <a:spLocks noGrp="1" noChangeArrowheads="1"/>
          </p:cNvSpPr>
          <p:nvPr>
            <p:ph type="dt" sz="half" idx="10"/>
          </p:nvPr>
        </p:nvSpPr>
        <p:spPr>
          <a:ln/>
        </p:spPr>
        <p:txBody>
          <a:bodyPr/>
          <a:lstStyle>
            <a:lvl1pPr>
              <a:defRPr/>
            </a:lvl1pPr>
          </a:lstStyle>
          <a:p>
            <a:pPr>
              <a:defRPr/>
            </a:pPr>
            <a:endParaRPr lang="tr-TR" altLang="tr-TR"/>
          </a:p>
        </p:txBody>
      </p:sp>
      <p:sp>
        <p:nvSpPr>
          <p:cNvPr id="5" name="Rectangle 48"/>
          <p:cNvSpPr>
            <a:spLocks noGrp="1" noChangeArrowheads="1"/>
          </p:cNvSpPr>
          <p:nvPr>
            <p:ph type="ftr" sz="quarter" idx="11"/>
          </p:nvPr>
        </p:nvSpPr>
        <p:spPr>
          <a:ln/>
        </p:spPr>
        <p:txBody>
          <a:bodyPr/>
          <a:lstStyle>
            <a:lvl1pPr>
              <a:defRPr/>
            </a:lvl1pPr>
          </a:lstStyle>
          <a:p>
            <a:pPr>
              <a:defRPr/>
            </a:pPr>
            <a:endParaRPr lang="tr-TR" altLang="tr-TR"/>
          </a:p>
        </p:txBody>
      </p:sp>
      <p:sp>
        <p:nvSpPr>
          <p:cNvPr id="6" name="Rectangle 49"/>
          <p:cNvSpPr>
            <a:spLocks noGrp="1" noChangeArrowheads="1"/>
          </p:cNvSpPr>
          <p:nvPr>
            <p:ph type="sldNum" sz="quarter" idx="12"/>
          </p:nvPr>
        </p:nvSpPr>
        <p:spPr>
          <a:ln/>
        </p:spPr>
        <p:txBody>
          <a:bodyPr/>
          <a:lstStyle>
            <a:lvl1pPr>
              <a:defRPr/>
            </a:lvl1pPr>
          </a:lstStyle>
          <a:p>
            <a:pPr>
              <a:defRPr/>
            </a:pPr>
            <a:fld id="{4B20E59F-CA07-4AAB-AECE-EB609DBF7AFD}" type="slidenum">
              <a:rPr lang="tr-TR" altLang="tr-TR"/>
              <a:pPr>
                <a:defRPr/>
              </a:pPr>
              <a:t>‹#›</a:t>
            </a:fld>
            <a:endParaRPr lang="tr-TR" altLang="tr-TR"/>
          </a:p>
        </p:txBody>
      </p:sp>
    </p:spTree>
    <p:extLst>
      <p:ext uri="{BB962C8B-B14F-4D97-AF65-F5344CB8AC3E}">
        <p14:creationId xmlns:p14="http://schemas.microsoft.com/office/powerpoint/2010/main" xmlns="" val="808297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7"/>
          <p:cNvSpPr>
            <a:spLocks noGrp="1" noChangeArrowheads="1"/>
          </p:cNvSpPr>
          <p:nvPr>
            <p:ph type="dt" sz="half" idx="10"/>
          </p:nvPr>
        </p:nvSpPr>
        <p:spPr>
          <a:ln/>
        </p:spPr>
        <p:txBody>
          <a:bodyPr/>
          <a:lstStyle>
            <a:lvl1pPr>
              <a:defRPr/>
            </a:lvl1pPr>
          </a:lstStyle>
          <a:p>
            <a:pPr>
              <a:defRPr/>
            </a:pPr>
            <a:endParaRPr lang="tr-TR" altLang="tr-TR"/>
          </a:p>
        </p:txBody>
      </p:sp>
      <p:sp>
        <p:nvSpPr>
          <p:cNvPr id="5" name="Rectangle 48"/>
          <p:cNvSpPr>
            <a:spLocks noGrp="1" noChangeArrowheads="1"/>
          </p:cNvSpPr>
          <p:nvPr>
            <p:ph type="ftr" sz="quarter" idx="11"/>
          </p:nvPr>
        </p:nvSpPr>
        <p:spPr>
          <a:ln/>
        </p:spPr>
        <p:txBody>
          <a:bodyPr/>
          <a:lstStyle>
            <a:lvl1pPr>
              <a:defRPr/>
            </a:lvl1pPr>
          </a:lstStyle>
          <a:p>
            <a:pPr>
              <a:defRPr/>
            </a:pPr>
            <a:endParaRPr lang="tr-TR" altLang="tr-TR"/>
          </a:p>
        </p:txBody>
      </p:sp>
      <p:sp>
        <p:nvSpPr>
          <p:cNvPr id="6" name="Rectangle 49"/>
          <p:cNvSpPr>
            <a:spLocks noGrp="1" noChangeArrowheads="1"/>
          </p:cNvSpPr>
          <p:nvPr>
            <p:ph type="sldNum" sz="quarter" idx="12"/>
          </p:nvPr>
        </p:nvSpPr>
        <p:spPr>
          <a:ln/>
        </p:spPr>
        <p:txBody>
          <a:bodyPr/>
          <a:lstStyle>
            <a:lvl1pPr>
              <a:defRPr/>
            </a:lvl1pPr>
          </a:lstStyle>
          <a:p>
            <a:pPr>
              <a:defRPr/>
            </a:pPr>
            <a:fld id="{4593DFEF-83BD-4390-AC8F-1A06C0702A0B}" type="slidenum">
              <a:rPr lang="tr-TR" altLang="tr-TR"/>
              <a:pPr>
                <a:defRPr/>
              </a:pPr>
              <a:t>‹#›</a:t>
            </a:fld>
            <a:endParaRPr lang="tr-TR" altLang="tr-TR"/>
          </a:p>
        </p:txBody>
      </p:sp>
    </p:spTree>
    <p:extLst>
      <p:ext uri="{BB962C8B-B14F-4D97-AF65-F5344CB8AC3E}">
        <p14:creationId xmlns:p14="http://schemas.microsoft.com/office/powerpoint/2010/main" xmlns="" val="3546065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4561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7"/>
          <p:cNvSpPr>
            <a:spLocks noGrp="1" noChangeArrowheads="1"/>
          </p:cNvSpPr>
          <p:nvPr>
            <p:ph type="dt" sz="half" idx="10"/>
          </p:nvPr>
        </p:nvSpPr>
        <p:spPr>
          <a:ln/>
        </p:spPr>
        <p:txBody>
          <a:bodyPr/>
          <a:lstStyle>
            <a:lvl1pPr>
              <a:defRPr/>
            </a:lvl1pPr>
          </a:lstStyle>
          <a:p>
            <a:pPr>
              <a:defRPr/>
            </a:pPr>
            <a:endParaRPr lang="tr-TR" altLang="tr-TR"/>
          </a:p>
        </p:txBody>
      </p:sp>
      <p:sp>
        <p:nvSpPr>
          <p:cNvPr id="6" name="Rectangle 48"/>
          <p:cNvSpPr>
            <a:spLocks noGrp="1" noChangeArrowheads="1"/>
          </p:cNvSpPr>
          <p:nvPr>
            <p:ph type="ftr" sz="quarter" idx="11"/>
          </p:nvPr>
        </p:nvSpPr>
        <p:spPr>
          <a:ln/>
        </p:spPr>
        <p:txBody>
          <a:bodyPr/>
          <a:lstStyle>
            <a:lvl1pPr>
              <a:defRPr/>
            </a:lvl1pPr>
          </a:lstStyle>
          <a:p>
            <a:pPr>
              <a:defRPr/>
            </a:pPr>
            <a:endParaRPr lang="tr-TR" altLang="tr-TR"/>
          </a:p>
        </p:txBody>
      </p:sp>
      <p:sp>
        <p:nvSpPr>
          <p:cNvPr id="7" name="Rectangle 49"/>
          <p:cNvSpPr>
            <a:spLocks noGrp="1" noChangeArrowheads="1"/>
          </p:cNvSpPr>
          <p:nvPr>
            <p:ph type="sldNum" sz="quarter" idx="12"/>
          </p:nvPr>
        </p:nvSpPr>
        <p:spPr>
          <a:ln/>
        </p:spPr>
        <p:txBody>
          <a:bodyPr/>
          <a:lstStyle>
            <a:lvl1pPr>
              <a:defRPr/>
            </a:lvl1pPr>
          </a:lstStyle>
          <a:p>
            <a:pPr>
              <a:defRPr/>
            </a:pPr>
            <a:fld id="{84B10930-A452-472C-937D-3347013F9048}" type="slidenum">
              <a:rPr lang="tr-TR" altLang="tr-TR"/>
              <a:pPr>
                <a:defRPr/>
              </a:pPr>
              <a:t>‹#›</a:t>
            </a:fld>
            <a:endParaRPr lang="tr-TR" altLang="tr-TR"/>
          </a:p>
        </p:txBody>
      </p:sp>
    </p:spTree>
    <p:extLst>
      <p:ext uri="{BB962C8B-B14F-4D97-AF65-F5344CB8AC3E}">
        <p14:creationId xmlns:p14="http://schemas.microsoft.com/office/powerpoint/2010/main" xmlns="" val="3362724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7"/>
          <p:cNvSpPr>
            <a:spLocks noGrp="1" noChangeArrowheads="1"/>
          </p:cNvSpPr>
          <p:nvPr>
            <p:ph type="dt" sz="half" idx="10"/>
          </p:nvPr>
        </p:nvSpPr>
        <p:spPr>
          <a:ln/>
        </p:spPr>
        <p:txBody>
          <a:bodyPr/>
          <a:lstStyle>
            <a:lvl1pPr>
              <a:defRPr/>
            </a:lvl1pPr>
          </a:lstStyle>
          <a:p>
            <a:pPr>
              <a:defRPr/>
            </a:pPr>
            <a:endParaRPr lang="tr-TR" altLang="tr-TR"/>
          </a:p>
        </p:txBody>
      </p:sp>
      <p:sp>
        <p:nvSpPr>
          <p:cNvPr id="8" name="Rectangle 48"/>
          <p:cNvSpPr>
            <a:spLocks noGrp="1" noChangeArrowheads="1"/>
          </p:cNvSpPr>
          <p:nvPr>
            <p:ph type="ftr" sz="quarter" idx="11"/>
          </p:nvPr>
        </p:nvSpPr>
        <p:spPr>
          <a:ln/>
        </p:spPr>
        <p:txBody>
          <a:bodyPr/>
          <a:lstStyle>
            <a:lvl1pPr>
              <a:defRPr/>
            </a:lvl1pPr>
          </a:lstStyle>
          <a:p>
            <a:pPr>
              <a:defRPr/>
            </a:pPr>
            <a:endParaRPr lang="tr-TR" altLang="tr-TR"/>
          </a:p>
        </p:txBody>
      </p:sp>
      <p:sp>
        <p:nvSpPr>
          <p:cNvPr id="9" name="Rectangle 49"/>
          <p:cNvSpPr>
            <a:spLocks noGrp="1" noChangeArrowheads="1"/>
          </p:cNvSpPr>
          <p:nvPr>
            <p:ph type="sldNum" sz="quarter" idx="12"/>
          </p:nvPr>
        </p:nvSpPr>
        <p:spPr>
          <a:ln/>
        </p:spPr>
        <p:txBody>
          <a:bodyPr/>
          <a:lstStyle>
            <a:lvl1pPr>
              <a:defRPr/>
            </a:lvl1pPr>
          </a:lstStyle>
          <a:p>
            <a:pPr>
              <a:defRPr/>
            </a:pPr>
            <a:fld id="{62A8A24B-FF59-4E02-9001-4681654BEC4A}" type="slidenum">
              <a:rPr lang="tr-TR" altLang="tr-TR"/>
              <a:pPr>
                <a:defRPr/>
              </a:pPr>
              <a:t>‹#›</a:t>
            </a:fld>
            <a:endParaRPr lang="tr-TR" altLang="tr-TR"/>
          </a:p>
        </p:txBody>
      </p:sp>
    </p:spTree>
    <p:extLst>
      <p:ext uri="{BB962C8B-B14F-4D97-AF65-F5344CB8AC3E}">
        <p14:creationId xmlns:p14="http://schemas.microsoft.com/office/powerpoint/2010/main" xmlns="" val="2218232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47"/>
          <p:cNvSpPr>
            <a:spLocks noGrp="1" noChangeArrowheads="1"/>
          </p:cNvSpPr>
          <p:nvPr>
            <p:ph type="dt" sz="half" idx="10"/>
          </p:nvPr>
        </p:nvSpPr>
        <p:spPr>
          <a:ln/>
        </p:spPr>
        <p:txBody>
          <a:bodyPr/>
          <a:lstStyle>
            <a:lvl1pPr>
              <a:defRPr/>
            </a:lvl1pPr>
          </a:lstStyle>
          <a:p>
            <a:pPr>
              <a:defRPr/>
            </a:pPr>
            <a:endParaRPr lang="tr-TR" altLang="tr-TR"/>
          </a:p>
        </p:txBody>
      </p:sp>
      <p:sp>
        <p:nvSpPr>
          <p:cNvPr id="4" name="Rectangle 48"/>
          <p:cNvSpPr>
            <a:spLocks noGrp="1" noChangeArrowheads="1"/>
          </p:cNvSpPr>
          <p:nvPr>
            <p:ph type="ftr" sz="quarter" idx="11"/>
          </p:nvPr>
        </p:nvSpPr>
        <p:spPr>
          <a:ln/>
        </p:spPr>
        <p:txBody>
          <a:bodyPr/>
          <a:lstStyle>
            <a:lvl1pPr>
              <a:defRPr/>
            </a:lvl1pPr>
          </a:lstStyle>
          <a:p>
            <a:pPr>
              <a:defRPr/>
            </a:pPr>
            <a:endParaRPr lang="tr-TR" altLang="tr-TR"/>
          </a:p>
        </p:txBody>
      </p:sp>
      <p:sp>
        <p:nvSpPr>
          <p:cNvPr id="5" name="Rectangle 49"/>
          <p:cNvSpPr>
            <a:spLocks noGrp="1" noChangeArrowheads="1"/>
          </p:cNvSpPr>
          <p:nvPr>
            <p:ph type="sldNum" sz="quarter" idx="12"/>
          </p:nvPr>
        </p:nvSpPr>
        <p:spPr>
          <a:ln/>
        </p:spPr>
        <p:txBody>
          <a:bodyPr/>
          <a:lstStyle>
            <a:lvl1pPr>
              <a:defRPr/>
            </a:lvl1pPr>
          </a:lstStyle>
          <a:p>
            <a:pPr>
              <a:defRPr/>
            </a:pPr>
            <a:fld id="{F8233751-09F7-4BF2-BF11-6E75BF41BEBD}" type="slidenum">
              <a:rPr lang="tr-TR" altLang="tr-TR"/>
              <a:pPr>
                <a:defRPr/>
              </a:pPr>
              <a:t>‹#›</a:t>
            </a:fld>
            <a:endParaRPr lang="tr-TR" altLang="tr-TR"/>
          </a:p>
        </p:txBody>
      </p:sp>
    </p:spTree>
    <p:extLst>
      <p:ext uri="{BB962C8B-B14F-4D97-AF65-F5344CB8AC3E}">
        <p14:creationId xmlns:p14="http://schemas.microsoft.com/office/powerpoint/2010/main" xmlns="" val="3587500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7"/>
          <p:cNvSpPr>
            <a:spLocks noGrp="1" noChangeArrowheads="1"/>
          </p:cNvSpPr>
          <p:nvPr>
            <p:ph type="dt" sz="half" idx="10"/>
          </p:nvPr>
        </p:nvSpPr>
        <p:spPr>
          <a:ln/>
        </p:spPr>
        <p:txBody>
          <a:bodyPr/>
          <a:lstStyle>
            <a:lvl1pPr>
              <a:defRPr/>
            </a:lvl1pPr>
          </a:lstStyle>
          <a:p>
            <a:pPr>
              <a:defRPr/>
            </a:pPr>
            <a:endParaRPr lang="tr-TR" altLang="tr-TR"/>
          </a:p>
        </p:txBody>
      </p:sp>
      <p:sp>
        <p:nvSpPr>
          <p:cNvPr id="3" name="Rectangle 48"/>
          <p:cNvSpPr>
            <a:spLocks noGrp="1" noChangeArrowheads="1"/>
          </p:cNvSpPr>
          <p:nvPr>
            <p:ph type="ftr" sz="quarter" idx="11"/>
          </p:nvPr>
        </p:nvSpPr>
        <p:spPr>
          <a:ln/>
        </p:spPr>
        <p:txBody>
          <a:bodyPr/>
          <a:lstStyle>
            <a:lvl1pPr>
              <a:defRPr/>
            </a:lvl1pPr>
          </a:lstStyle>
          <a:p>
            <a:pPr>
              <a:defRPr/>
            </a:pPr>
            <a:endParaRPr lang="tr-TR" altLang="tr-TR"/>
          </a:p>
        </p:txBody>
      </p:sp>
      <p:sp>
        <p:nvSpPr>
          <p:cNvPr id="4" name="Rectangle 49"/>
          <p:cNvSpPr>
            <a:spLocks noGrp="1" noChangeArrowheads="1"/>
          </p:cNvSpPr>
          <p:nvPr>
            <p:ph type="sldNum" sz="quarter" idx="12"/>
          </p:nvPr>
        </p:nvSpPr>
        <p:spPr>
          <a:ln/>
        </p:spPr>
        <p:txBody>
          <a:bodyPr/>
          <a:lstStyle>
            <a:lvl1pPr>
              <a:defRPr/>
            </a:lvl1pPr>
          </a:lstStyle>
          <a:p>
            <a:pPr>
              <a:defRPr/>
            </a:pPr>
            <a:fld id="{8ABE37A7-278F-4D30-BE0C-169000866C11}" type="slidenum">
              <a:rPr lang="tr-TR" altLang="tr-TR"/>
              <a:pPr>
                <a:defRPr/>
              </a:pPr>
              <a:t>‹#›</a:t>
            </a:fld>
            <a:endParaRPr lang="tr-TR" altLang="tr-TR"/>
          </a:p>
        </p:txBody>
      </p:sp>
    </p:spTree>
    <p:extLst>
      <p:ext uri="{BB962C8B-B14F-4D97-AF65-F5344CB8AC3E}">
        <p14:creationId xmlns:p14="http://schemas.microsoft.com/office/powerpoint/2010/main" xmlns="" val="1297787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7"/>
          <p:cNvSpPr>
            <a:spLocks noGrp="1" noChangeArrowheads="1"/>
          </p:cNvSpPr>
          <p:nvPr>
            <p:ph type="dt" sz="half" idx="10"/>
          </p:nvPr>
        </p:nvSpPr>
        <p:spPr>
          <a:ln/>
        </p:spPr>
        <p:txBody>
          <a:bodyPr/>
          <a:lstStyle>
            <a:lvl1pPr>
              <a:defRPr/>
            </a:lvl1pPr>
          </a:lstStyle>
          <a:p>
            <a:pPr>
              <a:defRPr/>
            </a:pPr>
            <a:endParaRPr lang="tr-TR" altLang="tr-TR"/>
          </a:p>
        </p:txBody>
      </p:sp>
      <p:sp>
        <p:nvSpPr>
          <p:cNvPr id="6" name="Rectangle 48"/>
          <p:cNvSpPr>
            <a:spLocks noGrp="1" noChangeArrowheads="1"/>
          </p:cNvSpPr>
          <p:nvPr>
            <p:ph type="ftr" sz="quarter" idx="11"/>
          </p:nvPr>
        </p:nvSpPr>
        <p:spPr>
          <a:ln/>
        </p:spPr>
        <p:txBody>
          <a:bodyPr/>
          <a:lstStyle>
            <a:lvl1pPr>
              <a:defRPr/>
            </a:lvl1pPr>
          </a:lstStyle>
          <a:p>
            <a:pPr>
              <a:defRPr/>
            </a:pPr>
            <a:endParaRPr lang="tr-TR" altLang="tr-TR"/>
          </a:p>
        </p:txBody>
      </p:sp>
      <p:sp>
        <p:nvSpPr>
          <p:cNvPr id="7" name="Rectangle 49"/>
          <p:cNvSpPr>
            <a:spLocks noGrp="1" noChangeArrowheads="1"/>
          </p:cNvSpPr>
          <p:nvPr>
            <p:ph type="sldNum" sz="quarter" idx="12"/>
          </p:nvPr>
        </p:nvSpPr>
        <p:spPr>
          <a:ln/>
        </p:spPr>
        <p:txBody>
          <a:bodyPr/>
          <a:lstStyle>
            <a:lvl1pPr>
              <a:defRPr/>
            </a:lvl1pPr>
          </a:lstStyle>
          <a:p>
            <a:pPr>
              <a:defRPr/>
            </a:pPr>
            <a:fld id="{5AE63FD4-F6BE-48FC-A8F4-99A42C4BAD9A}" type="slidenum">
              <a:rPr lang="tr-TR" altLang="tr-TR"/>
              <a:pPr>
                <a:defRPr/>
              </a:pPr>
              <a:t>‹#›</a:t>
            </a:fld>
            <a:endParaRPr lang="tr-TR" altLang="tr-TR"/>
          </a:p>
        </p:txBody>
      </p:sp>
    </p:spTree>
    <p:extLst>
      <p:ext uri="{BB962C8B-B14F-4D97-AF65-F5344CB8AC3E}">
        <p14:creationId xmlns:p14="http://schemas.microsoft.com/office/powerpoint/2010/main" xmlns="" val="3926493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7"/>
          <p:cNvSpPr>
            <a:spLocks noGrp="1" noChangeArrowheads="1"/>
          </p:cNvSpPr>
          <p:nvPr>
            <p:ph type="dt" sz="half" idx="10"/>
          </p:nvPr>
        </p:nvSpPr>
        <p:spPr>
          <a:ln/>
        </p:spPr>
        <p:txBody>
          <a:bodyPr/>
          <a:lstStyle>
            <a:lvl1pPr>
              <a:defRPr/>
            </a:lvl1pPr>
          </a:lstStyle>
          <a:p>
            <a:pPr>
              <a:defRPr/>
            </a:pPr>
            <a:endParaRPr lang="tr-TR" altLang="tr-TR"/>
          </a:p>
        </p:txBody>
      </p:sp>
      <p:sp>
        <p:nvSpPr>
          <p:cNvPr id="6" name="Rectangle 48"/>
          <p:cNvSpPr>
            <a:spLocks noGrp="1" noChangeArrowheads="1"/>
          </p:cNvSpPr>
          <p:nvPr>
            <p:ph type="ftr" sz="quarter" idx="11"/>
          </p:nvPr>
        </p:nvSpPr>
        <p:spPr>
          <a:ln/>
        </p:spPr>
        <p:txBody>
          <a:bodyPr/>
          <a:lstStyle>
            <a:lvl1pPr>
              <a:defRPr/>
            </a:lvl1pPr>
          </a:lstStyle>
          <a:p>
            <a:pPr>
              <a:defRPr/>
            </a:pPr>
            <a:endParaRPr lang="tr-TR" altLang="tr-TR"/>
          </a:p>
        </p:txBody>
      </p:sp>
      <p:sp>
        <p:nvSpPr>
          <p:cNvPr id="7" name="Rectangle 49"/>
          <p:cNvSpPr>
            <a:spLocks noGrp="1" noChangeArrowheads="1"/>
          </p:cNvSpPr>
          <p:nvPr>
            <p:ph type="sldNum" sz="quarter" idx="12"/>
          </p:nvPr>
        </p:nvSpPr>
        <p:spPr>
          <a:ln/>
        </p:spPr>
        <p:txBody>
          <a:bodyPr/>
          <a:lstStyle>
            <a:lvl1pPr>
              <a:defRPr/>
            </a:lvl1pPr>
          </a:lstStyle>
          <a:p>
            <a:pPr>
              <a:defRPr/>
            </a:pPr>
            <a:fld id="{5A74CFA9-E9C4-4E87-BF55-81C7705D8907}" type="slidenum">
              <a:rPr lang="tr-TR" altLang="tr-TR"/>
              <a:pPr>
                <a:defRPr/>
              </a:pPr>
              <a:t>‹#›</a:t>
            </a:fld>
            <a:endParaRPr lang="tr-TR" altLang="tr-TR"/>
          </a:p>
        </p:txBody>
      </p:sp>
    </p:spTree>
    <p:extLst>
      <p:ext uri="{BB962C8B-B14F-4D97-AF65-F5344CB8AC3E}">
        <p14:creationId xmlns:p14="http://schemas.microsoft.com/office/powerpoint/2010/main" xmlns="" val="691087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7938" y="0"/>
            <a:ext cx="2833688" cy="6856413"/>
            <a:chOff x="-5" y="0"/>
            <a:chExt cx="1785" cy="4319"/>
          </a:xfrm>
        </p:grpSpPr>
        <p:sp>
          <p:nvSpPr>
            <p:cNvPr id="129027" name="Freeform 3"/>
            <p:cNvSpPr>
              <a:spLocks/>
            </p:cNvSpPr>
            <p:nvPr/>
          </p:nvSpPr>
          <p:spPr bwMode="ltGray">
            <a:xfrm>
              <a:off x="-5" y="3262"/>
              <a:ext cx="472" cy="802"/>
            </a:xfrm>
            <a:custGeom>
              <a:avLst/>
              <a:gdLst>
                <a:gd name="T0" fmla="*/ 5 w 472"/>
                <a:gd name="T1" fmla="*/ 32 h 802"/>
                <a:gd name="T2" fmla="*/ 189 w 472"/>
                <a:gd name="T3" fmla="*/ 26 h 802"/>
                <a:gd name="T4" fmla="*/ 309 w 472"/>
                <a:gd name="T5" fmla="*/ 66 h 802"/>
                <a:gd name="T6" fmla="*/ 357 w 472"/>
                <a:gd name="T7" fmla="*/ 98 h 802"/>
                <a:gd name="T8" fmla="*/ 413 w 472"/>
                <a:gd name="T9" fmla="*/ 162 h 802"/>
                <a:gd name="T10" fmla="*/ 437 w 472"/>
                <a:gd name="T11" fmla="*/ 250 h 802"/>
                <a:gd name="T12" fmla="*/ 397 w 472"/>
                <a:gd name="T13" fmla="*/ 530 h 802"/>
                <a:gd name="T14" fmla="*/ 341 w 472"/>
                <a:gd name="T15" fmla="*/ 634 h 802"/>
                <a:gd name="T16" fmla="*/ 173 w 472"/>
                <a:gd name="T17" fmla="*/ 714 h 802"/>
                <a:gd name="T18" fmla="*/ 77 w 472"/>
                <a:gd name="T19" fmla="*/ 730 h 802"/>
                <a:gd name="T20" fmla="*/ 69 w 472"/>
                <a:gd name="T21" fmla="*/ 802 h 802"/>
                <a:gd name="T22" fmla="*/ 7 w 472"/>
                <a:gd name="T23" fmla="*/ 788 h 802"/>
                <a:gd name="T24" fmla="*/ 5 w 472"/>
                <a:gd name="T25" fmla="*/ 751 h 802"/>
                <a:gd name="T26" fmla="*/ 37 w 472"/>
                <a:gd name="T27" fmla="*/ 722 h 802"/>
                <a:gd name="T28" fmla="*/ 5 w 472"/>
                <a:gd name="T29" fmla="*/ 670 h 802"/>
                <a:gd name="T30" fmla="*/ 5 w 472"/>
                <a:gd name="T31" fmla="*/ 32 h 8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72" h="802">
                  <a:moveTo>
                    <a:pt x="5" y="32"/>
                  </a:moveTo>
                  <a:cubicBezTo>
                    <a:pt x="101" y="0"/>
                    <a:pt x="20" y="17"/>
                    <a:pt x="189" y="26"/>
                  </a:cubicBezTo>
                  <a:cubicBezTo>
                    <a:pt x="221" y="37"/>
                    <a:pt x="280" y="47"/>
                    <a:pt x="309" y="66"/>
                  </a:cubicBezTo>
                  <a:cubicBezTo>
                    <a:pt x="325" y="77"/>
                    <a:pt x="357" y="98"/>
                    <a:pt x="357" y="98"/>
                  </a:cubicBezTo>
                  <a:cubicBezTo>
                    <a:pt x="394" y="154"/>
                    <a:pt x="373" y="135"/>
                    <a:pt x="413" y="162"/>
                  </a:cubicBezTo>
                  <a:cubicBezTo>
                    <a:pt x="433" y="223"/>
                    <a:pt x="426" y="193"/>
                    <a:pt x="437" y="250"/>
                  </a:cubicBezTo>
                  <a:cubicBezTo>
                    <a:pt x="433" y="370"/>
                    <a:pt x="472" y="455"/>
                    <a:pt x="397" y="530"/>
                  </a:cubicBezTo>
                  <a:cubicBezTo>
                    <a:pt x="385" y="567"/>
                    <a:pt x="368" y="607"/>
                    <a:pt x="341" y="634"/>
                  </a:cubicBezTo>
                  <a:cubicBezTo>
                    <a:pt x="319" y="701"/>
                    <a:pt x="233" y="707"/>
                    <a:pt x="173" y="714"/>
                  </a:cubicBezTo>
                  <a:cubicBezTo>
                    <a:pt x="142" y="724"/>
                    <a:pt x="100" y="707"/>
                    <a:pt x="77" y="730"/>
                  </a:cubicBezTo>
                  <a:cubicBezTo>
                    <a:pt x="60" y="747"/>
                    <a:pt x="72" y="778"/>
                    <a:pt x="69" y="802"/>
                  </a:cubicBezTo>
                  <a:cubicBezTo>
                    <a:pt x="53" y="799"/>
                    <a:pt x="23" y="792"/>
                    <a:pt x="7" y="788"/>
                  </a:cubicBezTo>
                  <a:cubicBezTo>
                    <a:pt x="5" y="788"/>
                    <a:pt x="0" y="762"/>
                    <a:pt x="5" y="751"/>
                  </a:cubicBezTo>
                  <a:cubicBezTo>
                    <a:pt x="10" y="740"/>
                    <a:pt x="37" y="735"/>
                    <a:pt x="37" y="722"/>
                  </a:cubicBezTo>
                  <a:cubicBezTo>
                    <a:pt x="26" y="682"/>
                    <a:pt x="22" y="685"/>
                    <a:pt x="5" y="670"/>
                  </a:cubicBezTo>
                  <a:cubicBezTo>
                    <a:pt x="5" y="541"/>
                    <a:pt x="5" y="233"/>
                    <a:pt x="5" y="32"/>
                  </a:cubicBezTo>
                  <a:close/>
                </a:path>
              </a:pathLst>
            </a:custGeom>
            <a:solidFill>
              <a:schemeClr val="folHlink">
                <a:alpha val="50000"/>
              </a:schemeClr>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endParaRPr lang="tr-TR"/>
            </a:p>
          </p:txBody>
        </p:sp>
        <p:grpSp>
          <p:nvGrpSpPr>
            <p:cNvPr id="1033" name="Group 4"/>
            <p:cNvGrpSpPr>
              <a:grpSpLocks/>
            </p:cNvGrpSpPr>
            <p:nvPr/>
          </p:nvGrpSpPr>
          <p:grpSpPr bwMode="auto">
            <a:xfrm rot="14964908" flipH="1">
              <a:off x="104" y="2441"/>
              <a:ext cx="452" cy="444"/>
              <a:chOff x="1727" y="866"/>
              <a:chExt cx="129" cy="157"/>
            </a:xfrm>
          </p:grpSpPr>
          <p:sp>
            <p:nvSpPr>
              <p:cNvPr id="129029" name="Freeform 5"/>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30" name="Freeform 6"/>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31" name="Freeform 7"/>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sp>
          <p:nvSpPr>
            <p:cNvPr id="129032" name="Freeform 8"/>
            <p:cNvSpPr>
              <a:spLocks/>
            </p:cNvSpPr>
            <p:nvPr/>
          </p:nvSpPr>
          <p:spPr bwMode="ltGray">
            <a:xfrm>
              <a:off x="90" y="1736"/>
              <a:ext cx="710" cy="768"/>
            </a:xfrm>
            <a:custGeom>
              <a:avLst/>
              <a:gdLst>
                <a:gd name="T0" fmla="*/ 14 w 710"/>
                <a:gd name="T1" fmla="*/ 416 h 768"/>
                <a:gd name="T2" fmla="*/ 14 w 710"/>
                <a:gd name="T3" fmla="*/ 272 h 768"/>
                <a:gd name="T4" fmla="*/ 102 w 710"/>
                <a:gd name="T5" fmla="*/ 144 h 768"/>
                <a:gd name="T6" fmla="*/ 150 w 710"/>
                <a:gd name="T7" fmla="*/ 96 h 768"/>
                <a:gd name="T8" fmla="*/ 198 w 710"/>
                <a:gd name="T9" fmla="*/ 64 h 768"/>
                <a:gd name="T10" fmla="*/ 350 w 710"/>
                <a:gd name="T11" fmla="*/ 0 h 768"/>
                <a:gd name="T12" fmla="*/ 534 w 710"/>
                <a:gd name="T13" fmla="*/ 8 h 768"/>
                <a:gd name="T14" fmla="*/ 662 w 710"/>
                <a:gd name="T15" fmla="*/ 96 h 768"/>
                <a:gd name="T16" fmla="*/ 710 w 710"/>
                <a:gd name="T17" fmla="*/ 200 h 768"/>
                <a:gd name="T18" fmla="*/ 702 w 710"/>
                <a:gd name="T19" fmla="*/ 400 h 768"/>
                <a:gd name="T20" fmla="*/ 678 w 710"/>
                <a:gd name="T21" fmla="*/ 448 h 768"/>
                <a:gd name="T22" fmla="*/ 550 w 710"/>
                <a:gd name="T23" fmla="*/ 632 h 768"/>
                <a:gd name="T24" fmla="*/ 518 w 710"/>
                <a:gd name="T25" fmla="*/ 656 h 768"/>
                <a:gd name="T26" fmla="*/ 470 w 710"/>
                <a:gd name="T27" fmla="*/ 664 h 768"/>
                <a:gd name="T28" fmla="*/ 518 w 710"/>
                <a:gd name="T29" fmla="*/ 680 h 768"/>
                <a:gd name="T30" fmla="*/ 566 w 710"/>
                <a:gd name="T31" fmla="*/ 696 h 768"/>
                <a:gd name="T32" fmla="*/ 574 w 710"/>
                <a:gd name="T33" fmla="*/ 720 h 768"/>
                <a:gd name="T34" fmla="*/ 526 w 710"/>
                <a:gd name="T35" fmla="*/ 736 h 768"/>
                <a:gd name="T36" fmla="*/ 502 w 710"/>
                <a:gd name="T37" fmla="*/ 752 h 768"/>
                <a:gd name="T38" fmla="*/ 454 w 710"/>
                <a:gd name="T39" fmla="*/ 768 h 768"/>
                <a:gd name="T40" fmla="*/ 438 w 710"/>
                <a:gd name="T41" fmla="*/ 712 h 768"/>
                <a:gd name="T42" fmla="*/ 246 w 710"/>
                <a:gd name="T43" fmla="*/ 688 h 768"/>
                <a:gd name="T44" fmla="*/ 134 w 710"/>
                <a:gd name="T45" fmla="*/ 648 h 768"/>
                <a:gd name="T46" fmla="*/ 110 w 710"/>
                <a:gd name="T47" fmla="*/ 624 h 768"/>
                <a:gd name="T48" fmla="*/ 78 w 710"/>
                <a:gd name="T49" fmla="*/ 576 h 768"/>
                <a:gd name="T50" fmla="*/ 54 w 710"/>
                <a:gd name="T51" fmla="*/ 464 h 768"/>
                <a:gd name="T52" fmla="*/ 30 w 710"/>
                <a:gd name="T53" fmla="*/ 408 h 768"/>
                <a:gd name="T54" fmla="*/ 22 w 710"/>
                <a:gd name="T55" fmla="*/ 384 h 768"/>
                <a:gd name="T56" fmla="*/ 14 w 710"/>
                <a:gd name="T57" fmla="*/ 416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10" h="768">
                  <a:moveTo>
                    <a:pt x="14" y="416"/>
                  </a:moveTo>
                  <a:cubicBezTo>
                    <a:pt x="6" y="353"/>
                    <a:pt x="0" y="339"/>
                    <a:pt x="14" y="272"/>
                  </a:cubicBezTo>
                  <a:cubicBezTo>
                    <a:pt x="24" y="227"/>
                    <a:pt x="72" y="178"/>
                    <a:pt x="102" y="144"/>
                  </a:cubicBezTo>
                  <a:cubicBezTo>
                    <a:pt x="117" y="127"/>
                    <a:pt x="134" y="112"/>
                    <a:pt x="150" y="96"/>
                  </a:cubicBezTo>
                  <a:cubicBezTo>
                    <a:pt x="164" y="82"/>
                    <a:pt x="198" y="64"/>
                    <a:pt x="198" y="64"/>
                  </a:cubicBezTo>
                  <a:cubicBezTo>
                    <a:pt x="231" y="14"/>
                    <a:pt x="294" y="7"/>
                    <a:pt x="350" y="0"/>
                  </a:cubicBezTo>
                  <a:cubicBezTo>
                    <a:pt x="411" y="3"/>
                    <a:pt x="473" y="1"/>
                    <a:pt x="534" y="8"/>
                  </a:cubicBezTo>
                  <a:cubicBezTo>
                    <a:pt x="582" y="13"/>
                    <a:pt x="624" y="71"/>
                    <a:pt x="662" y="96"/>
                  </a:cubicBezTo>
                  <a:cubicBezTo>
                    <a:pt x="691" y="140"/>
                    <a:pt x="698" y="151"/>
                    <a:pt x="710" y="200"/>
                  </a:cubicBezTo>
                  <a:cubicBezTo>
                    <a:pt x="707" y="267"/>
                    <a:pt x="707" y="333"/>
                    <a:pt x="702" y="400"/>
                  </a:cubicBezTo>
                  <a:cubicBezTo>
                    <a:pt x="700" y="423"/>
                    <a:pt x="688" y="428"/>
                    <a:pt x="678" y="448"/>
                  </a:cubicBezTo>
                  <a:cubicBezTo>
                    <a:pt x="646" y="512"/>
                    <a:pt x="626" y="607"/>
                    <a:pt x="550" y="632"/>
                  </a:cubicBezTo>
                  <a:cubicBezTo>
                    <a:pt x="539" y="640"/>
                    <a:pt x="530" y="651"/>
                    <a:pt x="518" y="656"/>
                  </a:cubicBezTo>
                  <a:cubicBezTo>
                    <a:pt x="503" y="662"/>
                    <a:pt x="470" y="648"/>
                    <a:pt x="470" y="664"/>
                  </a:cubicBezTo>
                  <a:cubicBezTo>
                    <a:pt x="470" y="681"/>
                    <a:pt x="502" y="675"/>
                    <a:pt x="518" y="680"/>
                  </a:cubicBezTo>
                  <a:cubicBezTo>
                    <a:pt x="534" y="685"/>
                    <a:pt x="566" y="696"/>
                    <a:pt x="566" y="696"/>
                  </a:cubicBezTo>
                  <a:cubicBezTo>
                    <a:pt x="569" y="704"/>
                    <a:pt x="580" y="714"/>
                    <a:pt x="574" y="720"/>
                  </a:cubicBezTo>
                  <a:cubicBezTo>
                    <a:pt x="562" y="732"/>
                    <a:pt x="542" y="731"/>
                    <a:pt x="526" y="736"/>
                  </a:cubicBezTo>
                  <a:cubicBezTo>
                    <a:pt x="517" y="739"/>
                    <a:pt x="511" y="748"/>
                    <a:pt x="502" y="752"/>
                  </a:cubicBezTo>
                  <a:cubicBezTo>
                    <a:pt x="487" y="759"/>
                    <a:pt x="454" y="768"/>
                    <a:pt x="454" y="768"/>
                  </a:cubicBezTo>
                  <a:cubicBezTo>
                    <a:pt x="448" y="750"/>
                    <a:pt x="453" y="725"/>
                    <a:pt x="438" y="712"/>
                  </a:cubicBezTo>
                  <a:cubicBezTo>
                    <a:pt x="407" y="685"/>
                    <a:pt x="256" y="689"/>
                    <a:pt x="246" y="688"/>
                  </a:cubicBezTo>
                  <a:cubicBezTo>
                    <a:pt x="207" y="680"/>
                    <a:pt x="166" y="674"/>
                    <a:pt x="134" y="648"/>
                  </a:cubicBezTo>
                  <a:cubicBezTo>
                    <a:pt x="125" y="641"/>
                    <a:pt x="117" y="633"/>
                    <a:pt x="110" y="624"/>
                  </a:cubicBezTo>
                  <a:cubicBezTo>
                    <a:pt x="98" y="609"/>
                    <a:pt x="78" y="576"/>
                    <a:pt x="78" y="576"/>
                  </a:cubicBezTo>
                  <a:cubicBezTo>
                    <a:pt x="66" y="506"/>
                    <a:pt x="74" y="544"/>
                    <a:pt x="54" y="464"/>
                  </a:cubicBezTo>
                  <a:cubicBezTo>
                    <a:pt x="37" y="397"/>
                    <a:pt x="58" y="463"/>
                    <a:pt x="30" y="408"/>
                  </a:cubicBezTo>
                  <a:cubicBezTo>
                    <a:pt x="26" y="400"/>
                    <a:pt x="30" y="380"/>
                    <a:pt x="22" y="384"/>
                  </a:cubicBezTo>
                  <a:cubicBezTo>
                    <a:pt x="12" y="389"/>
                    <a:pt x="17" y="405"/>
                    <a:pt x="14" y="416"/>
                  </a:cubicBezTo>
                  <a:close/>
                </a:path>
              </a:pathLst>
            </a:custGeom>
            <a:solidFill>
              <a:schemeClr val="accent2">
                <a:alpha val="50000"/>
              </a:schemeClr>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endParaRPr lang="tr-TR"/>
            </a:p>
          </p:txBody>
        </p:sp>
        <p:grpSp>
          <p:nvGrpSpPr>
            <p:cNvPr id="1035" name="Group 9"/>
            <p:cNvGrpSpPr>
              <a:grpSpLocks/>
            </p:cNvGrpSpPr>
            <p:nvPr/>
          </p:nvGrpSpPr>
          <p:grpSpPr bwMode="auto">
            <a:xfrm rot="416244">
              <a:off x="9" y="1746"/>
              <a:ext cx="1771" cy="1741"/>
              <a:chOff x="41" y="2787"/>
              <a:chExt cx="902" cy="833"/>
            </a:xfrm>
          </p:grpSpPr>
          <p:sp>
            <p:nvSpPr>
              <p:cNvPr id="129034" name="Freeform 10"/>
              <p:cNvSpPr>
                <a:spLocks/>
              </p:cNvSpPr>
              <p:nvPr userDrawn="1"/>
            </p:nvSpPr>
            <p:spPr bwMode="ltGray">
              <a:xfrm rot="373331" flipH="1">
                <a:off x="125" y="2787"/>
                <a:ext cx="313" cy="303"/>
              </a:xfrm>
              <a:custGeom>
                <a:avLst/>
                <a:gdLst>
                  <a:gd name="T0" fmla="*/ 46 w 217"/>
                  <a:gd name="T1" fmla="*/ 210 h 210"/>
                  <a:gd name="T2" fmla="*/ 37 w 217"/>
                  <a:gd name="T3" fmla="*/ 198 h 210"/>
                  <a:gd name="T4" fmla="*/ 26 w 217"/>
                  <a:gd name="T5" fmla="*/ 181 h 210"/>
                  <a:gd name="T6" fmla="*/ 15 w 217"/>
                  <a:gd name="T7" fmla="*/ 159 h 210"/>
                  <a:gd name="T8" fmla="*/ 5 w 217"/>
                  <a:gd name="T9" fmla="*/ 135 h 210"/>
                  <a:gd name="T10" fmla="*/ 0 w 217"/>
                  <a:gd name="T11" fmla="*/ 109 h 210"/>
                  <a:gd name="T12" fmla="*/ 1 w 217"/>
                  <a:gd name="T13" fmla="*/ 82 h 210"/>
                  <a:gd name="T14" fmla="*/ 9 w 217"/>
                  <a:gd name="T15" fmla="*/ 57 h 210"/>
                  <a:gd name="T16" fmla="*/ 27 w 217"/>
                  <a:gd name="T17" fmla="*/ 35 h 210"/>
                  <a:gd name="T18" fmla="*/ 45 w 217"/>
                  <a:gd name="T19" fmla="*/ 22 h 210"/>
                  <a:gd name="T20" fmla="*/ 60 w 217"/>
                  <a:gd name="T21" fmla="*/ 12 h 210"/>
                  <a:gd name="T22" fmla="*/ 72 w 217"/>
                  <a:gd name="T23" fmla="*/ 7 h 210"/>
                  <a:gd name="T24" fmla="*/ 81 w 217"/>
                  <a:gd name="T25" fmla="*/ 5 h 210"/>
                  <a:gd name="T26" fmla="*/ 88 w 217"/>
                  <a:gd name="T27" fmla="*/ 5 h 210"/>
                  <a:gd name="T28" fmla="*/ 104 w 217"/>
                  <a:gd name="T29" fmla="*/ 0 h 210"/>
                  <a:gd name="T30" fmla="*/ 148 w 217"/>
                  <a:gd name="T31" fmla="*/ 8 h 210"/>
                  <a:gd name="T32" fmla="*/ 160 w 217"/>
                  <a:gd name="T33" fmla="*/ 12 h 210"/>
                  <a:gd name="T34" fmla="*/ 172 w 217"/>
                  <a:gd name="T35" fmla="*/ 15 h 210"/>
                  <a:gd name="T36" fmla="*/ 182 w 217"/>
                  <a:gd name="T37" fmla="*/ 19 h 210"/>
                  <a:gd name="T38" fmla="*/ 190 w 217"/>
                  <a:gd name="T39" fmla="*/ 23 h 210"/>
                  <a:gd name="T40" fmla="*/ 198 w 217"/>
                  <a:gd name="T41" fmla="*/ 27 h 210"/>
                  <a:gd name="T42" fmla="*/ 205 w 217"/>
                  <a:gd name="T43" fmla="*/ 32 h 210"/>
                  <a:gd name="T44" fmla="*/ 211 w 217"/>
                  <a:gd name="T45" fmla="*/ 38 h 210"/>
                  <a:gd name="T46" fmla="*/ 217 w 217"/>
                  <a:gd name="T47" fmla="*/ 45 h 210"/>
                  <a:gd name="T48" fmla="*/ 205 w 217"/>
                  <a:gd name="T49" fmla="*/ 40 h 210"/>
                  <a:gd name="T50" fmla="*/ 194 w 217"/>
                  <a:gd name="T51" fmla="*/ 36 h 210"/>
                  <a:gd name="T52" fmla="*/ 183 w 217"/>
                  <a:gd name="T53" fmla="*/ 33 h 210"/>
                  <a:gd name="T54" fmla="*/ 172 w 217"/>
                  <a:gd name="T55" fmla="*/ 30 h 210"/>
                  <a:gd name="T56" fmla="*/ 163 w 217"/>
                  <a:gd name="T57" fmla="*/ 27 h 210"/>
                  <a:gd name="T58" fmla="*/ 153 w 217"/>
                  <a:gd name="T59" fmla="*/ 26 h 210"/>
                  <a:gd name="T60" fmla="*/ 143 w 217"/>
                  <a:gd name="T61" fmla="*/ 24 h 210"/>
                  <a:gd name="T62" fmla="*/ 134 w 217"/>
                  <a:gd name="T63" fmla="*/ 24 h 210"/>
                  <a:gd name="T64" fmla="*/ 125 w 217"/>
                  <a:gd name="T65" fmla="*/ 24 h 210"/>
                  <a:gd name="T66" fmla="*/ 116 w 217"/>
                  <a:gd name="T67" fmla="*/ 25 h 210"/>
                  <a:gd name="T68" fmla="*/ 107 w 217"/>
                  <a:gd name="T69" fmla="*/ 27 h 210"/>
                  <a:gd name="T70" fmla="*/ 99 w 217"/>
                  <a:gd name="T71" fmla="*/ 29 h 210"/>
                  <a:gd name="T72" fmla="*/ 91 w 217"/>
                  <a:gd name="T73" fmla="*/ 33 h 210"/>
                  <a:gd name="T74" fmla="*/ 82 w 217"/>
                  <a:gd name="T75" fmla="*/ 36 h 210"/>
                  <a:gd name="T76" fmla="*/ 74 w 217"/>
                  <a:gd name="T77" fmla="*/ 41 h 210"/>
                  <a:gd name="T78" fmla="*/ 66 w 217"/>
                  <a:gd name="T79" fmla="*/ 46 h 210"/>
                  <a:gd name="T80" fmla="*/ 52 w 217"/>
                  <a:gd name="T81" fmla="*/ 61 h 210"/>
                  <a:gd name="T82" fmla="*/ 42 w 217"/>
                  <a:gd name="T83" fmla="*/ 80 h 210"/>
                  <a:gd name="T84" fmla="*/ 37 w 217"/>
                  <a:gd name="T85" fmla="*/ 103 h 210"/>
                  <a:gd name="T86" fmla="*/ 35 w 217"/>
                  <a:gd name="T87" fmla="*/ 126 h 210"/>
                  <a:gd name="T88" fmla="*/ 35 w 217"/>
                  <a:gd name="T89" fmla="*/ 151 h 210"/>
                  <a:gd name="T90" fmla="*/ 38 w 217"/>
                  <a:gd name="T91" fmla="*/ 174 h 210"/>
                  <a:gd name="T92" fmla="*/ 41 w 217"/>
                  <a:gd name="T93" fmla="*/ 194 h 210"/>
                  <a:gd name="T94" fmla="*/ 46 w 217"/>
                  <a:gd name="T95" fmla="*/ 210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7" h="210">
                    <a:moveTo>
                      <a:pt x="46" y="210"/>
                    </a:moveTo>
                    <a:lnTo>
                      <a:pt x="37" y="198"/>
                    </a:lnTo>
                    <a:lnTo>
                      <a:pt x="26" y="181"/>
                    </a:lnTo>
                    <a:lnTo>
                      <a:pt x="15" y="159"/>
                    </a:lnTo>
                    <a:lnTo>
                      <a:pt x="5" y="135"/>
                    </a:lnTo>
                    <a:lnTo>
                      <a:pt x="0" y="109"/>
                    </a:lnTo>
                    <a:lnTo>
                      <a:pt x="1" y="82"/>
                    </a:lnTo>
                    <a:lnTo>
                      <a:pt x="9" y="57"/>
                    </a:lnTo>
                    <a:lnTo>
                      <a:pt x="27" y="35"/>
                    </a:lnTo>
                    <a:lnTo>
                      <a:pt x="45" y="22"/>
                    </a:lnTo>
                    <a:lnTo>
                      <a:pt x="60" y="12"/>
                    </a:lnTo>
                    <a:lnTo>
                      <a:pt x="72" y="7"/>
                    </a:lnTo>
                    <a:lnTo>
                      <a:pt x="81" y="5"/>
                    </a:lnTo>
                    <a:lnTo>
                      <a:pt x="88" y="5"/>
                    </a:lnTo>
                    <a:lnTo>
                      <a:pt x="104" y="0"/>
                    </a:lnTo>
                    <a:lnTo>
                      <a:pt x="148" y="8"/>
                    </a:lnTo>
                    <a:lnTo>
                      <a:pt x="160" y="12"/>
                    </a:lnTo>
                    <a:lnTo>
                      <a:pt x="172" y="15"/>
                    </a:lnTo>
                    <a:lnTo>
                      <a:pt x="182" y="19"/>
                    </a:lnTo>
                    <a:lnTo>
                      <a:pt x="190" y="23"/>
                    </a:lnTo>
                    <a:lnTo>
                      <a:pt x="198" y="27"/>
                    </a:lnTo>
                    <a:lnTo>
                      <a:pt x="205" y="32"/>
                    </a:lnTo>
                    <a:lnTo>
                      <a:pt x="211" y="38"/>
                    </a:lnTo>
                    <a:lnTo>
                      <a:pt x="217" y="45"/>
                    </a:lnTo>
                    <a:lnTo>
                      <a:pt x="205" y="40"/>
                    </a:lnTo>
                    <a:lnTo>
                      <a:pt x="194" y="36"/>
                    </a:lnTo>
                    <a:lnTo>
                      <a:pt x="183" y="33"/>
                    </a:lnTo>
                    <a:lnTo>
                      <a:pt x="172" y="30"/>
                    </a:lnTo>
                    <a:lnTo>
                      <a:pt x="163" y="27"/>
                    </a:lnTo>
                    <a:lnTo>
                      <a:pt x="153" y="26"/>
                    </a:lnTo>
                    <a:lnTo>
                      <a:pt x="143" y="24"/>
                    </a:lnTo>
                    <a:lnTo>
                      <a:pt x="134" y="24"/>
                    </a:lnTo>
                    <a:lnTo>
                      <a:pt x="125" y="24"/>
                    </a:lnTo>
                    <a:lnTo>
                      <a:pt x="116" y="25"/>
                    </a:lnTo>
                    <a:lnTo>
                      <a:pt x="107" y="27"/>
                    </a:lnTo>
                    <a:lnTo>
                      <a:pt x="99" y="29"/>
                    </a:lnTo>
                    <a:lnTo>
                      <a:pt x="91" y="33"/>
                    </a:lnTo>
                    <a:lnTo>
                      <a:pt x="82" y="36"/>
                    </a:lnTo>
                    <a:lnTo>
                      <a:pt x="74" y="41"/>
                    </a:lnTo>
                    <a:lnTo>
                      <a:pt x="66" y="46"/>
                    </a:lnTo>
                    <a:lnTo>
                      <a:pt x="52" y="61"/>
                    </a:lnTo>
                    <a:lnTo>
                      <a:pt x="42" y="80"/>
                    </a:lnTo>
                    <a:lnTo>
                      <a:pt x="37" y="103"/>
                    </a:lnTo>
                    <a:lnTo>
                      <a:pt x="35" y="126"/>
                    </a:lnTo>
                    <a:lnTo>
                      <a:pt x="35" y="151"/>
                    </a:lnTo>
                    <a:lnTo>
                      <a:pt x="38" y="174"/>
                    </a:lnTo>
                    <a:lnTo>
                      <a:pt x="41" y="194"/>
                    </a:lnTo>
                    <a:lnTo>
                      <a:pt x="46" y="21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35" name="Freeform 11"/>
              <p:cNvSpPr>
                <a:spLocks/>
              </p:cNvSpPr>
              <p:nvPr userDrawn="1"/>
            </p:nvSpPr>
            <p:spPr bwMode="ltGray">
              <a:xfrm rot="373331" flipH="1">
                <a:off x="41" y="2843"/>
                <a:ext cx="262" cy="308"/>
              </a:xfrm>
              <a:custGeom>
                <a:avLst/>
                <a:gdLst>
                  <a:gd name="T0" fmla="*/ 109 w 182"/>
                  <a:gd name="T1" fmla="*/ 0 h 213"/>
                  <a:gd name="T2" fmla="*/ 112 w 182"/>
                  <a:gd name="T3" fmla="*/ 2 h 213"/>
                  <a:gd name="T4" fmla="*/ 118 w 182"/>
                  <a:gd name="T5" fmla="*/ 8 h 213"/>
                  <a:gd name="T6" fmla="*/ 127 w 182"/>
                  <a:gd name="T7" fmla="*/ 18 h 213"/>
                  <a:gd name="T8" fmla="*/ 137 w 182"/>
                  <a:gd name="T9" fmla="*/ 33 h 213"/>
                  <a:gd name="T10" fmla="*/ 145 w 182"/>
                  <a:gd name="T11" fmla="*/ 52 h 213"/>
                  <a:gd name="T12" fmla="*/ 150 w 182"/>
                  <a:gd name="T13" fmla="*/ 76 h 213"/>
                  <a:gd name="T14" fmla="*/ 150 w 182"/>
                  <a:gd name="T15" fmla="*/ 105 h 213"/>
                  <a:gd name="T16" fmla="*/ 144 w 182"/>
                  <a:gd name="T17" fmla="*/ 139 h 213"/>
                  <a:gd name="T18" fmla="*/ 140 w 182"/>
                  <a:gd name="T19" fmla="*/ 149 h 213"/>
                  <a:gd name="T20" fmla="*/ 136 w 182"/>
                  <a:gd name="T21" fmla="*/ 157 h 213"/>
                  <a:gd name="T22" fmla="*/ 131 w 182"/>
                  <a:gd name="T23" fmla="*/ 165 h 213"/>
                  <a:gd name="T24" fmla="*/ 125 w 182"/>
                  <a:gd name="T25" fmla="*/ 173 h 213"/>
                  <a:gd name="T26" fmla="*/ 117 w 182"/>
                  <a:gd name="T27" fmla="*/ 180 h 213"/>
                  <a:gd name="T28" fmla="*/ 110 w 182"/>
                  <a:gd name="T29" fmla="*/ 185 h 213"/>
                  <a:gd name="T30" fmla="*/ 102 w 182"/>
                  <a:gd name="T31" fmla="*/ 191 h 213"/>
                  <a:gd name="T32" fmla="*/ 92 w 182"/>
                  <a:gd name="T33" fmla="*/ 195 h 213"/>
                  <a:gd name="T34" fmla="*/ 82 w 182"/>
                  <a:gd name="T35" fmla="*/ 197 h 213"/>
                  <a:gd name="T36" fmla="*/ 72 w 182"/>
                  <a:gd name="T37" fmla="*/ 200 h 213"/>
                  <a:gd name="T38" fmla="*/ 61 w 182"/>
                  <a:gd name="T39" fmla="*/ 201 h 213"/>
                  <a:gd name="T40" fmla="*/ 49 w 182"/>
                  <a:gd name="T41" fmla="*/ 201 h 213"/>
                  <a:gd name="T42" fmla="*/ 37 w 182"/>
                  <a:gd name="T43" fmla="*/ 200 h 213"/>
                  <a:gd name="T44" fmla="*/ 25 w 182"/>
                  <a:gd name="T45" fmla="*/ 197 h 213"/>
                  <a:gd name="T46" fmla="*/ 12 w 182"/>
                  <a:gd name="T47" fmla="*/ 193 h 213"/>
                  <a:gd name="T48" fmla="*/ 0 w 182"/>
                  <a:gd name="T49" fmla="*/ 188 h 213"/>
                  <a:gd name="T50" fmla="*/ 11 w 182"/>
                  <a:gd name="T51" fmla="*/ 195 h 213"/>
                  <a:gd name="T52" fmla="*/ 22 w 182"/>
                  <a:gd name="T53" fmla="*/ 200 h 213"/>
                  <a:gd name="T54" fmla="*/ 33 w 182"/>
                  <a:gd name="T55" fmla="*/ 205 h 213"/>
                  <a:gd name="T56" fmla="*/ 43 w 182"/>
                  <a:gd name="T57" fmla="*/ 208 h 213"/>
                  <a:gd name="T58" fmla="*/ 53 w 182"/>
                  <a:gd name="T59" fmla="*/ 211 h 213"/>
                  <a:gd name="T60" fmla="*/ 63 w 182"/>
                  <a:gd name="T61" fmla="*/ 212 h 213"/>
                  <a:gd name="T62" fmla="*/ 73 w 182"/>
                  <a:gd name="T63" fmla="*/ 213 h 213"/>
                  <a:gd name="T64" fmla="*/ 83 w 182"/>
                  <a:gd name="T65" fmla="*/ 213 h 213"/>
                  <a:gd name="T66" fmla="*/ 91 w 182"/>
                  <a:gd name="T67" fmla="*/ 212 h 213"/>
                  <a:gd name="T68" fmla="*/ 100 w 182"/>
                  <a:gd name="T69" fmla="*/ 210 h 213"/>
                  <a:gd name="T70" fmla="*/ 108 w 182"/>
                  <a:gd name="T71" fmla="*/ 208 h 213"/>
                  <a:gd name="T72" fmla="*/ 116 w 182"/>
                  <a:gd name="T73" fmla="*/ 206 h 213"/>
                  <a:gd name="T74" fmla="*/ 123 w 182"/>
                  <a:gd name="T75" fmla="*/ 203 h 213"/>
                  <a:gd name="T76" fmla="*/ 130 w 182"/>
                  <a:gd name="T77" fmla="*/ 199 h 213"/>
                  <a:gd name="T78" fmla="*/ 136 w 182"/>
                  <a:gd name="T79" fmla="*/ 195 h 213"/>
                  <a:gd name="T80" fmla="*/ 142 w 182"/>
                  <a:gd name="T81" fmla="*/ 191 h 213"/>
                  <a:gd name="T82" fmla="*/ 158 w 182"/>
                  <a:gd name="T83" fmla="*/ 176 h 213"/>
                  <a:gd name="T84" fmla="*/ 169 w 182"/>
                  <a:gd name="T85" fmla="*/ 161 h 213"/>
                  <a:gd name="T86" fmla="*/ 176 w 182"/>
                  <a:gd name="T87" fmla="*/ 144 h 213"/>
                  <a:gd name="T88" fmla="*/ 179 w 182"/>
                  <a:gd name="T89" fmla="*/ 128 h 213"/>
                  <a:gd name="T90" fmla="*/ 181 w 182"/>
                  <a:gd name="T91" fmla="*/ 111 h 213"/>
                  <a:gd name="T92" fmla="*/ 181 w 182"/>
                  <a:gd name="T93" fmla="*/ 95 h 213"/>
                  <a:gd name="T94" fmla="*/ 182 w 182"/>
                  <a:gd name="T95" fmla="*/ 79 h 213"/>
                  <a:gd name="T96" fmla="*/ 173 w 182"/>
                  <a:gd name="T97" fmla="*/ 46 h 213"/>
                  <a:gd name="T98" fmla="*/ 156 w 182"/>
                  <a:gd name="T99" fmla="*/ 21 h 213"/>
                  <a:gd name="T100" fmla="*/ 151 w 182"/>
                  <a:gd name="T101" fmla="*/ 18 h 213"/>
                  <a:gd name="T102" fmla="*/ 147 w 182"/>
                  <a:gd name="T103" fmla="*/ 15 h 213"/>
                  <a:gd name="T104" fmla="*/ 142 w 182"/>
                  <a:gd name="T105" fmla="*/ 13 h 213"/>
                  <a:gd name="T106" fmla="*/ 138 w 182"/>
                  <a:gd name="T107" fmla="*/ 11 h 213"/>
                  <a:gd name="T108" fmla="*/ 132 w 182"/>
                  <a:gd name="T109" fmla="*/ 9 h 213"/>
                  <a:gd name="T110" fmla="*/ 126 w 182"/>
                  <a:gd name="T111" fmla="*/ 6 h 213"/>
                  <a:gd name="T112" fmla="*/ 119 w 182"/>
                  <a:gd name="T113" fmla="*/ 3 h 213"/>
                  <a:gd name="T114" fmla="*/ 109 w 182"/>
                  <a:gd name="T115" fmla="*/ 0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2" h="213">
                    <a:moveTo>
                      <a:pt x="109" y="0"/>
                    </a:moveTo>
                    <a:lnTo>
                      <a:pt x="112" y="2"/>
                    </a:lnTo>
                    <a:lnTo>
                      <a:pt x="118" y="8"/>
                    </a:lnTo>
                    <a:lnTo>
                      <a:pt x="127" y="18"/>
                    </a:lnTo>
                    <a:lnTo>
                      <a:pt x="137" y="33"/>
                    </a:lnTo>
                    <a:lnTo>
                      <a:pt x="145" y="52"/>
                    </a:lnTo>
                    <a:lnTo>
                      <a:pt x="150" y="76"/>
                    </a:lnTo>
                    <a:lnTo>
                      <a:pt x="150" y="105"/>
                    </a:lnTo>
                    <a:lnTo>
                      <a:pt x="144" y="139"/>
                    </a:lnTo>
                    <a:lnTo>
                      <a:pt x="140" y="149"/>
                    </a:lnTo>
                    <a:lnTo>
                      <a:pt x="136" y="157"/>
                    </a:lnTo>
                    <a:lnTo>
                      <a:pt x="131" y="165"/>
                    </a:lnTo>
                    <a:lnTo>
                      <a:pt x="125" y="173"/>
                    </a:lnTo>
                    <a:lnTo>
                      <a:pt x="117" y="180"/>
                    </a:lnTo>
                    <a:lnTo>
                      <a:pt x="110" y="185"/>
                    </a:lnTo>
                    <a:lnTo>
                      <a:pt x="102" y="191"/>
                    </a:lnTo>
                    <a:lnTo>
                      <a:pt x="92" y="195"/>
                    </a:lnTo>
                    <a:lnTo>
                      <a:pt x="82" y="197"/>
                    </a:lnTo>
                    <a:lnTo>
                      <a:pt x="72" y="200"/>
                    </a:lnTo>
                    <a:lnTo>
                      <a:pt x="61" y="201"/>
                    </a:lnTo>
                    <a:lnTo>
                      <a:pt x="49" y="201"/>
                    </a:lnTo>
                    <a:lnTo>
                      <a:pt x="37" y="200"/>
                    </a:lnTo>
                    <a:lnTo>
                      <a:pt x="25" y="197"/>
                    </a:lnTo>
                    <a:lnTo>
                      <a:pt x="12" y="193"/>
                    </a:lnTo>
                    <a:lnTo>
                      <a:pt x="0" y="188"/>
                    </a:lnTo>
                    <a:lnTo>
                      <a:pt x="11" y="195"/>
                    </a:lnTo>
                    <a:lnTo>
                      <a:pt x="22" y="200"/>
                    </a:lnTo>
                    <a:lnTo>
                      <a:pt x="33" y="205"/>
                    </a:lnTo>
                    <a:lnTo>
                      <a:pt x="43" y="208"/>
                    </a:lnTo>
                    <a:lnTo>
                      <a:pt x="53" y="211"/>
                    </a:lnTo>
                    <a:lnTo>
                      <a:pt x="63" y="212"/>
                    </a:lnTo>
                    <a:lnTo>
                      <a:pt x="73" y="213"/>
                    </a:lnTo>
                    <a:lnTo>
                      <a:pt x="83" y="213"/>
                    </a:lnTo>
                    <a:lnTo>
                      <a:pt x="91" y="212"/>
                    </a:lnTo>
                    <a:lnTo>
                      <a:pt x="100" y="210"/>
                    </a:lnTo>
                    <a:lnTo>
                      <a:pt x="108" y="208"/>
                    </a:lnTo>
                    <a:lnTo>
                      <a:pt x="116" y="206"/>
                    </a:lnTo>
                    <a:lnTo>
                      <a:pt x="123" y="203"/>
                    </a:lnTo>
                    <a:lnTo>
                      <a:pt x="130" y="199"/>
                    </a:lnTo>
                    <a:lnTo>
                      <a:pt x="136" y="195"/>
                    </a:lnTo>
                    <a:lnTo>
                      <a:pt x="142" y="191"/>
                    </a:lnTo>
                    <a:lnTo>
                      <a:pt x="158" y="176"/>
                    </a:lnTo>
                    <a:lnTo>
                      <a:pt x="169" y="161"/>
                    </a:lnTo>
                    <a:lnTo>
                      <a:pt x="176" y="144"/>
                    </a:lnTo>
                    <a:lnTo>
                      <a:pt x="179" y="128"/>
                    </a:lnTo>
                    <a:lnTo>
                      <a:pt x="181" y="111"/>
                    </a:lnTo>
                    <a:lnTo>
                      <a:pt x="181" y="95"/>
                    </a:lnTo>
                    <a:lnTo>
                      <a:pt x="182" y="79"/>
                    </a:lnTo>
                    <a:lnTo>
                      <a:pt x="173" y="46"/>
                    </a:lnTo>
                    <a:lnTo>
                      <a:pt x="156" y="21"/>
                    </a:lnTo>
                    <a:lnTo>
                      <a:pt x="151" y="18"/>
                    </a:lnTo>
                    <a:lnTo>
                      <a:pt x="147" y="15"/>
                    </a:lnTo>
                    <a:lnTo>
                      <a:pt x="142" y="13"/>
                    </a:lnTo>
                    <a:lnTo>
                      <a:pt x="138" y="11"/>
                    </a:lnTo>
                    <a:lnTo>
                      <a:pt x="132" y="9"/>
                    </a:lnTo>
                    <a:lnTo>
                      <a:pt x="126" y="6"/>
                    </a:lnTo>
                    <a:lnTo>
                      <a:pt x="119" y="3"/>
                    </a:lnTo>
                    <a:lnTo>
                      <a:pt x="109"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36" name="Freeform 12"/>
              <p:cNvSpPr>
                <a:spLocks/>
              </p:cNvSpPr>
              <p:nvPr userDrawn="1"/>
            </p:nvSpPr>
            <p:spPr bwMode="ltGray">
              <a:xfrm rot="373331" flipH="1">
                <a:off x="121" y="2907"/>
                <a:ext cx="93" cy="156"/>
              </a:xfrm>
              <a:custGeom>
                <a:avLst/>
                <a:gdLst>
                  <a:gd name="T0" fmla="*/ 94 w 128"/>
                  <a:gd name="T1" fmla="*/ 0 h 217"/>
                  <a:gd name="T2" fmla="*/ 105 w 128"/>
                  <a:gd name="T3" fmla="*/ 9 h 217"/>
                  <a:gd name="T4" fmla="*/ 115 w 128"/>
                  <a:gd name="T5" fmla="*/ 27 h 217"/>
                  <a:gd name="T6" fmla="*/ 123 w 128"/>
                  <a:gd name="T7" fmla="*/ 50 h 217"/>
                  <a:gd name="T8" fmla="*/ 128 w 128"/>
                  <a:gd name="T9" fmla="*/ 78 h 217"/>
                  <a:gd name="T10" fmla="*/ 127 w 128"/>
                  <a:gd name="T11" fmla="*/ 111 h 217"/>
                  <a:gd name="T12" fmla="*/ 116 w 128"/>
                  <a:gd name="T13" fmla="*/ 145 h 217"/>
                  <a:gd name="T14" fmla="*/ 94 w 128"/>
                  <a:gd name="T15" fmla="*/ 181 h 217"/>
                  <a:gd name="T16" fmla="*/ 60 w 128"/>
                  <a:gd name="T17" fmla="*/ 217 h 217"/>
                  <a:gd name="T18" fmla="*/ 49 w 128"/>
                  <a:gd name="T19" fmla="*/ 213 h 217"/>
                  <a:gd name="T20" fmla="*/ 38 w 128"/>
                  <a:gd name="T21" fmla="*/ 210 h 217"/>
                  <a:gd name="T22" fmla="*/ 26 w 128"/>
                  <a:gd name="T23" fmla="*/ 205 h 217"/>
                  <a:gd name="T24" fmla="*/ 16 w 128"/>
                  <a:gd name="T25" fmla="*/ 201 h 217"/>
                  <a:gd name="T26" fmla="*/ 8 w 128"/>
                  <a:gd name="T27" fmla="*/ 196 h 217"/>
                  <a:gd name="T28" fmla="*/ 2 w 128"/>
                  <a:gd name="T29" fmla="*/ 190 h 217"/>
                  <a:gd name="T30" fmla="*/ 0 w 128"/>
                  <a:gd name="T31" fmla="*/ 183 h 217"/>
                  <a:gd name="T32" fmla="*/ 1 w 128"/>
                  <a:gd name="T33" fmla="*/ 178 h 217"/>
                  <a:gd name="T34" fmla="*/ 13 w 128"/>
                  <a:gd name="T35" fmla="*/ 171 h 217"/>
                  <a:gd name="T36" fmla="*/ 29 w 128"/>
                  <a:gd name="T37" fmla="*/ 161 h 217"/>
                  <a:gd name="T38" fmla="*/ 46 w 128"/>
                  <a:gd name="T39" fmla="*/ 150 h 217"/>
                  <a:gd name="T40" fmla="*/ 63 w 128"/>
                  <a:gd name="T41" fmla="*/ 134 h 217"/>
                  <a:gd name="T42" fmla="*/ 79 w 128"/>
                  <a:gd name="T43" fmla="*/ 112 h 217"/>
                  <a:gd name="T44" fmla="*/ 91 w 128"/>
                  <a:gd name="T45" fmla="*/ 83 h 217"/>
                  <a:gd name="T46" fmla="*/ 97 w 128"/>
                  <a:gd name="T47" fmla="*/ 46 h 217"/>
                  <a:gd name="T48" fmla="*/ 94 w 128"/>
                  <a:gd name="T49" fmla="*/ 0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8" h="217">
                    <a:moveTo>
                      <a:pt x="94" y="0"/>
                    </a:moveTo>
                    <a:lnTo>
                      <a:pt x="105" y="9"/>
                    </a:lnTo>
                    <a:lnTo>
                      <a:pt x="115" y="27"/>
                    </a:lnTo>
                    <a:lnTo>
                      <a:pt x="123" y="50"/>
                    </a:lnTo>
                    <a:lnTo>
                      <a:pt x="128" y="78"/>
                    </a:lnTo>
                    <a:lnTo>
                      <a:pt x="127" y="111"/>
                    </a:lnTo>
                    <a:lnTo>
                      <a:pt x="116" y="145"/>
                    </a:lnTo>
                    <a:lnTo>
                      <a:pt x="94" y="181"/>
                    </a:lnTo>
                    <a:lnTo>
                      <a:pt x="60" y="217"/>
                    </a:lnTo>
                    <a:lnTo>
                      <a:pt x="49" y="213"/>
                    </a:lnTo>
                    <a:lnTo>
                      <a:pt x="38" y="210"/>
                    </a:lnTo>
                    <a:lnTo>
                      <a:pt x="26" y="205"/>
                    </a:lnTo>
                    <a:lnTo>
                      <a:pt x="16" y="201"/>
                    </a:lnTo>
                    <a:lnTo>
                      <a:pt x="8" y="196"/>
                    </a:lnTo>
                    <a:lnTo>
                      <a:pt x="2" y="190"/>
                    </a:lnTo>
                    <a:lnTo>
                      <a:pt x="0" y="183"/>
                    </a:lnTo>
                    <a:lnTo>
                      <a:pt x="1" y="178"/>
                    </a:lnTo>
                    <a:lnTo>
                      <a:pt x="13" y="171"/>
                    </a:lnTo>
                    <a:lnTo>
                      <a:pt x="29" y="161"/>
                    </a:lnTo>
                    <a:lnTo>
                      <a:pt x="46" y="150"/>
                    </a:lnTo>
                    <a:lnTo>
                      <a:pt x="63" y="134"/>
                    </a:lnTo>
                    <a:lnTo>
                      <a:pt x="79" y="112"/>
                    </a:lnTo>
                    <a:lnTo>
                      <a:pt x="91" y="83"/>
                    </a:lnTo>
                    <a:lnTo>
                      <a:pt x="97" y="46"/>
                    </a:lnTo>
                    <a:lnTo>
                      <a:pt x="94"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37" name="Freeform 13"/>
              <p:cNvSpPr>
                <a:spLocks/>
              </p:cNvSpPr>
              <p:nvPr userDrawn="1"/>
            </p:nvSpPr>
            <p:spPr bwMode="ltGray">
              <a:xfrm rot="373331" flipH="1">
                <a:off x="313" y="3110"/>
                <a:ext cx="85" cy="93"/>
              </a:xfrm>
              <a:custGeom>
                <a:avLst/>
                <a:gdLst>
                  <a:gd name="T0" fmla="*/ 75 w 117"/>
                  <a:gd name="T1" fmla="*/ 0 h 132"/>
                  <a:gd name="T2" fmla="*/ 0 w 117"/>
                  <a:gd name="T3" fmla="*/ 25 h 132"/>
                  <a:gd name="T4" fmla="*/ 3 w 117"/>
                  <a:gd name="T5" fmla="*/ 26 h 132"/>
                  <a:gd name="T6" fmla="*/ 14 w 117"/>
                  <a:gd name="T7" fmla="*/ 29 h 132"/>
                  <a:gd name="T8" fmla="*/ 29 w 117"/>
                  <a:gd name="T9" fmla="*/ 36 h 132"/>
                  <a:gd name="T10" fmla="*/ 46 w 117"/>
                  <a:gd name="T11" fmla="*/ 47 h 132"/>
                  <a:gd name="T12" fmla="*/ 66 w 117"/>
                  <a:gd name="T13" fmla="*/ 62 h 132"/>
                  <a:gd name="T14" fmla="*/ 84 w 117"/>
                  <a:gd name="T15" fmla="*/ 80 h 132"/>
                  <a:gd name="T16" fmla="*/ 102 w 117"/>
                  <a:gd name="T17" fmla="*/ 103 h 132"/>
                  <a:gd name="T18" fmla="*/ 116 w 117"/>
                  <a:gd name="T19" fmla="*/ 132 h 132"/>
                  <a:gd name="T20" fmla="*/ 117 w 117"/>
                  <a:gd name="T21" fmla="*/ 120 h 132"/>
                  <a:gd name="T22" fmla="*/ 115 w 117"/>
                  <a:gd name="T23" fmla="*/ 107 h 132"/>
                  <a:gd name="T24" fmla="*/ 108 w 117"/>
                  <a:gd name="T25" fmla="*/ 90 h 132"/>
                  <a:gd name="T26" fmla="*/ 99 w 117"/>
                  <a:gd name="T27" fmla="*/ 74 h 132"/>
                  <a:gd name="T28" fmla="*/ 89 w 117"/>
                  <a:gd name="T29" fmla="*/ 58 h 132"/>
                  <a:gd name="T30" fmla="*/ 78 w 117"/>
                  <a:gd name="T31" fmla="*/ 45 h 132"/>
                  <a:gd name="T32" fmla="*/ 67 w 117"/>
                  <a:gd name="T33" fmla="*/ 36 h 132"/>
                  <a:gd name="T34" fmla="*/ 58 w 117"/>
                  <a:gd name="T35" fmla="*/ 32 h 132"/>
                  <a:gd name="T36" fmla="*/ 69 w 117"/>
                  <a:gd name="T37" fmla="*/ 29 h 132"/>
                  <a:gd name="T38" fmla="*/ 79 w 117"/>
                  <a:gd name="T39" fmla="*/ 28 h 132"/>
                  <a:gd name="T40" fmla="*/ 89 w 117"/>
                  <a:gd name="T41" fmla="*/ 26 h 132"/>
                  <a:gd name="T42" fmla="*/ 98 w 117"/>
                  <a:gd name="T43" fmla="*/ 25 h 132"/>
                  <a:gd name="T44" fmla="*/ 105 w 117"/>
                  <a:gd name="T45" fmla="*/ 24 h 132"/>
                  <a:gd name="T46" fmla="*/ 109 w 117"/>
                  <a:gd name="T47" fmla="*/ 22 h 132"/>
                  <a:gd name="T48" fmla="*/ 113 w 117"/>
                  <a:gd name="T49" fmla="*/ 21 h 132"/>
                  <a:gd name="T50" fmla="*/ 114 w 117"/>
                  <a:gd name="T51" fmla="*/ 21 h 132"/>
                  <a:gd name="T52" fmla="*/ 75 w 117"/>
                  <a:gd name="T53"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7" h="132">
                    <a:moveTo>
                      <a:pt x="75" y="0"/>
                    </a:moveTo>
                    <a:lnTo>
                      <a:pt x="0" y="25"/>
                    </a:lnTo>
                    <a:lnTo>
                      <a:pt x="3" y="26"/>
                    </a:lnTo>
                    <a:lnTo>
                      <a:pt x="14" y="29"/>
                    </a:lnTo>
                    <a:lnTo>
                      <a:pt x="29" y="36"/>
                    </a:lnTo>
                    <a:lnTo>
                      <a:pt x="46" y="47"/>
                    </a:lnTo>
                    <a:lnTo>
                      <a:pt x="66" y="62"/>
                    </a:lnTo>
                    <a:lnTo>
                      <a:pt x="84" y="80"/>
                    </a:lnTo>
                    <a:lnTo>
                      <a:pt x="102" y="103"/>
                    </a:lnTo>
                    <a:lnTo>
                      <a:pt x="116" y="132"/>
                    </a:lnTo>
                    <a:lnTo>
                      <a:pt x="117" y="120"/>
                    </a:lnTo>
                    <a:lnTo>
                      <a:pt x="115" y="107"/>
                    </a:lnTo>
                    <a:lnTo>
                      <a:pt x="108" y="90"/>
                    </a:lnTo>
                    <a:lnTo>
                      <a:pt x="99" y="74"/>
                    </a:lnTo>
                    <a:lnTo>
                      <a:pt x="89" y="58"/>
                    </a:lnTo>
                    <a:lnTo>
                      <a:pt x="78" y="45"/>
                    </a:lnTo>
                    <a:lnTo>
                      <a:pt x="67" y="36"/>
                    </a:lnTo>
                    <a:lnTo>
                      <a:pt x="58" y="32"/>
                    </a:lnTo>
                    <a:lnTo>
                      <a:pt x="69" y="29"/>
                    </a:lnTo>
                    <a:lnTo>
                      <a:pt x="79" y="28"/>
                    </a:lnTo>
                    <a:lnTo>
                      <a:pt x="89" y="26"/>
                    </a:lnTo>
                    <a:lnTo>
                      <a:pt x="98" y="25"/>
                    </a:lnTo>
                    <a:lnTo>
                      <a:pt x="105" y="24"/>
                    </a:lnTo>
                    <a:lnTo>
                      <a:pt x="109" y="22"/>
                    </a:lnTo>
                    <a:lnTo>
                      <a:pt x="113" y="21"/>
                    </a:lnTo>
                    <a:lnTo>
                      <a:pt x="114" y="21"/>
                    </a:lnTo>
                    <a:lnTo>
                      <a:pt x="75"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38" name="Freeform 14"/>
              <p:cNvSpPr>
                <a:spLocks/>
              </p:cNvSpPr>
              <p:nvPr userDrawn="1"/>
            </p:nvSpPr>
            <p:spPr bwMode="ltGray">
              <a:xfrm rot="373331" flipH="1">
                <a:off x="289" y="3134"/>
                <a:ext cx="21" cy="55"/>
              </a:xfrm>
              <a:custGeom>
                <a:avLst/>
                <a:gdLst>
                  <a:gd name="T0" fmla="*/ 29 w 29"/>
                  <a:gd name="T1" fmla="*/ 0 h 77"/>
                  <a:gd name="T2" fmla="*/ 23 w 29"/>
                  <a:gd name="T3" fmla="*/ 0 h 77"/>
                  <a:gd name="T4" fmla="*/ 16 w 29"/>
                  <a:gd name="T5" fmla="*/ 4 h 77"/>
                  <a:gd name="T6" fmla="*/ 9 w 29"/>
                  <a:gd name="T7" fmla="*/ 9 h 77"/>
                  <a:gd name="T8" fmla="*/ 4 w 29"/>
                  <a:gd name="T9" fmla="*/ 19 h 77"/>
                  <a:gd name="T10" fmla="*/ 1 w 29"/>
                  <a:gd name="T11" fmla="*/ 30 h 77"/>
                  <a:gd name="T12" fmla="*/ 0 w 29"/>
                  <a:gd name="T13" fmla="*/ 44 h 77"/>
                  <a:gd name="T14" fmla="*/ 3 w 29"/>
                  <a:gd name="T15" fmla="*/ 60 h 77"/>
                  <a:gd name="T16" fmla="*/ 11 w 29"/>
                  <a:gd name="T17" fmla="*/ 77 h 77"/>
                  <a:gd name="T18" fmla="*/ 15 w 29"/>
                  <a:gd name="T19" fmla="*/ 53 h 77"/>
                  <a:gd name="T20" fmla="*/ 19 w 29"/>
                  <a:gd name="T21" fmla="*/ 37 h 77"/>
                  <a:gd name="T22" fmla="*/ 23 w 29"/>
                  <a:gd name="T23" fmla="*/ 22 h 77"/>
                  <a:gd name="T24" fmla="*/ 29 w 29"/>
                  <a:gd name="T25" fmla="*/ 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9" h="77">
                    <a:moveTo>
                      <a:pt x="29" y="0"/>
                    </a:moveTo>
                    <a:lnTo>
                      <a:pt x="23" y="0"/>
                    </a:lnTo>
                    <a:lnTo>
                      <a:pt x="16" y="4"/>
                    </a:lnTo>
                    <a:lnTo>
                      <a:pt x="9" y="9"/>
                    </a:lnTo>
                    <a:lnTo>
                      <a:pt x="4" y="19"/>
                    </a:lnTo>
                    <a:lnTo>
                      <a:pt x="1" y="30"/>
                    </a:lnTo>
                    <a:lnTo>
                      <a:pt x="0" y="44"/>
                    </a:lnTo>
                    <a:lnTo>
                      <a:pt x="3" y="60"/>
                    </a:lnTo>
                    <a:lnTo>
                      <a:pt x="11" y="77"/>
                    </a:lnTo>
                    <a:lnTo>
                      <a:pt x="15" y="53"/>
                    </a:lnTo>
                    <a:lnTo>
                      <a:pt x="19" y="37"/>
                    </a:lnTo>
                    <a:lnTo>
                      <a:pt x="23" y="22"/>
                    </a:lnTo>
                    <a:lnTo>
                      <a:pt x="29" y="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nvGrpSpPr>
              <p:cNvPr id="1067" name="Group 15"/>
              <p:cNvGrpSpPr>
                <a:grpSpLocks/>
              </p:cNvGrpSpPr>
              <p:nvPr userDrawn="1"/>
            </p:nvGrpSpPr>
            <p:grpSpPr bwMode="auto">
              <a:xfrm rot="10886446" flipH="1">
                <a:off x="335" y="3251"/>
                <a:ext cx="608" cy="369"/>
                <a:chOff x="-366" y="1704"/>
                <a:chExt cx="608" cy="369"/>
              </a:xfrm>
            </p:grpSpPr>
            <p:sp>
              <p:nvSpPr>
                <p:cNvPr id="129040" name="Freeform 16"/>
                <p:cNvSpPr>
                  <a:spLocks/>
                </p:cNvSpPr>
                <p:nvPr userDrawn="1"/>
              </p:nvSpPr>
              <p:spPr bwMode="ltGray">
                <a:xfrm rot="4200091">
                  <a:off x="-243" y="1807"/>
                  <a:ext cx="143" cy="390"/>
                </a:xfrm>
                <a:custGeom>
                  <a:avLst/>
                  <a:gdLst>
                    <a:gd name="T0" fmla="*/ 12 w 207"/>
                    <a:gd name="T1" fmla="*/ 44 h 564"/>
                    <a:gd name="T2" fmla="*/ 6 w 207"/>
                    <a:gd name="T3" fmla="*/ 72 h 564"/>
                    <a:gd name="T4" fmla="*/ 3 w 207"/>
                    <a:gd name="T5" fmla="*/ 99 h 564"/>
                    <a:gd name="T6" fmla="*/ 0 w 207"/>
                    <a:gd name="T7" fmla="*/ 125 h 564"/>
                    <a:gd name="T8" fmla="*/ 0 w 207"/>
                    <a:gd name="T9" fmla="*/ 151 h 564"/>
                    <a:gd name="T10" fmla="*/ 3 w 207"/>
                    <a:gd name="T11" fmla="*/ 180 h 564"/>
                    <a:gd name="T12" fmla="*/ 7 w 207"/>
                    <a:gd name="T13" fmla="*/ 211 h 564"/>
                    <a:gd name="T14" fmla="*/ 16 w 207"/>
                    <a:gd name="T15" fmla="*/ 247 h 564"/>
                    <a:gd name="T16" fmla="*/ 29 w 207"/>
                    <a:gd name="T17" fmla="*/ 287 h 564"/>
                    <a:gd name="T18" fmla="*/ 43 w 207"/>
                    <a:gd name="T19" fmla="*/ 325 h 564"/>
                    <a:gd name="T20" fmla="*/ 61 w 207"/>
                    <a:gd name="T21" fmla="*/ 364 h 564"/>
                    <a:gd name="T22" fmla="*/ 83 w 207"/>
                    <a:gd name="T23" fmla="*/ 406 h 564"/>
                    <a:gd name="T24" fmla="*/ 106 w 207"/>
                    <a:gd name="T25" fmla="*/ 446 h 564"/>
                    <a:gd name="T26" fmla="*/ 132 w 207"/>
                    <a:gd name="T27" fmla="*/ 483 h 564"/>
                    <a:gd name="T28" fmla="*/ 157 w 207"/>
                    <a:gd name="T29" fmla="*/ 516 h 564"/>
                    <a:gd name="T30" fmla="*/ 182 w 207"/>
                    <a:gd name="T31" fmla="*/ 544 h 564"/>
                    <a:gd name="T32" fmla="*/ 207 w 207"/>
                    <a:gd name="T33" fmla="*/ 564 h 564"/>
                    <a:gd name="T34" fmla="*/ 160 w 207"/>
                    <a:gd name="T35" fmla="*/ 501 h 564"/>
                    <a:gd name="T36" fmla="*/ 127 w 207"/>
                    <a:gd name="T37" fmla="*/ 448 h 564"/>
                    <a:gd name="T38" fmla="*/ 103 w 207"/>
                    <a:gd name="T39" fmla="*/ 405 h 564"/>
                    <a:gd name="T40" fmla="*/ 87 w 207"/>
                    <a:gd name="T41" fmla="*/ 368 h 564"/>
                    <a:gd name="T42" fmla="*/ 75 w 207"/>
                    <a:gd name="T43" fmla="*/ 337 h 564"/>
                    <a:gd name="T44" fmla="*/ 68 w 207"/>
                    <a:gd name="T45" fmla="*/ 309 h 564"/>
                    <a:gd name="T46" fmla="*/ 63 w 207"/>
                    <a:gd name="T47" fmla="*/ 285 h 564"/>
                    <a:gd name="T48" fmla="*/ 56 w 207"/>
                    <a:gd name="T49" fmla="*/ 261 h 564"/>
                    <a:gd name="T50" fmla="*/ 44 w 207"/>
                    <a:gd name="T51" fmla="*/ 205 h 564"/>
                    <a:gd name="T52" fmla="*/ 41 w 207"/>
                    <a:gd name="T53" fmla="*/ 140 h 564"/>
                    <a:gd name="T54" fmla="*/ 43 w 207"/>
                    <a:gd name="T55" fmla="*/ 68 h 564"/>
                    <a:gd name="T56" fmla="*/ 50 w 207"/>
                    <a:gd name="T57" fmla="*/ 0 h 564"/>
                    <a:gd name="T58" fmla="*/ 12 w 207"/>
                    <a:gd name="T59" fmla="*/ 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07" h="564">
                      <a:moveTo>
                        <a:pt x="12" y="44"/>
                      </a:moveTo>
                      <a:lnTo>
                        <a:pt x="6" y="72"/>
                      </a:lnTo>
                      <a:lnTo>
                        <a:pt x="3" y="99"/>
                      </a:lnTo>
                      <a:lnTo>
                        <a:pt x="0" y="125"/>
                      </a:lnTo>
                      <a:lnTo>
                        <a:pt x="0" y="151"/>
                      </a:lnTo>
                      <a:lnTo>
                        <a:pt x="3" y="180"/>
                      </a:lnTo>
                      <a:lnTo>
                        <a:pt x="7" y="211"/>
                      </a:lnTo>
                      <a:lnTo>
                        <a:pt x="16" y="247"/>
                      </a:lnTo>
                      <a:lnTo>
                        <a:pt x="29" y="287"/>
                      </a:lnTo>
                      <a:lnTo>
                        <a:pt x="43" y="325"/>
                      </a:lnTo>
                      <a:lnTo>
                        <a:pt x="61" y="364"/>
                      </a:lnTo>
                      <a:lnTo>
                        <a:pt x="83" y="406"/>
                      </a:lnTo>
                      <a:lnTo>
                        <a:pt x="106" y="446"/>
                      </a:lnTo>
                      <a:lnTo>
                        <a:pt x="132" y="483"/>
                      </a:lnTo>
                      <a:lnTo>
                        <a:pt x="157" y="516"/>
                      </a:lnTo>
                      <a:lnTo>
                        <a:pt x="182" y="544"/>
                      </a:lnTo>
                      <a:lnTo>
                        <a:pt x="207" y="564"/>
                      </a:lnTo>
                      <a:lnTo>
                        <a:pt x="160" y="501"/>
                      </a:lnTo>
                      <a:lnTo>
                        <a:pt x="127" y="448"/>
                      </a:lnTo>
                      <a:lnTo>
                        <a:pt x="103" y="405"/>
                      </a:lnTo>
                      <a:lnTo>
                        <a:pt x="87" y="368"/>
                      </a:lnTo>
                      <a:lnTo>
                        <a:pt x="75" y="337"/>
                      </a:lnTo>
                      <a:lnTo>
                        <a:pt x="68" y="309"/>
                      </a:lnTo>
                      <a:lnTo>
                        <a:pt x="63" y="285"/>
                      </a:lnTo>
                      <a:lnTo>
                        <a:pt x="56" y="261"/>
                      </a:lnTo>
                      <a:lnTo>
                        <a:pt x="44" y="205"/>
                      </a:lnTo>
                      <a:lnTo>
                        <a:pt x="41" y="140"/>
                      </a:lnTo>
                      <a:lnTo>
                        <a:pt x="43" y="68"/>
                      </a:lnTo>
                      <a:lnTo>
                        <a:pt x="50" y="0"/>
                      </a:lnTo>
                      <a:lnTo>
                        <a:pt x="12" y="44"/>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41" name="Freeform 17"/>
                <p:cNvSpPr>
                  <a:spLocks/>
                </p:cNvSpPr>
                <p:nvPr userDrawn="1"/>
              </p:nvSpPr>
              <p:spPr bwMode="ltGray">
                <a:xfrm rot="4200091">
                  <a:off x="124" y="1761"/>
                  <a:ext cx="33" cy="160"/>
                </a:xfrm>
                <a:custGeom>
                  <a:avLst/>
                  <a:gdLst>
                    <a:gd name="T0" fmla="*/ 0 w 47"/>
                    <a:gd name="T1" fmla="*/ 19 h 232"/>
                    <a:gd name="T2" fmla="*/ 14 w 47"/>
                    <a:gd name="T3" fmla="*/ 55 h 232"/>
                    <a:gd name="T4" fmla="*/ 22 w 47"/>
                    <a:gd name="T5" fmla="*/ 101 h 232"/>
                    <a:gd name="T6" fmla="*/ 24 w 47"/>
                    <a:gd name="T7" fmla="*/ 159 h 232"/>
                    <a:gd name="T8" fmla="*/ 19 w 47"/>
                    <a:gd name="T9" fmla="*/ 232 h 232"/>
                    <a:gd name="T10" fmla="*/ 45 w 47"/>
                    <a:gd name="T11" fmla="*/ 217 h 232"/>
                    <a:gd name="T12" fmla="*/ 47 w 47"/>
                    <a:gd name="T13" fmla="*/ 178 h 232"/>
                    <a:gd name="T14" fmla="*/ 47 w 47"/>
                    <a:gd name="T15" fmla="*/ 140 h 232"/>
                    <a:gd name="T16" fmla="*/ 45 w 47"/>
                    <a:gd name="T17" fmla="*/ 103 h 232"/>
                    <a:gd name="T18" fmla="*/ 41 w 47"/>
                    <a:gd name="T19" fmla="*/ 71 h 232"/>
                    <a:gd name="T20" fmla="*/ 36 w 47"/>
                    <a:gd name="T21" fmla="*/ 52 h 232"/>
                    <a:gd name="T22" fmla="*/ 29 w 47"/>
                    <a:gd name="T23" fmla="*/ 34 h 232"/>
                    <a:gd name="T24" fmla="*/ 22 w 47"/>
                    <a:gd name="T25" fmla="*/ 17 h 232"/>
                    <a:gd name="T26" fmla="*/ 13 w 47"/>
                    <a:gd name="T27" fmla="*/ 0 h 232"/>
                    <a:gd name="T28" fmla="*/ 0 w 47"/>
                    <a:gd name="T29" fmla="*/ 19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7" h="232">
                      <a:moveTo>
                        <a:pt x="0" y="19"/>
                      </a:moveTo>
                      <a:lnTo>
                        <a:pt x="14" y="55"/>
                      </a:lnTo>
                      <a:lnTo>
                        <a:pt x="22" y="101"/>
                      </a:lnTo>
                      <a:lnTo>
                        <a:pt x="24" y="159"/>
                      </a:lnTo>
                      <a:lnTo>
                        <a:pt x="19" y="232"/>
                      </a:lnTo>
                      <a:lnTo>
                        <a:pt x="45" y="217"/>
                      </a:lnTo>
                      <a:lnTo>
                        <a:pt x="47" y="178"/>
                      </a:lnTo>
                      <a:lnTo>
                        <a:pt x="47" y="140"/>
                      </a:lnTo>
                      <a:lnTo>
                        <a:pt x="45" y="103"/>
                      </a:lnTo>
                      <a:lnTo>
                        <a:pt x="41" y="71"/>
                      </a:lnTo>
                      <a:lnTo>
                        <a:pt x="36" y="52"/>
                      </a:lnTo>
                      <a:lnTo>
                        <a:pt x="29" y="34"/>
                      </a:lnTo>
                      <a:lnTo>
                        <a:pt x="22" y="17"/>
                      </a:lnTo>
                      <a:lnTo>
                        <a:pt x="13" y="0"/>
                      </a:lnTo>
                      <a:lnTo>
                        <a:pt x="0" y="19"/>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42" name="Freeform 18"/>
                <p:cNvSpPr>
                  <a:spLocks/>
                </p:cNvSpPr>
                <p:nvPr userDrawn="1"/>
              </p:nvSpPr>
              <p:spPr bwMode="ltGray">
                <a:xfrm rot="4200091">
                  <a:off x="197" y="1721"/>
                  <a:ext cx="60" cy="27"/>
                </a:xfrm>
                <a:custGeom>
                  <a:avLst/>
                  <a:gdLst>
                    <a:gd name="T0" fmla="*/ 87 w 87"/>
                    <a:gd name="T1" fmla="*/ 22 h 40"/>
                    <a:gd name="T2" fmla="*/ 77 w 87"/>
                    <a:gd name="T3" fmla="*/ 17 h 40"/>
                    <a:gd name="T4" fmla="*/ 68 w 87"/>
                    <a:gd name="T5" fmla="*/ 12 h 40"/>
                    <a:gd name="T6" fmla="*/ 58 w 87"/>
                    <a:gd name="T7" fmla="*/ 7 h 40"/>
                    <a:gd name="T8" fmla="*/ 47 w 87"/>
                    <a:gd name="T9" fmla="*/ 5 h 40"/>
                    <a:gd name="T10" fmla="*/ 37 w 87"/>
                    <a:gd name="T11" fmla="*/ 3 h 40"/>
                    <a:gd name="T12" fmla="*/ 26 w 87"/>
                    <a:gd name="T13" fmla="*/ 2 h 40"/>
                    <a:gd name="T14" fmla="*/ 13 w 87"/>
                    <a:gd name="T15" fmla="*/ 0 h 40"/>
                    <a:gd name="T16" fmla="*/ 0 w 87"/>
                    <a:gd name="T17" fmla="*/ 2 h 40"/>
                    <a:gd name="T18" fmla="*/ 6 w 87"/>
                    <a:gd name="T19" fmla="*/ 6 h 40"/>
                    <a:gd name="T20" fmla="*/ 14 w 87"/>
                    <a:gd name="T21" fmla="*/ 10 h 40"/>
                    <a:gd name="T22" fmla="*/ 22 w 87"/>
                    <a:gd name="T23" fmla="*/ 14 h 40"/>
                    <a:gd name="T24" fmla="*/ 33 w 87"/>
                    <a:gd name="T25" fmla="*/ 18 h 40"/>
                    <a:gd name="T26" fmla="*/ 42 w 87"/>
                    <a:gd name="T27" fmla="*/ 22 h 40"/>
                    <a:gd name="T28" fmla="*/ 52 w 87"/>
                    <a:gd name="T29" fmla="*/ 27 h 40"/>
                    <a:gd name="T30" fmla="*/ 64 w 87"/>
                    <a:gd name="T31" fmla="*/ 33 h 40"/>
                    <a:gd name="T32" fmla="*/ 74 w 87"/>
                    <a:gd name="T33" fmla="*/ 40 h 40"/>
                    <a:gd name="T34" fmla="*/ 87 w 87"/>
                    <a:gd name="T35" fmla="*/ 2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7" h="40">
                      <a:moveTo>
                        <a:pt x="87" y="22"/>
                      </a:moveTo>
                      <a:lnTo>
                        <a:pt x="77" y="17"/>
                      </a:lnTo>
                      <a:lnTo>
                        <a:pt x="68" y="12"/>
                      </a:lnTo>
                      <a:lnTo>
                        <a:pt x="58" y="7"/>
                      </a:lnTo>
                      <a:lnTo>
                        <a:pt x="47" y="5"/>
                      </a:lnTo>
                      <a:lnTo>
                        <a:pt x="37" y="3"/>
                      </a:lnTo>
                      <a:lnTo>
                        <a:pt x="26" y="2"/>
                      </a:lnTo>
                      <a:lnTo>
                        <a:pt x="13" y="0"/>
                      </a:lnTo>
                      <a:lnTo>
                        <a:pt x="0" y="2"/>
                      </a:lnTo>
                      <a:lnTo>
                        <a:pt x="6" y="6"/>
                      </a:lnTo>
                      <a:lnTo>
                        <a:pt x="14" y="10"/>
                      </a:lnTo>
                      <a:lnTo>
                        <a:pt x="22" y="14"/>
                      </a:lnTo>
                      <a:lnTo>
                        <a:pt x="33" y="18"/>
                      </a:lnTo>
                      <a:lnTo>
                        <a:pt x="42" y="22"/>
                      </a:lnTo>
                      <a:lnTo>
                        <a:pt x="52" y="27"/>
                      </a:lnTo>
                      <a:lnTo>
                        <a:pt x="64" y="33"/>
                      </a:lnTo>
                      <a:lnTo>
                        <a:pt x="74" y="40"/>
                      </a:lnTo>
                      <a:lnTo>
                        <a:pt x="87" y="22"/>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grpSp>
        <p:grpSp>
          <p:nvGrpSpPr>
            <p:cNvPr id="1036" name="Group 19"/>
            <p:cNvGrpSpPr>
              <a:grpSpLocks/>
            </p:cNvGrpSpPr>
            <p:nvPr/>
          </p:nvGrpSpPr>
          <p:grpSpPr bwMode="auto">
            <a:xfrm rot="6248562">
              <a:off x="343" y="3854"/>
              <a:ext cx="392" cy="424"/>
              <a:chOff x="1727" y="866"/>
              <a:chExt cx="129" cy="157"/>
            </a:xfrm>
          </p:grpSpPr>
          <p:sp>
            <p:nvSpPr>
              <p:cNvPr id="129044" name="Freeform 20"/>
              <p:cNvSpPr>
                <a:spLocks/>
              </p:cNvSpPr>
              <p:nvPr userDrawn="1"/>
            </p:nvSpPr>
            <p:spPr bwMode="ltGray">
              <a:xfrm>
                <a:off x="1727" y="867"/>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45" name="Freeform 21"/>
              <p:cNvSpPr>
                <a:spLocks/>
              </p:cNvSpPr>
              <p:nvPr userDrawn="1"/>
            </p:nvSpPr>
            <p:spPr bwMode="ltGray">
              <a:xfrm>
                <a:off x="1786" y="895"/>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46" name="Freeform 22"/>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grpSp>
          <p:nvGrpSpPr>
            <p:cNvPr id="1037" name="Group 23"/>
            <p:cNvGrpSpPr>
              <a:grpSpLocks/>
            </p:cNvGrpSpPr>
            <p:nvPr/>
          </p:nvGrpSpPr>
          <p:grpSpPr bwMode="auto">
            <a:xfrm rot="5003157">
              <a:off x="249" y="1102"/>
              <a:ext cx="412" cy="500"/>
              <a:chOff x="1727" y="866"/>
              <a:chExt cx="129" cy="157"/>
            </a:xfrm>
          </p:grpSpPr>
          <p:sp>
            <p:nvSpPr>
              <p:cNvPr id="129048" name="Freeform 24"/>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49" name="Freeform 25"/>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50" name="Freeform 26"/>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grpSp>
          <p:nvGrpSpPr>
            <p:cNvPr id="1038" name="Group 27"/>
            <p:cNvGrpSpPr>
              <a:grpSpLocks/>
            </p:cNvGrpSpPr>
            <p:nvPr/>
          </p:nvGrpSpPr>
          <p:grpSpPr bwMode="auto">
            <a:xfrm>
              <a:off x="815" y="0"/>
              <a:ext cx="345" cy="367"/>
              <a:chOff x="1727" y="866"/>
              <a:chExt cx="129" cy="157"/>
            </a:xfrm>
          </p:grpSpPr>
          <p:sp>
            <p:nvSpPr>
              <p:cNvPr id="129052" name="Freeform 28"/>
              <p:cNvSpPr>
                <a:spLocks/>
              </p:cNvSpPr>
              <p:nvPr userDrawn="1"/>
            </p:nvSpPr>
            <p:spPr bwMode="ltGray">
              <a:xfrm>
                <a:off x="1727" y="866"/>
                <a:ext cx="41" cy="59"/>
              </a:xfrm>
              <a:custGeom>
                <a:avLst/>
                <a:gdLst>
                  <a:gd name="T0" fmla="*/ 83 w 83"/>
                  <a:gd name="T1" fmla="*/ 28 h 117"/>
                  <a:gd name="T2" fmla="*/ 27 w 83"/>
                  <a:gd name="T3" fmla="*/ 0 h 117"/>
                  <a:gd name="T4" fmla="*/ 0 w 83"/>
                  <a:gd name="T5" fmla="*/ 117 h 117"/>
                  <a:gd name="T6" fmla="*/ 83 w 83"/>
                  <a:gd name="T7" fmla="*/ 28 h 117"/>
                </a:gdLst>
                <a:ahLst/>
                <a:cxnLst>
                  <a:cxn ang="0">
                    <a:pos x="T0" y="T1"/>
                  </a:cxn>
                  <a:cxn ang="0">
                    <a:pos x="T2" y="T3"/>
                  </a:cxn>
                  <a:cxn ang="0">
                    <a:pos x="T4" y="T5"/>
                  </a:cxn>
                  <a:cxn ang="0">
                    <a:pos x="T6" y="T7"/>
                  </a:cxn>
                </a:cxnLst>
                <a:rect l="0" t="0" r="r" b="b"/>
                <a:pathLst>
                  <a:path w="83" h="117">
                    <a:moveTo>
                      <a:pt x="83" y="28"/>
                    </a:moveTo>
                    <a:lnTo>
                      <a:pt x="27" y="0"/>
                    </a:lnTo>
                    <a:lnTo>
                      <a:pt x="0" y="117"/>
                    </a:lnTo>
                    <a:lnTo>
                      <a:pt x="83" y="2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53" name="Freeform 29"/>
              <p:cNvSpPr>
                <a:spLocks/>
              </p:cNvSpPr>
              <p:nvPr userDrawn="1"/>
            </p:nvSpPr>
            <p:spPr bwMode="ltGray">
              <a:xfrm>
                <a:off x="1786" y="894"/>
                <a:ext cx="70" cy="49"/>
              </a:xfrm>
              <a:custGeom>
                <a:avLst/>
                <a:gdLst>
                  <a:gd name="T0" fmla="*/ 0 w 140"/>
                  <a:gd name="T1" fmla="*/ 98 h 98"/>
                  <a:gd name="T2" fmla="*/ 118 w 140"/>
                  <a:gd name="T3" fmla="*/ 0 h 98"/>
                  <a:gd name="T4" fmla="*/ 140 w 140"/>
                  <a:gd name="T5" fmla="*/ 49 h 98"/>
                  <a:gd name="T6" fmla="*/ 0 w 140"/>
                  <a:gd name="T7" fmla="*/ 98 h 98"/>
                </a:gdLst>
                <a:ahLst/>
                <a:cxnLst>
                  <a:cxn ang="0">
                    <a:pos x="T0" y="T1"/>
                  </a:cxn>
                  <a:cxn ang="0">
                    <a:pos x="T2" y="T3"/>
                  </a:cxn>
                  <a:cxn ang="0">
                    <a:pos x="T4" y="T5"/>
                  </a:cxn>
                  <a:cxn ang="0">
                    <a:pos x="T6" y="T7"/>
                  </a:cxn>
                </a:cxnLst>
                <a:rect l="0" t="0" r="r" b="b"/>
                <a:pathLst>
                  <a:path w="140" h="98">
                    <a:moveTo>
                      <a:pt x="0" y="98"/>
                    </a:moveTo>
                    <a:lnTo>
                      <a:pt x="118" y="0"/>
                    </a:lnTo>
                    <a:lnTo>
                      <a:pt x="140" y="49"/>
                    </a:lnTo>
                    <a:lnTo>
                      <a:pt x="0" y="98"/>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54" name="Freeform 30"/>
              <p:cNvSpPr>
                <a:spLocks/>
              </p:cNvSpPr>
              <p:nvPr userDrawn="1"/>
            </p:nvSpPr>
            <p:spPr bwMode="ltGray">
              <a:xfrm>
                <a:off x="1772" y="998"/>
                <a:ext cx="73" cy="25"/>
              </a:xfrm>
              <a:custGeom>
                <a:avLst/>
                <a:gdLst>
                  <a:gd name="T0" fmla="*/ 0 w 145"/>
                  <a:gd name="T1" fmla="*/ 7 h 49"/>
                  <a:gd name="T2" fmla="*/ 145 w 145"/>
                  <a:gd name="T3" fmla="*/ 0 h 49"/>
                  <a:gd name="T4" fmla="*/ 131 w 145"/>
                  <a:gd name="T5" fmla="*/ 49 h 49"/>
                  <a:gd name="T6" fmla="*/ 0 w 145"/>
                  <a:gd name="T7" fmla="*/ 7 h 49"/>
                </a:gdLst>
                <a:ahLst/>
                <a:cxnLst>
                  <a:cxn ang="0">
                    <a:pos x="T0" y="T1"/>
                  </a:cxn>
                  <a:cxn ang="0">
                    <a:pos x="T2" y="T3"/>
                  </a:cxn>
                  <a:cxn ang="0">
                    <a:pos x="T4" y="T5"/>
                  </a:cxn>
                  <a:cxn ang="0">
                    <a:pos x="T6" y="T7"/>
                  </a:cxn>
                </a:cxnLst>
                <a:rect l="0" t="0" r="r" b="b"/>
                <a:pathLst>
                  <a:path w="145" h="49">
                    <a:moveTo>
                      <a:pt x="0" y="7"/>
                    </a:moveTo>
                    <a:lnTo>
                      <a:pt x="145" y="0"/>
                    </a:lnTo>
                    <a:lnTo>
                      <a:pt x="131" y="49"/>
                    </a:lnTo>
                    <a:lnTo>
                      <a:pt x="0" y="7"/>
                    </a:lnTo>
                    <a:close/>
                  </a:path>
                </a:pathLst>
              </a:custGeom>
              <a:solidFill>
                <a:schemeClr val="bg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sp>
          <p:nvSpPr>
            <p:cNvPr id="129055" name="Freeform 31"/>
            <p:cNvSpPr>
              <a:spLocks/>
            </p:cNvSpPr>
            <p:nvPr/>
          </p:nvSpPr>
          <p:spPr bwMode="ltGray">
            <a:xfrm>
              <a:off x="87" y="94"/>
              <a:ext cx="699" cy="756"/>
            </a:xfrm>
            <a:custGeom>
              <a:avLst/>
              <a:gdLst>
                <a:gd name="T0" fmla="*/ 1 w 699"/>
                <a:gd name="T1" fmla="*/ 392 h 756"/>
                <a:gd name="T2" fmla="*/ 3 w 699"/>
                <a:gd name="T3" fmla="*/ 252 h 756"/>
                <a:gd name="T4" fmla="*/ 21 w 699"/>
                <a:gd name="T5" fmla="*/ 210 h 756"/>
                <a:gd name="T6" fmla="*/ 29 w 699"/>
                <a:gd name="T7" fmla="*/ 182 h 756"/>
                <a:gd name="T8" fmla="*/ 39 w 699"/>
                <a:gd name="T9" fmla="*/ 154 h 756"/>
                <a:gd name="T10" fmla="*/ 51 w 699"/>
                <a:gd name="T11" fmla="*/ 138 h 756"/>
                <a:gd name="T12" fmla="*/ 111 w 699"/>
                <a:gd name="T13" fmla="*/ 74 h 756"/>
                <a:gd name="T14" fmla="*/ 169 w 699"/>
                <a:gd name="T15" fmla="*/ 30 h 756"/>
                <a:gd name="T16" fmla="*/ 225 w 699"/>
                <a:gd name="T17" fmla="*/ 10 h 756"/>
                <a:gd name="T18" fmla="*/ 249 w 699"/>
                <a:gd name="T19" fmla="*/ 4 h 756"/>
                <a:gd name="T20" fmla="*/ 265 w 699"/>
                <a:gd name="T21" fmla="*/ 0 h 756"/>
                <a:gd name="T22" fmla="*/ 357 w 699"/>
                <a:gd name="T23" fmla="*/ 2 h 756"/>
                <a:gd name="T24" fmla="*/ 385 w 699"/>
                <a:gd name="T25" fmla="*/ 6 h 756"/>
                <a:gd name="T26" fmla="*/ 489 w 699"/>
                <a:gd name="T27" fmla="*/ 40 h 756"/>
                <a:gd name="T28" fmla="*/ 619 w 699"/>
                <a:gd name="T29" fmla="*/ 128 h 756"/>
                <a:gd name="T30" fmla="*/ 653 w 699"/>
                <a:gd name="T31" fmla="*/ 178 h 756"/>
                <a:gd name="T32" fmla="*/ 693 w 699"/>
                <a:gd name="T33" fmla="*/ 322 h 756"/>
                <a:gd name="T34" fmla="*/ 687 w 699"/>
                <a:gd name="T35" fmla="*/ 434 h 756"/>
                <a:gd name="T36" fmla="*/ 665 w 699"/>
                <a:gd name="T37" fmla="*/ 538 h 756"/>
                <a:gd name="T38" fmla="*/ 639 w 699"/>
                <a:gd name="T39" fmla="*/ 564 h 756"/>
                <a:gd name="T40" fmla="*/ 631 w 699"/>
                <a:gd name="T41" fmla="*/ 580 h 756"/>
                <a:gd name="T42" fmla="*/ 607 w 699"/>
                <a:gd name="T43" fmla="*/ 588 h 756"/>
                <a:gd name="T44" fmla="*/ 473 w 699"/>
                <a:gd name="T45" fmla="*/ 664 h 756"/>
                <a:gd name="T46" fmla="*/ 449 w 699"/>
                <a:gd name="T47" fmla="*/ 678 h 756"/>
                <a:gd name="T48" fmla="*/ 405 w 699"/>
                <a:gd name="T49" fmla="*/ 684 h 756"/>
                <a:gd name="T50" fmla="*/ 375 w 699"/>
                <a:gd name="T51" fmla="*/ 690 h 756"/>
                <a:gd name="T52" fmla="*/ 267 w 699"/>
                <a:gd name="T53" fmla="*/ 684 h 756"/>
                <a:gd name="T54" fmla="*/ 259 w 699"/>
                <a:gd name="T55" fmla="*/ 722 h 756"/>
                <a:gd name="T56" fmla="*/ 241 w 699"/>
                <a:gd name="T57" fmla="*/ 756 h 756"/>
                <a:gd name="T58" fmla="*/ 185 w 699"/>
                <a:gd name="T59" fmla="*/ 728 h 756"/>
                <a:gd name="T60" fmla="*/ 163 w 699"/>
                <a:gd name="T61" fmla="*/ 720 h 756"/>
                <a:gd name="T62" fmla="*/ 151 w 699"/>
                <a:gd name="T63" fmla="*/ 716 h 756"/>
                <a:gd name="T64" fmla="*/ 195 w 699"/>
                <a:gd name="T65" fmla="*/ 674 h 756"/>
                <a:gd name="T66" fmla="*/ 211 w 699"/>
                <a:gd name="T67" fmla="*/ 644 h 756"/>
                <a:gd name="T68" fmla="*/ 209 w 699"/>
                <a:gd name="T69" fmla="*/ 626 h 756"/>
                <a:gd name="T70" fmla="*/ 195 w 699"/>
                <a:gd name="T71" fmla="*/ 620 h 756"/>
                <a:gd name="T72" fmla="*/ 165 w 699"/>
                <a:gd name="T73" fmla="*/ 596 h 756"/>
                <a:gd name="T74" fmla="*/ 99 w 699"/>
                <a:gd name="T75" fmla="*/ 534 h 756"/>
                <a:gd name="T76" fmla="*/ 61 w 699"/>
                <a:gd name="T77" fmla="*/ 506 h 756"/>
                <a:gd name="T78" fmla="*/ 23 w 699"/>
                <a:gd name="T79" fmla="*/ 470 h 756"/>
                <a:gd name="T80" fmla="*/ 7 w 699"/>
                <a:gd name="T81" fmla="*/ 434 h 756"/>
                <a:gd name="T82" fmla="*/ 5 w 699"/>
                <a:gd name="T83" fmla="*/ 396 h 756"/>
                <a:gd name="T84" fmla="*/ 1 w 699"/>
                <a:gd name="T85" fmla="*/ 392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99" h="756">
                  <a:moveTo>
                    <a:pt x="1" y="392"/>
                  </a:moveTo>
                  <a:cubicBezTo>
                    <a:pt x="2" y="345"/>
                    <a:pt x="2" y="299"/>
                    <a:pt x="3" y="252"/>
                  </a:cubicBezTo>
                  <a:cubicBezTo>
                    <a:pt x="3" y="238"/>
                    <a:pt x="16" y="224"/>
                    <a:pt x="21" y="210"/>
                  </a:cubicBezTo>
                  <a:cubicBezTo>
                    <a:pt x="24" y="202"/>
                    <a:pt x="29" y="182"/>
                    <a:pt x="29" y="182"/>
                  </a:cubicBezTo>
                  <a:cubicBezTo>
                    <a:pt x="32" y="173"/>
                    <a:pt x="34" y="163"/>
                    <a:pt x="39" y="154"/>
                  </a:cubicBezTo>
                  <a:cubicBezTo>
                    <a:pt x="42" y="148"/>
                    <a:pt x="51" y="138"/>
                    <a:pt x="51" y="138"/>
                  </a:cubicBezTo>
                  <a:cubicBezTo>
                    <a:pt x="58" y="116"/>
                    <a:pt x="88" y="82"/>
                    <a:pt x="111" y="74"/>
                  </a:cubicBezTo>
                  <a:cubicBezTo>
                    <a:pt x="128" y="61"/>
                    <a:pt x="149" y="37"/>
                    <a:pt x="169" y="30"/>
                  </a:cubicBezTo>
                  <a:cubicBezTo>
                    <a:pt x="182" y="17"/>
                    <a:pt x="207" y="15"/>
                    <a:pt x="225" y="10"/>
                  </a:cubicBezTo>
                  <a:cubicBezTo>
                    <a:pt x="233" y="8"/>
                    <a:pt x="241" y="6"/>
                    <a:pt x="249" y="4"/>
                  </a:cubicBezTo>
                  <a:cubicBezTo>
                    <a:pt x="254" y="3"/>
                    <a:pt x="265" y="0"/>
                    <a:pt x="265" y="0"/>
                  </a:cubicBezTo>
                  <a:cubicBezTo>
                    <a:pt x="296" y="1"/>
                    <a:pt x="326" y="0"/>
                    <a:pt x="357" y="2"/>
                  </a:cubicBezTo>
                  <a:cubicBezTo>
                    <a:pt x="366" y="2"/>
                    <a:pt x="385" y="6"/>
                    <a:pt x="385" y="6"/>
                  </a:cubicBezTo>
                  <a:cubicBezTo>
                    <a:pt x="417" y="17"/>
                    <a:pt x="463" y="14"/>
                    <a:pt x="489" y="40"/>
                  </a:cubicBezTo>
                  <a:cubicBezTo>
                    <a:pt x="528" y="60"/>
                    <a:pt x="592" y="105"/>
                    <a:pt x="619" y="128"/>
                  </a:cubicBezTo>
                  <a:cubicBezTo>
                    <a:pt x="635" y="134"/>
                    <a:pt x="643" y="164"/>
                    <a:pt x="653" y="178"/>
                  </a:cubicBezTo>
                  <a:cubicBezTo>
                    <a:pt x="667" y="234"/>
                    <a:pt x="687" y="265"/>
                    <a:pt x="693" y="322"/>
                  </a:cubicBezTo>
                  <a:cubicBezTo>
                    <a:pt x="699" y="365"/>
                    <a:pt x="692" y="398"/>
                    <a:pt x="687" y="434"/>
                  </a:cubicBezTo>
                  <a:cubicBezTo>
                    <a:pt x="686" y="469"/>
                    <a:pt x="691" y="510"/>
                    <a:pt x="665" y="538"/>
                  </a:cubicBezTo>
                  <a:cubicBezTo>
                    <a:pt x="657" y="547"/>
                    <a:pt x="644" y="553"/>
                    <a:pt x="639" y="564"/>
                  </a:cubicBezTo>
                  <a:cubicBezTo>
                    <a:pt x="636" y="569"/>
                    <a:pt x="636" y="576"/>
                    <a:pt x="631" y="580"/>
                  </a:cubicBezTo>
                  <a:cubicBezTo>
                    <a:pt x="624" y="585"/>
                    <a:pt x="607" y="588"/>
                    <a:pt x="607" y="588"/>
                  </a:cubicBezTo>
                  <a:cubicBezTo>
                    <a:pt x="581" y="602"/>
                    <a:pt x="499" y="649"/>
                    <a:pt x="473" y="664"/>
                  </a:cubicBezTo>
                  <a:cubicBezTo>
                    <a:pt x="465" y="666"/>
                    <a:pt x="449" y="678"/>
                    <a:pt x="449" y="678"/>
                  </a:cubicBezTo>
                  <a:cubicBezTo>
                    <a:pt x="438" y="685"/>
                    <a:pt x="417" y="679"/>
                    <a:pt x="405" y="684"/>
                  </a:cubicBezTo>
                  <a:cubicBezTo>
                    <a:pt x="396" y="687"/>
                    <a:pt x="385" y="688"/>
                    <a:pt x="375" y="690"/>
                  </a:cubicBezTo>
                  <a:cubicBezTo>
                    <a:pt x="328" y="689"/>
                    <a:pt x="307" y="687"/>
                    <a:pt x="267" y="684"/>
                  </a:cubicBezTo>
                  <a:cubicBezTo>
                    <a:pt x="249" y="690"/>
                    <a:pt x="264" y="683"/>
                    <a:pt x="259" y="722"/>
                  </a:cubicBezTo>
                  <a:cubicBezTo>
                    <a:pt x="258" y="733"/>
                    <a:pt x="250" y="750"/>
                    <a:pt x="241" y="756"/>
                  </a:cubicBezTo>
                  <a:cubicBezTo>
                    <a:pt x="218" y="752"/>
                    <a:pt x="207" y="735"/>
                    <a:pt x="185" y="728"/>
                  </a:cubicBezTo>
                  <a:cubicBezTo>
                    <a:pt x="176" y="725"/>
                    <a:pt x="171" y="724"/>
                    <a:pt x="163" y="720"/>
                  </a:cubicBezTo>
                  <a:cubicBezTo>
                    <a:pt x="159" y="718"/>
                    <a:pt x="151" y="716"/>
                    <a:pt x="151" y="716"/>
                  </a:cubicBezTo>
                  <a:cubicBezTo>
                    <a:pt x="157" y="695"/>
                    <a:pt x="180" y="689"/>
                    <a:pt x="195" y="674"/>
                  </a:cubicBezTo>
                  <a:cubicBezTo>
                    <a:pt x="198" y="665"/>
                    <a:pt x="205" y="652"/>
                    <a:pt x="211" y="644"/>
                  </a:cubicBezTo>
                  <a:cubicBezTo>
                    <a:pt x="210" y="638"/>
                    <a:pt x="212" y="631"/>
                    <a:pt x="209" y="626"/>
                  </a:cubicBezTo>
                  <a:cubicBezTo>
                    <a:pt x="207" y="621"/>
                    <a:pt x="199" y="623"/>
                    <a:pt x="195" y="620"/>
                  </a:cubicBezTo>
                  <a:cubicBezTo>
                    <a:pt x="185" y="612"/>
                    <a:pt x="173" y="606"/>
                    <a:pt x="165" y="596"/>
                  </a:cubicBezTo>
                  <a:cubicBezTo>
                    <a:pt x="146" y="573"/>
                    <a:pt x="123" y="552"/>
                    <a:pt x="99" y="534"/>
                  </a:cubicBezTo>
                  <a:cubicBezTo>
                    <a:pt x="87" y="525"/>
                    <a:pt x="72" y="517"/>
                    <a:pt x="61" y="506"/>
                  </a:cubicBezTo>
                  <a:cubicBezTo>
                    <a:pt x="49" y="494"/>
                    <a:pt x="37" y="480"/>
                    <a:pt x="23" y="470"/>
                  </a:cubicBezTo>
                  <a:cubicBezTo>
                    <a:pt x="13" y="456"/>
                    <a:pt x="10" y="451"/>
                    <a:pt x="7" y="434"/>
                  </a:cubicBezTo>
                  <a:cubicBezTo>
                    <a:pt x="6" y="421"/>
                    <a:pt x="7" y="408"/>
                    <a:pt x="5" y="396"/>
                  </a:cubicBezTo>
                  <a:cubicBezTo>
                    <a:pt x="5" y="394"/>
                    <a:pt x="0" y="391"/>
                    <a:pt x="1" y="392"/>
                  </a:cubicBezTo>
                  <a:close/>
                </a:path>
              </a:pathLst>
            </a:custGeom>
            <a:solidFill>
              <a:schemeClr val="accent1">
                <a:alpha val="50000"/>
              </a:schemeClr>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endParaRPr lang="tr-TR"/>
            </a:p>
          </p:txBody>
        </p:sp>
        <p:sp>
          <p:nvSpPr>
            <p:cNvPr id="129056" name="Freeform 32"/>
            <p:cNvSpPr>
              <a:spLocks/>
            </p:cNvSpPr>
            <p:nvPr/>
          </p:nvSpPr>
          <p:spPr bwMode="ltGray">
            <a:xfrm rot="828663">
              <a:off x="242" y="3404"/>
              <a:ext cx="132" cy="167"/>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57" name="Freeform 33"/>
            <p:cNvSpPr>
              <a:spLocks/>
            </p:cNvSpPr>
            <p:nvPr/>
          </p:nvSpPr>
          <p:spPr bwMode="ltGray">
            <a:xfrm rot="828663">
              <a:off x="266" y="3592"/>
              <a:ext cx="66" cy="43"/>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58" name="Freeform 34"/>
            <p:cNvSpPr>
              <a:spLocks/>
            </p:cNvSpPr>
            <p:nvPr/>
          </p:nvSpPr>
          <p:spPr bwMode="ltGray">
            <a:xfrm>
              <a:off x="11" y="4110"/>
              <a:ext cx="118" cy="209"/>
            </a:xfrm>
            <a:custGeom>
              <a:avLst/>
              <a:gdLst>
                <a:gd name="T0" fmla="*/ 0 w 118"/>
                <a:gd name="T1" fmla="*/ 0 h 209"/>
                <a:gd name="T2" fmla="*/ 6 w 118"/>
                <a:gd name="T3" fmla="*/ 8 h 209"/>
                <a:gd name="T4" fmla="*/ 15 w 118"/>
                <a:gd name="T5" fmla="*/ 19 h 209"/>
                <a:gd name="T6" fmla="*/ 26 w 118"/>
                <a:gd name="T7" fmla="*/ 33 h 209"/>
                <a:gd name="T8" fmla="*/ 38 w 118"/>
                <a:gd name="T9" fmla="*/ 51 h 209"/>
                <a:gd name="T10" fmla="*/ 54 w 118"/>
                <a:gd name="T11" fmla="*/ 72 h 209"/>
                <a:gd name="T12" fmla="*/ 67 w 118"/>
                <a:gd name="T13" fmla="*/ 94 h 209"/>
                <a:gd name="T14" fmla="*/ 79 w 118"/>
                <a:gd name="T15" fmla="*/ 119 h 209"/>
                <a:gd name="T16" fmla="*/ 87 w 118"/>
                <a:gd name="T17" fmla="*/ 146 h 209"/>
                <a:gd name="T18" fmla="*/ 94 w 118"/>
                <a:gd name="T19" fmla="*/ 175 h 209"/>
                <a:gd name="T20" fmla="*/ 91 w 118"/>
                <a:gd name="T21" fmla="*/ 209 h 209"/>
                <a:gd name="T22" fmla="*/ 118 w 118"/>
                <a:gd name="T23" fmla="*/ 209 h 209"/>
                <a:gd name="T24" fmla="*/ 117 w 118"/>
                <a:gd name="T25" fmla="*/ 177 h 209"/>
                <a:gd name="T26" fmla="*/ 104 w 118"/>
                <a:gd name="T27" fmla="*/ 119 h 209"/>
                <a:gd name="T28" fmla="*/ 82 w 118"/>
                <a:gd name="T29" fmla="*/ 69 h 209"/>
                <a:gd name="T30" fmla="*/ 47 w 118"/>
                <a:gd name="T31" fmla="*/ 27 h 209"/>
                <a:gd name="T32" fmla="*/ 0 w 118"/>
                <a:gd name="T33" fmla="*/ 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8" h="209">
                  <a:moveTo>
                    <a:pt x="0" y="0"/>
                  </a:moveTo>
                  <a:lnTo>
                    <a:pt x="6" y="8"/>
                  </a:lnTo>
                  <a:lnTo>
                    <a:pt x="15" y="19"/>
                  </a:lnTo>
                  <a:lnTo>
                    <a:pt x="26" y="33"/>
                  </a:lnTo>
                  <a:lnTo>
                    <a:pt x="38" y="51"/>
                  </a:lnTo>
                  <a:lnTo>
                    <a:pt x="54" y="72"/>
                  </a:lnTo>
                  <a:lnTo>
                    <a:pt x="67" y="94"/>
                  </a:lnTo>
                  <a:lnTo>
                    <a:pt x="79" y="119"/>
                  </a:lnTo>
                  <a:lnTo>
                    <a:pt x="87" y="146"/>
                  </a:lnTo>
                  <a:lnTo>
                    <a:pt x="94" y="175"/>
                  </a:lnTo>
                  <a:lnTo>
                    <a:pt x="91" y="209"/>
                  </a:lnTo>
                  <a:lnTo>
                    <a:pt x="118" y="209"/>
                  </a:lnTo>
                  <a:lnTo>
                    <a:pt x="117" y="177"/>
                  </a:lnTo>
                  <a:lnTo>
                    <a:pt x="104" y="119"/>
                  </a:lnTo>
                  <a:lnTo>
                    <a:pt x="82" y="69"/>
                  </a:lnTo>
                  <a:lnTo>
                    <a:pt x="47" y="27"/>
                  </a:lnTo>
                  <a:lnTo>
                    <a:pt x="0"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59" name="Freeform 35"/>
            <p:cNvSpPr>
              <a:spLocks/>
            </p:cNvSpPr>
            <p:nvPr/>
          </p:nvSpPr>
          <p:spPr bwMode="ltGray">
            <a:xfrm>
              <a:off x="0" y="3968"/>
              <a:ext cx="130" cy="128"/>
            </a:xfrm>
            <a:custGeom>
              <a:avLst/>
              <a:gdLst>
                <a:gd name="T0" fmla="*/ 103 w 130"/>
                <a:gd name="T1" fmla="*/ 0 h 128"/>
                <a:gd name="T2" fmla="*/ 130 w 130"/>
                <a:gd name="T3" fmla="*/ 128 h 128"/>
                <a:gd name="T4" fmla="*/ 125 w 130"/>
                <a:gd name="T5" fmla="*/ 126 h 128"/>
                <a:gd name="T6" fmla="*/ 111 w 130"/>
                <a:gd name="T7" fmla="*/ 121 h 128"/>
                <a:gd name="T8" fmla="*/ 92 w 130"/>
                <a:gd name="T9" fmla="*/ 111 h 128"/>
                <a:gd name="T10" fmla="*/ 68 w 130"/>
                <a:gd name="T11" fmla="*/ 103 h 128"/>
                <a:gd name="T12" fmla="*/ 41 w 130"/>
                <a:gd name="T13" fmla="*/ 94 h 128"/>
                <a:gd name="T14" fmla="*/ 19 w 130"/>
                <a:gd name="T15" fmla="*/ 90 h 128"/>
                <a:gd name="T16" fmla="*/ 0 w 130"/>
                <a:gd name="T17" fmla="*/ 93 h 128"/>
                <a:gd name="T18" fmla="*/ 0 w 130"/>
                <a:gd name="T19" fmla="*/ 72 h 128"/>
                <a:gd name="T20" fmla="*/ 12 w 130"/>
                <a:gd name="T21" fmla="*/ 70 h 128"/>
                <a:gd name="T22" fmla="*/ 24 w 130"/>
                <a:gd name="T23" fmla="*/ 66 h 128"/>
                <a:gd name="T24" fmla="*/ 38 w 130"/>
                <a:gd name="T25" fmla="*/ 66 h 128"/>
                <a:gd name="T26" fmla="*/ 51 w 130"/>
                <a:gd name="T27" fmla="*/ 67 h 128"/>
                <a:gd name="T28" fmla="*/ 65 w 130"/>
                <a:gd name="T29" fmla="*/ 70 h 128"/>
                <a:gd name="T30" fmla="*/ 78 w 130"/>
                <a:gd name="T31" fmla="*/ 78 h 128"/>
                <a:gd name="T32" fmla="*/ 81 w 130"/>
                <a:gd name="T33" fmla="*/ 74 h 128"/>
                <a:gd name="T34" fmla="*/ 81 w 130"/>
                <a:gd name="T35" fmla="*/ 58 h 128"/>
                <a:gd name="T36" fmla="*/ 82 w 130"/>
                <a:gd name="T37" fmla="*/ 37 h 128"/>
                <a:gd name="T38" fmla="*/ 82 w 130"/>
                <a:gd name="T39" fmla="*/ 29 h 128"/>
                <a:gd name="T40" fmla="*/ 80 w 130"/>
                <a:gd name="T41" fmla="*/ 29 h 128"/>
                <a:gd name="T42" fmla="*/ 77 w 130"/>
                <a:gd name="T43" fmla="*/ 27 h 128"/>
                <a:gd name="T44" fmla="*/ 76 w 130"/>
                <a:gd name="T45" fmla="*/ 22 h 128"/>
                <a:gd name="T46" fmla="*/ 75 w 130"/>
                <a:gd name="T47" fmla="*/ 19 h 128"/>
                <a:gd name="T48" fmla="*/ 76 w 130"/>
                <a:gd name="T49" fmla="*/ 15 h 128"/>
                <a:gd name="T50" fmla="*/ 79 w 130"/>
                <a:gd name="T51" fmla="*/ 10 h 128"/>
                <a:gd name="T52" fmla="*/ 89 w 130"/>
                <a:gd name="T53" fmla="*/ 6 h 128"/>
                <a:gd name="T54" fmla="*/ 103 w 130"/>
                <a:gd name="T55"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30" h="128">
                  <a:moveTo>
                    <a:pt x="103" y="0"/>
                  </a:moveTo>
                  <a:lnTo>
                    <a:pt x="130" y="128"/>
                  </a:lnTo>
                  <a:lnTo>
                    <a:pt x="125" y="126"/>
                  </a:lnTo>
                  <a:lnTo>
                    <a:pt x="111" y="121"/>
                  </a:lnTo>
                  <a:lnTo>
                    <a:pt x="92" y="111"/>
                  </a:lnTo>
                  <a:lnTo>
                    <a:pt x="68" y="103"/>
                  </a:lnTo>
                  <a:lnTo>
                    <a:pt x="41" y="94"/>
                  </a:lnTo>
                  <a:lnTo>
                    <a:pt x="19" y="90"/>
                  </a:lnTo>
                  <a:lnTo>
                    <a:pt x="0" y="93"/>
                  </a:lnTo>
                  <a:lnTo>
                    <a:pt x="0" y="72"/>
                  </a:lnTo>
                  <a:lnTo>
                    <a:pt x="12" y="70"/>
                  </a:lnTo>
                  <a:lnTo>
                    <a:pt x="24" y="66"/>
                  </a:lnTo>
                  <a:lnTo>
                    <a:pt x="38" y="66"/>
                  </a:lnTo>
                  <a:lnTo>
                    <a:pt x="51" y="67"/>
                  </a:lnTo>
                  <a:lnTo>
                    <a:pt x="65" y="70"/>
                  </a:lnTo>
                  <a:lnTo>
                    <a:pt x="78" y="78"/>
                  </a:lnTo>
                  <a:lnTo>
                    <a:pt x="81" y="74"/>
                  </a:lnTo>
                  <a:lnTo>
                    <a:pt x="81" y="58"/>
                  </a:lnTo>
                  <a:lnTo>
                    <a:pt x="82" y="37"/>
                  </a:lnTo>
                  <a:lnTo>
                    <a:pt x="82" y="29"/>
                  </a:lnTo>
                  <a:lnTo>
                    <a:pt x="80" y="29"/>
                  </a:lnTo>
                  <a:lnTo>
                    <a:pt x="77" y="27"/>
                  </a:lnTo>
                  <a:lnTo>
                    <a:pt x="76" y="22"/>
                  </a:lnTo>
                  <a:lnTo>
                    <a:pt x="75" y="19"/>
                  </a:lnTo>
                  <a:lnTo>
                    <a:pt x="76" y="15"/>
                  </a:lnTo>
                  <a:lnTo>
                    <a:pt x="79" y="10"/>
                  </a:lnTo>
                  <a:lnTo>
                    <a:pt x="89" y="6"/>
                  </a:lnTo>
                  <a:lnTo>
                    <a:pt x="103"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60" name="Freeform 36"/>
            <p:cNvSpPr>
              <a:spLocks/>
            </p:cNvSpPr>
            <p:nvPr/>
          </p:nvSpPr>
          <p:spPr bwMode="ltGray">
            <a:xfrm>
              <a:off x="0" y="3949"/>
              <a:ext cx="47" cy="86"/>
            </a:xfrm>
            <a:custGeom>
              <a:avLst/>
              <a:gdLst>
                <a:gd name="T0" fmla="*/ 37 w 47"/>
                <a:gd name="T1" fmla="*/ 0 h 86"/>
                <a:gd name="T2" fmla="*/ 15 w 47"/>
                <a:gd name="T3" fmla="*/ 37 h 86"/>
                <a:gd name="T4" fmla="*/ 0 w 47"/>
                <a:gd name="T5" fmla="*/ 59 h 86"/>
                <a:gd name="T6" fmla="*/ 0 w 47"/>
                <a:gd name="T7" fmla="*/ 86 h 86"/>
                <a:gd name="T8" fmla="*/ 8 w 47"/>
                <a:gd name="T9" fmla="*/ 82 h 86"/>
                <a:gd name="T10" fmla="*/ 20 w 47"/>
                <a:gd name="T11" fmla="*/ 73 h 86"/>
                <a:gd name="T12" fmla="*/ 33 w 47"/>
                <a:gd name="T13" fmla="*/ 63 h 86"/>
                <a:gd name="T14" fmla="*/ 42 w 47"/>
                <a:gd name="T15" fmla="*/ 51 h 86"/>
                <a:gd name="T16" fmla="*/ 47 w 47"/>
                <a:gd name="T17" fmla="*/ 36 h 86"/>
                <a:gd name="T18" fmla="*/ 46 w 47"/>
                <a:gd name="T19" fmla="*/ 19 h 86"/>
                <a:gd name="T20" fmla="*/ 37 w 47"/>
                <a:gd name="T21" fmla="*/ 0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7" h="86">
                  <a:moveTo>
                    <a:pt x="37" y="0"/>
                  </a:moveTo>
                  <a:lnTo>
                    <a:pt x="15" y="37"/>
                  </a:lnTo>
                  <a:lnTo>
                    <a:pt x="0" y="59"/>
                  </a:lnTo>
                  <a:lnTo>
                    <a:pt x="0" y="86"/>
                  </a:lnTo>
                  <a:lnTo>
                    <a:pt x="8" y="82"/>
                  </a:lnTo>
                  <a:lnTo>
                    <a:pt x="20" y="73"/>
                  </a:lnTo>
                  <a:lnTo>
                    <a:pt x="33" y="63"/>
                  </a:lnTo>
                  <a:lnTo>
                    <a:pt x="42" y="51"/>
                  </a:lnTo>
                  <a:lnTo>
                    <a:pt x="47" y="36"/>
                  </a:lnTo>
                  <a:lnTo>
                    <a:pt x="46" y="19"/>
                  </a:lnTo>
                  <a:lnTo>
                    <a:pt x="37" y="0"/>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61" name="Freeform 37"/>
            <p:cNvSpPr>
              <a:spLocks/>
            </p:cNvSpPr>
            <p:nvPr/>
          </p:nvSpPr>
          <p:spPr bwMode="ltGray">
            <a:xfrm>
              <a:off x="0" y="3239"/>
              <a:ext cx="497" cy="740"/>
            </a:xfrm>
            <a:custGeom>
              <a:avLst/>
              <a:gdLst>
                <a:gd name="T0" fmla="*/ 0 w 497"/>
                <a:gd name="T1" fmla="*/ 13 h 740"/>
                <a:gd name="T2" fmla="*/ 41 w 497"/>
                <a:gd name="T3" fmla="*/ 4 h 740"/>
                <a:gd name="T4" fmla="*/ 101 w 497"/>
                <a:gd name="T5" fmla="*/ 0 h 740"/>
                <a:gd name="T6" fmla="*/ 170 w 497"/>
                <a:gd name="T7" fmla="*/ 4 h 740"/>
                <a:gd name="T8" fmla="*/ 248 w 497"/>
                <a:gd name="T9" fmla="*/ 21 h 740"/>
                <a:gd name="T10" fmla="*/ 323 w 497"/>
                <a:gd name="T11" fmla="*/ 50 h 740"/>
                <a:gd name="T12" fmla="*/ 382 w 497"/>
                <a:gd name="T13" fmla="*/ 90 h 740"/>
                <a:gd name="T14" fmla="*/ 428 w 497"/>
                <a:gd name="T15" fmla="*/ 141 h 740"/>
                <a:gd name="T16" fmla="*/ 463 w 497"/>
                <a:gd name="T17" fmla="*/ 199 h 740"/>
                <a:gd name="T18" fmla="*/ 485 w 497"/>
                <a:gd name="T19" fmla="*/ 262 h 740"/>
                <a:gd name="T20" fmla="*/ 496 w 497"/>
                <a:gd name="T21" fmla="*/ 327 h 740"/>
                <a:gd name="T22" fmla="*/ 497 w 497"/>
                <a:gd name="T23" fmla="*/ 396 h 740"/>
                <a:gd name="T24" fmla="*/ 487 w 497"/>
                <a:gd name="T25" fmla="*/ 462 h 740"/>
                <a:gd name="T26" fmla="*/ 470 w 497"/>
                <a:gd name="T27" fmla="*/ 527 h 740"/>
                <a:gd name="T28" fmla="*/ 443 w 497"/>
                <a:gd name="T29" fmla="*/ 586 h 740"/>
                <a:gd name="T30" fmla="*/ 406 w 497"/>
                <a:gd name="T31" fmla="*/ 639 h 740"/>
                <a:gd name="T32" fmla="*/ 364 w 497"/>
                <a:gd name="T33" fmla="*/ 683 h 740"/>
                <a:gd name="T34" fmla="*/ 315 w 497"/>
                <a:gd name="T35" fmla="*/ 715 h 740"/>
                <a:gd name="T36" fmla="*/ 259 w 497"/>
                <a:gd name="T37" fmla="*/ 736 h 740"/>
                <a:gd name="T38" fmla="*/ 198 w 497"/>
                <a:gd name="T39" fmla="*/ 740 h 740"/>
                <a:gd name="T40" fmla="*/ 131 w 497"/>
                <a:gd name="T41" fmla="*/ 727 h 740"/>
                <a:gd name="T42" fmla="*/ 167 w 497"/>
                <a:gd name="T43" fmla="*/ 728 h 740"/>
                <a:gd name="T44" fmla="*/ 204 w 497"/>
                <a:gd name="T45" fmla="*/ 718 h 740"/>
                <a:gd name="T46" fmla="*/ 238 w 497"/>
                <a:gd name="T47" fmla="*/ 700 h 740"/>
                <a:gd name="T48" fmla="*/ 272 w 497"/>
                <a:gd name="T49" fmla="*/ 670 h 740"/>
                <a:gd name="T50" fmla="*/ 304 w 497"/>
                <a:gd name="T51" fmla="*/ 635 h 740"/>
                <a:gd name="T52" fmla="*/ 333 w 497"/>
                <a:gd name="T53" fmla="*/ 594 h 740"/>
                <a:gd name="T54" fmla="*/ 358 w 497"/>
                <a:gd name="T55" fmla="*/ 549 h 740"/>
                <a:gd name="T56" fmla="*/ 381 w 497"/>
                <a:gd name="T57" fmla="*/ 500 h 740"/>
                <a:gd name="T58" fmla="*/ 396 w 497"/>
                <a:gd name="T59" fmla="*/ 449 h 740"/>
                <a:gd name="T60" fmla="*/ 408 w 497"/>
                <a:gd name="T61" fmla="*/ 397 h 740"/>
                <a:gd name="T62" fmla="*/ 414 w 497"/>
                <a:gd name="T63" fmla="*/ 346 h 740"/>
                <a:gd name="T64" fmla="*/ 412 w 497"/>
                <a:gd name="T65" fmla="*/ 296 h 740"/>
                <a:gd name="T66" fmla="*/ 402 w 497"/>
                <a:gd name="T67" fmla="*/ 251 h 740"/>
                <a:gd name="T68" fmla="*/ 384 w 497"/>
                <a:gd name="T69" fmla="*/ 208 h 740"/>
                <a:gd name="T70" fmla="*/ 357 w 497"/>
                <a:gd name="T71" fmla="*/ 172 h 740"/>
                <a:gd name="T72" fmla="*/ 320 w 497"/>
                <a:gd name="T73" fmla="*/ 142 h 740"/>
                <a:gd name="T74" fmla="*/ 260 w 497"/>
                <a:gd name="T75" fmla="*/ 107 h 740"/>
                <a:gd name="T76" fmla="*/ 203 w 497"/>
                <a:gd name="T77" fmla="*/ 82 h 740"/>
                <a:gd name="T78" fmla="*/ 154 w 497"/>
                <a:gd name="T79" fmla="*/ 65 h 740"/>
                <a:gd name="T80" fmla="*/ 108 w 497"/>
                <a:gd name="T81" fmla="*/ 56 h 740"/>
                <a:gd name="T82" fmla="*/ 68 w 497"/>
                <a:gd name="T83" fmla="*/ 55 h 740"/>
                <a:gd name="T84" fmla="*/ 32 w 497"/>
                <a:gd name="T85" fmla="*/ 61 h 740"/>
                <a:gd name="T86" fmla="*/ 0 w 497"/>
                <a:gd name="T87" fmla="*/ 70 h 740"/>
                <a:gd name="T88" fmla="*/ 0 w 497"/>
                <a:gd name="T89" fmla="*/ 13 h 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97" h="740">
                  <a:moveTo>
                    <a:pt x="0" y="13"/>
                  </a:moveTo>
                  <a:lnTo>
                    <a:pt x="41" y="4"/>
                  </a:lnTo>
                  <a:lnTo>
                    <a:pt x="101" y="0"/>
                  </a:lnTo>
                  <a:lnTo>
                    <a:pt x="170" y="4"/>
                  </a:lnTo>
                  <a:lnTo>
                    <a:pt x="248" y="21"/>
                  </a:lnTo>
                  <a:lnTo>
                    <a:pt x="323" y="50"/>
                  </a:lnTo>
                  <a:lnTo>
                    <a:pt x="382" y="90"/>
                  </a:lnTo>
                  <a:lnTo>
                    <a:pt x="428" y="141"/>
                  </a:lnTo>
                  <a:lnTo>
                    <a:pt x="463" y="199"/>
                  </a:lnTo>
                  <a:lnTo>
                    <a:pt x="485" y="262"/>
                  </a:lnTo>
                  <a:lnTo>
                    <a:pt x="496" y="327"/>
                  </a:lnTo>
                  <a:lnTo>
                    <a:pt x="497" y="396"/>
                  </a:lnTo>
                  <a:lnTo>
                    <a:pt x="487" y="462"/>
                  </a:lnTo>
                  <a:lnTo>
                    <a:pt x="470" y="527"/>
                  </a:lnTo>
                  <a:lnTo>
                    <a:pt x="443" y="586"/>
                  </a:lnTo>
                  <a:lnTo>
                    <a:pt x="406" y="639"/>
                  </a:lnTo>
                  <a:lnTo>
                    <a:pt x="364" y="683"/>
                  </a:lnTo>
                  <a:lnTo>
                    <a:pt x="315" y="715"/>
                  </a:lnTo>
                  <a:lnTo>
                    <a:pt x="259" y="736"/>
                  </a:lnTo>
                  <a:lnTo>
                    <a:pt x="198" y="740"/>
                  </a:lnTo>
                  <a:lnTo>
                    <a:pt x="131" y="727"/>
                  </a:lnTo>
                  <a:lnTo>
                    <a:pt x="167" y="728"/>
                  </a:lnTo>
                  <a:lnTo>
                    <a:pt x="204" y="718"/>
                  </a:lnTo>
                  <a:lnTo>
                    <a:pt x="238" y="700"/>
                  </a:lnTo>
                  <a:lnTo>
                    <a:pt x="272" y="670"/>
                  </a:lnTo>
                  <a:lnTo>
                    <a:pt x="304" y="635"/>
                  </a:lnTo>
                  <a:lnTo>
                    <a:pt x="333" y="594"/>
                  </a:lnTo>
                  <a:lnTo>
                    <a:pt x="358" y="549"/>
                  </a:lnTo>
                  <a:lnTo>
                    <a:pt x="381" y="500"/>
                  </a:lnTo>
                  <a:lnTo>
                    <a:pt x="396" y="449"/>
                  </a:lnTo>
                  <a:lnTo>
                    <a:pt x="408" y="397"/>
                  </a:lnTo>
                  <a:lnTo>
                    <a:pt x="414" y="346"/>
                  </a:lnTo>
                  <a:lnTo>
                    <a:pt x="412" y="296"/>
                  </a:lnTo>
                  <a:lnTo>
                    <a:pt x="402" y="251"/>
                  </a:lnTo>
                  <a:lnTo>
                    <a:pt x="384" y="208"/>
                  </a:lnTo>
                  <a:lnTo>
                    <a:pt x="357" y="172"/>
                  </a:lnTo>
                  <a:lnTo>
                    <a:pt x="320" y="142"/>
                  </a:lnTo>
                  <a:lnTo>
                    <a:pt x="260" y="107"/>
                  </a:lnTo>
                  <a:lnTo>
                    <a:pt x="203" y="82"/>
                  </a:lnTo>
                  <a:lnTo>
                    <a:pt x="154" y="65"/>
                  </a:lnTo>
                  <a:lnTo>
                    <a:pt x="108" y="56"/>
                  </a:lnTo>
                  <a:lnTo>
                    <a:pt x="68" y="55"/>
                  </a:lnTo>
                  <a:lnTo>
                    <a:pt x="32" y="61"/>
                  </a:lnTo>
                  <a:lnTo>
                    <a:pt x="0" y="70"/>
                  </a:lnTo>
                  <a:lnTo>
                    <a:pt x="0" y="13"/>
                  </a:lnTo>
                  <a:close/>
                </a:path>
              </a:pathLst>
            </a:cu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62" name="Freeform 38"/>
            <p:cNvSpPr>
              <a:spLocks/>
            </p:cNvSpPr>
            <p:nvPr/>
          </p:nvSpPr>
          <p:spPr bwMode="ltGray">
            <a:xfrm rot="1584153">
              <a:off x="20" y="410"/>
              <a:ext cx="344" cy="245"/>
            </a:xfrm>
            <a:custGeom>
              <a:avLst/>
              <a:gdLst>
                <a:gd name="T0" fmla="*/ 0 w 257"/>
                <a:gd name="T1" fmla="*/ 0 h 237"/>
                <a:gd name="T2" fmla="*/ 0 w 257"/>
                <a:gd name="T3" fmla="*/ 25 h 237"/>
                <a:gd name="T4" fmla="*/ 3 w 257"/>
                <a:gd name="T5" fmla="*/ 50 h 237"/>
                <a:gd name="T6" fmla="*/ 6 w 257"/>
                <a:gd name="T7" fmla="*/ 75 h 237"/>
                <a:gd name="T8" fmla="*/ 11 w 257"/>
                <a:gd name="T9" fmla="*/ 98 h 237"/>
                <a:gd name="T10" fmla="*/ 18 w 257"/>
                <a:gd name="T11" fmla="*/ 119 h 237"/>
                <a:gd name="T12" fmla="*/ 27 w 257"/>
                <a:gd name="T13" fmla="*/ 141 h 237"/>
                <a:gd name="T14" fmla="*/ 38 w 257"/>
                <a:gd name="T15" fmla="*/ 161 h 237"/>
                <a:gd name="T16" fmla="*/ 51 w 257"/>
                <a:gd name="T17" fmla="*/ 178 h 237"/>
                <a:gd name="T18" fmla="*/ 67 w 257"/>
                <a:gd name="T19" fmla="*/ 194 h 237"/>
                <a:gd name="T20" fmla="*/ 86 w 257"/>
                <a:gd name="T21" fmla="*/ 208 h 237"/>
                <a:gd name="T22" fmla="*/ 106 w 257"/>
                <a:gd name="T23" fmla="*/ 219 h 237"/>
                <a:gd name="T24" fmla="*/ 131 w 257"/>
                <a:gd name="T25" fmla="*/ 228 h 237"/>
                <a:gd name="T26" fmla="*/ 158 w 257"/>
                <a:gd name="T27" fmla="*/ 234 h 237"/>
                <a:gd name="T28" fmla="*/ 188 w 257"/>
                <a:gd name="T29" fmla="*/ 237 h 237"/>
                <a:gd name="T30" fmla="*/ 220 w 257"/>
                <a:gd name="T31" fmla="*/ 236 h 237"/>
                <a:gd name="T32" fmla="*/ 257 w 257"/>
                <a:gd name="T33" fmla="*/ 232 h 237"/>
                <a:gd name="T34" fmla="*/ 224 w 257"/>
                <a:gd name="T35" fmla="*/ 227 h 237"/>
                <a:gd name="T36" fmla="*/ 195 w 257"/>
                <a:gd name="T37" fmla="*/ 220 h 237"/>
                <a:gd name="T38" fmla="*/ 170 w 257"/>
                <a:gd name="T39" fmla="*/ 212 h 237"/>
                <a:gd name="T40" fmla="*/ 148 w 257"/>
                <a:gd name="T41" fmla="*/ 204 h 237"/>
                <a:gd name="T42" fmla="*/ 128 w 257"/>
                <a:gd name="T43" fmla="*/ 193 h 237"/>
                <a:gd name="T44" fmla="*/ 112 w 257"/>
                <a:gd name="T45" fmla="*/ 182 h 237"/>
                <a:gd name="T46" fmla="*/ 97 w 257"/>
                <a:gd name="T47" fmla="*/ 169 h 237"/>
                <a:gd name="T48" fmla="*/ 84 w 257"/>
                <a:gd name="T49" fmla="*/ 155 h 237"/>
                <a:gd name="T50" fmla="*/ 72 w 257"/>
                <a:gd name="T51" fmla="*/ 141 h 237"/>
                <a:gd name="T52" fmla="*/ 61 w 257"/>
                <a:gd name="T53" fmla="*/ 125 h 237"/>
                <a:gd name="T54" fmla="*/ 52 w 257"/>
                <a:gd name="T55" fmla="*/ 107 h 237"/>
                <a:gd name="T56" fmla="*/ 43 w 257"/>
                <a:gd name="T57" fmla="*/ 88 h 237"/>
                <a:gd name="T58" fmla="*/ 33 w 257"/>
                <a:gd name="T59" fmla="*/ 69 h 237"/>
                <a:gd name="T60" fmla="*/ 23 w 257"/>
                <a:gd name="T61" fmla="*/ 47 h 237"/>
                <a:gd name="T62" fmla="*/ 12 w 257"/>
                <a:gd name="T63" fmla="*/ 24 h 237"/>
                <a:gd name="T64" fmla="*/ 0 w 257"/>
                <a:gd name="T65"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57" h="237">
                  <a:moveTo>
                    <a:pt x="0" y="0"/>
                  </a:moveTo>
                  <a:lnTo>
                    <a:pt x="0" y="25"/>
                  </a:lnTo>
                  <a:lnTo>
                    <a:pt x="3" y="50"/>
                  </a:lnTo>
                  <a:lnTo>
                    <a:pt x="6" y="75"/>
                  </a:lnTo>
                  <a:lnTo>
                    <a:pt x="11" y="98"/>
                  </a:lnTo>
                  <a:lnTo>
                    <a:pt x="18" y="119"/>
                  </a:lnTo>
                  <a:lnTo>
                    <a:pt x="27" y="141"/>
                  </a:lnTo>
                  <a:lnTo>
                    <a:pt x="38" y="161"/>
                  </a:lnTo>
                  <a:lnTo>
                    <a:pt x="51" y="178"/>
                  </a:lnTo>
                  <a:lnTo>
                    <a:pt x="67" y="194"/>
                  </a:lnTo>
                  <a:lnTo>
                    <a:pt x="86" y="208"/>
                  </a:lnTo>
                  <a:lnTo>
                    <a:pt x="106" y="219"/>
                  </a:lnTo>
                  <a:lnTo>
                    <a:pt x="131" y="228"/>
                  </a:lnTo>
                  <a:lnTo>
                    <a:pt x="158" y="234"/>
                  </a:lnTo>
                  <a:lnTo>
                    <a:pt x="188" y="237"/>
                  </a:lnTo>
                  <a:lnTo>
                    <a:pt x="220" y="236"/>
                  </a:lnTo>
                  <a:lnTo>
                    <a:pt x="257" y="232"/>
                  </a:lnTo>
                  <a:lnTo>
                    <a:pt x="224" y="227"/>
                  </a:lnTo>
                  <a:lnTo>
                    <a:pt x="195" y="220"/>
                  </a:lnTo>
                  <a:lnTo>
                    <a:pt x="170" y="212"/>
                  </a:lnTo>
                  <a:lnTo>
                    <a:pt x="148" y="204"/>
                  </a:lnTo>
                  <a:lnTo>
                    <a:pt x="128" y="193"/>
                  </a:lnTo>
                  <a:lnTo>
                    <a:pt x="112" y="182"/>
                  </a:lnTo>
                  <a:lnTo>
                    <a:pt x="97" y="169"/>
                  </a:lnTo>
                  <a:lnTo>
                    <a:pt x="84" y="155"/>
                  </a:lnTo>
                  <a:lnTo>
                    <a:pt x="72" y="141"/>
                  </a:lnTo>
                  <a:lnTo>
                    <a:pt x="61" y="125"/>
                  </a:lnTo>
                  <a:lnTo>
                    <a:pt x="52" y="107"/>
                  </a:lnTo>
                  <a:lnTo>
                    <a:pt x="43" y="88"/>
                  </a:lnTo>
                  <a:lnTo>
                    <a:pt x="33" y="69"/>
                  </a:lnTo>
                  <a:lnTo>
                    <a:pt x="23" y="47"/>
                  </a:lnTo>
                  <a:lnTo>
                    <a:pt x="12" y="24"/>
                  </a:lnTo>
                  <a:lnTo>
                    <a:pt x="0"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63" name="Freeform 39"/>
            <p:cNvSpPr>
              <a:spLocks/>
            </p:cNvSpPr>
            <p:nvPr/>
          </p:nvSpPr>
          <p:spPr bwMode="ltGray">
            <a:xfrm rot="1584153">
              <a:off x="242" y="756"/>
              <a:ext cx="167" cy="115"/>
            </a:xfrm>
            <a:custGeom>
              <a:avLst/>
              <a:gdLst>
                <a:gd name="T0" fmla="*/ 77 w 124"/>
                <a:gd name="T1" fmla="*/ 0 h 110"/>
                <a:gd name="T2" fmla="*/ 124 w 124"/>
                <a:gd name="T3" fmla="*/ 108 h 110"/>
                <a:gd name="T4" fmla="*/ 120 w 124"/>
                <a:gd name="T5" fmla="*/ 107 h 110"/>
                <a:gd name="T6" fmla="*/ 107 w 124"/>
                <a:gd name="T7" fmla="*/ 105 h 110"/>
                <a:gd name="T8" fmla="*/ 89 w 124"/>
                <a:gd name="T9" fmla="*/ 101 h 110"/>
                <a:gd name="T10" fmla="*/ 68 w 124"/>
                <a:gd name="T11" fmla="*/ 99 h 110"/>
                <a:gd name="T12" fmla="*/ 45 w 124"/>
                <a:gd name="T13" fmla="*/ 97 h 110"/>
                <a:gd name="T14" fmla="*/ 25 w 124"/>
                <a:gd name="T15" fmla="*/ 98 h 110"/>
                <a:gd name="T16" fmla="*/ 9 w 124"/>
                <a:gd name="T17" fmla="*/ 102 h 110"/>
                <a:gd name="T18" fmla="*/ 0 w 124"/>
                <a:gd name="T19" fmla="*/ 110 h 110"/>
                <a:gd name="T20" fmla="*/ 4 w 124"/>
                <a:gd name="T21" fmla="*/ 98 h 110"/>
                <a:gd name="T22" fmla="*/ 8 w 124"/>
                <a:gd name="T23" fmla="*/ 89 h 110"/>
                <a:gd name="T24" fmla="*/ 16 w 124"/>
                <a:gd name="T25" fmla="*/ 82 h 110"/>
                <a:gd name="T26" fmla="*/ 25 w 124"/>
                <a:gd name="T27" fmla="*/ 76 h 110"/>
                <a:gd name="T28" fmla="*/ 36 w 124"/>
                <a:gd name="T29" fmla="*/ 72 h 110"/>
                <a:gd name="T30" fmla="*/ 47 w 124"/>
                <a:gd name="T31" fmla="*/ 71 h 110"/>
                <a:gd name="T32" fmla="*/ 59 w 124"/>
                <a:gd name="T33" fmla="*/ 71 h 110"/>
                <a:gd name="T34" fmla="*/ 72 w 124"/>
                <a:gd name="T35" fmla="*/ 74 h 110"/>
                <a:gd name="T36" fmla="*/ 73 w 124"/>
                <a:gd name="T37" fmla="*/ 71 h 110"/>
                <a:gd name="T38" fmla="*/ 70 w 124"/>
                <a:gd name="T39" fmla="*/ 56 h 110"/>
                <a:gd name="T40" fmla="*/ 67 w 124"/>
                <a:gd name="T41" fmla="*/ 38 h 110"/>
                <a:gd name="T42" fmla="*/ 65 w 124"/>
                <a:gd name="T43" fmla="*/ 30 h 110"/>
                <a:gd name="T44" fmla="*/ 63 w 124"/>
                <a:gd name="T45" fmla="*/ 30 h 110"/>
                <a:gd name="T46" fmla="*/ 61 w 124"/>
                <a:gd name="T47" fmla="*/ 29 h 110"/>
                <a:gd name="T48" fmla="*/ 59 w 124"/>
                <a:gd name="T49" fmla="*/ 26 h 110"/>
                <a:gd name="T50" fmla="*/ 57 w 124"/>
                <a:gd name="T51" fmla="*/ 23 h 110"/>
                <a:gd name="T52" fmla="*/ 57 w 124"/>
                <a:gd name="T53" fmla="*/ 19 h 110"/>
                <a:gd name="T54" fmla="*/ 59 w 124"/>
                <a:gd name="T55" fmla="*/ 14 h 110"/>
                <a:gd name="T56" fmla="*/ 66 w 124"/>
                <a:gd name="T57" fmla="*/ 8 h 110"/>
                <a:gd name="T58" fmla="*/ 77 w 124"/>
                <a:gd name="T59" fmla="*/ 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4" h="110">
                  <a:moveTo>
                    <a:pt x="77" y="0"/>
                  </a:moveTo>
                  <a:lnTo>
                    <a:pt x="124" y="108"/>
                  </a:lnTo>
                  <a:lnTo>
                    <a:pt x="120" y="107"/>
                  </a:lnTo>
                  <a:lnTo>
                    <a:pt x="107" y="105"/>
                  </a:lnTo>
                  <a:lnTo>
                    <a:pt x="89" y="101"/>
                  </a:lnTo>
                  <a:lnTo>
                    <a:pt x="68" y="99"/>
                  </a:lnTo>
                  <a:lnTo>
                    <a:pt x="45" y="97"/>
                  </a:lnTo>
                  <a:lnTo>
                    <a:pt x="25" y="98"/>
                  </a:lnTo>
                  <a:lnTo>
                    <a:pt x="9" y="102"/>
                  </a:lnTo>
                  <a:lnTo>
                    <a:pt x="0" y="110"/>
                  </a:lnTo>
                  <a:lnTo>
                    <a:pt x="4" y="98"/>
                  </a:lnTo>
                  <a:lnTo>
                    <a:pt x="8" y="89"/>
                  </a:lnTo>
                  <a:lnTo>
                    <a:pt x="16" y="82"/>
                  </a:lnTo>
                  <a:lnTo>
                    <a:pt x="25" y="76"/>
                  </a:lnTo>
                  <a:lnTo>
                    <a:pt x="36" y="72"/>
                  </a:lnTo>
                  <a:lnTo>
                    <a:pt x="47" y="71"/>
                  </a:lnTo>
                  <a:lnTo>
                    <a:pt x="59" y="71"/>
                  </a:lnTo>
                  <a:lnTo>
                    <a:pt x="72" y="74"/>
                  </a:lnTo>
                  <a:lnTo>
                    <a:pt x="73" y="71"/>
                  </a:lnTo>
                  <a:lnTo>
                    <a:pt x="70" y="56"/>
                  </a:lnTo>
                  <a:lnTo>
                    <a:pt x="67" y="38"/>
                  </a:lnTo>
                  <a:lnTo>
                    <a:pt x="65" y="30"/>
                  </a:lnTo>
                  <a:lnTo>
                    <a:pt x="63" y="30"/>
                  </a:lnTo>
                  <a:lnTo>
                    <a:pt x="61" y="29"/>
                  </a:lnTo>
                  <a:lnTo>
                    <a:pt x="59" y="26"/>
                  </a:lnTo>
                  <a:lnTo>
                    <a:pt x="57" y="23"/>
                  </a:lnTo>
                  <a:lnTo>
                    <a:pt x="57" y="19"/>
                  </a:lnTo>
                  <a:lnTo>
                    <a:pt x="59" y="14"/>
                  </a:lnTo>
                  <a:lnTo>
                    <a:pt x="66" y="8"/>
                  </a:lnTo>
                  <a:lnTo>
                    <a:pt x="77"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64" name="Freeform 40"/>
            <p:cNvSpPr>
              <a:spLocks/>
            </p:cNvSpPr>
            <p:nvPr/>
          </p:nvSpPr>
          <p:spPr bwMode="ltGray">
            <a:xfrm rot="1584153">
              <a:off x="574" y="286"/>
              <a:ext cx="147" cy="160"/>
            </a:xfrm>
            <a:custGeom>
              <a:avLst/>
              <a:gdLst>
                <a:gd name="T0" fmla="*/ 0 w 109"/>
                <a:gd name="T1" fmla="*/ 0 h 156"/>
                <a:gd name="T2" fmla="*/ 5 w 109"/>
                <a:gd name="T3" fmla="*/ 1 h 156"/>
                <a:gd name="T4" fmla="*/ 18 w 109"/>
                <a:gd name="T5" fmla="*/ 5 h 156"/>
                <a:gd name="T6" fmla="*/ 37 w 109"/>
                <a:gd name="T7" fmla="*/ 12 h 156"/>
                <a:gd name="T8" fmla="*/ 58 w 109"/>
                <a:gd name="T9" fmla="*/ 24 h 156"/>
                <a:gd name="T10" fmla="*/ 78 w 109"/>
                <a:gd name="T11" fmla="*/ 44 h 156"/>
                <a:gd name="T12" fmla="*/ 96 w 109"/>
                <a:gd name="T13" fmla="*/ 71 h 156"/>
                <a:gd name="T14" fmla="*/ 107 w 109"/>
                <a:gd name="T15" fmla="*/ 108 h 156"/>
                <a:gd name="T16" fmla="*/ 109 w 109"/>
                <a:gd name="T17" fmla="*/ 156 h 156"/>
                <a:gd name="T18" fmla="*/ 105 w 109"/>
                <a:gd name="T19" fmla="*/ 156 h 156"/>
                <a:gd name="T20" fmla="*/ 99 w 109"/>
                <a:gd name="T21" fmla="*/ 156 h 156"/>
                <a:gd name="T22" fmla="*/ 93 w 109"/>
                <a:gd name="T23" fmla="*/ 156 h 156"/>
                <a:gd name="T24" fmla="*/ 87 w 109"/>
                <a:gd name="T25" fmla="*/ 154 h 156"/>
                <a:gd name="T26" fmla="*/ 81 w 109"/>
                <a:gd name="T27" fmla="*/ 153 h 156"/>
                <a:gd name="T28" fmla="*/ 74 w 109"/>
                <a:gd name="T29" fmla="*/ 150 h 156"/>
                <a:gd name="T30" fmla="*/ 66 w 109"/>
                <a:gd name="T31" fmla="*/ 145 h 156"/>
                <a:gd name="T32" fmla="*/ 58 w 109"/>
                <a:gd name="T33" fmla="*/ 139 h 156"/>
                <a:gd name="T34" fmla="*/ 53 w 109"/>
                <a:gd name="T35" fmla="*/ 126 h 156"/>
                <a:gd name="T36" fmla="*/ 53 w 109"/>
                <a:gd name="T37" fmla="*/ 111 h 156"/>
                <a:gd name="T38" fmla="*/ 56 w 109"/>
                <a:gd name="T39" fmla="*/ 96 h 156"/>
                <a:gd name="T40" fmla="*/ 59 w 109"/>
                <a:gd name="T41" fmla="*/ 80 h 156"/>
                <a:gd name="T42" fmla="*/ 56 w 109"/>
                <a:gd name="T43" fmla="*/ 62 h 156"/>
                <a:gd name="T44" fmla="*/ 48 w 109"/>
                <a:gd name="T45" fmla="*/ 43 h 156"/>
                <a:gd name="T46" fmla="*/ 31 w 109"/>
                <a:gd name="T47" fmla="*/ 23 h 156"/>
                <a:gd name="T48" fmla="*/ 0 w 109"/>
                <a:gd name="T49"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9" h="156">
                  <a:moveTo>
                    <a:pt x="0" y="0"/>
                  </a:moveTo>
                  <a:lnTo>
                    <a:pt x="5" y="1"/>
                  </a:lnTo>
                  <a:lnTo>
                    <a:pt x="18" y="5"/>
                  </a:lnTo>
                  <a:lnTo>
                    <a:pt x="37" y="12"/>
                  </a:lnTo>
                  <a:lnTo>
                    <a:pt x="58" y="24"/>
                  </a:lnTo>
                  <a:lnTo>
                    <a:pt x="78" y="44"/>
                  </a:lnTo>
                  <a:lnTo>
                    <a:pt x="96" y="71"/>
                  </a:lnTo>
                  <a:lnTo>
                    <a:pt x="107" y="108"/>
                  </a:lnTo>
                  <a:lnTo>
                    <a:pt x="109" y="156"/>
                  </a:lnTo>
                  <a:lnTo>
                    <a:pt x="105" y="156"/>
                  </a:lnTo>
                  <a:lnTo>
                    <a:pt x="99" y="156"/>
                  </a:lnTo>
                  <a:lnTo>
                    <a:pt x="93" y="156"/>
                  </a:lnTo>
                  <a:lnTo>
                    <a:pt x="87" y="154"/>
                  </a:lnTo>
                  <a:lnTo>
                    <a:pt x="81" y="153"/>
                  </a:lnTo>
                  <a:lnTo>
                    <a:pt x="74" y="150"/>
                  </a:lnTo>
                  <a:lnTo>
                    <a:pt x="66" y="145"/>
                  </a:lnTo>
                  <a:lnTo>
                    <a:pt x="58" y="139"/>
                  </a:lnTo>
                  <a:lnTo>
                    <a:pt x="53" y="126"/>
                  </a:lnTo>
                  <a:lnTo>
                    <a:pt x="53" y="111"/>
                  </a:lnTo>
                  <a:lnTo>
                    <a:pt x="56" y="96"/>
                  </a:lnTo>
                  <a:lnTo>
                    <a:pt x="59" y="80"/>
                  </a:lnTo>
                  <a:lnTo>
                    <a:pt x="56" y="62"/>
                  </a:lnTo>
                  <a:lnTo>
                    <a:pt x="48" y="43"/>
                  </a:lnTo>
                  <a:lnTo>
                    <a:pt x="31" y="23"/>
                  </a:lnTo>
                  <a:lnTo>
                    <a:pt x="0"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65" name="Freeform 41"/>
            <p:cNvSpPr>
              <a:spLocks/>
            </p:cNvSpPr>
            <p:nvPr/>
          </p:nvSpPr>
          <p:spPr bwMode="ltGray">
            <a:xfrm rot="1584153">
              <a:off x="236" y="721"/>
              <a:ext cx="62" cy="97"/>
            </a:xfrm>
            <a:custGeom>
              <a:avLst/>
              <a:gdLst>
                <a:gd name="T0" fmla="*/ 31 w 46"/>
                <a:gd name="T1" fmla="*/ 0 h 94"/>
                <a:gd name="T2" fmla="*/ 20 w 46"/>
                <a:gd name="T3" fmla="*/ 38 h 94"/>
                <a:gd name="T4" fmla="*/ 15 w 46"/>
                <a:gd name="T5" fmla="*/ 62 h 94"/>
                <a:gd name="T6" fmla="*/ 11 w 46"/>
                <a:gd name="T7" fmla="*/ 79 h 94"/>
                <a:gd name="T8" fmla="*/ 0 w 46"/>
                <a:gd name="T9" fmla="*/ 94 h 94"/>
                <a:gd name="T10" fmla="*/ 12 w 46"/>
                <a:gd name="T11" fmla="*/ 88 h 94"/>
                <a:gd name="T12" fmla="*/ 23 w 46"/>
                <a:gd name="T13" fmla="*/ 80 h 94"/>
                <a:gd name="T14" fmla="*/ 32 w 46"/>
                <a:gd name="T15" fmla="*/ 69 h 94"/>
                <a:gd name="T16" fmla="*/ 40 w 46"/>
                <a:gd name="T17" fmla="*/ 57 h 94"/>
                <a:gd name="T18" fmla="*/ 45 w 46"/>
                <a:gd name="T19" fmla="*/ 44 h 94"/>
                <a:gd name="T20" fmla="*/ 46 w 46"/>
                <a:gd name="T21" fmla="*/ 30 h 94"/>
                <a:gd name="T22" fmla="*/ 42 w 46"/>
                <a:gd name="T23" fmla="*/ 15 h 94"/>
                <a:gd name="T24" fmla="*/ 31 w 46"/>
                <a:gd name="T25" fmla="*/ 0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6" h="94">
                  <a:moveTo>
                    <a:pt x="31" y="0"/>
                  </a:moveTo>
                  <a:lnTo>
                    <a:pt x="20" y="38"/>
                  </a:lnTo>
                  <a:lnTo>
                    <a:pt x="15" y="62"/>
                  </a:lnTo>
                  <a:lnTo>
                    <a:pt x="11" y="79"/>
                  </a:lnTo>
                  <a:lnTo>
                    <a:pt x="0" y="94"/>
                  </a:lnTo>
                  <a:lnTo>
                    <a:pt x="12" y="88"/>
                  </a:lnTo>
                  <a:lnTo>
                    <a:pt x="23" y="80"/>
                  </a:lnTo>
                  <a:lnTo>
                    <a:pt x="32" y="69"/>
                  </a:lnTo>
                  <a:lnTo>
                    <a:pt x="40" y="57"/>
                  </a:lnTo>
                  <a:lnTo>
                    <a:pt x="45" y="44"/>
                  </a:lnTo>
                  <a:lnTo>
                    <a:pt x="46" y="30"/>
                  </a:lnTo>
                  <a:lnTo>
                    <a:pt x="42" y="15"/>
                  </a:lnTo>
                  <a:lnTo>
                    <a:pt x="31"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66" name="Freeform 42"/>
            <p:cNvSpPr>
              <a:spLocks/>
            </p:cNvSpPr>
            <p:nvPr/>
          </p:nvSpPr>
          <p:spPr bwMode="ltGray">
            <a:xfrm rot="1584153">
              <a:off x="585" y="466"/>
              <a:ext cx="72" cy="41"/>
            </a:xfrm>
            <a:custGeom>
              <a:avLst/>
              <a:gdLst>
                <a:gd name="T0" fmla="*/ 0 w 54"/>
                <a:gd name="T1" fmla="*/ 0 h 40"/>
                <a:gd name="T2" fmla="*/ 1 w 54"/>
                <a:gd name="T3" fmla="*/ 1 h 40"/>
                <a:gd name="T4" fmla="*/ 6 w 54"/>
                <a:gd name="T5" fmla="*/ 3 h 40"/>
                <a:gd name="T6" fmla="*/ 13 w 54"/>
                <a:gd name="T7" fmla="*/ 8 h 40"/>
                <a:gd name="T8" fmla="*/ 21 w 54"/>
                <a:gd name="T9" fmla="*/ 12 h 40"/>
                <a:gd name="T10" fmla="*/ 29 w 54"/>
                <a:gd name="T11" fmla="*/ 15 h 40"/>
                <a:gd name="T12" fmla="*/ 38 w 54"/>
                <a:gd name="T13" fmla="*/ 17 h 40"/>
                <a:gd name="T14" fmla="*/ 46 w 54"/>
                <a:gd name="T15" fmla="*/ 18 h 40"/>
                <a:gd name="T16" fmla="*/ 54 w 54"/>
                <a:gd name="T17" fmla="*/ 16 h 40"/>
                <a:gd name="T18" fmla="*/ 53 w 54"/>
                <a:gd name="T19" fmla="*/ 25 h 40"/>
                <a:gd name="T20" fmla="*/ 50 w 54"/>
                <a:gd name="T21" fmla="*/ 33 h 40"/>
                <a:gd name="T22" fmla="*/ 44 w 54"/>
                <a:gd name="T23" fmla="*/ 38 h 40"/>
                <a:gd name="T24" fmla="*/ 37 w 54"/>
                <a:gd name="T25" fmla="*/ 40 h 40"/>
                <a:gd name="T26" fmla="*/ 28 w 54"/>
                <a:gd name="T27" fmla="*/ 39 h 40"/>
                <a:gd name="T28" fmla="*/ 19 w 54"/>
                <a:gd name="T29" fmla="*/ 32 h 40"/>
                <a:gd name="T30" fmla="*/ 10 w 54"/>
                <a:gd name="T31" fmla="*/ 20 h 40"/>
                <a:gd name="T32" fmla="*/ 0 w 54"/>
                <a:gd name="T33"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4" h="40">
                  <a:moveTo>
                    <a:pt x="0" y="0"/>
                  </a:moveTo>
                  <a:lnTo>
                    <a:pt x="1" y="1"/>
                  </a:lnTo>
                  <a:lnTo>
                    <a:pt x="6" y="3"/>
                  </a:lnTo>
                  <a:lnTo>
                    <a:pt x="13" y="8"/>
                  </a:lnTo>
                  <a:lnTo>
                    <a:pt x="21" y="12"/>
                  </a:lnTo>
                  <a:lnTo>
                    <a:pt x="29" y="15"/>
                  </a:lnTo>
                  <a:lnTo>
                    <a:pt x="38" y="17"/>
                  </a:lnTo>
                  <a:lnTo>
                    <a:pt x="46" y="18"/>
                  </a:lnTo>
                  <a:lnTo>
                    <a:pt x="54" y="16"/>
                  </a:lnTo>
                  <a:lnTo>
                    <a:pt x="53" y="25"/>
                  </a:lnTo>
                  <a:lnTo>
                    <a:pt x="50" y="33"/>
                  </a:lnTo>
                  <a:lnTo>
                    <a:pt x="44" y="38"/>
                  </a:lnTo>
                  <a:lnTo>
                    <a:pt x="37" y="40"/>
                  </a:lnTo>
                  <a:lnTo>
                    <a:pt x="28" y="39"/>
                  </a:lnTo>
                  <a:lnTo>
                    <a:pt x="19" y="32"/>
                  </a:lnTo>
                  <a:lnTo>
                    <a:pt x="10" y="20"/>
                  </a:lnTo>
                  <a:lnTo>
                    <a:pt x="0"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67" name="Freeform 43"/>
            <p:cNvSpPr>
              <a:spLocks/>
            </p:cNvSpPr>
            <p:nvPr/>
          </p:nvSpPr>
          <p:spPr bwMode="ltGray">
            <a:xfrm>
              <a:off x="0" y="886"/>
              <a:ext cx="360" cy="650"/>
            </a:xfrm>
            <a:custGeom>
              <a:avLst/>
              <a:gdLst>
                <a:gd name="T0" fmla="*/ 264 w 360"/>
                <a:gd name="T1" fmla="*/ 0 h 650"/>
                <a:gd name="T2" fmla="*/ 269 w 360"/>
                <a:gd name="T3" fmla="*/ 9 h 650"/>
                <a:gd name="T4" fmla="*/ 277 w 360"/>
                <a:gd name="T5" fmla="*/ 22 h 650"/>
                <a:gd name="T6" fmla="*/ 286 w 360"/>
                <a:gd name="T7" fmla="*/ 39 h 650"/>
                <a:gd name="T8" fmla="*/ 297 w 360"/>
                <a:gd name="T9" fmla="*/ 58 h 650"/>
                <a:gd name="T10" fmla="*/ 309 w 360"/>
                <a:gd name="T11" fmla="*/ 83 h 650"/>
                <a:gd name="T12" fmla="*/ 319 w 360"/>
                <a:gd name="T13" fmla="*/ 108 h 650"/>
                <a:gd name="T14" fmla="*/ 329 w 360"/>
                <a:gd name="T15" fmla="*/ 136 h 650"/>
                <a:gd name="T16" fmla="*/ 333 w 360"/>
                <a:gd name="T17" fmla="*/ 163 h 650"/>
                <a:gd name="T18" fmla="*/ 336 w 360"/>
                <a:gd name="T19" fmla="*/ 193 h 650"/>
                <a:gd name="T20" fmla="*/ 332 w 360"/>
                <a:gd name="T21" fmla="*/ 223 h 650"/>
                <a:gd name="T22" fmla="*/ 323 w 360"/>
                <a:gd name="T23" fmla="*/ 255 h 650"/>
                <a:gd name="T24" fmla="*/ 310 w 360"/>
                <a:gd name="T25" fmla="*/ 285 h 650"/>
                <a:gd name="T26" fmla="*/ 287 w 360"/>
                <a:gd name="T27" fmla="*/ 315 h 650"/>
                <a:gd name="T28" fmla="*/ 257 w 360"/>
                <a:gd name="T29" fmla="*/ 343 h 650"/>
                <a:gd name="T30" fmla="*/ 218 w 360"/>
                <a:gd name="T31" fmla="*/ 370 h 650"/>
                <a:gd name="T32" fmla="*/ 167 w 360"/>
                <a:gd name="T33" fmla="*/ 396 h 650"/>
                <a:gd name="T34" fmla="*/ 111 w 360"/>
                <a:gd name="T35" fmla="*/ 425 h 650"/>
                <a:gd name="T36" fmla="*/ 69 w 360"/>
                <a:gd name="T37" fmla="*/ 457 h 650"/>
                <a:gd name="T38" fmla="*/ 35 w 360"/>
                <a:gd name="T39" fmla="*/ 490 h 650"/>
                <a:gd name="T40" fmla="*/ 12 w 360"/>
                <a:gd name="T41" fmla="*/ 526 h 650"/>
                <a:gd name="T42" fmla="*/ 0 w 360"/>
                <a:gd name="T43" fmla="*/ 553 h 650"/>
                <a:gd name="T44" fmla="*/ 0 w 360"/>
                <a:gd name="T45" fmla="*/ 650 h 650"/>
                <a:gd name="T46" fmla="*/ 6 w 360"/>
                <a:gd name="T47" fmla="*/ 628 h 650"/>
                <a:gd name="T48" fmla="*/ 19 w 360"/>
                <a:gd name="T49" fmla="*/ 594 h 650"/>
                <a:gd name="T50" fmla="*/ 43 w 360"/>
                <a:gd name="T51" fmla="*/ 551 h 650"/>
                <a:gd name="T52" fmla="*/ 76 w 360"/>
                <a:gd name="T53" fmla="*/ 503 h 650"/>
                <a:gd name="T54" fmla="*/ 125 w 360"/>
                <a:gd name="T55" fmla="*/ 454 h 650"/>
                <a:gd name="T56" fmla="*/ 190 w 360"/>
                <a:gd name="T57" fmla="*/ 408 h 650"/>
                <a:gd name="T58" fmla="*/ 275 w 360"/>
                <a:gd name="T59" fmla="*/ 365 h 650"/>
                <a:gd name="T60" fmla="*/ 308 w 360"/>
                <a:gd name="T61" fmla="*/ 342 h 650"/>
                <a:gd name="T62" fmla="*/ 335 w 360"/>
                <a:gd name="T63" fmla="*/ 305 h 650"/>
                <a:gd name="T64" fmla="*/ 352 w 360"/>
                <a:gd name="T65" fmla="*/ 255 h 650"/>
                <a:gd name="T66" fmla="*/ 360 w 360"/>
                <a:gd name="T67" fmla="*/ 201 h 650"/>
                <a:gd name="T68" fmla="*/ 356 w 360"/>
                <a:gd name="T69" fmla="*/ 144 h 650"/>
                <a:gd name="T70" fmla="*/ 341 w 360"/>
                <a:gd name="T71" fmla="*/ 88 h 650"/>
                <a:gd name="T72" fmla="*/ 311 w 360"/>
                <a:gd name="T73" fmla="*/ 39 h 650"/>
                <a:gd name="T74" fmla="*/ 264 w 360"/>
                <a:gd name="T75" fmla="*/ 0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60" h="650">
                  <a:moveTo>
                    <a:pt x="264" y="0"/>
                  </a:moveTo>
                  <a:lnTo>
                    <a:pt x="269" y="9"/>
                  </a:lnTo>
                  <a:lnTo>
                    <a:pt x="277" y="22"/>
                  </a:lnTo>
                  <a:lnTo>
                    <a:pt x="286" y="39"/>
                  </a:lnTo>
                  <a:lnTo>
                    <a:pt x="297" y="58"/>
                  </a:lnTo>
                  <a:lnTo>
                    <a:pt x="309" y="83"/>
                  </a:lnTo>
                  <a:lnTo>
                    <a:pt x="319" y="108"/>
                  </a:lnTo>
                  <a:lnTo>
                    <a:pt x="329" y="136"/>
                  </a:lnTo>
                  <a:lnTo>
                    <a:pt x="333" y="163"/>
                  </a:lnTo>
                  <a:lnTo>
                    <a:pt x="336" y="193"/>
                  </a:lnTo>
                  <a:lnTo>
                    <a:pt x="332" y="223"/>
                  </a:lnTo>
                  <a:lnTo>
                    <a:pt x="323" y="255"/>
                  </a:lnTo>
                  <a:lnTo>
                    <a:pt x="310" y="285"/>
                  </a:lnTo>
                  <a:lnTo>
                    <a:pt x="287" y="315"/>
                  </a:lnTo>
                  <a:lnTo>
                    <a:pt x="257" y="343"/>
                  </a:lnTo>
                  <a:lnTo>
                    <a:pt x="218" y="370"/>
                  </a:lnTo>
                  <a:lnTo>
                    <a:pt x="167" y="396"/>
                  </a:lnTo>
                  <a:lnTo>
                    <a:pt x="111" y="425"/>
                  </a:lnTo>
                  <a:lnTo>
                    <a:pt x="69" y="457"/>
                  </a:lnTo>
                  <a:lnTo>
                    <a:pt x="35" y="490"/>
                  </a:lnTo>
                  <a:lnTo>
                    <a:pt x="12" y="526"/>
                  </a:lnTo>
                  <a:lnTo>
                    <a:pt x="0" y="553"/>
                  </a:lnTo>
                  <a:lnTo>
                    <a:pt x="0" y="650"/>
                  </a:lnTo>
                  <a:lnTo>
                    <a:pt x="6" y="628"/>
                  </a:lnTo>
                  <a:lnTo>
                    <a:pt x="19" y="594"/>
                  </a:lnTo>
                  <a:lnTo>
                    <a:pt x="43" y="551"/>
                  </a:lnTo>
                  <a:lnTo>
                    <a:pt x="76" y="503"/>
                  </a:lnTo>
                  <a:lnTo>
                    <a:pt x="125" y="454"/>
                  </a:lnTo>
                  <a:lnTo>
                    <a:pt x="190" y="408"/>
                  </a:lnTo>
                  <a:lnTo>
                    <a:pt x="275" y="365"/>
                  </a:lnTo>
                  <a:lnTo>
                    <a:pt x="308" y="342"/>
                  </a:lnTo>
                  <a:lnTo>
                    <a:pt x="335" y="305"/>
                  </a:lnTo>
                  <a:lnTo>
                    <a:pt x="352" y="255"/>
                  </a:lnTo>
                  <a:lnTo>
                    <a:pt x="360" y="201"/>
                  </a:lnTo>
                  <a:lnTo>
                    <a:pt x="356" y="144"/>
                  </a:lnTo>
                  <a:lnTo>
                    <a:pt x="341" y="88"/>
                  </a:lnTo>
                  <a:lnTo>
                    <a:pt x="311" y="39"/>
                  </a:lnTo>
                  <a:lnTo>
                    <a:pt x="264" y="0"/>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sp>
          <p:nvSpPr>
            <p:cNvPr id="129068" name="Freeform 44"/>
            <p:cNvSpPr>
              <a:spLocks/>
            </p:cNvSpPr>
            <p:nvPr/>
          </p:nvSpPr>
          <p:spPr bwMode="ltGray">
            <a:xfrm rot="1584153">
              <a:off x="56" y="84"/>
              <a:ext cx="804" cy="686"/>
            </a:xfrm>
            <a:custGeom>
              <a:avLst/>
              <a:gdLst>
                <a:gd name="T0" fmla="*/ 16 w 596"/>
                <a:gd name="T1" fmla="*/ 370 h 666"/>
                <a:gd name="T2" fmla="*/ 6 w 596"/>
                <a:gd name="T3" fmla="*/ 341 h 666"/>
                <a:gd name="T4" fmla="*/ 0 w 596"/>
                <a:gd name="T5" fmla="*/ 289 h 666"/>
                <a:gd name="T6" fmla="*/ 4 w 596"/>
                <a:gd name="T7" fmla="*/ 222 h 666"/>
                <a:gd name="T8" fmla="*/ 25 w 596"/>
                <a:gd name="T9" fmla="*/ 151 h 666"/>
                <a:gd name="T10" fmla="*/ 69 w 596"/>
                <a:gd name="T11" fmla="*/ 84 h 666"/>
                <a:gd name="T12" fmla="*/ 142 w 596"/>
                <a:gd name="T13" fmla="*/ 31 h 666"/>
                <a:gd name="T14" fmla="*/ 247 w 596"/>
                <a:gd name="T15" fmla="*/ 2 h 666"/>
                <a:gd name="T16" fmla="*/ 380 w 596"/>
                <a:gd name="T17" fmla="*/ 9 h 666"/>
                <a:gd name="T18" fmla="*/ 484 w 596"/>
                <a:gd name="T19" fmla="*/ 68 h 666"/>
                <a:gd name="T20" fmla="*/ 554 w 596"/>
                <a:gd name="T21" fmla="*/ 165 h 666"/>
                <a:gd name="T22" fmla="*/ 591 w 596"/>
                <a:gd name="T23" fmla="*/ 284 h 666"/>
                <a:gd name="T24" fmla="*/ 595 w 596"/>
                <a:gd name="T25" fmla="*/ 409 h 666"/>
                <a:gd name="T26" fmla="*/ 566 w 596"/>
                <a:gd name="T27" fmla="*/ 525 h 666"/>
                <a:gd name="T28" fmla="*/ 507 w 596"/>
                <a:gd name="T29" fmla="*/ 615 h 666"/>
                <a:gd name="T30" fmla="*/ 417 w 596"/>
                <a:gd name="T31" fmla="*/ 663 h 666"/>
                <a:gd name="T32" fmla="*/ 389 w 596"/>
                <a:gd name="T33" fmla="*/ 659 h 666"/>
                <a:gd name="T34" fmla="*/ 441 w 596"/>
                <a:gd name="T35" fmla="*/ 617 h 666"/>
                <a:gd name="T36" fmla="*/ 482 w 596"/>
                <a:gd name="T37" fmla="*/ 544 h 666"/>
                <a:gd name="T38" fmla="*/ 509 w 596"/>
                <a:gd name="T39" fmla="*/ 454 h 666"/>
                <a:gd name="T40" fmla="*/ 520 w 596"/>
                <a:gd name="T41" fmla="*/ 355 h 666"/>
                <a:gd name="T42" fmla="*/ 514 w 596"/>
                <a:gd name="T43" fmla="*/ 258 h 666"/>
                <a:gd name="T44" fmla="*/ 485 w 596"/>
                <a:gd name="T45" fmla="*/ 174 h 666"/>
                <a:gd name="T46" fmla="*/ 433 w 596"/>
                <a:gd name="T47" fmla="*/ 112 h 666"/>
                <a:gd name="T48" fmla="*/ 341 w 596"/>
                <a:gd name="T49" fmla="*/ 75 h 666"/>
                <a:gd name="T50" fmla="*/ 246 w 596"/>
                <a:gd name="T51" fmla="*/ 61 h 666"/>
                <a:gd name="T52" fmla="*/ 174 w 596"/>
                <a:gd name="T53" fmla="*/ 71 h 666"/>
                <a:gd name="T54" fmla="*/ 121 w 596"/>
                <a:gd name="T55" fmla="*/ 101 h 666"/>
                <a:gd name="T56" fmla="*/ 84 w 596"/>
                <a:gd name="T57" fmla="*/ 149 h 666"/>
                <a:gd name="T58" fmla="*/ 57 w 596"/>
                <a:gd name="T59" fmla="*/ 206 h 666"/>
                <a:gd name="T60" fmla="*/ 40 w 596"/>
                <a:gd name="T61" fmla="*/ 272 h 666"/>
                <a:gd name="T62" fmla="*/ 28 w 596"/>
                <a:gd name="T63" fmla="*/ 339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96" h="666">
                  <a:moveTo>
                    <a:pt x="22" y="372"/>
                  </a:moveTo>
                  <a:lnTo>
                    <a:pt x="16" y="370"/>
                  </a:lnTo>
                  <a:lnTo>
                    <a:pt x="10" y="360"/>
                  </a:lnTo>
                  <a:lnTo>
                    <a:pt x="6" y="341"/>
                  </a:lnTo>
                  <a:lnTo>
                    <a:pt x="1" y="318"/>
                  </a:lnTo>
                  <a:lnTo>
                    <a:pt x="0" y="289"/>
                  </a:lnTo>
                  <a:lnTo>
                    <a:pt x="0" y="257"/>
                  </a:lnTo>
                  <a:lnTo>
                    <a:pt x="4" y="222"/>
                  </a:lnTo>
                  <a:lnTo>
                    <a:pt x="13" y="187"/>
                  </a:lnTo>
                  <a:lnTo>
                    <a:pt x="25" y="151"/>
                  </a:lnTo>
                  <a:lnTo>
                    <a:pt x="45" y="116"/>
                  </a:lnTo>
                  <a:lnTo>
                    <a:pt x="69" y="84"/>
                  </a:lnTo>
                  <a:lnTo>
                    <a:pt x="101" y="55"/>
                  </a:lnTo>
                  <a:lnTo>
                    <a:pt x="142" y="31"/>
                  </a:lnTo>
                  <a:lnTo>
                    <a:pt x="190" y="13"/>
                  </a:lnTo>
                  <a:lnTo>
                    <a:pt x="247" y="2"/>
                  </a:lnTo>
                  <a:lnTo>
                    <a:pt x="314" y="0"/>
                  </a:lnTo>
                  <a:lnTo>
                    <a:pt x="380" y="9"/>
                  </a:lnTo>
                  <a:lnTo>
                    <a:pt x="436" y="33"/>
                  </a:lnTo>
                  <a:lnTo>
                    <a:pt x="484" y="68"/>
                  </a:lnTo>
                  <a:lnTo>
                    <a:pt x="524" y="113"/>
                  </a:lnTo>
                  <a:lnTo>
                    <a:pt x="554" y="165"/>
                  </a:lnTo>
                  <a:lnTo>
                    <a:pt x="577" y="222"/>
                  </a:lnTo>
                  <a:lnTo>
                    <a:pt x="591" y="284"/>
                  </a:lnTo>
                  <a:lnTo>
                    <a:pt x="596" y="347"/>
                  </a:lnTo>
                  <a:lnTo>
                    <a:pt x="595" y="409"/>
                  </a:lnTo>
                  <a:lnTo>
                    <a:pt x="585" y="469"/>
                  </a:lnTo>
                  <a:lnTo>
                    <a:pt x="566" y="525"/>
                  </a:lnTo>
                  <a:lnTo>
                    <a:pt x="540" y="574"/>
                  </a:lnTo>
                  <a:lnTo>
                    <a:pt x="507" y="615"/>
                  </a:lnTo>
                  <a:lnTo>
                    <a:pt x="465" y="645"/>
                  </a:lnTo>
                  <a:lnTo>
                    <a:pt x="417" y="663"/>
                  </a:lnTo>
                  <a:lnTo>
                    <a:pt x="360" y="666"/>
                  </a:lnTo>
                  <a:lnTo>
                    <a:pt x="389" y="659"/>
                  </a:lnTo>
                  <a:lnTo>
                    <a:pt x="417" y="642"/>
                  </a:lnTo>
                  <a:lnTo>
                    <a:pt x="441" y="617"/>
                  </a:lnTo>
                  <a:lnTo>
                    <a:pt x="463" y="583"/>
                  </a:lnTo>
                  <a:lnTo>
                    <a:pt x="482" y="544"/>
                  </a:lnTo>
                  <a:lnTo>
                    <a:pt x="497" y="501"/>
                  </a:lnTo>
                  <a:lnTo>
                    <a:pt x="509" y="454"/>
                  </a:lnTo>
                  <a:lnTo>
                    <a:pt x="517" y="404"/>
                  </a:lnTo>
                  <a:lnTo>
                    <a:pt x="520" y="355"/>
                  </a:lnTo>
                  <a:lnTo>
                    <a:pt x="519" y="305"/>
                  </a:lnTo>
                  <a:lnTo>
                    <a:pt x="514" y="258"/>
                  </a:lnTo>
                  <a:lnTo>
                    <a:pt x="502" y="213"/>
                  </a:lnTo>
                  <a:lnTo>
                    <a:pt x="485" y="174"/>
                  </a:lnTo>
                  <a:lnTo>
                    <a:pt x="462" y="139"/>
                  </a:lnTo>
                  <a:lnTo>
                    <a:pt x="433" y="112"/>
                  </a:lnTo>
                  <a:lnTo>
                    <a:pt x="397" y="93"/>
                  </a:lnTo>
                  <a:lnTo>
                    <a:pt x="341" y="75"/>
                  </a:lnTo>
                  <a:lnTo>
                    <a:pt x="290" y="65"/>
                  </a:lnTo>
                  <a:lnTo>
                    <a:pt x="246" y="61"/>
                  </a:lnTo>
                  <a:lnTo>
                    <a:pt x="207" y="63"/>
                  </a:lnTo>
                  <a:lnTo>
                    <a:pt x="174" y="71"/>
                  </a:lnTo>
                  <a:lnTo>
                    <a:pt x="146" y="84"/>
                  </a:lnTo>
                  <a:lnTo>
                    <a:pt x="121" y="101"/>
                  </a:lnTo>
                  <a:lnTo>
                    <a:pt x="101" y="123"/>
                  </a:lnTo>
                  <a:lnTo>
                    <a:pt x="84" y="149"/>
                  </a:lnTo>
                  <a:lnTo>
                    <a:pt x="69" y="176"/>
                  </a:lnTo>
                  <a:lnTo>
                    <a:pt x="57" y="206"/>
                  </a:lnTo>
                  <a:lnTo>
                    <a:pt x="48" y="239"/>
                  </a:lnTo>
                  <a:lnTo>
                    <a:pt x="40" y="272"/>
                  </a:lnTo>
                  <a:lnTo>
                    <a:pt x="33" y="305"/>
                  </a:lnTo>
                  <a:lnTo>
                    <a:pt x="28" y="339"/>
                  </a:lnTo>
                  <a:lnTo>
                    <a:pt x="22" y="372"/>
                  </a:lnTo>
                  <a:close/>
                </a:path>
              </a:pathLst>
            </a:cu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a:defRPr/>
              </a:pPr>
              <a:endParaRPr lang="tr-TR"/>
            </a:p>
          </p:txBody>
        </p:sp>
      </p:grpSp>
      <p:sp>
        <p:nvSpPr>
          <p:cNvPr id="129069" name="Rectangle 45"/>
          <p:cNvSpPr>
            <a:spLocks noGrp="1" noChangeArrowheads="1"/>
          </p:cNvSpPr>
          <p:nvPr>
            <p:ph type="title"/>
          </p:nvPr>
        </p:nvSpPr>
        <p:spPr bwMode="auto">
          <a:xfrm>
            <a:off x="442913" y="103188"/>
            <a:ext cx="8243887" cy="1314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tr-TR" altLang="tr-TR" smtClean="0"/>
              <a:t>Asıl başlık stili için tıklatın</a:t>
            </a:r>
          </a:p>
        </p:txBody>
      </p:sp>
      <p:sp>
        <p:nvSpPr>
          <p:cNvPr id="1028" name="Rectangle 46"/>
          <p:cNvSpPr>
            <a:spLocks noGrp="1" noChangeArrowheads="1"/>
          </p:cNvSpPr>
          <p:nvPr>
            <p:ph type="body" idx="1"/>
          </p:nvPr>
        </p:nvSpPr>
        <p:spPr bwMode="auto">
          <a:xfrm>
            <a:off x="457200" y="1600200"/>
            <a:ext cx="8229600" cy="445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129071" name="Rectangle 47"/>
          <p:cNvSpPr>
            <a:spLocks noGrp="1" noChangeArrowheads="1"/>
          </p:cNvSpPr>
          <p:nvPr>
            <p:ph type="dt" sz="half" idx="2"/>
          </p:nvPr>
        </p:nvSpPr>
        <p:spPr bwMode="auto">
          <a:xfrm>
            <a:off x="457200" y="6243638"/>
            <a:ext cx="2133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nSpc>
                <a:spcPct val="100000"/>
              </a:lnSpc>
              <a:defRPr sz="1400" smtClean="0">
                <a:solidFill>
                  <a:schemeClr val="tx1"/>
                </a:solidFill>
                <a:effectLst/>
                <a:latin typeface="+mn-lt"/>
              </a:defRPr>
            </a:lvl1pPr>
          </a:lstStyle>
          <a:p>
            <a:pPr>
              <a:defRPr/>
            </a:pPr>
            <a:endParaRPr lang="tr-TR" altLang="tr-TR"/>
          </a:p>
        </p:txBody>
      </p:sp>
      <p:sp>
        <p:nvSpPr>
          <p:cNvPr id="129072" name="Rectangle 48"/>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lnSpc>
                <a:spcPct val="100000"/>
              </a:lnSpc>
              <a:defRPr sz="1400" smtClean="0">
                <a:solidFill>
                  <a:schemeClr val="tx1"/>
                </a:solidFill>
                <a:effectLst/>
                <a:latin typeface="+mn-lt"/>
              </a:defRPr>
            </a:lvl1pPr>
          </a:lstStyle>
          <a:p>
            <a:pPr>
              <a:defRPr/>
            </a:pPr>
            <a:endParaRPr lang="tr-TR" altLang="tr-TR"/>
          </a:p>
        </p:txBody>
      </p:sp>
      <p:sp>
        <p:nvSpPr>
          <p:cNvPr id="129073" name="Rectangle 49"/>
          <p:cNvSpPr>
            <a:spLocks noGrp="1" noChangeArrowheads="1"/>
          </p:cNvSpPr>
          <p:nvPr>
            <p:ph type="sldNum" sz="quarter" idx="4"/>
          </p:nvPr>
        </p:nvSpPr>
        <p:spPr bwMode="auto">
          <a:xfrm>
            <a:off x="6553200" y="6243638"/>
            <a:ext cx="2133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lnSpc>
                <a:spcPct val="100000"/>
              </a:lnSpc>
              <a:defRPr sz="1400" smtClean="0">
                <a:solidFill>
                  <a:schemeClr val="tx1"/>
                </a:solidFill>
                <a:effectLst/>
                <a:latin typeface="+mn-lt"/>
              </a:defRPr>
            </a:lvl1pPr>
          </a:lstStyle>
          <a:p>
            <a:pPr>
              <a:defRPr/>
            </a:pPr>
            <a:fld id="{A53312D4-6B80-4888-AB49-7D3D34F74B55}"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3699"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2pPr>
      <a:lvl3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3pPr>
      <a:lvl4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4pPr>
      <a:lvl5pPr algn="ctr" rtl="0" eaLnBrk="0" fontAlgn="base" hangingPunct="0">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5pPr>
      <a:lvl6pPr marL="4572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6pPr>
      <a:lvl7pPr marL="9144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7pPr>
      <a:lvl8pPr marL="13716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8pPr>
      <a:lvl9pPr marL="1828800" algn="ctr" rtl="0" fontAlgn="base">
        <a:lnSpc>
          <a:spcPct val="90000"/>
        </a:lnSpc>
        <a:spcBef>
          <a:spcPct val="0"/>
        </a:spcBef>
        <a:spcAft>
          <a:spcPct val="0"/>
        </a:spcAft>
        <a:defRPr sz="4400">
          <a:solidFill>
            <a:schemeClr val="tx2"/>
          </a:solidFill>
          <a:effectLst>
            <a:outerShdw blurRad="38100" dist="38100" dir="2700000" algn="tl">
              <a:srgbClr val="C0C0C0"/>
            </a:outerShdw>
          </a:effectLst>
          <a:latin typeface="Verdan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ChangeArrowheads="1"/>
          </p:cNvSpPr>
          <p:nvPr/>
        </p:nvSpPr>
        <p:spPr bwMode="auto">
          <a:xfrm>
            <a:off x="395288" y="2708920"/>
            <a:ext cx="8640762"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lvl1pPr eaLnBrk="0" hangingPunct="0">
              <a:defRPr sz="2800">
                <a:solidFill>
                  <a:srgbClr val="000000"/>
                </a:solidFill>
                <a:latin typeface="Comic Sans MS" pitchFamily="66" charset="0"/>
              </a:defRPr>
            </a:lvl1pPr>
            <a:lvl2pPr marL="742950" indent="-285750" eaLnBrk="0" hangingPunct="0">
              <a:defRPr sz="2800">
                <a:solidFill>
                  <a:srgbClr val="000000"/>
                </a:solidFill>
                <a:latin typeface="Comic Sans MS" pitchFamily="66" charset="0"/>
              </a:defRPr>
            </a:lvl2pPr>
            <a:lvl3pPr marL="1143000" indent="-228600" eaLnBrk="0" hangingPunct="0">
              <a:defRPr sz="2800">
                <a:solidFill>
                  <a:srgbClr val="000000"/>
                </a:solidFill>
                <a:latin typeface="Comic Sans MS" pitchFamily="66" charset="0"/>
              </a:defRPr>
            </a:lvl3pPr>
            <a:lvl4pPr marL="1600200" indent="-228600" eaLnBrk="0" hangingPunct="0">
              <a:defRPr sz="2800">
                <a:solidFill>
                  <a:srgbClr val="000000"/>
                </a:solidFill>
                <a:latin typeface="Comic Sans MS" pitchFamily="66" charset="0"/>
              </a:defRPr>
            </a:lvl4pPr>
            <a:lvl5pPr marL="2057400" indent="-228600" eaLnBrk="0" hangingPunct="0">
              <a:defRPr sz="2800">
                <a:solidFill>
                  <a:srgbClr val="000000"/>
                </a:solidFill>
                <a:latin typeface="Comic Sans MS" pitchFamily="66" charset="0"/>
              </a:defRPr>
            </a:lvl5pPr>
            <a:lvl6pPr marL="2514600" indent="-228600" eaLnBrk="0" fontAlgn="base" hangingPunct="0">
              <a:lnSpc>
                <a:spcPct val="90000"/>
              </a:lnSpc>
              <a:spcBef>
                <a:spcPct val="0"/>
              </a:spcBef>
              <a:spcAft>
                <a:spcPct val="0"/>
              </a:spcAft>
              <a:defRPr sz="2800">
                <a:solidFill>
                  <a:srgbClr val="000000"/>
                </a:solidFill>
                <a:latin typeface="Comic Sans MS" pitchFamily="66" charset="0"/>
              </a:defRPr>
            </a:lvl6pPr>
            <a:lvl7pPr marL="2971800" indent="-228600" eaLnBrk="0" fontAlgn="base" hangingPunct="0">
              <a:lnSpc>
                <a:spcPct val="90000"/>
              </a:lnSpc>
              <a:spcBef>
                <a:spcPct val="0"/>
              </a:spcBef>
              <a:spcAft>
                <a:spcPct val="0"/>
              </a:spcAft>
              <a:defRPr sz="2800">
                <a:solidFill>
                  <a:srgbClr val="000000"/>
                </a:solidFill>
                <a:latin typeface="Comic Sans MS" pitchFamily="66" charset="0"/>
              </a:defRPr>
            </a:lvl7pPr>
            <a:lvl8pPr marL="3429000" indent="-228600" eaLnBrk="0" fontAlgn="base" hangingPunct="0">
              <a:lnSpc>
                <a:spcPct val="90000"/>
              </a:lnSpc>
              <a:spcBef>
                <a:spcPct val="0"/>
              </a:spcBef>
              <a:spcAft>
                <a:spcPct val="0"/>
              </a:spcAft>
              <a:defRPr sz="2800">
                <a:solidFill>
                  <a:srgbClr val="000000"/>
                </a:solidFill>
                <a:latin typeface="Comic Sans MS" pitchFamily="66" charset="0"/>
              </a:defRPr>
            </a:lvl8pPr>
            <a:lvl9pPr marL="3886200" indent="-228600" eaLnBrk="0" fontAlgn="base" hangingPunct="0">
              <a:lnSpc>
                <a:spcPct val="90000"/>
              </a:lnSpc>
              <a:spcBef>
                <a:spcPct val="0"/>
              </a:spcBef>
              <a:spcAft>
                <a:spcPct val="0"/>
              </a:spcAft>
              <a:defRPr sz="2800">
                <a:solidFill>
                  <a:srgbClr val="000000"/>
                </a:solidFill>
                <a:latin typeface="Comic Sans MS" pitchFamily="66" charset="0"/>
              </a:defRPr>
            </a:lvl9pPr>
          </a:lstStyle>
          <a:p>
            <a:pPr eaLnBrk="1" hangingPunct="1">
              <a:lnSpc>
                <a:spcPct val="100000"/>
              </a:lnSpc>
            </a:pPr>
            <a:r>
              <a:rPr lang="tr-TR" altLang="tr-TR" sz="3600" b="1" dirty="0">
                <a:solidFill>
                  <a:schemeClr val="tx1"/>
                </a:solidFill>
                <a:effectLst/>
                <a:latin typeface="Arial" charset="0"/>
              </a:rPr>
              <a:t>    </a:t>
            </a:r>
            <a:r>
              <a:rPr lang="tr-TR" altLang="tr-TR" sz="3200" b="1" dirty="0">
                <a:solidFill>
                  <a:srgbClr val="FF0000"/>
                </a:solidFill>
                <a:effectLst/>
              </a:rPr>
              <a:t>1.CÜMLENİN TAŞIDIĞI DUYGULAR</a:t>
            </a:r>
          </a:p>
          <a:p>
            <a:pPr eaLnBrk="1" hangingPunct="1">
              <a:lnSpc>
                <a:spcPct val="100000"/>
              </a:lnSpc>
            </a:pPr>
            <a:endParaRPr lang="tr-TR" altLang="tr-TR" sz="3600" b="1" dirty="0">
              <a:solidFill>
                <a:srgbClr val="FF0000"/>
              </a:solidFill>
              <a:effectLst/>
            </a:endParaRPr>
          </a:p>
        </p:txBody>
      </p:sp>
      <p:sp>
        <p:nvSpPr>
          <p:cNvPr id="4" name="Rectangle 7"/>
          <p:cNvSpPr>
            <a:spLocks noChangeArrowheads="1"/>
          </p:cNvSpPr>
          <p:nvPr/>
        </p:nvSpPr>
        <p:spPr bwMode="auto">
          <a:xfrm>
            <a:off x="179512" y="1268760"/>
            <a:ext cx="8640762" cy="1200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lvl1pPr eaLnBrk="0" hangingPunct="0">
              <a:defRPr sz="2800">
                <a:solidFill>
                  <a:srgbClr val="000000"/>
                </a:solidFill>
                <a:latin typeface="Comic Sans MS" pitchFamily="66" charset="0"/>
              </a:defRPr>
            </a:lvl1pPr>
            <a:lvl2pPr marL="742950" indent="-285750" eaLnBrk="0" hangingPunct="0">
              <a:defRPr sz="2800">
                <a:solidFill>
                  <a:srgbClr val="000000"/>
                </a:solidFill>
                <a:latin typeface="Comic Sans MS" pitchFamily="66" charset="0"/>
              </a:defRPr>
            </a:lvl2pPr>
            <a:lvl3pPr marL="1143000" indent="-228600" eaLnBrk="0" hangingPunct="0">
              <a:defRPr sz="2800">
                <a:solidFill>
                  <a:srgbClr val="000000"/>
                </a:solidFill>
                <a:latin typeface="Comic Sans MS" pitchFamily="66" charset="0"/>
              </a:defRPr>
            </a:lvl3pPr>
            <a:lvl4pPr marL="1600200" indent="-228600" eaLnBrk="0" hangingPunct="0">
              <a:defRPr sz="2800">
                <a:solidFill>
                  <a:srgbClr val="000000"/>
                </a:solidFill>
                <a:latin typeface="Comic Sans MS" pitchFamily="66" charset="0"/>
              </a:defRPr>
            </a:lvl4pPr>
            <a:lvl5pPr marL="2057400" indent="-228600" eaLnBrk="0" hangingPunct="0">
              <a:defRPr sz="2800">
                <a:solidFill>
                  <a:srgbClr val="000000"/>
                </a:solidFill>
                <a:latin typeface="Comic Sans MS" pitchFamily="66" charset="0"/>
              </a:defRPr>
            </a:lvl5pPr>
            <a:lvl6pPr marL="2514600" indent="-228600" eaLnBrk="0" fontAlgn="base" hangingPunct="0">
              <a:lnSpc>
                <a:spcPct val="90000"/>
              </a:lnSpc>
              <a:spcBef>
                <a:spcPct val="0"/>
              </a:spcBef>
              <a:spcAft>
                <a:spcPct val="0"/>
              </a:spcAft>
              <a:defRPr sz="2800">
                <a:solidFill>
                  <a:srgbClr val="000000"/>
                </a:solidFill>
                <a:latin typeface="Comic Sans MS" pitchFamily="66" charset="0"/>
              </a:defRPr>
            </a:lvl6pPr>
            <a:lvl7pPr marL="2971800" indent="-228600" eaLnBrk="0" fontAlgn="base" hangingPunct="0">
              <a:lnSpc>
                <a:spcPct val="90000"/>
              </a:lnSpc>
              <a:spcBef>
                <a:spcPct val="0"/>
              </a:spcBef>
              <a:spcAft>
                <a:spcPct val="0"/>
              </a:spcAft>
              <a:defRPr sz="2800">
                <a:solidFill>
                  <a:srgbClr val="000000"/>
                </a:solidFill>
                <a:latin typeface="Comic Sans MS" pitchFamily="66" charset="0"/>
              </a:defRPr>
            </a:lvl7pPr>
            <a:lvl8pPr marL="3429000" indent="-228600" eaLnBrk="0" fontAlgn="base" hangingPunct="0">
              <a:lnSpc>
                <a:spcPct val="90000"/>
              </a:lnSpc>
              <a:spcBef>
                <a:spcPct val="0"/>
              </a:spcBef>
              <a:spcAft>
                <a:spcPct val="0"/>
              </a:spcAft>
              <a:defRPr sz="2800">
                <a:solidFill>
                  <a:srgbClr val="000000"/>
                </a:solidFill>
                <a:latin typeface="Comic Sans MS" pitchFamily="66" charset="0"/>
              </a:defRPr>
            </a:lvl8pPr>
            <a:lvl9pPr marL="3886200" indent="-228600" eaLnBrk="0" fontAlgn="base" hangingPunct="0">
              <a:lnSpc>
                <a:spcPct val="90000"/>
              </a:lnSpc>
              <a:spcBef>
                <a:spcPct val="0"/>
              </a:spcBef>
              <a:spcAft>
                <a:spcPct val="0"/>
              </a:spcAft>
              <a:defRPr sz="2800">
                <a:solidFill>
                  <a:srgbClr val="000000"/>
                </a:solidFill>
                <a:latin typeface="Comic Sans MS" pitchFamily="66" charset="0"/>
              </a:defRPr>
            </a:lvl9pPr>
          </a:lstStyle>
          <a:p>
            <a:pPr algn="ctr" eaLnBrk="1" hangingPunct="1">
              <a:lnSpc>
                <a:spcPct val="100000"/>
              </a:lnSpc>
            </a:pPr>
            <a:r>
              <a:rPr lang="tr-TR" altLang="tr-TR" sz="3600" b="1" dirty="0" smtClean="0">
                <a:solidFill>
                  <a:schemeClr val="tx1"/>
                </a:solidFill>
                <a:effectLst/>
                <a:latin typeface="Arial" charset="0"/>
              </a:rPr>
              <a:t>CÜMLEDE ANLAM</a:t>
            </a:r>
            <a:endParaRPr lang="tr-TR" altLang="tr-TR" sz="3200" b="1" dirty="0">
              <a:solidFill>
                <a:srgbClr val="FF0000"/>
              </a:solidFill>
              <a:effectLst/>
            </a:endParaRPr>
          </a:p>
          <a:p>
            <a:pPr eaLnBrk="1" hangingPunct="1">
              <a:lnSpc>
                <a:spcPct val="100000"/>
              </a:lnSpc>
            </a:pPr>
            <a:endParaRPr lang="tr-TR" altLang="tr-TR" sz="3600" b="1" dirty="0">
              <a:solidFill>
                <a:srgbClr val="FF0000"/>
              </a:solidFill>
              <a:effectLst/>
            </a:endParaRPr>
          </a:p>
        </p:txBody>
      </p:sp>
    </p:spTree>
  </p:cSld>
  <p:clrMapOvr>
    <a:masterClrMapping/>
  </p:clrMapOvr>
  <p:transition spd="med">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055"/>
                                        </p:tgtEl>
                                        <p:attrNameLst>
                                          <p:attrName>style.visibility</p:attrName>
                                        </p:attrNameLst>
                                      </p:cBhvr>
                                      <p:to>
                                        <p:strVal val="visible"/>
                                      </p:to>
                                    </p:set>
                                    <p:anim calcmode="discrete" valueType="clr">
                                      <p:cBhvr override="childStyle">
                                        <p:cTn id="7" dur="80"/>
                                        <p:tgtEl>
                                          <p:spTgt spid="2055"/>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55"/>
                                        </p:tgtEl>
                                        <p:attrNameLst>
                                          <p:attrName>fillcolor</p:attrName>
                                        </p:attrNameLst>
                                      </p:cBhvr>
                                      <p:tavLst>
                                        <p:tav tm="0">
                                          <p:val>
                                            <p:clrVal>
                                              <a:schemeClr val="accent2"/>
                                            </p:clrVal>
                                          </p:val>
                                        </p:tav>
                                        <p:tav tm="50000">
                                          <p:val>
                                            <p:clrVal>
                                              <a:schemeClr val="hlink"/>
                                            </p:clrVal>
                                          </p:val>
                                        </p:tav>
                                      </p:tavLst>
                                    </p:anim>
                                    <p:set>
                                      <p:cBhvr>
                                        <p:cTn id="9" dur="80"/>
                                        <p:tgtEl>
                                          <p:spTgt spid="2055"/>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32" fill="hold" grpId="1" nodeType="clickEffect">
                                  <p:stCondLst>
                                    <p:cond delay="0"/>
                                  </p:stCondLst>
                                  <p:iterate type="lt">
                                    <p:tmPct val="0"/>
                                  </p:iterate>
                                  <p:childTnLst>
                                    <p:set>
                                      <p:cBhvr>
                                        <p:cTn id="13" dur="1" fill="hold">
                                          <p:stCondLst>
                                            <p:cond delay="0"/>
                                          </p:stCondLst>
                                        </p:cTn>
                                        <p:tgtEl>
                                          <p:spTgt spid="2055"/>
                                        </p:tgtEl>
                                        <p:attrNameLst>
                                          <p:attrName>style.visibility</p:attrName>
                                        </p:attrNameLst>
                                      </p:cBhvr>
                                      <p:to>
                                        <p:strVal val="visible"/>
                                      </p:to>
                                    </p:set>
                                    <p:animEffect transition="in" filter="box(out)">
                                      <p:cBhvr>
                                        <p:cTn id="14" dur="500"/>
                                        <p:tgtEl>
                                          <p:spTgt spid="2055"/>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4"/>
                                        </p:tgtEl>
                                        <p:attrNameLst>
                                          <p:attrName>style.visibility</p:attrName>
                                        </p:attrNameLst>
                                      </p:cBhvr>
                                      <p:to>
                                        <p:strVal val="visible"/>
                                      </p:to>
                                    </p:set>
                                    <p:anim calcmode="discrete" valueType="clr">
                                      <p:cBhvr override="childStyle">
                                        <p:cTn id="19"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4"/>
                                        </p:tgtEl>
                                        <p:attrNameLst>
                                          <p:attrName>fillcolor</p:attrName>
                                        </p:attrNameLst>
                                      </p:cBhvr>
                                      <p:tavLst>
                                        <p:tav tm="0">
                                          <p:val>
                                            <p:clrVal>
                                              <a:schemeClr val="accent2"/>
                                            </p:clrVal>
                                          </p:val>
                                        </p:tav>
                                        <p:tav tm="50000">
                                          <p:val>
                                            <p:clrVal>
                                              <a:schemeClr val="hlink"/>
                                            </p:clrVal>
                                          </p:val>
                                        </p:tav>
                                      </p:tavLst>
                                    </p:anim>
                                    <p:set>
                                      <p:cBhvr>
                                        <p:cTn id="21" dur="80"/>
                                        <p:tgtEl>
                                          <p:spTgt spid="4"/>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4" presetClass="entr" presetSubtype="32" fill="hold" grpId="1" nodeType="clickEffect">
                                  <p:stCondLst>
                                    <p:cond delay="0"/>
                                  </p:stCondLst>
                                  <p:iterate type="lt">
                                    <p:tmPct val="0"/>
                                  </p:iterate>
                                  <p:childTnLst>
                                    <p:set>
                                      <p:cBhvr>
                                        <p:cTn id="25" dur="1" fill="hold">
                                          <p:stCondLst>
                                            <p:cond delay="0"/>
                                          </p:stCondLst>
                                        </p:cTn>
                                        <p:tgtEl>
                                          <p:spTgt spid="4"/>
                                        </p:tgtEl>
                                        <p:attrNameLst>
                                          <p:attrName>style.visibility</p:attrName>
                                        </p:attrNameLst>
                                      </p:cBhvr>
                                      <p:to>
                                        <p:strVal val="visible"/>
                                      </p:to>
                                    </p:set>
                                    <p:animEffect transition="in" filter="box(out)">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5" grpId="0"/>
      <p:bldP spid="2055" grpId="1"/>
      <p:bldP spid="4" grpId="0"/>
      <p:bldP spid="4"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a:xfrm>
            <a:off x="457200" y="274638"/>
            <a:ext cx="8229600" cy="6467475"/>
          </a:xfrm>
        </p:spPr>
        <p:txBody>
          <a:bodyPr/>
          <a:lstStyle/>
          <a:p>
            <a:pPr algn="l" eaLnBrk="1" hangingPunct="1">
              <a:defRPr/>
            </a:pPr>
            <a:r>
              <a:rPr lang="tr-TR" altLang="tr-TR" sz="3200" b="1" smtClean="0"/>
              <a:t>  </a:t>
            </a:r>
            <a:r>
              <a:rPr lang="tr-TR" altLang="tr-TR" sz="3200" b="1" smtClean="0">
                <a:solidFill>
                  <a:srgbClr val="FF0000"/>
                </a:solidFill>
                <a:latin typeface="Comic Sans MS" pitchFamily="66" charset="0"/>
              </a:rPr>
              <a:t>d.Sitem:</a:t>
            </a:r>
            <a:r>
              <a:rPr lang="tr-TR" altLang="tr-TR" sz="3200" smtClean="0">
                <a:solidFill>
                  <a:srgbClr val="000000"/>
                </a:solidFill>
                <a:latin typeface="Comic Sans MS" pitchFamily="66" charset="0"/>
              </a:rPr>
              <a:t>Sevilen,güvenilen bir kimseye karşı,yaptığı hareketin ya da söylediği sözün,üzüntü uyandırdığını öfkelenmeden belirtmektir.</a:t>
            </a:r>
            <a:br>
              <a:rPr lang="tr-TR" altLang="tr-TR" sz="3200"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ÖR:</a:t>
            </a:r>
            <a:r>
              <a:rPr lang="tr-TR" altLang="tr-TR" sz="3200" smtClean="0">
                <a:solidFill>
                  <a:srgbClr val="000000"/>
                </a:solidFill>
                <a:latin typeface="Comic Sans MS" pitchFamily="66" charset="0"/>
              </a:rPr>
              <a:t>”Sen de mi Bürütüs?”</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“Güvendiğim dağlara kar yağmış.”</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“Bir ibadet gibi beklerim burada</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Selam vermeden geçer sevgili.”</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340"/>
                                        </p:tgtEl>
                                        <p:attrNameLst>
                                          <p:attrName>style.visibility</p:attrName>
                                        </p:attrNameLst>
                                      </p:cBhvr>
                                      <p:to>
                                        <p:strVal val="visible"/>
                                      </p:to>
                                    </p:set>
                                    <p:anim calcmode="discrete" valueType="clr">
                                      <p:cBhvr override="childStyle">
                                        <p:cTn id="7" dur="80"/>
                                        <p:tgtEl>
                                          <p:spTgt spid="1434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340"/>
                                        </p:tgtEl>
                                        <p:attrNameLst>
                                          <p:attrName>fillcolor</p:attrName>
                                        </p:attrNameLst>
                                      </p:cBhvr>
                                      <p:tavLst>
                                        <p:tav tm="0">
                                          <p:val>
                                            <p:clrVal>
                                              <a:schemeClr val="accent2"/>
                                            </p:clrVal>
                                          </p:val>
                                        </p:tav>
                                        <p:tav tm="50000">
                                          <p:val>
                                            <p:clrVal>
                                              <a:schemeClr val="hlink"/>
                                            </p:clrVal>
                                          </p:val>
                                        </p:tav>
                                      </p:tavLst>
                                    </p:anim>
                                    <p:set>
                                      <p:cBhvr>
                                        <p:cTn id="9" dur="80"/>
                                        <p:tgtEl>
                                          <p:spTgt spid="1434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1" nodeType="clickEffect">
                                  <p:stCondLst>
                                    <p:cond delay="0"/>
                                  </p:stCondLst>
                                  <p:iterate type="lt">
                                    <p:tmPct val="50000"/>
                                  </p:iterate>
                                  <p:childTnLst>
                                    <p:set>
                                      <p:cBhvr>
                                        <p:cTn id="13" dur="1" fill="hold">
                                          <p:stCondLst>
                                            <p:cond delay="0"/>
                                          </p:stCondLst>
                                        </p:cTn>
                                        <p:tgtEl>
                                          <p:spTgt spid="14340"/>
                                        </p:tgtEl>
                                        <p:attrNameLst>
                                          <p:attrName>style.visibility</p:attrName>
                                        </p:attrNameLst>
                                      </p:cBhvr>
                                      <p:to>
                                        <p:strVal val="visible"/>
                                      </p:to>
                                    </p:set>
                                    <p:anim calcmode="discrete" valueType="clr">
                                      <p:cBhvr override="childStyle">
                                        <p:cTn id="14" dur="80"/>
                                        <p:tgtEl>
                                          <p:spTgt spid="14340"/>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4340"/>
                                        </p:tgtEl>
                                        <p:attrNameLst>
                                          <p:attrName>fillcolor</p:attrName>
                                        </p:attrNameLst>
                                      </p:cBhvr>
                                      <p:tavLst>
                                        <p:tav tm="0">
                                          <p:val>
                                            <p:clrVal>
                                              <a:schemeClr val="accent2"/>
                                            </p:clrVal>
                                          </p:val>
                                        </p:tav>
                                        <p:tav tm="50000">
                                          <p:val>
                                            <p:clrVal>
                                              <a:schemeClr val="hlink"/>
                                            </p:clrVal>
                                          </p:val>
                                        </p:tav>
                                      </p:tavLst>
                                    </p:anim>
                                    <p:set>
                                      <p:cBhvr>
                                        <p:cTn id="16" dur="80"/>
                                        <p:tgtEl>
                                          <p:spTgt spid="14340"/>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2" nodeType="clickEffect">
                                  <p:stCondLst>
                                    <p:cond delay="0"/>
                                  </p:stCondLst>
                                  <p:iterate type="lt">
                                    <p:tmPct val="50000"/>
                                  </p:iterate>
                                  <p:childTnLst>
                                    <p:set>
                                      <p:cBhvr>
                                        <p:cTn id="20" dur="1" fill="hold">
                                          <p:stCondLst>
                                            <p:cond delay="0"/>
                                          </p:stCondLst>
                                        </p:cTn>
                                        <p:tgtEl>
                                          <p:spTgt spid="14340"/>
                                        </p:tgtEl>
                                        <p:attrNameLst>
                                          <p:attrName>style.visibility</p:attrName>
                                        </p:attrNameLst>
                                      </p:cBhvr>
                                      <p:to>
                                        <p:strVal val="visible"/>
                                      </p:to>
                                    </p:set>
                                    <p:anim calcmode="discrete" valueType="clr">
                                      <p:cBhvr override="childStyle">
                                        <p:cTn id="21" dur="80"/>
                                        <p:tgtEl>
                                          <p:spTgt spid="14340"/>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4340"/>
                                        </p:tgtEl>
                                        <p:attrNameLst>
                                          <p:attrName>fillcolor</p:attrName>
                                        </p:attrNameLst>
                                      </p:cBhvr>
                                      <p:tavLst>
                                        <p:tav tm="0">
                                          <p:val>
                                            <p:clrVal>
                                              <a:schemeClr val="accent2"/>
                                            </p:clrVal>
                                          </p:val>
                                        </p:tav>
                                        <p:tav tm="50000">
                                          <p:val>
                                            <p:clrVal>
                                              <a:schemeClr val="hlink"/>
                                            </p:clrVal>
                                          </p:val>
                                        </p:tav>
                                      </p:tavLst>
                                    </p:anim>
                                    <p:set>
                                      <p:cBhvr>
                                        <p:cTn id="23" dur="80"/>
                                        <p:tgtEl>
                                          <p:spTgt spid="14340"/>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3" nodeType="clickEffect">
                                  <p:stCondLst>
                                    <p:cond delay="0"/>
                                  </p:stCondLst>
                                  <p:iterate type="lt">
                                    <p:tmPct val="50000"/>
                                  </p:iterate>
                                  <p:childTnLst>
                                    <p:set>
                                      <p:cBhvr>
                                        <p:cTn id="27" dur="1" fill="hold">
                                          <p:stCondLst>
                                            <p:cond delay="0"/>
                                          </p:stCondLst>
                                        </p:cTn>
                                        <p:tgtEl>
                                          <p:spTgt spid="14340"/>
                                        </p:tgtEl>
                                        <p:attrNameLst>
                                          <p:attrName>style.visibility</p:attrName>
                                        </p:attrNameLst>
                                      </p:cBhvr>
                                      <p:to>
                                        <p:strVal val="visible"/>
                                      </p:to>
                                    </p:set>
                                    <p:anim calcmode="discrete" valueType="clr">
                                      <p:cBhvr override="childStyle">
                                        <p:cTn id="28" dur="80"/>
                                        <p:tgtEl>
                                          <p:spTgt spid="14340"/>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4340"/>
                                        </p:tgtEl>
                                        <p:attrNameLst>
                                          <p:attrName>fillcolor</p:attrName>
                                        </p:attrNameLst>
                                      </p:cBhvr>
                                      <p:tavLst>
                                        <p:tav tm="0">
                                          <p:val>
                                            <p:clrVal>
                                              <a:schemeClr val="accent2"/>
                                            </p:clrVal>
                                          </p:val>
                                        </p:tav>
                                        <p:tav tm="50000">
                                          <p:val>
                                            <p:clrVal>
                                              <a:schemeClr val="hlink"/>
                                            </p:clrVal>
                                          </p:val>
                                        </p:tav>
                                      </p:tavLst>
                                    </p:anim>
                                    <p:set>
                                      <p:cBhvr>
                                        <p:cTn id="30" dur="80"/>
                                        <p:tgtEl>
                                          <p:spTgt spid="1434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0" grpId="1"/>
      <p:bldP spid="14340" grpId="2"/>
      <p:bldP spid="14340" grpId="3"/>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2" name="Rectangle 4"/>
          <p:cNvSpPr>
            <a:spLocks noGrp="1" noChangeArrowheads="1"/>
          </p:cNvSpPr>
          <p:nvPr>
            <p:ph type="title"/>
          </p:nvPr>
        </p:nvSpPr>
        <p:spPr>
          <a:xfrm>
            <a:off x="468313" y="0"/>
            <a:ext cx="8243887" cy="6524625"/>
          </a:xfrm>
        </p:spPr>
        <p:txBody>
          <a:bodyPr/>
          <a:lstStyle/>
          <a:p>
            <a:pPr algn="l" eaLnBrk="1" hangingPunct="1">
              <a:defRPr/>
            </a:pPr>
            <a:r>
              <a:rPr lang="tr-TR" altLang="tr-TR" sz="3200" smtClean="0">
                <a:solidFill>
                  <a:srgbClr val="FF0000"/>
                </a:solidFill>
                <a:latin typeface="Comic Sans MS" pitchFamily="66" charset="0"/>
              </a:rPr>
              <a:t>Çözüm:</a:t>
            </a:r>
            <a:r>
              <a:rPr lang="tr-TR" altLang="tr-TR" sz="3200" smtClean="0">
                <a:latin typeface="Comic Sans MS" pitchFamily="66" charset="0"/>
              </a:rPr>
              <a:t/>
            </a:r>
            <a:br>
              <a:rPr lang="tr-TR" altLang="tr-TR" sz="3200" smtClean="0">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000000"/>
                </a:solidFill>
                <a:latin typeface="Comic Sans MS" pitchFamily="66" charset="0"/>
              </a:rPr>
              <a:t>I. cümledeki yargı II. Cümlede açıklanmıştır. Günü gününe uymayan bir kentin durumu açıklanmıştır.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Cevap:A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1012"/>
                                        </p:tgtEl>
                                        <p:attrNameLst>
                                          <p:attrName>style.visibility</p:attrName>
                                        </p:attrNameLst>
                                      </p:cBhvr>
                                      <p:to>
                                        <p:strVal val="visible"/>
                                      </p:to>
                                    </p:set>
                                    <p:anim calcmode="discrete" valueType="clr">
                                      <p:cBhvr override="childStyle">
                                        <p:cTn id="7" dur="80"/>
                                        <p:tgtEl>
                                          <p:spTgt spid="17101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1012"/>
                                        </p:tgtEl>
                                        <p:attrNameLst>
                                          <p:attrName>fillcolor</p:attrName>
                                        </p:attrNameLst>
                                      </p:cBhvr>
                                      <p:tavLst>
                                        <p:tav tm="0">
                                          <p:val>
                                            <p:clrVal>
                                              <a:schemeClr val="accent2"/>
                                            </p:clrVal>
                                          </p:val>
                                        </p:tav>
                                        <p:tav tm="50000">
                                          <p:val>
                                            <p:clrVal>
                                              <a:schemeClr val="hlink"/>
                                            </p:clrVal>
                                          </p:val>
                                        </p:tav>
                                      </p:tavLst>
                                    </p:anim>
                                    <p:set>
                                      <p:cBhvr>
                                        <p:cTn id="9" dur="80"/>
                                        <p:tgtEl>
                                          <p:spTgt spid="1710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6"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200" smtClean="0">
                <a:solidFill>
                  <a:srgbClr val="000000"/>
                </a:solidFill>
                <a:latin typeface="Comic Sans MS" pitchFamily="66" charset="0"/>
              </a:rPr>
              <a:t>“Gene bahar geldi, açıldı güller” dizesinde, güllerin açılışı baharın gelişine bağlanmaktadır.</a:t>
            </a: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Aşağıdaki dizelerin hangisinde buna benzer bir durum söz konusudur?</a:t>
            </a: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FF0000"/>
                </a:solidFill>
                <a:latin typeface="Comic Sans MS" pitchFamily="66" charset="0"/>
              </a:rPr>
              <a:t>A) </a:t>
            </a:r>
            <a:r>
              <a:rPr lang="tr-TR" altLang="tr-TR" sz="3200" smtClean="0">
                <a:solidFill>
                  <a:srgbClr val="000000"/>
                </a:solidFill>
                <a:latin typeface="Comic Sans MS" pitchFamily="66" charset="0"/>
              </a:rPr>
              <a:t>Ne bir vefa gördüm, ne faydalandım</a:t>
            </a: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FF00FF"/>
                </a:solidFill>
                <a:latin typeface="Comic Sans MS" pitchFamily="66" charset="0"/>
              </a:rPr>
              <a:t>B) Erzurum dağları kardır, geçilmez</a:t>
            </a: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FF0000"/>
                </a:solidFill>
                <a:latin typeface="Comic Sans MS" pitchFamily="66" charset="0"/>
              </a:rPr>
              <a:t>C) </a:t>
            </a:r>
            <a:r>
              <a:rPr lang="tr-TR" altLang="tr-TR" sz="3200" smtClean="0">
                <a:solidFill>
                  <a:srgbClr val="000000"/>
                </a:solidFill>
                <a:latin typeface="Comic Sans MS" pitchFamily="66" charset="0"/>
              </a:rPr>
              <a:t>Düşman geldi, tabur tabur dizildi</a:t>
            </a:r>
            <a:br>
              <a:rPr lang="tr-TR" altLang="tr-TR" sz="3200" smtClean="0">
                <a:solidFill>
                  <a:srgbClr val="000000"/>
                </a:solidFill>
                <a:latin typeface="Comic Sans MS" pitchFamily="66" charset="0"/>
              </a:rPr>
            </a:br>
            <a:r>
              <a:rPr lang="tr-TR" altLang="tr-TR" sz="3200" smtClean="0">
                <a:solidFill>
                  <a:srgbClr val="FF0000"/>
                </a:solidFill>
                <a:latin typeface="Comic Sans MS" pitchFamily="66" charset="0"/>
              </a:rPr>
              <a:t>D) </a:t>
            </a:r>
            <a:r>
              <a:rPr lang="tr-TR" altLang="tr-TR" sz="3200" smtClean="0">
                <a:solidFill>
                  <a:srgbClr val="000000"/>
                </a:solidFill>
                <a:latin typeface="Comic Sans MS" pitchFamily="66" charset="0"/>
              </a:rPr>
              <a:t>Ağlatmadı güzel, güldürdü beni</a:t>
            </a:r>
            <a:br>
              <a:rPr lang="tr-TR" altLang="tr-TR" sz="3200" smtClean="0">
                <a:solidFill>
                  <a:srgbClr val="000000"/>
                </a:solidFill>
                <a:latin typeface="Comic Sans MS" pitchFamily="66" charset="0"/>
              </a:rPr>
            </a:br>
            <a:r>
              <a:rPr lang="tr-TR" altLang="tr-TR" sz="3200" smtClean="0">
                <a:solidFill>
                  <a:srgbClr val="FF0000"/>
                </a:solidFill>
                <a:latin typeface="Comic Sans MS" pitchFamily="66" charset="0"/>
              </a:rPr>
              <a:t>E) </a:t>
            </a:r>
            <a:r>
              <a:rPr lang="tr-TR" altLang="tr-TR" sz="3200" smtClean="0">
                <a:solidFill>
                  <a:srgbClr val="000000"/>
                </a:solidFill>
                <a:latin typeface="Comic Sans MS" pitchFamily="66" charset="0"/>
              </a:rPr>
              <a:t>Başım yastıktadır, gözlerim yolda</a:t>
            </a:r>
            <a:r>
              <a:rPr lang="tr-TR" altLang="tr-TR" sz="3200" smtClean="0">
                <a:latin typeface="Comic Sans MS" pitchFamily="66" charset="0"/>
              </a:rPr>
              <a:t/>
            </a:r>
            <a:br>
              <a:rPr lang="tr-TR" altLang="tr-TR" sz="3200" smtClean="0">
                <a:latin typeface="Comic Sans MS" pitchFamily="66" charset="0"/>
              </a:rPr>
            </a:br>
            <a:endParaRPr lang="tr-TR" altLang="tr-TR" sz="32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2036"/>
                                        </p:tgtEl>
                                        <p:attrNameLst>
                                          <p:attrName>style.visibility</p:attrName>
                                        </p:attrNameLst>
                                      </p:cBhvr>
                                      <p:to>
                                        <p:strVal val="visible"/>
                                      </p:to>
                                    </p:set>
                                    <p:anim calcmode="discrete" valueType="clr">
                                      <p:cBhvr override="childStyle">
                                        <p:cTn id="7" dur="80"/>
                                        <p:tgtEl>
                                          <p:spTgt spid="17203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2036"/>
                                        </p:tgtEl>
                                        <p:attrNameLst>
                                          <p:attrName>fillcolor</p:attrName>
                                        </p:attrNameLst>
                                      </p:cBhvr>
                                      <p:tavLst>
                                        <p:tav tm="0">
                                          <p:val>
                                            <p:clrVal>
                                              <a:schemeClr val="accent2"/>
                                            </p:clrVal>
                                          </p:val>
                                        </p:tav>
                                        <p:tav tm="50000">
                                          <p:val>
                                            <p:clrVal>
                                              <a:schemeClr val="hlink"/>
                                            </p:clrVal>
                                          </p:val>
                                        </p:tav>
                                      </p:tavLst>
                                    </p:anim>
                                    <p:set>
                                      <p:cBhvr>
                                        <p:cTn id="9" dur="80"/>
                                        <p:tgtEl>
                                          <p:spTgt spid="1720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6"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60"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200" smtClean="0">
                <a:solidFill>
                  <a:srgbClr val="FF0000"/>
                </a:solidFill>
                <a:latin typeface="Comic Sans MS" pitchFamily="66" charset="0"/>
              </a:rPr>
              <a:t>Çözüm:</a:t>
            </a:r>
            <a:br>
              <a:rPr lang="tr-TR" altLang="tr-TR" sz="3200" smtClean="0">
                <a:solidFill>
                  <a:srgbClr val="FF0000"/>
                </a:solidFill>
                <a:latin typeface="Comic Sans MS" pitchFamily="66" charset="0"/>
              </a:rPr>
            </a:br>
            <a:r>
              <a:rPr lang="tr-TR" altLang="tr-TR" sz="3200" smtClean="0">
                <a:solidFill>
                  <a:srgbClr val="FF0000"/>
                </a:solidFill>
                <a:latin typeface="Comic Sans MS" pitchFamily="66" charset="0"/>
              </a:rPr>
              <a:t/>
            </a:r>
            <a:br>
              <a:rPr lang="tr-TR" altLang="tr-TR" sz="3200" smtClean="0">
                <a:solidFill>
                  <a:srgbClr val="FF0000"/>
                </a:solidFill>
                <a:latin typeface="Comic Sans MS" pitchFamily="66" charset="0"/>
              </a:rPr>
            </a:br>
            <a:r>
              <a:rPr lang="tr-TR" altLang="tr-TR" sz="3200" smtClean="0">
                <a:solidFill>
                  <a:srgbClr val="000000"/>
                </a:solidFill>
                <a:latin typeface="Comic Sans MS" pitchFamily="66" charset="0"/>
              </a:rPr>
              <a:t>Sorudaki cümlede güllerin açılması baharın gelişine bağlanmıştır. Neden-sonuç ilişkisi vardır aynı anlam ilişkisi B seçeneğinde vardır.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Cevap: B</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3060"/>
                                        </p:tgtEl>
                                        <p:attrNameLst>
                                          <p:attrName>style.visibility</p:attrName>
                                        </p:attrNameLst>
                                      </p:cBhvr>
                                      <p:to>
                                        <p:strVal val="visible"/>
                                      </p:to>
                                    </p:set>
                                    <p:anim calcmode="discrete" valueType="clr">
                                      <p:cBhvr override="childStyle">
                                        <p:cTn id="7" dur="80"/>
                                        <p:tgtEl>
                                          <p:spTgt spid="17306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3060"/>
                                        </p:tgtEl>
                                        <p:attrNameLst>
                                          <p:attrName>fillcolor</p:attrName>
                                        </p:attrNameLst>
                                      </p:cBhvr>
                                      <p:tavLst>
                                        <p:tav tm="0">
                                          <p:val>
                                            <p:clrVal>
                                              <a:schemeClr val="accent2"/>
                                            </p:clrVal>
                                          </p:val>
                                        </p:tav>
                                        <p:tav tm="50000">
                                          <p:val>
                                            <p:clrVal>
                                              <a:schemeClr val="hlink"/>
                                            </p:clrVal>
                                          </p:val>
                                        </p:tav>
                                      </p:tavLst>
                                    </p:anim>
                                    <p:set>
                                      <p:cBhvr>
                                        <p:cTn id="9" dur="80"/>
                                        <p:tgtEl>
                                          <p:spTgt spid="17306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60"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4"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2400" smtClean="0">
                <a:latin typeface="Comic Sans MS" pitchFamily="66" charset="0"/>
              </a:rPr>
              <a:t/>
            </a:r>
            <a:br>
              <a:rPr lang="tr-TR" altLang="tr-TR" sz="2400" smtClean="0">
                <a:latin typeface="Comic Sans MS" pitchFamily="66" charset="0"/>
              </a:rPr>
            </a:br>
            <a:r>
              <a:rPr lang="tr-TR" altLang="tr-TR" sz="2400" smtClean="0">
                <a:solidFill>
                  <a:srgbClr val="000000"/>
                </a:solidFill>
                <a:latin typeface="Comic Sans MS" pitchFamily="66" charset="0"/>
              </a:rPr>
              <a:t>Okul öncesi eğitimin, çocuğun gelişiminde büyük önem taşıdığı tartışılmaz bir gerçek.</a:t>
            </a: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Aşağıdakilerden hangisi, bu cümlede belirtilen yargının bir gerekçesi niteliğindedir?</a:t>
            </a: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FF0000"/>
                </a:solidFill>
                <a:latin typeface="Comic Sans MS" pitchFamily="66" charset="0"/>
              </a:rPr>
              <a:t>A) </a:t>
            </a:r>
            <a:r>
              <a:rPr lang="tr-TR" altLang="tr-TR" sz="2400" smtClean="0">
                <a:solidFill>
                  <a:srgbClr val="000000"/>
                </a:solidFill>
                <a:latin typeface="Comic Sans MS" pitchFamily="66" charset="0"/>
              </a:rPr>
              <a:t>Anaokulu, yuva ve kreşlerin sayısı her geçen gün artıyor ve bunlar sürekli gelişiyor.</a:t>
            </a:r>
            <a:br>
              <a:rPr lang="tr-TR" altLang="tr-TR" sz="2400" smtClean="0">
                <a:solidFill>
                  <a:srgbClr val="000000"/>
                </a:solidFill>
                <a:latin typeface="Comic Sans MS" pitchFamily="66" charset="0"/>
              </a:rPr>
            </a:br>
            <a:r>
              <a:rPr lang="tr-TR" altLang="tr-TR" sz="2400" smtClean="0">
                <a:solidFill>
                  <a:srgbClr val="FF0000"/>
                </a:solidFill>
                <a:latin typeface="Comic Sans MS" pitchFamily="66" charset="0"/>
              </a:rPr>
              <a:t>B) </a:t>
            </a:r>
            <a:r>
              <a:rPr lang="tr-TR" altLang="tr-TR" sz="2400" smtClean="0">
                <a:solidFill>
                  <a:srgbClr val="000000"/>
                </a:solidFill>
                <a:latin typeface="Comic Sans MS" pitchFamily="66" charset="0"/>
              </a:rPr>
              <a:t>Anne-babalar çocukları için en iyiyi bulma ve yapma çabası içindeler.</a:t>
            </a:r>
            <a:br>
              <a:rPr lang="tr-TR" altLang="tr-TR" sz="2400" smtClean="0">
                <a:solidFill>
                  <a:srgbClr val="000000"/>
                </a:solidFill>
                <a:latin typeface="Comic Sans MS" pitchFamily="66" charset="0"/>
              </a:rPr>
            </a:br>
            <a:r>
              <a:rPr lang="tr-TR" altLang="tr-TR" sz="2400" smtClean="0">
                <a:solidFill>
                  <a:srgbClr val="FF0000"/>
                </a:solidFill>
                <a:latin typeface="Comic Sans MS" pitchFamily="66" charset="0"/>
              </a:rPr>
              <a:t>C) </a:t>
            </a:r>
            <a:r>
              <a:rPr lang="tr-TR" altLang="tr-TR" sz="2400" smtClean="0">
                <a:solidFill>
                  <a:srgbClr val="000000"/>
                </a:solidFill>
                <a:latin typeface="Comic Sans MS" pitchFamily="66" charset="0"/>
              </a:rPr>
              <a:t>Çocuklar paylaşma ve sorumluluk duygularını oyunla geliştirirler.</a:t>
            </a:r>
            <a:br>
              <a:rPr lang="tr-TR" altLang="tr-TR" sz="2400" smtClean="0">
                <a:solidFill>
                  <a:srgbClr val="000000"/>
                </a:solidFill>
                <a:latin typeface="Comic Sans MS" pitchFamily="66" charset="0"/>
              </a:rPr>
            </a:br>
            <a:r>
              <a:rPr lang="tr-TR" altLang="tr-TR" sz="2400" smtClean="0">
                <a:solidFill>
                  <a:srgbClr val="FF00FF"/>
                </a:solidFill>
                <a:latin typeface="Comic Sans MS" pitchFamily="66" charset="0"/>
              </a:rPr>
              <a:t>D)Çocuğun duygusal ve zihinsel gelişiminin önemli bir kısmı okul çağından önce tamamlanmaktadır.</a:t>
            </a:r>
            <a:br>
              <a:rPr lang="tr-TR" altLang="tr-TR" sz="2400" smtClean="0">
                <a:solidFill>
                  <a:srgbClr val="FF00FF"/>
                </a:solidFill>
                <a:latin typeface="Comic Sans MS" pitchFamily="66" charset="0"/>
              </a:rPr>
            </a:br>
            <a:r>
              <a:rPr lang="tr-TR" altLang="tr-TR" sz="2400" smtClean="0">
                <a:solidFill>
                  <a:srgbClr val="FF0000"/>
                </a:solidFill>
                <a:latin typeface="Comic Sans MS" pitchFamily="66" charset="0"/>
              </a:rPr>
              <a:t>E)</a:t>
            </a:r>
            <a:r>
              <a:rPr lang="tr-TR" altLang="tr-TR" sz="2400" smtClean="0">
                <a:latin typeface="Comic Sans MS" pitchFamily="66" charset="0"/>
              </a:rPr>
              <a:t> </a:t>
            </a:r>
            <a:r>
              <a:rPr lang="tr-TR" altLang="tr-TR" sz="2400" smtClean="0">
                <a:solidFill>
                  <a:srgbClr val="000000"/>
                </a:solidFill>
                <a:latin typeface="Comic Sans MS" pitchFamily="66" charset="0"/>
              </a:rPr>
              <a:t>Son  yıllarda anaokullarında çocuğu değişik yönleriyle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geliştirmeyi amaçlayan yeni yöntemler deneniyor.</a:t>
            </a:r>
            <a:br>
              <a:rPr lang="tr-TR" altLang="tr-TR" sz="2400" smtClean="0">
                <a:solidFill>
                  <a:srgbClr val="000000"/>
                </a:solidFill>
                <a:latin typeface="Comic Sans MS" pitchFamily="66" charset="0"/>
              </a:rPr>
            </a:br>
            <a:r>
              <a:rPr lang="tr-TR" altLang="tr-TR" sz="2400" smtClean="0">
                <a:latin typeface="Comic Sans MS" pitchFamily="66" charset="0"/>
              </a:rPr>
              <a:t/>
            </a:r>
            <a:br>
              <a:rPr lang="tr-TR" altLang="tr-TR" sz="2400" smtClean="0">
                <a:latin typeface="Comic Sans MS" pitchFamily="66" charset="0"/>
              </a:rPr>
            </a:br>
            <a:endParaRPr lang="tr-TR" altLang="tr-TR" sz="24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4084"/>
                                        </p:tgtEl>
                                        <p:attrNameLst>
                                          <p:attrName>style.visibility</p:attrName>
                                        </p:attrNameLst>
                                      </p:cBhvr>
                                      <p:to>
                                        <p:strVal val="visible"/>
                                      </p:to>
                                    </p:set>
                                    <p:anim calcmode="discrete" valueType="clr">
                                      <p:cBhvr override="childStyle">
                                        <p:cTn id="7" dur="80"/>
                                        <p:tgtEl>
                                          <p:spTgt spid="17408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4084"/>
                                        </p:tgtEl>
                                        <p:attrNameLst>
                                          <p:attrName>fillcolor</p:attrName>
                                        </p:attrNameLst>
                                      </p:cBhvr>
                                      <p:tavLst>
                                        <p:tav tm="0">
                                          <p:val>
                                            <p:clrVal>
                                              <a:schemeClr val="accent2"/>
                                            </p:clrVal>
                                          </p:val>
                                        </p:tav>
                                        <p:tav tm="50000">
                                          <p:val>
                                            <p:clrVal>
                                              <a:schemeClr val="hlink"/>
                                            </p:clrVal>
                                          </p:val>
                                        </p:tav>
                                      </p:tavLst>
                                    </p:anim>
                                    <p:set>
                                      <p:cBhvr>
                                        <p:cTn id="9" dur="80"/>
                                        <p:tgtEl>
                                          <p:spTgt spid="1740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4"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8"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200" smtClean="0">
                <a:solidFill>
                  <a:srgbClr val="FF0000"/>
                </a:solidFill>
                <a:latin typeface="Comic Sans MS" pitchFamily="66" charset="0"/>
              </a:rPr>
              <a:t>Çözüm:</a:t>
            </a:r>
            <a:br>
              <a:rPr lang="tr-TR" altLang="tr-TR" sz="3200" smtClean="0">
                <a:solidFill>
                  <a:srgbClr val="FF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000000"/>
                </a:solidFill>
                <a:latin typeface="Comic Sans MS" pitchFamily="66" charset="0"/>
              </a:rPr>
              <a:t>Sorudaki cümlede çocuğun gelişmesinde okul öncesi eğitimin önem taşıdığı söylenmiştir. Neden diye sorduğumuzda bunu D seçeneğindeki cümleyle açıklayabiliriz.</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Cevap: D</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5108"/>
                                        </p:tgtEl>
                                        <p:attrNameLst>
                                          <p:attrName>style.visibility</p:attrName>
                                        </p:attrNameLst>
                                      </p:cBhvr>
                                      <p:to>
                                        <p:strVal val="visible"/>
                                      </p:to>
                                    </p:set>
                                    <p:anim calcmode="discrete" valueType="clr">
                                      <p:cBhvr override="childStyle">
                                        <p:cTn id="7" dur="80"/>
                                        <p:tgtEl>
                                          <p:spTgt spid="17510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5108"/>
                                        </p:tgtEl>
                                        <p:attrNameLst>
                                          <p:attrName>fillcolor</p:attrName>
                                        </p:attrNameLst>
                                      </p:cBhvr>
                                      <p:tavLst>
                                        <p:tav tm="0">
                                          <p:val>
                                            <p:clrVal>
                                              <a:schemeClr val="accent2"/>
                                            </p:clrVal>
                                          </p:val>
                                        </p:tav>
                                        <p:tav tm="50000">
                                          <p:val>
                                            <p:clrVal>
                                              <a:schemeClr val="hlink"/>
                                            </p:clrVal>
                                          </p:val>
                                        </p:tav>
                                      </p:tavLst>
                                    </p:anim>
                                    <p:set>
                                      <p:cBhvr>
                                        <p:cTn id="9" dur="80"/>
                                        <p:tgtEl>
                                          <p:spTgt spid="17510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2" name="Rectangle 4"/>
          <p:cNvSpPr>
            <a:spLocks noGrp="1" noChangeArrowheads="1"/>
          </p:cNvSpPr>
          <p:nvPr>
            <p:ph type="title"/>
          </p:nvPr>
        </p:nvSpPr>
        <p:spPr>
          <a:xfrm>
            <a:off x="442913" y="103188"/>
            <a:ext cx="8243887" cy="6350000"/>
          </a:xfrm>
        </p:spPr>
        <p:txBody>
          <a:bodyPr/>
          <a:lstStyle/>
          <a:p>
            <a:pPr algn="l" eaLnBrk="1" hangingPunct="1">
              <a:defRPr/>
            </a:pP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(I) Yaşça sınıfın en küçüklerindendim. (II) Okumayı çok severdim. (III) Haftada en az bir kitap okurdum. (IV) Okuduklarım değişik türde kitaplardı. (V) Bunlar arasında en çok serüven romanlarından hoşlanırdım.</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Yukarıdaki numaralandırılmış cümlelerden hangileri neden- sonuç ilişkisiyle birbirine bağlıdır?</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A)</a:t>
            </a:r>
            <a:r>
              <a:rPr lang="tr-TR" altLang="tr-TR" sz="3200" smtClean="0">
                <a:solidFill>
                  <a:srgbClr val="000000"/>
                </a:solidFill>
                <a:latin typeface="Comic Sans MS" pitchFamily="66" charset="0"/>
              </a:rPr>
              <a:t> I ve II      </a:t>
            </a:r>
            <a:r>
              <a:rPr lang="tr-TR" altLang="tr-TR" sz="3200" smtClean="0">
                <a:solidFill>
                  <a:srgbClr val="FF3300"/>
                </a:solidFill>
                <a:latin typeface="Comic Sans MS" pitchFamily="66" charset="0"/>
              </a:rPr>
              <a:t>B)</a:t>
            </a:r>
            <a:r>
              <a:rPr lang="tr-TR" altLang="tr-TR" sz="3200" smtClean="0">
                <a:solidFill>
                  <a:srgbClr val="000000"/>
                </a:solidFill>
                <a:latin typeface="Comic Sans MS" pitchFamily="66" charset="0"/>
              </a:rPr>
              <a:t> II ve III    </a:t>
            </a:r>
            <a:r>
              <a:rPr lang="tr-TR" altLang="tr-TR" sz="3200" smtClean="0">
                <a:solidFill>
                  <a:srgbClr val="FF3300"/>
                </a:solidFill>
                <a:latin typeface="Comic Sans MS" pitchFamily="66" charset="0"/>
              </a:rPr>
              <a:t>C)</a:t>
            </a:r>
            <a:r>
              <a:rPr lang="tr-TR" altLang="tr-TR" sz="3200" smtClean="0">
                <a:solidFill>
                  <a:srgbClr val="000000"/>
                </a:solidFill>
                <a:latin typeface="Comic Sans MS" pitchFamily="66" charset="0"/>
              </a:rPr>
              <a:t> II ve IV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t>
            </a:r>
            <a:r>
              <a:rPr lang="tr-TR" altLang="tr-TR" sz="3200" smtClean="0">
                <a:solidFill>
                  <a:srgbClr val="FF3300"/>
                </a:solidFill>
                <a:latin typeface="Comic Sans MS" pitchFamily="66" charset="0"/>
              </a:rPr>
              <a:t>D)</a:t>
            </a:r>
            <a:r>
              <a:rPr lang="tr-TR" altLang="tr-TR" sz="3200" smtClean="0">
                <a:solidFill>
                  <a:srgbClr val="000000"/>
                </a:solidFill>
                <a:latin typeface="Comic Sans MS" pitchFamily="66" charset="0"/>
              </a:rPr>
              <a:t> III ve IV     </a:t>
            </a:r>
            <a:r>
              <a:rPr lang="tr-TR" altLang="tr-TR" sz="3200" smtClean="0">
                <a:solidFill>
                  <a:srgbClr val="FF3300"/>
                </a:solidFill>
                <a:latin typeface="Comic Sans MS" pitchFamily="66" charset="0"/>
              </a:rPr>
              <a:t>E)</a:t>
            </a:r>
            <a:r>
              <a:rPr lang="tr-TR" altLang="tr-TR" sz="3200" smtClean="0">
                <a:solidFill>
                  <a:srgbClr val="000000"/>
                </a:solidFill>
                <a:latin typeface="Comic Sans MS" pitchFamily="66" charset="0"/>
              </a:rPr>
              <a:t> IV ve V</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(1995- ÖSS)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6132"/>
                                        </p:tgtEl>
                                        <p:attrNameLst>
                                          <p:attrName>style.visibility</p:attrName>
                                        </p:attrNameLst>
                                      </p:cBhvr>
                                      <p:to>
                                        <p:strVal val="visible"/>
                                      </p:to>
                                    </p:set>
                                    <p:anim calcmode="discrete" valueType="clr">
                                      <p:cBhvr override="childStyle">
                                        <p:cTn id="7" dur="80"/>
                                        <p:tgtEl>
                                          <p:spTgt spid="17613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6132"/>
                                        </p:tgtEl>
                                        <p:attrNameLst>
                                          <p:attrName>fillcolor</p:attrName>
                                        </p:attrNameLst>
                                      </p:cBhvr>
                                      <p:tavLst>
                                        <p:tav tm="0">
                                          <p:val>
                                            <p:clrVal>
                                              <a:schemeClr val="accent2"/>
                                            </p:clrVal>
                                          </p:val>
                                        </p:tav>
                                        <p:tav tm="50000">
                                          <p:val>
                                            <p:clrVal>
                                              <a:schemeClr val="hlink"/>
                                            </p:clrVal>
                                          </p:val>
                                        </p:tav>
                                      </p:tavLst>
                                    </p:anim>
                                    <p:set>
                                      <p:cBhvr>
                                        <p:cTn id="9" dur="80"/>
                                        <p:tgtEl>
                                          <p:spTgt spid="17613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6" name="Rectangle 4"/>
          <p:cNvSpPr>
            <a:spLocks noGrp="1" noChangeArrowheads="1"/>
          </p:cNvSpPr>
          <p:nvPr>
            <p:ph type="title"/>
          </p:nvPr>
        </p:nvSpPr>
        <p:spPr>
          <a:xfrm>
            <a:off x="442913" y="103188"/>
            <a:ext cx="8243887" cy="6350000"/>
          </a:xfrm>
        </p:spPr>
        <p:txBody>
          <a:bodyPr/>
          <a:lstStyle/>
          <a:p>
            <a:pPr eaLnBrk="1" hangingPunct="1">
              <a:defRPr/>
            </a:pPr>
            <a:r>
              <a:rPr lang="tr-TR" altLang="tr-TR" sz="3200" smtClean="0">
                <a:solidFill>
                  <a:srgbClr val="FF0000"/>
                </a:solidFill>
                <a:latin typeface="Comic Sans MS" pitchFamily="66" charset="0"/>
              </a:rPr>
              <a:t>3) Koşul (şart) Cümleleri</a:t>
            </a:r>
            <a:br>
              <a:rPr lang="tr-TR" altLang="tr-TR" sz="3200" smtClean="0">
                <a:solidFill>
                  <a:srgbClr val="FF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000000"/>
                </a:solidFill>
                <a:latin typeface="Comic Sans MS" pitchFamily="66" charset="0"/>
              </a:rPr>
              <a:t>Eylemdeki (yüklemdeki) yargının gerçekleşmesinin bir koşula bağlı olduğu cümlelerdir. Bu tür cümlelerde öne sürülen koşul gerçekleşirse yargı sonuçlanır. “Param olursa kitap alırım.” Cümlesinde “alma” eyleminin olabilmesi için “param olması” koşulunun gerçekleşmesi gerekmektedir.</a:t>
            </a:r>
            <a:br>
              <a:rPr lang="tr-TR" altLang="tr-TR" sz="3200" smtClean="0">
                <a:solidFill>
                  <a:srgbClr val="00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endParaRPr lang="tr-TR" altLang="tr-TR" sz="32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7156"/>
                                        </p:tgtEl>
                                        <p:attrNameLst>
                                          <p:attrName>style.visibility</p:attrName>
                                        </p:attrNameLst>
                                      </p:cBhvr>
                                      <p:to>
                                        <p:strVal val="visible"/>
                                      </p:to>
                                    </p:set>
                                    <p:anim calcmode="discrete" valueType="clr">
                                      <p:cBhvr override="childStyle">
                                        <p:cTn id="7" dur="80"/>
                                        <p:tgtEl>
                                          <p:spTgt spid="17715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7156"/>
                                        </p:tgtEl>
                                        <p:attrNameLst>
                                          <p:attrName>fillcolor</p:attrName>
                                        </p:attrNameLst>
                                      </p:cBhvr>
                                      <p:tavLst>
                                        <p:tav tm="0">
                                          <p:val>
                                            <p:clrVal>
                                              <a:schemeClr val="accent2"/>
                                            </p:clrVal>
                                          </p:val>
                                        </p:tav>
                                        <p:tav tm="50000">
                                          <p:val>
                                            <p:clrVal>
                                              <a:schemeClr val="hlink"/>
                                            </p:clrVal>
                                          </p:val>
                                        </p:tav>
                                      </p:tavLst>
                                    </p:anim>
                                    <p:set>
                                      <p:cBhvr>
                                        <p:cTn id="9" dur="80"/>
                                        <p:tgtEl>
                                          <p:spTgt spid="17715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6"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3600" smtClean="0">
                <a:solidFill>
                  <a:srgbClr val="FF0000"/>
                </a:solidFill>
                <a:latin typeface="Comic Sans MS" pitchFamily="66" charset="0"/>
              </a:rPr>
              <a:t>Örnekler:</a:t>
            </a:r>
            <a:br>
              <a:rPr lang="tr-TR" altLang="tr-TR" sz="3600" smtClean="0">
                <a:solidFill>
                  <a:srgbClr val="FF0000"/>
                </a:solidFill>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r>
              <a:rPr lang="tr-TR" altLang="tr-TR" sz="3600" smtClean="0">
                <a:solidFill>
                  <a:srgbClr val="000000"/>
                </a:solidFill>
                <a:latin typeface="Comic Sans MS" pitchFamily="66" charset="0"/>
              </a:rPr>
              <a:t>İndirim yaparsan bu kazağı alırım.</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Havalar açılınca hep beraber pikniğe gideriz.</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Düzenli ders çalıştın mı başarılı olursun.</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Yardım etsen de çabuk işimizi halletsek.</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
            </a:r>
            <a:br>
              <a:rPr lang="tr-TR" altLang="tr-TR" sz="3600" smtClean="0">
                <a:solidFill>
                  <a:srgbClr val="000000"/>
                </a:solidFill>
                <a:latin typeface="Comic Sans MS" pitchFamily="66" charset="0"/>
              </a:rPr>
            </a:br>
            <a:endParaRPr lang="tr-TR" altLang="tr-TR" sz="36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8180"/>
                                        </p:tgtEl>
                                        <p:attrNameLst>
                                          <p:attrName>style.visibility</p:attrName>
                                        </p:attrNameLst>
                                      </p:cBhvr>
                                      <p:to>
                                        <p:strVal val="visible"/>
                                      </p:to>
                                    </p:set>
                                    <p:anim calcmode="discrete" valueType="clr">
                                      <p:cBhvr override="childStyle">
                                        <p:cTn id="7" dur="80"/>
                                        <p:tgtEl>
                                          <p:spTgt spid="17818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8180"/>
                                        </p:tgtEl>
                                        <p:attrNameLst>
                                          <p:attrName>fillcolor</p:attrName>
                                        </p:attrNameLst>
                                      </p:cBhvr>
                                      <p:tavLst>
                                        <p:tav tm="0">
                                          <p:val>
                                            <p:clrVal>
                                              <a:schemeClr val="accent2"/>
                                            </p:clrVal>
                                          </p:val>
                                        </p:tav>
                                        <p:tav tm="50000">
                                          <p:val>
                                            <p:clrVal>
                                              <a:schemeClr val="hlink"/>
                                            </p:clrVal>
                                          </p:val>
                                        </p:tav>
                                      </p:tavLst>
                                    </p:anim>
                                    <p:set>
                                      <p:cBhvr>
                                        <p:cTn id="9" dur="80"/>
                                        <p:tgtEl>
                                          <p:spTgt spid="17818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0"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4" name="Rectangle 4"/>
          <p:cNvSpPr>
            <a:spLocks noGrp="1" noChangeArrowheads="1"/>
          </p:cNvSpPr>
          <p:nvPr>
            <p:ph type="title"/>
          </p:nvPr>
        </p:nvSpPr>
        <p:spPr>
          <a:xfrm>
            <a:off x="442913" y="103188"/>
            <a:ext cx="8243887" cy="6494462"/>
          </a:xfrm>
        </p:spPr>
        <p:txBody>
          <a:bodyPr/>
          <a:lstStyle/>
          <a:p>
            <a:pPr eaLnBrk="1" hangingPunct="1">
              <a:defRPr/>
            </a:pPr>
            <a:r>
              <a:rPr lang="tr-TR" altLang="tr-TR" sz="6000" smtClean="0">
                <a:solidFill>
                  <a:srgbClr val="FF0000"/>
                </a:solidFill>
                <a:latin typeface="Comic Sans MS" pitchFamily="66" charset="0"/>
              </a:rPr>
              <a:t>*</a:t>
            </a:r>
            <a:r>
              <a:rPr lang="tr-TR" altLang="tr-TR" sz="3200" smtClean="0">
                <a:solidFill>
                  <a:srgbClr val="FF0000"/>
                </a:solidFill>
                <a:latin typeface="Comic Sans MS" pitchFamily="66" charset="0"/>
              </a:rPr>
              <a:t> </a:t>
            </a:r>
            <a:r>
              <a:rPr lang="tr-TR" altLang="tr-TR" sz="3200" smtClean="0">
                <a:solidFill>
                  <a:srgbClr val="000000"/>
                </a:solidFill>
                <a:latin typeface="Comic Sans MS" pitchFamily="66" charset="0"/>
              </a:rPr>
              <a:t>”Keşke derse zamanında gelip dersten zamanında çıksa.”cümlesinde “koşul” anlamı olmadığı apaçık bellidir. Çünkü bu cümlede dersten zamanında çıkması, derse zamanında girmesine bağlanmamıştır. Bu cümle bir “istek” cümlesidir.</a:t>
            </a:r>
            <a:br>
              <a:rPr lang="tr-TR" altLang="tr-TR" sz="3200" smtClean="0">
                <a:solidFill>
                  <a:srgbClr val="00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6000" smtClean="0">
                <a:solidFill>
                  <a:srgbClr val="FF0000"/>
                </a:solidFill>
                <a:latin typeface="Comic Sans MS" pitchFamily="66" charset="0"/>
              </a:rPr>
              <a:t>*</a:t>
            </a:r>
            <a:r>
              <a:rPr lang="tr-TR" altLang="tr-TR" sz="3200" smtClean="0">
                <a:solidFill>
                  <a:srgbClr val="000000"/>
                </a:solidFill>
                <a:latin typeface="Comic Sans MS" pitchFamily="66" charset="0"/>
              </a:rPr>
              <a:t>Ancak “Bir şiir kitabı alsan da okusak.” , “Radyonun sesini açsan da biz de dinlesek.” Cümlelerinde her ne kadar istek anlamı varsa da eylemin gerçekleşmesinin şartı da vardır. Onun için bu cümleler koşul bildiren cümlelerdir.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79204"/>
                                        </p:tgtEl>
                                        <p:attrNameLst>
                                          <p:attrName>style.visibility</p:attrName>
                                        </p:attrNameLst>
                                      </p:cBhvr>
                                      <p:to>
                                        <p:strVal val="visible"/>
                                      </p:to>
                                    </p:set>
                                    <p:anim calcmode="discrete" valueType="clr">
                                      <p:cBhvr override="childStyle">
                                        <p:cTn id="7" dur="80"/>
                                        <p:tgtEl>
                                          <p:spTgt spid="17920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79204"/>
                                        </p:tgtEl>
                                        <p:attrNameLst>
                                          <p:attrName>fillcolor</p:attrName>
                                        </p:attrNameLst>
                                      </p:cBhvr>
                                      <p:tavLst>
                                        <p:tav tm="0">
                                          <p:val>
                                            <p:clrVal>
                                              <a:schemeClr val="accent2"/>
                                            </p:clrVal>
                                          </p:val>
                                        </p:tav>
                                        <p:tav tm="50000">
                                          <p:val>
                                            <p:clrVal>
                                              <a:schemeClr val="hlink"/>
                                            </p:clrVal>
                                          </p:val>
                                        </p:tav>
                                      </p:tavLst>
                                    </p:anim>
                                    <p:set>
                                      <p:cBhvr>
                                        <p:cTn id="9" dur="80"/>
                                        <p:tgtEl>
                                          <p:spTgt spid="17920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4"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8"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200" smtClean="0">
                <a:solidFill>
                  <a:srgbClr val="FF0000"/>
                </a:solidFill>
                <a:latin typeface="Comic Sans MS" pitchFamily="66" charset="0"/>
              </a:rPr>
              <a:t>Örnek6:</a:t>
            </a:r>
            <a:r>
              <a:rPr lang="tr-TR" altLang="tr-TR" sz="3200" b="1" smtClean="0">
                <a:solidFill>
                  <a:srgbClr val="FF0000"/>
                </a:solidFill>
                <a:latin typeface="Comic Sans MS" pitchFamily="66" charset="0"/>
              </a:rPr>
              <a:t/>
            </a:r>
            <a:br>
              <a:rPr lang="tr-TR" altLang="tr-TR" sz="3200" b="1" smtClean="0">
                <a:solidFill>
                  <a:srgbClr val="FF0000"/>
                </a:solidFill>
                <a:latin typeface="Comic Sans MS" pitchFamily="66" charset="0"/>
              </a:rPr>
            </a:br>
            <a:r>
              <a:rPr lang="tr-TR" altLang="tr-TR" sz="3200" b="1" smtClean="0">
                <a:latin typeface="Comic Sans MS" pitchFamily="66" charset="0"/>
              </a:rPr>
              <a:t/>
            </a:r>
            <a:br>
              <a:rPr lang="tr-TR" altLang="tr-TR" sz="3200" b="1" smtClean="0">
                <a:latin typeface="Comic Sans MS" pitchFamily="66" charset="0"/>
              </a:rPr>
            </a:br>
            <a:r>
              <a:rPr lang="tr-TR" altLang="tr-TR" sz="3200" b="1" smtClean="0">
                <a:solidFill>
                  <a:srgbClr val="000000"/>
                </a:solidFill>
                <a:latin typeface="Comic Sans MS" pitchFamily="66" charset="0"/>
              </a:rPr>
              <a:t>Aşağıdaki cümlelerin hangisinde “ koşula bağlılık” söz konusudur?</a:t>
            </a: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FF0000"/>
                </a:solidFill>
                <a:latin typeface="Comic Sans MS" pitchFamily="66" charset="0"/>
              </a:rPr>
              <a:t>A) </a:t>
            </a:r>
            <a:r>
              <a:rPr lang="tr-TR" altLang="tr-TR" sz="3200" smtClean="0">
                <a:solidFill>
                  <a:srgbClr val="000000"/>
                </a:solidFill>
                <a:latin typeface="Comic Sans MS" pitchFamily="66" charset="0"/>
              </a:rPr>
              <a:t>Konuşmak üzere kürsüye yöneldi. </a:t>
            </a:r>
            <a:br>
              <a:rPr lang="tr-TR" altLang="tr-TR" sz="3200" smtClean="0">
                <a:solidFill>
                  <a:srgbClr val="000000"/>
                </a:solidFill>
                <a:latin typeface="Comic Sans MS" pitchFamily="66" charset="0"/>
              </a:rPr>
            </a:br>
            <a:r>
              <a:rPr lang="tr-TR" altLang="tr-TR" sz="3200" smtClean="0">
                <a:solidFill>
                  <a:srgbClr val="FF0000"/>
                </a:solidFill>
                <a:latin typeface="Comic Sans MS" pitchFamily="66" charset="0"/>
              </a:rPr>
              <a:t>B)</a:t>
            </a:r>
            <a:r>
              <a:rPr lang="tr-TR" altLang="tr-TR" sz="3200" smtClean="0">
                <a:latin typeface="Comic Sans MS" pitchFamily="66" charset="0"/>
              </a:rPr>
              <a:t> </a:t>
            </a:r>
            <a:r>
              <a:rPr lang="tr-TR" altLang="tr-TR" sz="3200" smtClean="0">
                <a:solidFill>
                  <a:srgbClr val="000000"/>
                </a:solidFill>
                <a:latin typeface="Comic Sans MS" pitchFamily="66" charset="0"/>
              </a:rPr>
              <a:t>Evden çıkmak üzere olduğunu öğrendim.</a:t>
            </a:r>
            <a:br>
              <a:rPr lang="tr-TR" altLang="tr-TR" sz="3200" smtClean="0">
                <a:solidFill>
                  <a:srgbClr val="000000"/>
                </a:solidFill>
                <a:latin typeface="Comic Sans MS" pitchFamily="66" charset="0"/>
              </a:rPr>
            </a:br>
            <a:r>
              <a:rPr lang="tr-TR" altLang="tr-TR" sz="3200" smtClean="0">
                <a:solidFill>
                  <a:srgbClr val="FF00FF"/>
                </a:solidFill>
                <a:latin typeface="Comic Sans MS" pitchFamily="66" charset="0"/>
              </a:rPr>
              <a:t>C) Kitabı geri vermek üzere aldı.</a:t>
            </a:r>
            <a:br>
              <a:rPr lang="tr-TR" altLang="tr-TR" sz="3200" smtClean="0">
                <a:solidFill>
                  <a:srgbClr val="FF00FF"/>
                </a:solidFill>
                <a:latin typeface="Comic Sans MS" pitchFamily="66" charset="0"/>
              </a:rPr>
            </a:br>
            <a:r>
              <a:rPr lang="tr-TR" altLang="tr-TR" sz="3200" smtClean="0">
                <a:solidFill>
                  <a:srgbClr val="FF0000"/>
                </a:solidFill>
                <a:latin typeface="Comic Sans MS" pitchFamily="66" charset="0"/>
              </a:rPr>
              <a:t>D) </a:t>
            </a:r>
            <a:r>
              <a:rPr lang="tr-TR" altLang="tr-TR" sz="3200" smtClean="0">
                <a:solidFill>
                  <a:srgbClr val="000000"/>
                </a:solidFill>
                <a:latin typeface="Comic Sans MS" pitchFamily="66" charset="0"/>
              </a:rPr>
              <a:t>Güneş doğmak üzereyken yola çıktık.</a:t>
            </a:r>
            <a:br>
              <a:rPr lang="tr-TR" altLang="tr-TR" sz="3200" smtClean="0">
                <a:solidFill>
                  <a:srgbClr val="000000"/>
                </a:solidFill>
                <a:latin typeface="Comic Sans MS" pitchFamily="66" charset="0"/>
              </a:rPr>
            </a:br>
            <a:r>
              <a:rPr lang="tr-TR" altLang="tr-TR" sz="3200" smtClean="0">
                <a:solidFill>
                  <a:srgbClr val="FF0000"/>
                </a:solidFill>
                <a:latin typeface="Comic Sans MS" pitchFamily="66" charset="0"/>
              </a:rPr>
              <a:t>E) </a:t>
            </a:r>
            <a:r>
              <a:rPr lang="tr-TR" altLang="tr-TR" sz="3200" smtClean="0">
                <a:solidFill>
                  <a:srgbClr val="000000"/>
                </a:solidFill>
                <a:latin typeface="Comic Sans MS" pitchFamily="66" charset="0"/>
              </a:rPr>
              <a:t>Onu trene binmek üzereyken yakaladık.</a:t>
            </a:r>
            <a:br>
              <a:rPr lang="tr-TR" altLang="tr-TR" sz="3200" smtClean="0">
                <a:solidFill>
                  <a:srgbClr val="00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80228"/>
                                        </p:tgtEl>
                                        <p:attrNameLst>
                                          <p:attrName>style.visibility</p:attrName>
                                        </p:attrNameLst>
                                      </p:cBhvr>
                                      <p:to>
                                        <p:strVal val="visible"/>
                                      </p:to>
                                    </p:set>
                                    <p:anim calcmode="discrete" valueType="clr">
                                      <p:cBhvr override="childStyle">
                                        <p:cTn id="7" dur="80"/>
                                        <p:tgtEl>
                                          <p:spTgt spid="18022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0228"/>
                                        </p:tgtEl>
                                        <p:attrNameLst>
                                          <p:attrName>fillcolor</p:attrName>
                                        </p:attrNameLst>
                                      </p:cBhvr>
                                      <p:tavLst>
                                        <p:tav tm="0">
                                          <p:val>
                                            <p:clrVal>
                                              <a:schemeClr val="accent2"/>
                                            </p:clrVal>
                                          </p:val>
                                        </p:tav>
                                        <p:tav tm="50000">
                                          <p:val>
                                            <p:clrVal>
                                              <a:schemeClr val="hlink"/>
                                            </p:clrVal>
                                          </p:val>
                                        </p:tav>
                                      </p:tavLst>
                                    </p:anim>
                                    <p:set>
                                      <p:cBhvr>
                                        <p:cTn id="9" dur="80"/>
                                        <p:tgtEl>
                                          <p:spTgt spid="1802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4"/>
          <p:cNvSpPr>
            <a:spLocks noGrp="1" noChangeArrowheads="1"/>
          </p:cNvSpPr>
          <p:nvPr>
            <p:ph type="title"/>
          </p:nvPr>
        </p:nvSpPr>
        <p:spPr>
          <a:xfrm>
            <a:off x="457200" y="274638"/>
            <a:ext cx="8229600" cy="6249987"/>
          </a:xfrm>
        </p:spPr>
        <p:txBody>
          <a:bodyPr/>
          <a:lstStyle/>
          <a:p>
            <a:pPr algn="l" eaLnBrk="1" hangingPunct="1">
              <a:defRPr/>
            </a:pPr>
            <a:r>
              <a:rPr lang="tr-TR" altLang="tr-TR" sz="3200" b="1" smtClean="0">
                <a:solidFill>
                  <a:srgbClr val="FF0000"/>
                </a:solidFill>
              </a:rPr>
              <a:t>  </a:t>
            </a:r>
            <a:r>
              <a:rPr lang="tr-TR" altLang="tr-TR" sz="3200" b="1" smtClean="0">
                <a:solidFill>
                  <a:srgbClr val="FF0000"/>
                </a:solidFill>
                <a:latin typeface="Comic Sans MS" pitchFamily="66" charset="0"/>
              </a:rPr>
              <a:t>e.Takdir</a:t>
            </a: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Etme:</a:t>
            </a:r>
            <a:r>
              <a:rPr lang="tr-TR" altLang="tr-TR" sz="3200" smtClean="0">
                <a:solidFill>
                  <a:srgbClr val="000000"/>
                </a:solidFill>
                <a:latin typeface="Comic Sans MS" pitchFamily="66" charset="0"/>
              </a:rPr>
              <a:t>Bir kimseyi yaptığı bir işten dolayı övmek.</a:t>
            </a:r>
            <a:br>
              <a:rPr lang="tr-TR" altLang="tr-TR" sz="3200"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ÖR:</a:t>
            </a:r>
            <a:r>
              <a:rPr lang="tr-TR" altLang="tr-TR" sz="3200" smtClean="0">
                <a:solidFill>
                  <a:srgbClr val="000000"/>
                </a:solidFill>
                <a:latin typeface="Comic Sans MS" pitchFamily="66" charset="0"/>
              </a:rPr>
              <a:t>”Bu yazarımız yıllarca bıkmadan usan-    	madan çalıştı.”</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“Tablo dediğin böyle olur.”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“Bu türkü bundan daha iyi yorumlana-  	mazdı.”</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endParaRPr lang="tr-TR" altLang="tr-TR" sz="3200" smtClean="0">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388"/>
                                        </p:tgtEl>
                                        <p:attrNameLst>
                                          <p:attrName>style.visibility</p:attrName>
                                        </p:attrNameLst>
                                      </p:cBhvr>
                                      <p:to>
                                        <p:strVal val="visible"/>
                                      </p:to>
                                    </p:set>
                                    <p:anim calcmode="discrete" valueType="clr">
                                      <p:cBhvr override="childStyle">
                                        <p:cTn id="7" dur="80"/>
                                        <p:tgtEl>
                                          <p:spTgt spid="1638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388"/>
                                        </p:tgtEl>
                                        <p:attrNameLst>
                                          <p:attrName>fillcolor</p:attrName>
                                        </p:attrNameLst>
                                      </p:cBhvr>
                                      <p:tavLst>
                                        <p:tav tm="0">
                                          <p:val>
                                            <p:clrVal>
                                              <a:schemeClr val="accent2"/>
                                            </p:clrVal>
                                          </p:val>
                                        </p:tav>
                                        <p:tav tm="50000">
                                          <p:val>
                                            <p:clrVal>
                                              <a:schemeClr val="hlink"/>
                                            </p:clrVal>
                                          </p:val>
                                        </p:tav>
                                      </p:tavLst>
                                    </p:anim>
                                    <p:set>
                                      <p:cBhvr>
                                        <p:cTn id="9" dur="80"/>
                                        <p:tgtEl>
                                          <p:spTgt spid="1638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8" name="Rectangle 4"/>
          <p:cNvSpPr>
            <a:spLocks noGrp="1" noChangeArrowheads="1"/>
          </p:cNvSpPr>
          <p:nvPr>
            <p:ph type="title"/>
          </p:nvPr>
        </p:nvSpPr>
        <p:spPr>
          <a:xfrm>
            <a:off x="442913" y="103188"/>
            <a:ext cx="8243887" cy="6350000"/>
          </a:xfrm>
        </p:spPr>
        <p:txBody>
          <a:bodyPr/>
          <a:lstStyle/>
          <a:p>
            <a:pPr algn="l" eaLnBrk="1" hangingPunct="1">
              <a:defRPr/>
            </a:pPr>
            <a:r>
              <a:rPr lang="tr-TR" altLang="tr-TR" sz="3200" smtClean="0">
                <a:solidFill>
                  <a:srgbClr val="FF0000"/>
                </a:solidFill>
                <a:latin typeface="Comic Sans MS" pitchFamily="66" charset="0"/>
              </a:rPr>
              <a:t>Çözüm:</a:t>
            </a:r>
            <a:br>
              <a:rPr lang="tr-TR" altLang="tr-TR" sz="3200" smtClean="0">
                <a:solidFill>
                  <a:srgbClr val="FF0000"/>
                </a:solidFill>
                <a:latin typeface="Comic Sans MS" pitchFamily="66" charset="0"/>
              </a:rPr>
            </a:br>
            <a:r>
              <a:rPr lang="tr-TR" altLang="tr-TR" sz="3200" smtClean="0">
                <a:solidFill>
                  <a:srgbClr val="FF0000"/>
                </a:solidFill>
                <a:latin typeface="Comic Sans MS" pitchFamily="66" charset="0"/>
              </a:rPr>
              <a:t/>
            </a:r>
            <a:br>
              <a:rPr lang="tr-TR" altLang="tr-TR" sz="3200" smtClean="0">
                <a:solidFill>
                  <a:srgbClr val="FF0000"/>
                </a:solidFill>
                <a:latin typeface="Comic Sans MS" pitchFamily="66" charset="0"/>
              </a:rPr>
            </a:br>
            <a:r>
              <a:rPr lang="tr-TR" altLang="tr-TR" sz="3200" smtClean="0">
                <a:solidFill>
                  <a:srgbClr val="000000"/>
                </a:solidFill>
                <a:latin typeface="Comic Sans MS" pitchFamily="66" charset="0"/>
              </a:rPr>
              <a:t>C seçeneğinde cümlede kitabı geri vermek şartıyla alındığı belirtilmiş ki yargının gerçekleşmesi bir koşula bağlanmış.</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57028"/>
                                        </p:tgtEl>
                                        <p:attrNameLst>
                                          <p:attrName>style.visibility</p:attrName>
                                        </p:attrNameLst>
                                      </p:cBhvr>
                                      <p:to>
                                        <p:strVal val="visible"/>
                                      </p:to>
                                    </p:set>
                                    <p:anim calcmode="discrete" valueType="clr">
                                      <p:cBhvr override="childStyle">
                                        <p:cTn id="7" dur="80"/>
                                        <p:tgtEl>
                                          <p:spTgt spid="25702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57028"/>
                                        </p:tgtEl>
                                        <p:attrNameLst>
                                          <p:attrName>fillcolor</p:attrName>
                                        </p:attrNameLst>
                                      </p:cBhvr>
                                      <p:tavLst>
                                        <p:tav tm="0">
                                          <p:val>
                                            <p:clrVal>
                                              <a:schemeClr val="accent2"/>
                                            </p:clrVal>
                                          </p:val>
                                        </p:tav>
                                        <p:tav tm="50000">
                                          <p:val>
                                            <p:clrVal>
                                              <a:schemeClr val="hlink"/>
                                            </p:clrVal>
                                          </p:val>
                                        </p:tav>
                                      </p:tavLst>
                                    </p:anim>
                                    <p:set>
                                      <p:cBhvr>
                                        <p:cTn id="9" dur="80"/>
                                        <p:tgtEl>
                                          <p:spTgt spid="2570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8"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2"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4000" smtClean="0">
                <a:solidFill>
                  <a:srgbClr val="FF0000"/>
                </a:solidFill>
                <a:latin typeface="Comic Sans MS" pitchFamily="66" charset="0"/>
              </a:rPr>
              <a:t>CÜMLE ANLATIMI</a:t>
            </a:r>
            <a:br>
              <a:rPr lang="tr-TR" altLang="tr-TR" sz="4000" smtClean="0">
                <a:solidFill>
                  <a:srgbClr val="FF0000"/>
                </a:solidFill>
                <a:latin typeface="Comic Sans MS" pitchFamily="66" charset="0"/>
              </a:rPr>
            </a:br>
            <a:r>
              <a:rPr lang="tr-TR" altLang="tr-TR" sz="4000" smtClean="0">
                <a:latin typeface="Comic Sans MS" pitchFamily="66" charset="0"/>
              </a:rPr>
              <a:t/>
            </a:r>
            <a:br>
              <a:rPr lang="tr-TR" altLang="tr-TR" sz="4000" smtClean="0">
                <a:latin typeface="Comic Sans MS" pitchFamily="66" charset="0"/>
              </a:rPr>
            </a:br>
            <a:r>
              <a:rPr lang="tr-TR" altLang="tr-TR" sz="4000" smtClean="0">
                <a:solidFill>
                  <a:srgbClr val="000000"/>
                </a:solidFill>
                <a:latin typeface="Comic Sans MS" pitchFamily="66" charset="0"/>
              </a:rPr>
              <a:t>Cümlede anlatım iki türlüdür.</a:t>
            </a:r>
            <a:br>
              <a:rPr lang="tr-TR" altLang="tr-TR" sz="4000" smtClean="0">
                <a:solidFill>
                  <a:srgbClr val="000000"/>
                </a:solidFill>
                <a:latin typeface="Comic Sans MS" pitchFamily="66" charset="0"/>
              </a:rPr>
            </a:br>
            <a:r>
              <a:rPr lang="tr-TR" altLang="tr-TR" sz="4000" smtClean="0">
                <a:latin typeface="Comic Sans MS" pitchFamily="66" charset="0"/>
              </a:rPr>
              <a:t>                                                                                                                                                                                                                                   </a:t>
            </a:r>
            <a:br>
              <a:rPr lang="tr-TR" altLang="tr-TR" sz="4000" smtClean="0">
                <a:latin typeface="Comic Sans MS" pitchFamily="66" charset="0"/>
              </a:rPr>
            </a:br>
            <a:r>
              <a:rPr lang="tr-TR" altLang="tr-TR" sz="4000" smtClean="0">
                <a:solidFill>
                  <a:srgbClr val="FF0000"/>
                </a:solidFill>
                <a:latin typeface="Comic Sans MS" pitchFamily="66" charset="0"/>
              </a:rPr>
              <a:t>1)</a:t>
            </a:r>
            <a:r>
              <a:rPr lang="tr-TR" altLang="tr-TR" sz="4000" smtClean="0">
                <a:latin typeface="Comic Sans MS" pitchFamily="66" charset="0"/>
              </a:rPr>
              <a:t> </a:t>
            </a:r>
            <a:r>
              <a:rPr lang="tr-TR" altLang="tr-TR" sz="4000" smtClean="0">
                <a:solidFill>
                  <a:srgbClr val="000000"/>
                </a:solidFill>
                <a:latin typeface="Comic Sans MS" pitchFamily="66" charset="0"/>
              </a:rPr>
              <a:t>Düz (Doğrudan) Anlatım</a:t>
            </a:r>
            <a:r>
              <a:rPr lang="tr-TR" altLang="tr-TR" sz="4000" smtClean="0">
                <a:latin typeface="Comic Sans MS" pitchFamily="66" charset="0"/>
              </a:rPr>
              <a:t/>
            </a:r>
            <a:br>
              <a:rPr lang="tr-TR" altLang="tr-TR" sz="4000" smtClean="0">
                <a:latin typeface="Comic Sans MS" pitchFamily="66" charset="0"/>
              </a:rPr>
            </a:br>
            <a:r>
              <a:rPr lang="tr-TR" altLang="tr-TR" sz="4000" smtClean="0">
                <a:solidFill>
                  <a:srgbClr val="FF0000"/>
                </a:solidFill>
                <a:latin typeface="Comic Sans MS" pitchFamily="66" charset="0"/>
              </a:rPr>
              <a:t>2)</a:t>
            </a:r>
            <a:r>
              <a:rPr lang="tr-TR" altLang="tr-TR" sz="4000" smtClean="0">
                <a:latin typeface="Comic Sans MS" pitchFamily="66" charset="0"/>
              </a:rPr>
              <a:t> </a:t>
            </a:r>
            <a:r>
              <a:rPr lang="tr-TR" altLang="tr-TR" sz="4000" smtClean="0">
                <a:solidFill>
                  <a:srgbClr val="000000"/>
                </a:solidFill>
                <a:latin typeface="Comic Sans MS" pitchFamily="66" charset="0"/>
              </a:rPr>
              <a:t>Dolaylı Anlatım</a:t>
            </a:r>
            <a:br>
              <a:rPr lang="tr-TR" altLang="tr-TR" sz="4000" smtClean="0">
                <a:solidFill>
                  <a:srgbClr val="000000"/>
                </a:solidFill>
                <a:latin typeface="Comic Sans MS" pitchFamily="66" charset="0"/>
              </a:rPr>
            </a:br>
            <a:r>
              <a:rPr lang="tr-TR" altLang="tr-TR" sz="4000" smtClean="0">
                <a:solidFill>
                  <a:srgbClr val="000000"/>
                </a:solidFill>
                <a:latin typeface="Comic Sans MS" pitchFamily="66" charset="0"/>
              </a:rPr>
              <a:t/>
            </a:r>
            <a:br>
              <a:rPr lang="tr-TR" altLang="tr-TR" sz="4000" smtClean="0">
                <a:solidFill>
                  <a:srgbClr val="000000"/>
                </a:solidFill>
                <a:latin typeface="Comic Sans MS" pitchFamily="66" charset="0"/>
              </a:rPr>
            </a:br>
            <a:r>
              <a:rPr lang="tr-TR" altLang="tr-TR" sz="4000" smtClean="0">
                <a:solidFill>
                  <a:srgbClr val="000000"/>
                </a:solidFill>
                <a:latin typeface="Comic Sans MS" pitchFamily="66" charset="0"/>
              </a:rPr>
              <a:t/>
            </a:r>
            <a:br>
              <a:rPr lang="tr-TR" altLang="tr-TR" sz="4000" smtClean="0">
                <a:solidFill>
                  <a:srgbClr val="000000"/>
                </a:solidFill>
                <a:latin typeface="Comic Sans MS" pitchFamily="66" charset="0"/>
              </a:rPr>
            </a:br>
            <a:endParaRPr lang="tr-TR" altLang="tr-TR" sz="40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81252"/>
                                        </p:tgtEl>
                                        <p:attrNameLst>
                                          <p:attrName>style.visibility</p:attrName>
                                        </p:attrNameLst>
                                      </p:cBhvr>
                                      <p:to>
                                        <p:strVal val="visible"/>
                                      </p:to>
                                    </p:set>
                                    <p:anim calcmode="discrete" valueType="clr">
                                      <p:cBhvr override="childStyle">
                                        <p:cTn id="7" dur="80"/>
                                        <p:tgtEl>
                                          <p:spTgt spid="18125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1252"/>
                                        </p:tgtEl>
                                        <p:attrNameLst>
                                          <p:attrName>fillcolor</p:attrName>
                                        </p:attrNameLst>
                                      </p:cBhvr>
                                      <p:tavLst>
                                        <p:tav tm="0">
                                          <p:val>
                                            <p:clrVal>
                                              <a:schemeClr val="accent2"/>
                                            </p:clrVal>
                                          </p:val>
                                        </p:tav>
                                        <p:tav tm="50000">
                                          <p:val>
                                            <p:clrVal>
                                              <a:schemeClr val="hlink"/>
                                            </p:clrVal>
                                          </p:val>
                                        </p:tav>
                                      </p:tavLst>
                                    </p:anim>
                                    <p:set>
                                      <p:cBhvr>
                                        <p:cTn id="9" dur="80"/>
                                        <p:tgtEl>
                                          <p:spTgt spid="18125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2"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6"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3100" smtClean="0">
                <a:solidFill>
                  <a:srgbClr val="FF0000"/>
                </a:solidFill>
                <a:latin typeface="Comic Sans MS" pitchFamily="66" charset="0"/>
              </a:rPr>
              <a:t>1)Düz Anlatım:</a:t>
            </a:r>
            <a:r>
              <a:rPr lang="tr-TR" altLang="tr-TR" sz="3100" smtClean="0">
                <a:latin typeface="Comic Sans MS" pitchFamily="66" charset="0"/>
              </a:rPr>
              <a:t> </a:t>
            </a:r>
            <a:br>
              <a:rPr lang="tr-TR" altLang="tr-TR" sz="3100" smtClean="0">
                <a:latin typeface="Comic Sans MS" pitchFamily="66" charset="0"/>
              </a:rPr>
            </a:br>
            <a:r>
              <a:rPr lang="tr-TR" altLang="tr-TR" sz="3100" smtClean="0">
                <a:latin typeface="Comic Sans MS" pitchFamily="66" charset="0"/>
              </a:rPr>
              <a:t/>
            </a:r>
            <a:br>
              <a:rPr lang="tr-TR" altLang="tr-TR" sz="3100" smtClean="0">
                <a:latin typeface="Comic Sans MS" pitchFamily="66" charset="0"/>
              </a:rPr>
            </a:br>
            <a:r>
              <a:rPr lang="tr-TR" altLang="tr-TR" sz="3100" smtClean="0">
                <a:solidFill>
                  <a:srgbClr val="000000"/>
                </a:solidFill>
                <a:latin typeface="Comic Sans MS" pitchFamily="66" charset="0"/>
              </a:rPr>
              <a:t>Başkalarının sözleri hiç değiştirilmeden olduğu gibi söylenir, aktarılırsa bu anlatıma düz anlatım denir.</a:t>
            </a:r>
            <a:br>
              <a:rPr lang="tr-TR" altLang="tr-TR" sz="3100" smtClean="0">
                <a:solidFill>
                  <a:srgbClr val="000000"/>
                </a:solidFill>
                <a:latin typeface="Comic Sans MS" pitchFamily="66" charset="0"/>
              </a:rPr>
            </a:br>
            <a:r>
              <a:rPr lang="tr-TR" altLang="tr-TR" sz="3100" smtClean="0">
                <a:latin typeface="Comic Sans MS" pitchFamily="66" charset="0"/>
              </a:rPr>
              <a:t/>
            </a:r>
            <a:br>
              <a:rPr lang="tr-TR" altLang="tr-TR" sz="3100" smtClean="0">
                <a:latin typeface="Comic Sans MS" pitchFamily="66" charset="0"/>
              </a:rPr>
            </a:br>
            <a:r>
              <a:rPr lang="tr-TR" altLang="tr-TR" sz="3100" smtClean="0">
                <a:solidFill>
                  <a:srgbClr val="FF0000"/>
                </a:solidFill>
                <a:latin typeface="Comic Sans MS" pitchFamily="66" charset="0"/>
              </a:rPr>
              <a:t>Örnekler:</a:t>
            </a:r>
            <a:br>
              <a:rPr lang="tr-TR" altLang="tr-TR" sz="3100" smtClean="0">
                <a:solidFill>
                  <a:srgbClr val="FF0000"/>
                </a:solidFill>
                <a:latin typeface="Comic Sans MS" pitchFamily="66" charset="0"/>
              </a:rPr>
            </a:br>
            <a:r>
              <a:rPr lang="tr-TR" altLang="tr-TR" sz="3100" smtClean="0">
                <a:solidFill>
                  <a:srgbClr val="000000"/>
                </a:solidFill>
                <a:latin typeface="Comic Sans MS" pitchFamily="66" charset="0"/>
              </a:rPr>
              <a:t>Başhekim: “ Bu doktorların maaş zamları ne zaman verilecek” diye sordu.</a:t>
            </a:r>
            <a:br>
              <a:rPr lang="tr-TR" altLang="tr-TR" sz="3100" smtClean="0">
                <a:solidFill>
                  <a:srgbClr val="000000"/>
                </a:solidFill>
                <a:latin typeface="Comic Sans MS" pitchFamily="66" charset="0"/>
              </a:rPr>
            </a:br>
            <a:r>
              <a:rPr lang="tr-TR" altLang="tr-TR" sz="3100" smtClean="0">
                <a:solidFill>
                  <a:srgbClr val="000000"/>
                </a:solidFill>
                <a:latin typeface="Comic Sans MS" pitchFamily="66" charset="0"/>
              </a:rPr>
              <a:t/>
            </a:r>
            <a:br>
              <a:rPr lang="tr-TR" altLang="tr-TR" sz="3100" smtClean="0">
                <a:solidFill>
                  <a:srgbClr val="000000"/>
                </a:solidFill>
                <a:latin typeface="Comic Sans MS" pitchFamily="66" charset="0"/>
              </a:rPr>
            </a:br>
            <a:r>
              <a:rPr lang="tr-TR" altLang="tr-TR" sz="3100" smtClean="0">
                <a:solidFill>
                  <a:srgbClr val="000000"/>
                </a:solidFill>
                <a:latin typeface="Comic Sans MS" pitchFamily="66" charset="0"/>
              </a:rPr>
              <a:t>Bölüm başkanı Şener Bey: “Herkes haftada altı soru getirsin” dedi.</a:t>
            </a:r>
            <a:br>
              <a:rPr lang="tr-TR" altLang="tr-TR" sz="3100" smtClean="0">
                <a:solidFill>
                  <a:srgbClr val="000000"/>
                </a:solidFill>
                <a:latin typeface="Comic Sans MS" pitchFamily="66" charset="0"/>
              </a:rPr>
            </a:br>
            <a:endParaRPr lang="tr-TR" altLang="tr-TR" sz="31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18116"/>
                                        </p:tgtEl>
                                        <p:attrNameLst>
                                          <p:attrName>style.visibility</p:attrName>
                                        </p:attrNameLst>
                                      </p:cBhvr>
                                      <p:to>
                                        <p:strVal val="visible"/>
                                      </p:to>
                                    </p:set>
                                    <p:anim calcmode="discrete" valueType="clr">
                                      <p:cBhvr override="childStyle">
                                        <p:cTn id="7" dur="80"/>
                                        <p:tgtEl>
                                          <p:spTgt spid="21811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18116"/>
                                        </p:tgtEl>
                                        <p:attrNameLst>
                                          <p:attrName>fillcolor</p:attrName>
                                        </p:attrNameLst>
                                      </p:cBhvr>
                                      <p:tavLst>
                                        <p:tav tm="0">
                                          <p:val>
                                            <p:clrVal>
                                              <a:schemeClr val="accent2"/>
                                            </p:clrVal>
                                          </p:val>
                                        </p:tav>
                                        <p:tav tm="50000">
                                          <p:val>
                                            <p:clrVal>
                                              <a:schemeClr val="hlink"/>
                                            </p:clrVal>
                                          </p:val>
                                        </p:tav>
                                      </p:tavLst>
                                    </p:anim>
                                    <p:set>
                                      <p:cBhvr>
                                        <p:cTn id="9" dur="80"/>
                                        <p:tgtEl>
                                          <p:spTgt spid="21811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6"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40"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3600" smtClean="0">
                <a:solidFill>
                  <a:srgbClr val="FF0000"/>
                </a:solidFill>
                <a:latin typeface="Comic Sans MS" pitchFamily="66" charset="0"/>
              </a:rPr>
              <a:t>2) Dolaylı Anlatım: </a:t>
            </a:r>
            <a:br>
              <a:rPr lang="tr-TR" altLang="tr-TR" sz="3600" smtClean="0">
                <a:solidFill>
                  <a:srgbClr val="FF0000"/>
                </a:solidFill>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r>
              <a:rPr lang="tr-TR" altLang="tr-TR" sz="3600" smtClean="0">
                <a:solidFill>
                  <a:srgbClr val="000000"/>
                </a:solidFill>
                <a:latin typeface="Comic Sans MS" pitchFamily="66" charset="0"/>
              </a:rPr>
              <a:t>Başkalarına ait olan sözlerin değiştirilerek ifade edilmesine denir.</a:t>
            </a:r>
            <a:br>
              <a:rPr lang="tr-TR" altLang="tr-TR" sz="3600" smtClean="0">
                <a:solidFill>
                  <a:srgbClr val="000000"/>
                </a:solidFill>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r>
              <a:rPr lang="tr-TR" altLang="tr-TR" sz="3600" smtClean="0">
                <a:solidFill>
                  <a:srgbClr val="FF0000"/>
                </a:solidFill>
                <a:latin typeface="Comic Sans MS" pitchFamily="66" charset="0"/>
              </a:rPr>
              <a:t>Örnekler:</a:t>
            </a:r>
            <a:br>
              <a:rPr lang="tr-TR" altLang="tr-TR" sz="3600" smtClean="0">
                <a:solidFill>
                  <a:srgbClr val="FF0000"/>
                </a:solidFill>
                <a:latin typeface="Comic Sans MS" pitchFamily="66" charset="0"/>
              </a:rPr>
            </a:br>
            <a:r>
              <a:rPr lang="tr-TR" altLang="tr-TR" sz="3600" smtClean="0">
                <a:solidFill>
                  <a:srgbClr val="000000"/>
                </a:solidFill>
                <a:latin typeface="Comic Sans MS" pitchFamily="66" charset="0"/>
              </a:rPr>
              <a:t>Arkadaşım yarın, sinemaya gideceğini söyledi.</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Okul arkadaşım, çok fazla çalışmaktan sıkıldığını söyledi.</a:t>
            </a:r>
            <a:br>
              <a:rPr lang="tr-TR" altLang="tr-TR" sz="3600" smtClean="0">
                <a:solidFill>
                  <a:srgbClr val="000000"/>
                </a:solidFill>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endParaRPr lang="tr-TR" altLang="tr-TR" sz="36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19140"/>
                                        </p:tgtEl>
                                        <p:attrNameLst>
                                          <p:attrName>style.visibility</p:attrName>
                                        </p:attrNameLst>
                                      </p:cBhvr>
                                      <p:to>
                                        <p:strVal val="visible"/>
                                      </p:to>
                                    </p:set>
                                    <p:anim calcmode="discrete" valueType="clr">
                                      <p:cBhvr override="childStyle">
                                        <p:cTn id="7" dur="80"/>
                                        <p:tgtEl>
                                          <p:spTgt spid="21914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19140"/>
                                        </p:tgtEl>
                                        <p:attrNameLst>
                                          <p:attrName>fillcolor</p:attrName>
                                        </p:attrNameLst>
                                      </p:cBhvr>
                                      <p:tavLst>
                                        <p:tav tm="0">
                                          <p:val>
                                            <p:clrVal>
                                              <a:schemeClr val="accent2"/>
                                            </p:clrVal>
                                          </p:val>
                                        </p:tav>
                                        <p:tav tm="50000">
                                          <p:val>
                                            <p:clrVal>
                                              <a:schemeClr val="hlink"/>
                                            </p:clrVal>
                                          </p:val>
                                        </p:tav>
                                      </p:tavLst>
                                    </p:anim>
                                    <p:set>
                                      <p:cBhvr>
                                        <p:cTn id="9" dur="80"/>
                                        <p:tgtEl>
                                          <p:spTgt spid="21914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40"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4" name="Rectangle 4"/>
          <p:cNvSpPr>
            <a:spLocks noGrp="1" noChangeArrowheads="1"/>
          </p:cNvSpPr>
          <p:nvPr>
            <p:ph type="title"/>
          </p:nvPr>
        </p:nvSpPr>
        <p:spPr>
          <a:xfrm>
            <a:off x="442913" y="103188"/>
            <a:ext cx="8243887" cy="6350000"/>
          </a:xfrm>
        </p:spPr>
        <p:txBody>
          <a:bodyPr/>
          <a:lstStyle/>
          <a:p>
            <a:pPr algn="l" eaLnBrk="1" hangingPunct="1">
              <a:defRPr/>
            </a:pPr>
            <a:r>
              <a:rPr lang="tr-TR" altLang="tr-TR" sz="6600" smtClean="0">
                <a:solidFill>
                  <a:srgbClr val="FF0000"/>
                </a:solidFill>
                <a:latin typeface="Comic Sans MS" pitchFamily="66" charset="0"/>
              </a:rPr>
              <a:t>*</a:t>
            </a:r>
            <a:r>
              <a:rPr lang="tr-TR" altLang="tr-TR" sz="3600" smtClean="0">
                <a:solidFill>
                  <a:srgbClr val="000000"/>
                </a:solidFill>
                <a:latin typeface="Comic Sans MS" pitchFamily="66" charset="0"/>
              </a:rPr>
              <a:t>Dolaylı anlatımla “Dolaylama” ve “Dolaylı anlam” kavramları karıştırılmamalıdır. </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“Dolaylama” bir sözcükle söylenebilecek bir kavramı birden fazla sözcükle ifade etmektir, “dolaylı anlam“ ise mecaz anlamdır.</a:t>
            </a:r>
            <a:br>
              <a:rPr lang="tr-TR" altLang="tr-TR" sz="3600" smtClean="0">
                <a:solidFill>
                  <a:srgbClr val="000000"/>
                </a:solidFill>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endParaRPr lang="tr-TR" altLang="tr-TR" sz="36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20164"/>
                                        </p:tgtEl>
                                        <p:attrNameLst>
                                          <p:attrName>style.visibility</p:attrName>
                                        </p:attrNameLst>
                                      </p:cBhvr>
                                      <p:to>
                                        <p:strVal val="visible"/>
                                      </p:to>
                                    </p:set>
                                    <p:anim calcmode="discrete" valueType="clr">
                                      <p:cBhvr override="childStyle">
                                        <p:cTn id="7" dur="80"/>
                                        <p:tgtEl>
                                          <p:spTgt spid="22016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0164"/>
                                        </p:tgtEl>
                                        <p:attrNameLst>
                                          <p:attrName>fillcolor</p:attrName>
                                        </p:attrNameLst>
                                      </p:cBhvr>
                                      <p:tavLst>
                                        <p:tav tm="0">
                                          <p:val>
                                            <p:clrVal>
                                              <a:schemeClr val="accent2"/>
                                            </p:clrVal>
                                          </p:val>
                                        </p:tav>
                                        <p:tav tm="50000">
                                          <p:val>
                                            <p:clrVal>
                                              <a:schemeClr val="hlink"/>
                                            </p:clrVal>
                                          </p:val>
                                        </p:tav>
                                      </p:tavLst>
                                    </p:anim>
                                    <p:set>
                                      <p:cBhvr>
                                        <p:cTn id="9" dur="80"/>
                                        <p:tgtEl>
                                          <p:spTgt spid="22016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4"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8"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2400" b="1" smtClean="0">
                <a:latin typeface="Comic Sans MS" pitchFamily="66" charset="0"/>
              </a:rPr>
              <a:t/>
            </a:r>
            <a:br>
              <a:rPr lang="tr-TR" altLang="tr-TR" sz="2400" b="1" smtClean="0">
                <a:latin typeface="Comic Sans MS" pitchFamily="66" charset="0"/>
              </a:rPr>
            </a:br>
            <a:r>
              <a:rPr lang="tr-TR" altLang="tr-TR" sz="2400" b="1" smtClean="0">
                <a:solidFill>
                  <a:srgbClr val="000000"/>
                </a:solidFill>
                <a:latin typeface="Comic Sans MS" pitchFamily="66" charset="0"/>
              </a:rPr>
              <a:t>Aşağıdaki cümlelerden hangisi dolaylı anlatıma örnek olabilir?</a:t>
            </a: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latin typeface="Comic Sans MS" pitchFamily="66" charset="0"/>
              </a:rPr>
              <a:t/>
            </a:r>
            <a:br>
              <a:rPr lang="tr-TR" altLang="tr-TR" sz="2400" smtClean="0">
                <a:latin typeface="Comic Sans MS" pitchFamily="66" charset="0"/>
              </a:rPr>
            </a:br>
            <a:r>
              <a:rPr lang="tr-TR" altLang="tr-TR" sz="2400" smtClean="0">
                <a:latin typeface="Comic Sans MS" pitchFamily="66" charset="0"/>
              </a:rPr>
              <a:t/>
            </a:r>
            <a:br>
              <a:rPr lang="tr-TR" altLang="tr-TR" sz="2400" smtClean="0">
                <a:latin typeface="Comic Sans MS" pitchFamily="66" charset="0"/>
              </a:rPr>
            </a:br>
            <a:r>
              <a:rPr lang="tr-TR" altLang="tr-TR" sz="2400" smtClean="0">
                <a:solidFill>
                  <a:srgbClr val="FF0000"/>
                </a:solidFill>
                <a:latin typeface="Comic Sans MS" pitchFamily="66" charset="0"/>
              </a:rPr>
              <a:t>A)</a:t>
            </a:r>
            <a:r>
              <a:rPr lang="tr-TR" altLang="tr-TR" sz="2400" smtClean="0">
                <a:latin typeface="Comic Sans MS" pitchFamily="66" charset="0"/>
              </a:rPr>
              <a:t> </a:t>
            </a:r>
            <a:r>
              <a:rPr lang="tr-TR" altLang="tr-TR" sz="2400" smtClean="0">
                <a:solidFill>
                  <a:srgbClr val="000000"/>
                </a:solidFill>
                <a:latin typeface="Comic Sans MS" pitchFamily="66" charset="0"/>
              </a:rPr>
              <a:t>Şöyle bir olayları anımsar, üzülürüz ve “İşte dünya böyle!” diye düşünürüz.</a:t>
            </a:r>
            <a:br>
              <a:rPr lang="tr-TR" altLang="tr-TR" sz="2400" smtClean="0">
                <a:solidFill>
                  <a:srgbClr val="000000"/>
                </a:solidFill>
                <a:latin typeface="Comic Sans MS" pitchFamily="66" charset="0"/>
              </a:rPr>
            </a:br>
            <a:r>
              <a:rPr lang="tr-TR" altLang="tr-TR" sz="2400" smtClean="0">
                <a:solidFill>
                  <a:srgbClr val="FF0000"/>
                </a:solidFill>
                <a:latin typeface="Comic Sans MS" pitchFamily="66" charset="0"/>
              </a:rPr>
              <a:t>B)</a:t>
            </a:r>
            <a:r>
              <a:rPr lang="tr-TR" altLang="tr-TR" sz="2400" smtClean="0">
                <a:latin typeface="Comic Sans MS" pitchFamily="66" charset="0"/>
              </a:rPr>
              <a:t> </a:t>
            </a:r>
            <a:r>
              <a:rPr lang="tr-TR" altLang="tr-TR" sz="2400" smtClean="0">
                <a:solidFill>
                  <a:srgbClr val="000000"/>
                </a:solidFill>
                <a:latin typeface="Comic Sans MS" pitchFamily="66" charset="0"/>
              </a:rPr>
              <a:t>Öğretmen Ali’ ye: “Arkadaşına söyle yarın ödevini mutlaka getirsin.” dedi.</a:t>
            </a:r>
            <a:br>
              <a:rPr lang="tr-TR" altLang="tr-TR" sz="2400" smtClean="0">
                <a:solidFill>
                  <a:srgbClr val="000000"/>
                </a:solidFill>
                <a:latin typeface="Comic Sans MS" pitchFamily="66" charset="0"/>
              </a:rPr>
            </a:br>
            <a:r>
              <a:rPr lang="tr-TR" altLang="tr-TR" sz="2400" smtClean="0">
                <a:solidFill>
                  <a:srgbClr val="FF0000"/>
                </a:solidFill>
                <a:latin typeface="Comic Sans MS" pitchFamily="66" charset="0"/>
              </a:rPr>
              <a:t>C)</a:t>
            </a:r>
            <a:r>
              <a:rPr lang="tr-TR" altLang="tr-TR" sz="2400" smtClean="0">
                <a:latin typeface="Comic Sans MS" pitchFamily="66" charset="0"/>
              </a:rPr>
              <a:t> </a:t>
            </a:r>
            <a:r>
              <a:rPr lang="tr-TR" altLang="tr-TR" sz="2400" smtClean="0">
                <a:solidFill>
                  <a:srgbClr val="000000"/>
                </a:solidFill>
                <a:latin typeface="Comic Sans MS" pitchFamily="66" charset="0"/>
              </a:rPr>
              <a:t>Paul Valery, şiir yazma yönteminden söz ederken “ilk dize Tanrı vergisidir, ondan sonrası da çaba...” dermiş.</a:t>
            </a:r>
            <a:br>
              <a:rPr lang="tr-TR" altLang="tr-TR" sz="2400" smtClean="0">
                <a:solidFill>
                  <a:srgbClr val="000000"/>
                </a:solidFill>
                <a:latin typeface="Comic Sans MS" pitchFamily="66" charset="0"/>
              </a:rPr>
            </a:br>
            <a:r>
              <a:rPr lang="tr-TR" altLang="tr-TR" sz="2400" smtClean="0">
                <a:solidFill>
                  <a:srgbClr val="FF00FF"/>
                </a:solidFill>
                <a:latin typeface="Comic Sans MS" pitchFamily="66" charset="0"/>
              </a:rPr>
              <a:t>D) Tiyatrodan çıktığımızda arkadaşım, Hazım’ın sahnede canlandırdığı Prens’in gerçek hayatta yaşamış olduğunu söyledi.</a:t>
            </a:r>
            <a:br>
              <a:rPr lang="tr-TR" altLang="tr-TR" sz="2400" smtClean="0">
                <a:solidFill>
                  <a:srgbClr val="FF00FF"/>
                </a:solidFill>
                <a:latin typeface="Comic Sans MS" pitchFamily="66" charset="0"/>
              </a:rPr>
            </a:br>
            <a:r>
              <a:rPr lang="tr-TR" altLang="tr-TR" sz="2400" smtClean="0">
                <a:solidFill>
                  <a:srgbClr val="FF0000"/>
                </a:solidFill>
                <a:latin typeface="Comic Sans MS" pitchFamily="66" charset="0"/>
              </a:rPr>
              <a:t>E)</a:t>
            </a:r>
            <a:r>
              <a:rPr lang="tr-TR" altLang="tr-TR" sz="2400" smtClean="0">
                <a:latin typeface="Comic Sans MS" pitchFamily="66" charset="0"/>
              </a:rPr>
              <a:t> </a:t>
            </a:r>
            <a:r>
              <a:rPr lang="tr-TR" altLang="tr-TR" sz="2400" smtClean="0">
                <a:solidFill>
                  <a:srgbClr val="000000"/>
                </a:solidFill>
                <a:latin typeface="Comic Sans MS" pitchFamily="66" charset="0"/>
              </a:rPr>
              <a:t>Önce tiyatronun öğelerini, hangi sanatların bir araya gelerek tiyatro gerçeğini ortaya koyduğunu düşünelim.</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endParaRPr lang="tr-TR" altLang="tr-TR" sz="24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21188"/>
                                        </p:tgtEl>
                                        <p:attrNameLst>
                                          <p:attrName>style.visibility</p:attrName>
                                        </p:attrNameLst>
                                      </p:cBhvr>
                                      <p:to>
                                        <p:strVal val="visible"/>
                                      </p:to>
                                    </p:set>
                                    <p:anim calcmode="discrete" valueType="clr">
                                      <p:cBhvr override="childStyle">
                                        <p:cTn id="7" dur="80"/>
                                        <p:tgtEl>
                                          <p:spTgt spid="22118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1188"/>
                                        </p:tgtEl>
                                        <p:attrNameLst>
                                          <p:attrName>fillcolor</p:attrName>
                                        </p:attrNameLst>
                                      </p:cBhvr>
                                      <p:tavLst>
                                        <p:tav tm="0">
                                          <p:val>
                                            <p:clrVal>
                                              <a:schemeClr val="accent2"/>
                                            </p:clrVal>
                                          </p:val>
                                        </p:tav>
                                        <p:tav tm="50000">
                                          <p:val>
                                            <p:clrVal>
                                              <a:schemeClr val="hlink"/>
                                            </p:clrVal>
                                          </p:val>
                                        </p:tav>
                                      </p:tavLst>
                                    </p:anim>
                                    <p:set>
                                      <p:cBhvr>
                                        <p:cTn id="9" dur="80"/>
                                        <p:tgtEl>
                                          <p:spTgt spid="22118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8"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2" name="Rectangle 4"/>
          <p:cNvSpPr>
            <a:spLocks noGrp="1" noChangeArrowheads="1"/>
          </p:cNvSpPr>
          <p:nvPr>
            <p:ph type="title"/>
          </p:nvPr>
        </p:nvSpPr>
        <p:spPr>
          <a:xfrm>
            <a:off x="442913" y="103188"/>
            <a:ext cx="8243887" cy="6494462"/>
          </a:xfrm>
        </p:spPr>
        <p:txBody>
          <a:bodyPr/>
          <a:lstStyle/>
          <a:p>
            <a:pPr eaLnBrk="1" hangingPunct="1">
              <a:defRPr/>
            </a:pPr>
            <a:r>
              <a:rPr lang="tr-TR" altLang="tr-TR" sz="3600" dirty="0" smtClean="0">
                <a:solidFill>
                  <a:srgbClr val="FF0000"/>
                </a:solidFill>
                <a:latin typeface="Comic Sans MS" pitchFamily="66" charset="0"/>
              </a:rPr>
              <a:t/>
            </a:r>
            <a:br>
              <a:rPr lang="tr-TR" altLang="tr-TR" sz="3600" dirty="0" smtClean="0">
                <a:solidFill>
                  <a:srgbClr val="FF0000"/>
                </a:solidFill>
                <a:latin typeface="Comic Sans MS" pitchFamily="66" charset="0"/>
              </a:rPr>
            </a:br>
            <a:r>
              <a:rPr lang="tr-TR" altLang="tr-TR" sz="3600" dirty="0">
                <a:solidFill>
                  <a:srgbClr val="FF0000"/>
                </a:solidFill>
                <a:latin typeface="Comic Sans MS" pitchFamily="66" charset="0"/>
              </a:rPr>
              <a:t/>
            </a:r>
            <a:br>
              <a:rPr lang="tr-TR" altLang="tr-TR" sz="3600" dirty="0">
                <a:solidFill>
                  <a:srgbClr val="FF0000"/>
                </a:solidFill>
                <a:latin typeface="Comic Sans MS" pitchFamily="66" charset="0"/>
              </a:rPr>
            </a:br>
            <a:r>
              <a:rPr lang="tr-TR" altLang="tr-TR" sz="3600" dirty="0" smtClean="0">
                <a:solidFill>
                  <a:srgbClr val="FF0000"/>
                </a:solidFill>
                <a:latin typeface="Comic Sans MS" pitchFamily="66" charset="0"/>
              </a:rPr>
              <a:t/>
            </a:r>
            <a:br>
              <a:rPr lang="tr-TR" altLang="tr-TR" sz="3600" dirty="0" smtClean="0">
                <a:solidFill>
                  <a:srgbClr val="FF0000"/>
                </a:solidFill>
                <a:latin typeface="Comic Sans MS" pitchFamily="66" charset="0"/>
              </a:rPr>
            </a:br>
            <a:r>
              <a:rPr lang="tr-TR" altLang="tr-TR" sz="3600" dirty="0">
                <a:solidFill>
                  <a:srgbClr val="FF0000"/>
                </a:solidFill>
                <a:latin typeface="Comic Sans MS" pitchFamily="66" charset="0"/>
              </a:rPr>
              <a:t/>
            </a:r>
            <a:br>
              <a:rPr lang="tr-TR" altLang="tr-TR" sz="3600" dirty="0">
                <a:solidFill>
                  <a:srgbClr val="FF0000"/>
                </a:solidFill>
                <a:latin typeface="Comic Sans MS" pitchFamily="66" charset="0"/>
              </a:rPr>
            </a:br>
            <a:r>
              <a:rPr lang="tr-TR" altLang="tr-TR" sz="3600" dirty="0" smtClean="0">
                <a:solidFill>
                  <a:srgbClr val="FF0000"/>
                </a:solidFill>
                <a:latin typeface="Comic Sans MS" pitchFamily="66" charset="0"/>
              </a:rPr>
              <a:t>Çözüm:</a:t>
            </a:r>
            <a:br>
              <a:rPr lang="tr-TR" altLang="tr-TR" sz="3600" dirty="0" smtClean="0">
                <a:solidFill>
                  <a:srgbClr val="FF0000"/>
                </a:solidFill>
                <a:latin typeface="Comic Sans MS" pitchFamily="66" charset="0"/>
              </a:rPr>
            </a:br>
            <a:r>
              <a:rPr lang="tr-TR" altLang="tr-TR" sz="3600" dirty="0" smtClean="0">
                <a:latin typeface="Comic Sans MS" pitchFamily="66" charset="0"/>
              </a:rPr>
              <a:t/>
            </a:r>
            <a:br>
              <a:rPr lang="tr-TR" altLang="tr-TR" sz="3600" dirty="0" smtClean="0">
                <a:latin typeface="Comic Sans MS" pitchFamily="66" charset="0"/>
              </a:rPr>
            </a:br>
            <a:r>
              <a:rPr lang="tr-TR" altLang="tr-TR" sz="3600" dirty="0" smtClean="0">
                <a:solidFill>
                  <a:srgbClr val="000000"/>
                </a:solidFill>
                <a:latin typeface="Comic Sans MS" pitchFamily="66" charset="0"/>
              </a:rPr>
              <a:t>D seçeneğindeki cümlede, başkasına ait sözler değiştirilerek aktarılmıştır. </a:t>
            </a:r>
            <a:br>
              <a:rPr lang="tr-TR" altLang="tr-TR" sz="3600" dirty="0" smtClean="0">
                <a:solidFill>
                  <a:srgbClr val="000000"/>
                </a:solidFill>
                <a:latin typeface="Comic Sans MS" pitchFamily="66" charset="0"/>
              </a:rPr>
            </a:br>
            <a:r>
              <a:rPr lang="tr-TR" altLang="tr-TR" sz="3600" dirty="0" smtClean="0">
                <a:solidFill>
                  <a:srgbClr val="000000"/>
                </a:solidFill>
                <a:latin typeface="Comic Sans MS" pitchFamily="66" charset="0"/>
              </a:rPr>
              <a:t/>
            </a:r>
            <a:br>
              <a:rPr lang="tr-TR" altLang="tr-TR" sz="3600" dirty="0" smtClean="0">
                <a:solidFill>
                  <a:srgbClr val="000000"/>
                </a:solidFill>
                <a:latin typeface="Comic Sans MS" pitchFamily="66" charset="0"/>
              </a:rPr>
            </a:br>
            <a:r>
              <a:rPr lang="tr-TR" altLang="tr-TR" sz="3600" dirty="0" smtClean="0">
                <a:solidFill>
                  <a:srgbClr val="000000"/>
                </a:solidFill>
                <a:latin typeface="Comic Sans MS" pitchFamily="66" charset="0"/>
              </a:rPr>
              <a:t>“Arkadaşa ait olan sözler değiştirilerek aktarılmıştır.” A, B, C seçeneğinde düz anlatım vardır. E seçeneğinde herhangi bir anlatım yoktur.</a:t>
            </a:r>
            <a:br>
              <a:rPr lang="tr-TR" altLang="tr-TR" sz="3600" dirty="0" smtClean="0">
                <a:solidFill>
                  <a:srgbClr val="000000"/>
                </a:solidFill>
                <a:latin typeface="Comic Sans MS" pitchFamily="66" charset="0"/>
              </a:rPr>
            </a:br>
            <a:r>
              <a:rPr lang="tr-TR" altLang="tr-TR" sz="3600" dirty="0" smtClean="0">
                <a:solidFill>
                  <a:srgbClr val="000000"/>
                </a:solidFill>
                <a:latin typeface="Comic Sans MS" pitchFamily="66" charset="0"/>
              </a:rPr>
              <a:t/>
            </a:r>
            <a:br>
              <a:rPr lang="tr-TR" altLang="tr-TR" sz="3600" dirty="0" smtClean="0">
                <a:solidFill>
                  <a:srgbClr val="000000"/>
                </a:solidFill>
                <a:latin typeface="Comic Sans MS" pitchFamily="66" charset="0"/>
              </a:rPr>
            </a:br>
            <a:r>
              <a:rPr lang="tr-TR" altLang="tr-TR" smtClean="0">
                <a:solidFill>
                  <a:srgbClr val="FF0000"/>
                </a:solidFill>
              </a:rPr>
              <a:t>www.ders-akademi.com</a:t>
            </a:r>
            <a:r>
              <a:rPr lang="tr-TR" altLang="tr-TR" dirty="0" smtClean="0"/>
              <a:t/>
            </a:r>
            <a:br>
              <a:rPr lang="tr-TR" altLang="tr-TR" dirty="0" smtClean="0"/>
            </a:br>
            <a:endParaRPr lang="tr-TR" alt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22212"/>
                                        </p:tgtEl>
                                        <p:attrNameLst>
                                          <p:attrName>style.visibility</p:attrName>
                                        </p:attrNameLst>
                                      </p:cBhvr>
                                      <p:to>
                                        <p:strVal val="visible"/>
                                      </p:to>
                                    </p:set>
                                    <p:anim calcmode="discrete" valueType="clr">
                                      <p:cBhvr override="childStyle">
                                        <p:cTn id="7" dur="80"/>
                                        <p:tgtEl>
                                          <p:spTgt spid="22221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22212"/>
                                        </p:tgtEl>
                                        <p:attrNameLst>
                                          <p:attrName>fillcolor</p:attrName>
                                        </p:attrNameLst>
                                      </p:cBhvr>
                                      <p:tavLst>
                                        <p:tav tm="0">
                                          <p:val>
                                            <p:clrVal>
                                              <a:schemeClr val="accent2"/>
                                            </p:clrVal>
                                          </p:val>
                                        </p:tav>
                                        <p:tav tm="50000">
                                          <p:val>
                                            <p:clrVal>
                                              <a:schemeClr val="hlink"/>
                                            </p:clrVal>
                                          </p:val>
                                        </p:tav>
                                      </p:tavLst>
                                    </p:anim>
                                    <p:set>
                                      <p:cBhvr>
                                        <p:cTn id="9" dur="80"/>
                                        <p:tgtEl>
                                          <p:spTgt spid="2222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6"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2000" smtClean="0">
                <a:solidFill>
                  <a:srgbClr val="FF0000"/>
                </a:solidFill>
                <a:latin typeface="Comic Sans MS" pitchFamily="66" charset="0"/>
              </a:rPr>
              <a:t/>
            </a:r>
            <a:br>
              <a:rPr lang="tr-TR" altLang="tr-TR" sz="2000" smtClean="0">
                <a:solidFill>
                  <a:srgbClr val="FF0000"/>
                </a:solidFill>
                <a:latin typeface="Comic Sans MS" pitchFamily="66" charset="0"/>
              </a:rPr>
            </a:br>
            <a:r>
              <a:rPr lang="tr-TR" altLang="tr-TR" sz="2000" smtClean="0">
                <a:solidFill>
                  <a:srgbClr val="FF0000"/>
                </a:solidFill>
                <a:latin typeface="Comic Sans MS" pitchFamily="66" charset="0"/>
              </a:rPr>
              <a:t/>
            </a:r>
            <a:br>
              <a:rPr lang="tr-TR" altLang="tr-TR" sz="2000" smtClean="0">
                <a:solidFill>
                  <a:srgbClr val="FF0000"/>
                </a:solidFill>
                <a:latin typeface="Comic Sans MS" pitchFamily="66" charset="0"/>
              </a:rPr>
            </a:br>
            <a:r>
              <a:rPr lang="tr-TR" altLang="tr-TR" sz="2400" smtClean="0">
                <a:solidFill>
                  <a:srgbClr val="FF0000"/>
                </a:solidFill>
                <a:latin typeface="Comic Sans MS" pitchFamily="66" charset="0"/>
              </a:rPr>
              <a:t/>
            </a:r>
            <a:br>
              <a:rPr lang="tr-TR" altLang="tr-TR" sz="2400" smtClean="0">
                <a:solidFill>
                  <a:srgbClr val="FF0000"/>
                </a:solidFill>
                <a:latin typeface="Comic Sans MS" pitchFamily="66" charset="0"/>
              </a:rPr>
            </a:br>
            <a:r>
              <a:rPr lang="tr-TR" altLang="tr-TR" sz="2400" b="1" smtClean="0">
                <a:solidFill>
                  <a:srgbClr val="000000"/>
                </a:solidFill>
                <a:latin typeface="Comic Sans MS" pitchFamily="66" charset="0"/>
              </a:rPr>
              <a:t>Aşağıdaki cümlelerin hangisinde </a:t>
            </a:r>
            <a:r>
              <a:rPr lang="tr-TR" altLang="tr-TR" sz="2400" smtClean="0">
                <a:solidFill>
                  <a:srgbClr val="000000"/>
                </a:solidFill>
                <a:latin typeface="Comic Sans MS" pitchFamily="66" charset="0"/>
              </a:rPr>
              <a:t>“takdir etme, beğenme”</a:t>
            </a:r>
            <a:r>
              <a:rPr lang="tr-TR" altLang="tr-TR" sz="2400" b="1" smtClean="0">
                <a:solidFill>
                  <a:srgbClr val="000000"/>
                </a:solidFill>
                <a:latin typeface="Comic Sans MS" pitchFamily="66" charset="0"/>
              </a:rPr>
              <a:t> söz konusudur?</a:t>
            </a:r>
            <a:br>
              <a:rPr lang="tr-TR" altLang="tr-TR" sz="2400" b="1" smtClean="0">
                <a:solidFill>
                  <a:srgbClr val="000000"/>
                </a:solidFill>
                <a:latin typeface="Comic Sans MS" pitchFamily="66" charset="0"/>
              </a:rPr>
            </a:br>
            <a:r>
              <a:rPr lang="tr-TR" altLang="tr-TR" sz="2400" smtClean="0">
                <a:solidFill>
                  <a:srgbClr val="FF0000"/>
                </a:solidFill>
                <a:latin typeface="Comic Sans MS" pitchFamily="66" charset="0"/>
              </a:rPr>
              <a:t/>
            </a:r>
            <a:br>
              <a:rPr lang="tr-TR" altLang="tr-TR" sz="2400" smtClean="0">
                <a:solidFill>
                  <a:srgbClr val="FF0000"/>
                </a:solidFill>
                <a:latin typeface="Comic Sans MS" pitchFamily="66" charset="0"/>
              </a:rPr>
            </a:br>
            <a:r>
              <a:rPr lang="tr-TR" altLang="tr-TR" sz="2400" b="1" smtClean="0">
                <a:solidFill>
                  <a:srgbClr val="FF0000"/>
                </a:solidFill>
                <a:latin typeface="Comic Sans MS" pitchFamily="66" charset="0"/>
              </a:rPr>
              <a:t>A)</a:t>
            </a:r>
            <a:r>
              <a:rPr lang="tr-TR" altLang="tr-TR" sz="2400" smtClean="0">
                <a:solidFill>
                  <a:srgbClr val="000000"/>
                </a:solidFill>
                <a:latin typeface="Comic Sans MS" pitchFamily="66" charset="0"/>
              </a:rPr>
              <a:t> Sanatçı,son oyununda kişilerin çoğunu,çıkarını gözeten,kurnaz insanlar arasından seçmiş.</a:t>
            </a:r>
            <a:br>
              <a:rPr lang="tr-TR" altLang="tr-TR" sz="2400" smtClean="0">
                <a:solidFill>
                  <a:srgbClr val="000000"/>
                </a:solidFill>
                <a:latin typeface="Comic Sans MS" pitchFamily="66" charset="0"/>
              </a:rPr>
            </a:br>
            <a:r>
              <a:rPr lang="tr-TR" altLang="tr-TR" sz="2400" b="1" smtClean="0">
                <a:solidFill>
                  <a:srgbClr val="FF0000"/>
                </a:solidFill>
                <a:latin typeface="Comic Sans MS" pitchFamily="66" charset="0"/>
              </a:rPr>
              <a:t>B)</a:t>
            </a:r>
            <a:r>
              <a:rPr lang="tr-TR" altLang="tr-TR" sz="2400" smtClean="0">
                <a:solidFill>
                  <a:srgbClr val="000000"/>
                </a:solidFill>
                <a:latin typeface="Comic Sans MS" pitchFamily="66" charset="0"/>
              </a:rPr>
              <a:t> O,tiyatroya ve sinemaya ilgi duyan,bu alanlarda kimi çalışmaları bulunan,kendi halinde,sıradan bir yazardır.</a:t>
            </a:r>
            <a:br>
              <a:rPr lang="tr-TR" altLang="tr-TR" sz="2400" smtClean="0">
                <a:solidFill>
                  <a:srgbClr val="000000"/>
                </a:solidFill>
                <a:latin typeface="Comic Sans MS" pitchFamily="66" charset="0"/>
              </a:rPr>
            </a:br>
            <a:r>
              <a:rPr lang="tr-TR" altLang="tr-TR" sz="2400" b="1" smtClean="0">
                <a:solidFill>
                  <a:srgbClr val="FF0000"/>
                </a:solidFill>
                <a:latin typeface="Comic Sans MS" pitchFamily="66" charset="0"/>
              </a:rPr>
              <a:t>C)</a:t>
            </a:r>
            <a:r>
              <a:rPr lang="tr-TR" altLang="tr-TR" sz="2400" smtClean="0">
                <a:solidFill>
                  <a:srgbClr val="000000"/>
                </a:solidFill>
                <a:latin typeface="Comic Sans MS" pitchFamily="66" charset="0"/>
              </a:rPr>
              <a:t> Bu yazar, sorunlara çözümleyici ve iyimser bir tavırla yaklaşan,değişik görüşlere açık bir insandır.</a:t>
            </a:r>
            <a:br>
              <a:rPr lang="tr-TR" altLang="tr-TR" sz="2400" smtClean="0">
                <a:solidFill>
                  <a:srgbClr val="000000"/>
                </a:solidFill>
                <a:latin typeface="Comic Sans MS" pitchFamily="66" charset="0"/>
              </a:rPr>
            </a:br>
            <a:r>
              <a:rPr lang="tr-TR" altLang="tr-TR" sz="2400" b="1" smtClean="0">
                <a:solidFill>
                  <a:srgbClr val="FF0000"/>
                </a:solidFill>
                <a:latin typeface="Comic Sans MS" pitchFamily="66" charset="0"/>
              </a:rPr>
              <a:t>D)</a:t>
            </a:r>
            <a:r>
              <a:rPr lang="tr-TR" altLang="tr-TR" sz="2400" smtClean="0">
                <a:solidFill>
                  <a:srgbClr val="000000"/>
                </a:solidFill>
                <a:latin typeface="Comic Sans MS" pitchFamily="66" charset="0"/>
              </a:rPr>
              <a:t> Bu yazarın oyunları,kimi çevrede olumlu,kimi çevrelerde de olumsuz eleştirilere konu olmuştur.</a:t>
            </a:r>
            <a:br>
              <a:rPr lang="tr-TR" altLang="tr-TR" sz="2400" smtClean="0">
                <a:solidFill>
                  <a:srgbClr val="000000"/>
                </a:solidFill>
                <a:latin typeface="Comic Sans MS" pitchFamily="66" charset="0"/>
              </a:rPr>
            </a:br>
            <a:r>
              <a:rPr lang="tr-TR" altLang="tr-TR" sz="2400" b="1" smtClean="0">
                <a:solidFill>
                  <a:srgbClr val="FF0000"/>
                </a:solidFill>
                <a:latin typeface="Comic Sans MS" pitchFamily="66" charset="0"/>
              </a:rPr>
              <a:t>E)</a:t>
            </a:r>
            <a:r>
              <a:rPr lang="tr-TR" altLang="tr-TR" sz="2400" smtClean="0">
                <a:solidFill>
                  <a:srgbClr val="000000"/>
                </a:solidFill>
                <a:latin typeface="Comic Sans MS" pitchFamily="66" charset="0"/>
              </a:rPr>
              <a:t> Yazar,bu yapıtında toplumsal sorunları yansıtmayı amaçladığını söylüyor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(ÖSS-1991)      </a:t>
            </a:r>
            <a:r>
              <a:rPr lang="tr-TR" altLang="tr-TR" sz="2400" smtClean="0"/>
              <a:t/>
            </a:r>
            <a:br>
              <a:rPr lang="tr-TR" altLang="tr-TR" sz="2400" smtClean="0"/>
            </a:br>
            <a:endParaRPr lang="tr-TR" altLang="tr-TR"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48836"/>
                                        </p:tgtEl>
                                        <p:attrNameLst>
                                          <p:attrName>style.visibility</p:attrName>
                                        </p:attrNameLst>
                                      </p:cBhvr>
                                      <p:to>
                                        <p:strVal val="visible"/>
                                      </p:to>
                                    </p:set>
                                    <p:anim calcmode="discrete" valueType="clr">
                                      <p:cBhvr override="childStyle">
                                        <p:cTn id="7" dur="80"/>
                                        <p:tgtEl>
                                          <p:spTgt spid="24883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48836"/>
                                        </p:tgtEl>
                                        <p:attrNameLst>
                                          <p:attrName>fillcolor</p:attrName>
                                        </p:attrNameLst>
                                      </p:cBhvr>
                                      <p:tavLst>
                                        <p:tav tm="0">
                                          <p:val>
                                            <p:clrVal>
                                              <a:schemeClr val="accent2"/>
                                            </p:clrVal>
                                          </p:val>
                                        </p:tav>
                                        <p:tav tm="50000">
                                          <p:val>
                                            <p:clrVal>
                                              <a:schemeClr val="hlink"/>
                                            </p:clrVal>
                                          </p:val>
                                        </p:tav>
                                      </p:tavLst>
                                    </p:anim>
                                    <p:set>
                                      <p:cBhvr>
                                        <p:cTn id="9" dur="80"/>
                                        <p:tgtEl>
                                          <p:spTgt spid="2488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6"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b="1" smtClean="0">
                <a:solidFill>
                  <a:srgbClr val="FF0000"/>
                </a:solidFill>
                <a:latin typeface="Comic Sans MS" pitchFamily="66" charset="0"/>
              </a:rPr>
              <a:t>ÇÖZÜM:</a:t>
            </a:r>
            <a:br>
              <a:rPr lang="tr-TR" altLang="tr-TR" sz="2400" b="1" smtClean="0">
                <a:solidFill>
                  <a:srgbClr val="FF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A ‘ da nesnel bir yargı söz konusudur,herhangi bir duygu işlenmemiş. B’ de “ kendi halinde, sıradan sözleri beğenmeden çok, önemsememe anlamı içeriyor. D’ de  yazar başkalarının düşüncesini söylemiş ancak kendinin ne düşündüğü belli değil. E’ de yazarın amacı söylenmiş ancak hakkında bir görüş dile getirilmemiş. C’ de ise “çözümleyici, iyimser, değişik görüşlere açık” sözleri bir beğeniyi anlatmaktadır.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Cevap C</a:t>
            </a:r>
            <a:br>
              <a:rPr lang="tr-TR" altLang="tr-TR" sz="2400" smtClean="0">
                <a:solidFill>
                  <a:srgbClr val="000000"/>
                </a:solidFill>
                <a:latin typeface="Comic Sans MS" pitchFamily="66" charset="0"/>
              </a:rPr>
            </a:br>
            <a:endParaRPr lang="tr-TR" altLang="tr-TR" sz="24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59076"/>
                                        </p:tgtEl>
                                        <p:attrNameLst>
                                          <p:attrName>style.visibility</p:attrName>
                                        </p:attrNameLst>
                                      </p:cBhvr>
                                      <p:to>
                                        <p:strVal val="visible"/>
                                      </p:to>
                                    </p:set>
                                    <p:anim calcmode="discrete" valueType="clr">
                                      <p:cBhvr override="childStyle">
                                        <p:cTn id="7" dur="80"/>
                                        <p:tgtEl>
                                          <p:spTgt spid="25907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59076"/>
                                        </p:tgtEl>
                                        <p:attrNameLst>
                                          <p:attrName>fillcolor</p:attrName>
                                        </p:attrNameLst>
                                      </p:cBhvr>
                                      <p:tavLst>
                                        <p:tav tm="0">
                                          <p:val>
                                            <p:clrVal>
                                              <a:schemeClr val="accent2"/>
                                            </p:clrVal>
                                          </p:val>
                                        </p:tav>
                                        <p:tav tm="50000">
                                          <p:val>
                                            <p:clrVal>
                                              <a:schemeClr val="hlink"/>
                                            </p:clrVal>
                                          </p:val>
                                        </p:tav>
                                      </p:tavLst>
                                    </p:anim>
                                    <p:set>
                                      <p:cBhvr>
                                        <p:cTn id="9" dur="80"/>
                                        <p:tgtEl>
                                          <p:spTgt spid="25907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title"/>
          </p:nvPr>
        </p:nvSpPr>
        <p:spPr>
          <a:xfrm>
            <a:off x="457200" y="274638"/>
            <a:ext cx="8229600" cy="6249987"/>
          </a:xfrm>
        </p:spPr>
        <p:txBody>
          <a:bodyPr/>
          <a:lstStyle/>
          <a:p>
            <a:pPr algn="l" eaLnBrk="1" hangingPunct="1">
              <a:defRPr/>
            </a:pPr>
            <a:r>
              <a:rPr lang="tr-TR" altLang="tr-TR" sz="3500" b="1" smtClean="0"/>
              <a:t>  </a:t>
            </a:r>
            <a:r>
              <a:rPr lang="tr-TR" altLang="tr-TR" sz="3500" b="1" smtClean="0">
                <a:solidFill>
                  <a:srgbClr val="FF0000"/>
                </a:solidFill>
                <a:latin typeface="Comic Sans MS" pitchFamily="66" charset="0"/>
              </a:rPr>
              <a:t>f.Umut:</a:t>
            </a:r>
            <a:r>
              <a:rPr lang="tr-TR" altLang="tr-TR" sz="3500" smtClean="0">
                <a:solidFill>
                  <a:srgbClr val="000000"/>
                </a:solidFill>
                <a:latin typeface="Comic Sans MS" pitchFamily="66" charset="0"/>
              </a:rPr>
              <a:t>İçinde bulunulan olumsuz duruma karşın gelecekte bazı şeylerin düzeleceğine inanmak.</a:t>
            </a:r>
            <a:r>
              <a:rPr lang="tr-TR" altLang="tr-TR" sz="3500" b="1" smtClean="0">
                <a:solidFill>
                  <a:srgbClr val="000000"/>
                </a:solidFill>
                <a:latin typeface="Comic Sans MS" pitchFamily="66" charset="0"/>
              </a:rPr>
              <a:t/>
            </a:r>
            <a:br>
              <a:rPr lang="tr-TR" altLang="tr-TR" sz="3500" b="1" smtClean="0">
                <a:solidFill>
                  <a:srgbClr val="000000"/>
                </a:solidFill>
                <a:latin typeface="Comic Sans MS" pitchFamily="66" charset="0"/>
              </a:rPr>
            </a:br>
            <a:r>
              <a:rPr lang="tr-TR" altLang="tr-TR" sz="3500" b="1" smtClean="0">
                <a:solidFill>
                  <a:srgbClr val="000000"/>
                </a:solidFill>
                <a:latin typeface="Comic Sans MS" pitchFamily="66" charset="0"/>
              </a:rPr>
              <a:t/>
            </a:r>
            <a:br>
              <a:rPr lang="tr-TR" altLang="tr-TR" sz="3500" b="1" smtClean="0">
                <a:solidFill>
                  <a:srgbClr val="000000"/>
                </a:solidFill>
                <a:latin typeface="Comic Sans MS" pitchFamily="66" charset="0"/>
              </a:rPr>
            </a:br>
            <a:r>
              <a:rPr lang="tr-TR" altLang="tr-TR" sz="3500" b="1" smtClean="0">
                <a:solidFill>
                  <a:srgbClr val="FF0000"/>
                </a:solidFill>
                <a:latin typeface="Comic Sans MS" pitchFamily="66" charset="0"/>
              </a:rPr>
              <a:t>ÖR:</a:t>
            </a:r>
            <a:r>
              <a:rPr lang="tr-TR" altLang="tr-TR" sz="3500" smtClean="0">
                <a:solidFill>
                  <a:srgbClr val="000000"/>
                </a:solidFill>
                <a:latin typeface="Comic Sans MS" pitchFamily="66" charset="0"/>
              </a:rPr>
              <a:t>”Varsın zulüm bütün dünyayı sarsın</a:t>
            </a:r>
            <a:br>
              <a:rPr lang="tr-TR" altLang="tr-TR" sz="3500" smtClean="0">
                <a:solidFill>
                  <a:srgbClr val="000000"/>
                </a:solidFill>
                <a:latin typeface="Comic Sans MS" pitchFamily="66" charset="0"/>
              </a:rPr>
            </a:br>
            <a:r>
              <a:rPr lang="tr-TR" altLang="tr-TR" sz="3500" smtClean="0">
                <a:solidFill>
                  <a:srgbClr val="000000"/>
                </a:solidFill>
                <a:latin typeface="Comic Sans MS" pitchFamily="66" charset="0"/>
              </a:rPr>
              <a:t>       Varsın sevinçler başka bahara kalsın.”</a:t>
            </a:r>
            <a:br>
              <a:rPr lang="tr-TR" altLang="tr-TR" sz="3500" smtClean="0">
                <a:solidFill>
                  <a:srgbClr val="000000"/>
                </a:solidFill>
                <a:latin typeface="Comic Sans MS" pitchFamily="66" charset="0"/>
              </a:rPr>
            </a:br>
            <a:r>
              <a:rPr lang="tr-TR" altLang="tr-TR" sz="3500" smtClean="0">
                <a:solidFill>
                  <a:srgbClr val="000000"/>
                </a:solidFill>
                <a:latin typeface="Comic Sans MS" pitchFamily="66" charset="0"/>
              </a:rPr>
              <a:t>       Sanma bu tekerlek kalır tümsekte</a:t>
            </a:r>
            <a:br>
              <a:rPr lang="tr-TR" altLang="tr-TR" sz="3500" smtClean="0">
                <a:solidFill>
                  <a:srgbClr val="000000"/>
                </a:solidFill>
                <a:latin typeface="Comic Sans MS" pitchFamily="66" charset="0"/>
              </a:rPr>
            </a:br>
            <a:r>
              <a:rPr lang="tr-TR" altLang="tr-TR" sz="3500" smtClean="0">
                <a:solidFill>
                  <a:srgbClr val="000000"/>
                </a:solidFill>
                <a:latin typeface="Comic Sans MS" pitchFamily="66" charset="0"/>
              </a:rPr>
              <a:t>       Yarın elbet bizim elbet bizimdir</a:t>
            </a:r>
            <a:br>
              <a:rPr lang="tr-TR" altLang="tr-TR" sz="3500" smtClean="0">
                <a:solidFill>
                  <a:srgbClr val="000000"/>
                </a:solidFill>
                <a:latin typeface="Comic Sans MS" pitchFamily="66" charset="0"/>
              </a:rPr>
            </a:br>
            <a:r>
              <a:rPr lang="tr-TR" altLang="tr-TR" sz="3500" smtClean="0">
                <a:solidFill>
                  <a:srgbClr val="000000"/>
                </a:solidFill>
                <a:latin typeface="Comic Sans MS" pitchFamily="66" charset="0"/>
              </a:rPr>
              <a:t>       Gün doğmuş,gün batmış ebet bizimdir.</a:t>
            </a:r>
            <a:br>
              <a:rPr lang="tr-TR" altLang="tr-TR" sz="3500" smtClean="0">
                <a:solidFill>
                  <a:srgbClr val="000000"/>
                </a:solidFill>
                <a:latin typeface="Comic Sans MS" pitchFamily="66" charset="0"/>
              </a:rPr>
            </a:br>
            <a:endParaRPr lang="tr-TR" altLang="tr-TR" sz="35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8436"/>
                                        </p:tgtEl>
                                        <p:attrNameLst>
                                          <p:attrName>style.visibility</p:attrName>
                                        </p:attrNameLst>
                                      </p:cBhvr>
                                      <p:to>
                                        <p:strVal val="visible"/>
                                      </p:to>
                                    </p:set>
                                    <p:anim calcmode="discrete" valueType="clr">
                                      <p:cBhvr override="childStyle">
                                        <p:cTn id="7" dur="80"/>
                                        <p:tgtEl>
                                          <p:spTgt spid="1843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436"/>
                                        </p:tgtEl>
                                        <p:attrNameLst>
                                          <p:attrName>fillcolor</p:attrName>
                                        </p:attrNameLst>
                                      </p:cBhvr>
                                      <p:tavLst>
                                        <p:tav tm="0">
                                          <p:val>
                                            <p:clrVal>
                                              <a:schemeClr val="accent2"/>
                                            </p:clrVal>
                                          </p:val>
                                        </p:tav>
                                        <p:tav tm="50000">
                                          <p:val>
                                            <p:clrVal>
                                              <a:schemeClr val="hlink"/>
                                            </p:clrVal>
                                          </p:val>
                                        </p:tav>
                                      </p:tavLst>
                                    </p:anim>
                                    <p:set>
                                      <p:cBhvr>
                                        <p:cTn id="9" dur="80"/>
                                        <p:tgtEl>
                                          <p:spTgt spid="184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3200" b="1" smtClean="0">
                <a:latin typeface="Comic Sans MS" pitchFamily="66" charset="0"/>
              </a:rPr>
              <a:t>  </a:t>
            </a:r>
            <a:r>
              <a:rPr lang="tr-TR" altLang="tr-TR" sz="3200" b="1" smtClean="0">
                <a:solidFill>
                  <a:srgbClr val="FF0000"/>
                </a:solidFill>
                <a:latin typeface="Comic Sans MS" pitchFamily="66" charset="0"/>
              </a:rPr>
              <a:t>g.Yaşama</a:t>
            </a: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Dileği:</a:t>
            </a:r>
            <a:r>
              <a:rPr lang="tr-TR" altLang="tr-TR" sz="3200" smtClean="0">
                <a:solidFill>
                  <a:srgbClr val="000000"/>
                </a:solidFill>
                <a:latin typeface="Comic Sans MS" pitchFamily="66" charset="0"/>
              </a:rPr>
              <a:t>Neşe,sevinç,hayattan keyif alma.</a:t>
            </a: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ÖR:</a:t>
            </a:r>
            <a:r>
              <a:rPr lang="tr-TR" altLang="tr-TR" sz="3200" smtClean="0">
                <a:solidFill>
                  <a:srgbClr val="000000"/>
                </a:solidFill>
                <a:latin typeface="Comic Sans MS" pitchFamily="66" charset="0"/>
              </a:rPr>
              <a:t>”Bugün hava güzel</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İçim içime sığmıyor.”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“Ne güzel dönüyor çemberim</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Hiç bitmese horoz şekerim.”</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0484"/>
                                        </p:tgtEl>
                                        <p:attrNameLst>
                                          <p:attrName>style.visibility</p:attrName>
                                        </p:attrNameLst>
                                      </p:cBhvr>
                                      <p:to>
                                        <p:strVal val="visible"/>
                                      </p:to>
                                    </p:set>
                                    <p:anim calcmode="discrete" valueType="clr">
                                      <p:cBhvr override="childStyle">
                                        <p:cTn id="7" dur="80"/>
                                        <p:tgtEl>
                                          <p:spTgt spid="2048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0484"/>
                                        </p:tgtEl>
                                        <p:attrNameLst>
                                          <p:attrName>fillcolor</p:attrName>
                                        </p:attrNameLst>
                                      </p:cBhvr>
                                      <p:tavLst>
                                        <p:tav tm="0">
                                          <p:val>
                                            <p:clrVal>
                                              <a:schemeClr val="accent2"/>
                                            </p:clrVal>
                                          </p:val>
                                        </p:tav>
                                        <p:tav tm="50000">
                                          <p:val>
                                            <p:clrVal>
                                              <a:schemeClr val="hlink"/>
                                            </p:clrVal>
                                          </p:val>
                                        </p:tav>
                                      </p:tavLst>
                                    </p:anim>
                                    <p:set>
                                      <p:cBhvr>
                                        <p:cTn id="9" dur="80"/>
                                        <p:tgtEl>
                                          <p:spTgt spid="204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title"/>
          </p:nvPr>
        </p:nvSpPr>
        <p:spPr>
          <a:xfrm>
            <a:off x="457200" y="274638"/>
            <a:ext cx="8229600" cy="6178550"/>
          </a:xfrm>
        </p:spPr>
        <p:txBody>
          <a:bodyPr/>
          <a:lstStyle/>
          <a:p>
            <a:pPr algn="l" eaLnBrk="1" hangingPunct="1">
              <a:defRPr/>
            </a:pPr>
            <a:r>
              <a:rPr lang="tr-TR" altLang="tr-TR" sz="3200" b="1" smtClean="0"/>
              <a:t> </a:t>
            </a:r>
            <a:r>
              <a:rPr lang="tr-TR" altLang="tr-TR" sz="3200" b="1" smtClean="0">
                <a:solidFill>
                  <a:srgbClr val="FF0000"/>
                </a:solidFill>
                <a:latin typeface="Comic Sans MS" pitchFamily="66" charset="0"/>
              </a:rPr>
              <a:t>h.Karamsarlık:</a:t>
            </a:r>
            <a:r>
              <a:rPr lang="tr-TR" altLang="tr-TR" sz="3200" smtClean="0">
                <a:solidFill>
                  <a:srgbClr val="000000"/>
                </a:solidFill>
                <a:latin typeface="Comic Sans MS" pitchFamily="66" charset="0"/>
              </a:rPr>
              <a:t>Hayata ya da içinde bulu- nulan duruma kötümser olarak bakmaktır.</a:t>
            </a: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ÖR:</a:t>
            </a:r>
            <a:r>
              <a:rPr lang="tr-TR" altLang="tr-TR" sz="3200" smtClean="0">
                <a:solidFill>
                  <a:srgbClr val="000000"/>
                </a:solidFill>
                <a:latin typeface="Comic Sans MS" pitchFamily="66" charset="0"/>
              </a:rPr>
              <a:t>”Şaşırdım kaldım nasıl atsam adım</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Gün kasvet,gece kasvet”</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“Ne göz yaşı avutur gönülleri</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Ne bir müjde güldürür bu yüzleri”</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4580"/>
                                        </p:tgtEl>
                                        <p:attrNameLst>
                                          <p:attrName>style.visibility</p:attrName>
                                        </p:attrNameLst>
                                      </p:cBhvr>
                                      <p:to>
                                        <p:strVal val="visible"/>
                                      </p:to>
                                    </p:set>
                                    <p:anim calcmode="discrete" valueType="clr">
                                      <p:cBhvr override="childStyle">
                                        <p:cTn id="7" dur="80"/>
                                        <p:tgtEl>
                                          <p:spTgt spid="2458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4580"/>
                                        </p:tgtEl>
                                        <p:attrNameLst>
                                          <p:attrName>fillcolor</p:attrName>
                                        </p:attrNameLst>
                                      </p:cBhvr>
                                      <p:tavLst>
                                        <p:tav tm="0">
                                          <p:val>
                                            <p:clrVal>
                                              <a:schemeClr val="accent2"/>
                                            </p:clrVal>
                                          </p:val>
                                        </p:tav>
                                        <p:tav tm="50000">
                                          <p:val>
                                            <p:clrVal>
                                              <a:schemeClr val="hlink"/>
                                            </p:clrVal>
                                          </p:val>
                                        </p:tav>
                                      </p:tavLst>
                                    </p:anim>
                                    <p:set>
                                      <p:cBhvr>
                                        <p:cTn id="9" dur="80"/>
                                        <p:tgtEl>
                                          <p:spTgt spid="2458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title"/>
          </p:nvPr>
        </p:nvSpPr>
        <p:spPr>
          <a:xfrm>
            <a:off x="468313" y="260350"/>
            <a:ext cx="8207375" cy="6408738"/>
          </a:xfrm>
        </p:spPr>
        <p:txBody>
          <a:bodyPr/>
          <a:lstStyle/>
          <a:p>
            <a:pPr eaLnBrk="1" hangingPunct="1">
              <a:defRPr/>
            </a:pPr>
            <a:r>
              <a:rPr lang="tr-TR" altLang="tr-TR" b="1" smtClean="0">
                <a:solidFill>
                  <a:srgbClr val="FF0000"/>
                </a:solidFill>
                <a:latin typeface="Comic Sans MS" pitchFamily="66" charset="0"/>
              </a:rPr>
              <a:t>2.CÜMELELERDE</a:t>
            </a:r>
            <a:r>
              <a:rPr lang="tr-TR" altLang="tr-TR" b="1" smtClean="0">
                <a:solidFill>
                  <a:srgbClr val="000000"/>
                </a:solidFill>
                <a:latin typeface="Comic Sans MS" pitchFamily="66" charset="0"/>
              </a:rPr>
              <a:t> </a:t>
            </a:r>
            <a:r>
              <a:rPr lang="tr-TR" altLang="tr-TR" b="1" smtClean="0">
                <a:solidFill>
                  <a:srgbClr val="FF0000"/>
                </a:solidFill>
                <a:latin typeface="Comic Sans MS" pitchFamily="66" charset="0"/>
              </a:rPr>
              <a:t>YAKIN ANLAMLILIK</a:t>
            </a:r>
            <a:r>
              <a:rPr lang="tr-TR" altLang="tr-TR" smtClean="0">
                <a:solidFill>
                  <a:srgbClr val="000000"/>
                </a:solidFill>
                <a:latin typeface="Comic Sans MS" pitchFamily="66" charset="0"/>
              </a:rPr>
              <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
            </a:r>
            <a:br>
              <a:rPr lang="tr-TR" altLang="tr-TR" smtClean="0">
                <a:solidFill>
                  <a:srgbClr val="000000"/>
                </a:solidFill>
                <a:latin typeface="Comic Sans MS" pitchFamily="66" charset="0"/>
              </a:rPr>
            </a:br>
            <a:endParaRPr lang="tr-TR" altLang="tr-TR"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box(out)">
                                      <p:cBhvr>
                                        <p:cTn id="7" dur="500"/>
                                        <p:tgtEl>
                                          <p:spTgt spid="22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noChangeArrowheads="1"/>
          </p:cNvSpPr>
          <p:nvPr>
            <p:ph type="title"/>
          </p:nvPr>
        </p:nvSpPr>
        <p:spPr>
          <a:xfrm>
            <a:off x="457200" y="274638"/>
            <a:ext cx="8229600" cy="6323012"/>
          </a:xfrm>
        </p:spPr>
        <p:txBody>
          <a:bodyPr/>
          <a:lstStyle/>
          <a:p>
            <a:pPr eaLnBrk="1" hangingPunct="1">
              <a:defRPr/>
            </a:pPr>
            <a:r>
              <a:rPr lang="tr-TR" altLang="tr-TR" smtClean="0">
                <a:solidFill>
                  <a:srgbClr val="000000"/>
                </a:solidFill>
                <a:latin typeface="Comic Sans MS" pitchFamily="66" charset="0"/>
              </a:rPr>
              <a:t>Anlam yönünden bir yakınlığı bulunan aynı ifadelerin aynı anlamların bulunduğu cümlelerdir.</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Aşağıdaki öncül cümlelerdeki anlamları diğer cümlelerde arayalım:</a:t>
            </a:r>
            <a:r>
              <a:rPr lang="tr-TR" altLang="tr-TR" smtClean="0">
                <a:latin typeface="Comic Sans MS" pitchFamily="66" charset="0"/>
              </a:rPr>
              <a:t/>
            </a:r>
            <a:br>
              <a:rPr lang="tr-TR" altLang="tr-TR" smtClean="0">
                <a:latin typeface="Comic Sans MS" pitchFamily="66" charset="0"/>
              </a:rPr>
            </a:br>
            <a:endParaRPr lang="tr-TR" altLang="tr-TR" smtClean="0">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6628"/>
                                        </p:tgtEl>
                                        <p:attrNameLst>
                                          <p:attrName>style.visibility</p:attrName>
                                        </p:attrNameLst>
                                      </p:cBhvr>
                                      <p:to>
                                        <p:strVal val="visible"/>
                                      </p:to>
                                    </p:set>
                                    <p:anim calcmode="discrete" valueType="clr">
                                      <p:cBhvr override="childStyle">
                                        <p:cTn id="7" dur="80"/>
                                        <p:tgtEl>
                                          <p:spTgt spid="2662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6628"/>
                                        </p:tgtEl>
                                        <p:attrNameLst>
                                          <p:attrName>fillcolor</p:attrName>
                                        </p:attrNameLst>
                                      </p:cBhvr>
                                      <p:tavLst>
                                        <p:tav tm="0">
                                          <p:val>
                                            <p:clrVal>
                                              <a:schemeClr val="accent2"/>
                                            </p:clrVal>
                                          </p:val>
                                        </p:tav>
                                        <p:tav tm="50000">
                                          <p:val>
                                            <p:clrVal>
                                              <a:schemeClr val="hlink"/>
                                            </p:clrVal>
                                          </p:val>
                                        </p:tav>
                                      </p:tavLst>
                                    </p:anim>
                                    <p:set>
                                      <p:cBhvr>
                                        <p:cTn id="9" dur="80"/>
                                        <p:tgtEl>
                                          <p:spTgt spid="266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3300" b="1" smtClean="0"/>
              <a:t> </a:t>
            </a:r>
            <a:r>
              <a:rPr lang="tr-TR" altLang="tr-TR" sz="3300" b="1" smtClean="0">
                <a:solidFill>
                  <a:srgbClr val="FF0000"/>
                </a:solidFill>
                <a:latin typeface="Comic Sans MS" pitchFamily="66" charset="0"/>
              </a:rPr>
              <a:t>a.</a:t>
            </a:r>
            <a:r>
              <a:rPr lang="tr-TR" altLang="tr-TR" sz="3300" b="1" smtClean="0">
                <a:solidFill>
                  <a:srgbClr val="000000"/>
                </a:solidFill>
                <a:latin typeface="Comic Sans MS" pitchFamily="66" charset="0"/>
              </a:rPr>
              <a:t>”İstikbalin sanat tarihinde bu devrin adı Ahmet Haşim devridir.”</a:t>
            </a:r>
            <a:br>
              <a:rPr lang="tr-TR" altLang="tr-TR" sz="3300" b="1" smtClean="0">
                <a:solidFill>
                  <a:srgbClr val="000000"/>
                </a:solidFill>
                <a:latin typeface="Comic Sans MS" pitchFamily="66" charset="0"/>
              </a:rPr>
            </a:br>
            <a:r>
              <a:rPr lang="tr-TR" altLang="tr-TR" sz="3300" b="1" smtClean="0">
                <a:solidFill>
                  <a:srgbClr val="000000"/>
                </a:solidFill>
                <a:latin typeface="Comic Sans MS" pitchFamily="66" charset="0"/>
              </a:rPr>
              <a:t>  </a:t>
            </a:r>
            <a:r>
              <a:rPr lang="tr-TR" altLang="tr-TR" sz="3300" b="1" smtClean="0">
                <a:solidFill>
                  <a:srgbClr val="FF0000"/>
                </a:solidFill>
                <a:latin typeface="Comic Sans MS" pitchFamily="66" charset="0"/>
              </a:rPr>
              <a:t>I</a:t>
            </a:r>
            <a:r>
              <a:rPr lang="tr-TR" altLang="tr-TR" sz="3300" smtClean="0">
                <a:solidFill>
                  <a:srgbClr val="FF0000"/>
                </a:solidFill>
                <a:latin typeface="Comic Sans MS" pitchFamily="66" charset="0"/>
              </a:rPr>
              <a:t>.</a:t>
            </a:r>
            <a:r>
              <a:rPr lang="tr-TR" altLang="tr-TR" sz="3300" smtClean="0">
                <a:solidFill>
                  <a:srgbClr val="000000"/>
                </a:solidFill>
                <a:latin typeface="Comic Sans MS" pitchFamily="66" charset="0"/>
              </a:rPr>
              <a:t>Ahmet Haşim’den gelecek kuşaklar övgüyle söz edeceklerdir.</a:t>
            </a:r>
            <a:r>
              <a:rPr lang="tr-TR" altLang="tr-TR" sz="3300" b="1" smtClean="0">
                <a:solidFill>
                  <a:srgbClr val="000000"/>
                </a:solidFill>
                <a:latin typeface="Comic Sans MS" pitchFamily="66" charset="0"/>
              </a:rPr>
              <a:t/>
            </a:r>
            <a:br>
              <a:rPr lang="tr-TR" altLang="tr-TR" sz="3300" b="1" smtClean="0">
                <a:solidFill>
                  <a:srgbClr val="000000"/>
                </a:solidFill>
                <a:latin typeface="Comic Sans MS" pitchFamily="66" charset="0"/>
              </a:rPr>
            </a:br>
            <a:r>
              <a:rPr lang="tr-TR" altLang="tr-TR" sz="3300" b="1" smtClean="0">
                <a:solidFill>
                  <a:srgbClr val="000000"/>
                </a:solidFill>
                <a:latin typeface="Comic Sans MS" pitchFamily="66" charset="0"/>
              </a:rPr>
              <a:t>  </a:t>
            </a:r>
            <a:r>
              <a:rPr lang="tr-TR" altLang="tr-TR" sz="3300" b="1" smtClean="0">
                <a:solidFill>
                  <a:srgbClr val="FF0000"/>
                </a:solidFill>
                <a:latin typeface="Comic Sans MS" pitchFamily="66" charset="0"/>
              </a:rPr>
              <a:t>II.</a:t>
            </a:r>
            <a:r>
              <a:rPr lang="tr-TR" altLang="tr-TR" sz="3300" smtClean="0">
                <a:solidFill>
                  <a:srgbClr val="000000"/>
                </a:solidFill>
                <a:latin typeface="Comic Sans MS" pitchFamily="66" charset="0"/>
              </a:rPr>
              <a:t>Ahmet Haşim gelecekte daha iyi anlaşılacaktır.</a:t>
            </a:r>
            <a:r>
              <a:rPr lang="tr-TR" altLang="tr-TR" sz="3300" b="1" smtClean="0">
                <a:solidFill>
                  <a:srgbClr val="000000"/>
                </a:solidFill>
                <a:latin typeface="Comic Sans MS" pitchFamily="66" charset="0"/>
              </a:rPr>
              <a:t/>
            </a:r>
            <a:br>
              <a:rPr lang="tr-TR" altLang="tr-TR" sz="3300" b="1" smtClean="0">
                <a:solidFill>
                  <a:srgbClr val="000000"/>
                </a:solidFill>
                <a:latin typeface="Comic Sans MS" pitchFamily="66" charset="0"/>
              </a:rPr>
            </a:br>
            <a:r>
              <a:rPr lang="tr-TR" altLang="tr-TR" sz="3300" b="1" smtClean="0">
                <a:solidFill>
                  <a:srgbClr val="000000"/>
                </a:solidFill>
                <a:latin typeface="Comic Sans MS" pitchFamily="66" charset="0"/>
              </a:rPr>
              <a:t>  </a:t>
            </a:r>
            <a:r>
              <a:rPr lang="tr-TR" altLang="tr-TR" sz="3300" b="1" smtClean="0">
                <a:solidFill>
                  <a:srgbClr val="FF0000"/>
                </a:solidFill>
                <a:latin typeface="Comic Sans MS" pitchFamily="66" charset="0"/>
              </a:rPr>
              <a:t>III</a:t>
            </a:r>
            <a:r>
              <a:rPr lang="tr-TR" altLang="tr-TR" sz="3300" smtClean="0">
                <a:solidFill>
                  <a:srgbClr val="FF0000"/>
                </a:solidFill>
                <a:latin typeface="Comic Sans MS" pitchFamily="66" charset="0"/>
              </a:rPr>
              <a:t>.</a:t>
            </a:r>
            <a:r>
              <a:rPr lang="tr-TR" altLang="tr-TR" sz="3300" smtClean="0">
                <a:solidFill>
                  <a:srgbClr val="FF00FF"/>
                </a:solidFill>
                <a:latin typeface="Comic Sans MS" pitchFamily="66" charset="0"/>
              </a:rPr>
              <a:t>Ahmet Haşim sanatçı kimliğiyle yaşadığı devre damgasını vurmuştur.</a:t>
            </a:r>
            <a:br>
              <a:rPr lang="tr-TR" altLang="tr-TR" sz="3300" smtClean="0">
                <a:solidFill>
                  <a:srgbClr val="FF00FF"/>
                </a:solidFill>
                <a:latin typeface="Comic Sans MS" pitchFamily="66" charset="0"/>
              </a:rPr>
            </a:br>
            <a:r>
              <a:rPr lang="tr-TR" altLang="tr-TR" sz="3300" smtClean="0">
                <a:solidFill>
                  <a:srgbClr val="000000"/>
                </a:solidFill>
                <a:latin typeface="Comic Sans MS" pitchFamily="66" charset="0"/>
              </a:rPr>
              <a:t>       III.cümle öncüldeki cümleye yakın anlamlıdır.</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a:r>
            <a:br>
              <a:rPr lang="tr-TR" altLang="tr-TR" sz="3300" smtClean="0">
                <a:solidFill>
                  <a:srgbClr val="000000"/>
                </a:solidFill>
                <a:latin typeface="Comic Sans MS" pitchFamily="66" charset="0"/>
              </a:rPr>
            </a:br>
            <a:endParaRPr lang="tr-TR" altLang="tr-TR" sz="33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8676"/>
                                        </p:tgtEl>
                                        <p:attrNameLst>
                                          <p:attrName>style.visibility</p:attrName>
                                        </p:attrNameLst>
                                      </p:cBhvr>
                                      <p:to>
                                        <p:strVal val="visible"/>
                                      </p:to>
                                    </p:set>
                                    <p:anim calcmode="discrete" valueType="clr">
                                      <p:cBhvr override="childStyle">
                                        <p:cTn id="7" dur="80"/>
                                        <p:tgtEl>
                                          <p:spTgt spid="2867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676"/>
                                        </p:tgtEl>
                                        <p:attrNameLst>
                                          <p:attrName>fillcolor</p:attrName>
                                        </p:attrNameLst>
                                      </p:cBhvr>
                                      <p:tavLst>
                                        <p:tav tm="0">
                                          <p:val>
                                            <p:clrVal>
                                              <a:schemeClr val="accent2"/>
                                            </p:clrVal>
                                          </p:val>
                                        </p:tav>
                                        <p:tav tm="50000">
                                          <p:val>
                                            <p:clrVal>
                                              <a:schemeClr val="hlink"/>
                                            </p:clrVal>
                                          </p:val>
                                        </p:tav>
                                      </p:tavLst>
                                    </p:anim>
                                    <p:set>
                                      <p:cBhvr>
                                        <p:cTn id="9" dur="80"/>
                                        <p:tgtEl>
                                          <p:spTgt spid="2867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a:xfrm>
            <a:off x="468313" y="333375"/>
            <a:ext cx="8229600" cy="6323013"/>
          </a:xfrm>
        </p:spPr>
        <p:txBody>
          <a:bodyPr/>
          <a:lstStyle/>
          <a:p>
            <a:pPr algn="l" eaLnBrk="1" hangingPunct="1">
              <a:defRPr/>
            </a:pPr>
            <a:r>
              <a:rPr lang="tr-TR" altLang="tr-TR" sz="3200" b="1" smtClean="0">
                <a:solidFill>
                  <a:srgbClr val="FF0000"/>
                </a:solidFill>
                <a:latin typeface="Comic Sans MS" pitchFamily="66" charset="0"/>
              </a:rPr>
              <a:t>a.Hayıflanma:</a:t>
            </a:r>
            <a:r>
              <a:rPr lang="tr-TR" altLang="tr-TR" sz="3200" smtClean="0">
                <a:solidFill>
                  <a:srgbClr val="000000"/>
                </a:solidFill>
                <a:latin typeface="Comic Sans MS" pitchFamily="66" charset="0"/>
              </a:rPr>
              <a:t>Acınmak,üzülmek,yerinmek ya da kaçırılan bir fırsattan dolayı esef etmek demektir.</a:t>
            </a: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ÖR:</a:t>
            </a:r>
            <a:r>
              <a:rPr lang="tr-TR" altLang="tr-TR" sz="3200" smtClean="0">
                <a:solidFill>
                  <a:srgbClr val="FF0000"/>
                </a:solidFill>
                <a:latin typeface="Comic Sans MS" pitchFamily="66" charset="0"/>
              </a:rPr>
              <a:t>”</a:t>
            </a:r>
            <a:r>
              <a:rPr lang="tr-TR" altLang="tr-TR" sz="3200" smtClean="0">
                <a:solidFill>
                  <a:srgbClr val="000000"/>
                </a:solidFill>
                <a:latin typeface="Comic Sans MS" pitchFamily="66" charset="0"/>
              </a:rPr>
              <a:t>Keşke annemin değerini o hayatta 	   iken bilseydim.”</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“Nasıl geçti habersiz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O güzelim yıllarım.”</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endParaRPr lang="tr-TR" altLang="tr-TR" sz="3200" smtClean="0">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196"/>
                                        </p:tgtEl>
                                        <p:attrNameLst>
                                          <p:attrName>style.visibility</p:attrName>
                                        </p:attrNameLst>
                                      </p:cBhvr>
                                      <p:to>
                                        <p:strVal val="visible"/>
                                      </p:to>
                                    </p:set>
                                    <p:anim calcmode="discrete" valueType="clr">
                                      <p:cBhvr override="childStyle">
                                        <p:cTn id="7" dur="80"/>
                                        <p:tgtEl>
                                          <p:spTgt spid="819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196"/>
                                        </p:tgtEl>
                                        <p:attrNameLst>
                                          <p:attrName>fillcolor</p:attrName>
                                        </p:attrNameLst>
                                      </p:cBhvr>
                                      <p:tavLst>
                                        <p:tav tm="0">
                                          <p:val>
                                            <p:clrVal>
                                              <a:schemeClr val="accent2"/>
                                            </p:clrVal>
                                          </p:val>
                                        </p:tav>
                                        <p:tav tm="50000">
                                          <p:val>
                                            <p:clrVal>
                                              <a:schemeClr val="hlink"/>
                                            </p:clrVal>
                                          </p:val>
                                        </p:tav>
                                      </p:tavLst>
                                    </p:anim>
                                    <p:set>
                                      <p:cBhvr>
                                        <p:cTn id="9" dur="80"/>
                                        <p:tgtEl>
                                          <p:spTgt spid="819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3300" b="1" smtClean="0">
                <a:latin typeface="Comic Sans MS" pitchFamily="66" charset="0"/>
              </a:rPr>
              <a:t>  </a:t>
            </a:r>
            <a:r>
              <a:rPr lang="tr-TR" altLang="tr-TR" sz="3300" b="1" smtClean="0">
                <a:solidFill>
                  <a:srgbClr val="FF0000"/>
                </a:solidFill>
                <a:latin typeface="Comic Sans MS" pitchFamily="66" charset="0"/>
              </a:rPr>
              <a:t>b.</a:t>
            </a:r>
            <a:r>
              <a:rPr lang="tr-TR" altLang="tr-TR" sz="3300" b="1" smtClean="0">
                <a:solidFill>
                  <a:srgbClr val="000000"/>
                </a:solidFill>
                <a:latin typeface="Comic Sans MS" pitchFamily="66" charset="0"/>
              </a:rPr>
              <a:t>”İçinde iyi bir yanı olmayan kitap kadar kötü kitap yoktur.”</a:t>
            </a:r>
            <a:br>
              <a:rPr lang="tr-TR" altLang="tr-TR" sz="3300" b="1" smtClean="0">
                <a:solidFill>
                  <a:srgbClr val="000000"/>
                </a:solidFill>
                <a:latin typeface="Comic Sans MS" pitchFamily="66" charset="0"/>
              </a:rPr>
            </a:br>
            <a:r>
              <a:rPr lang="tr-TR" altLang="tr-TR" sz="3300" b="1" smtClean="0">
                <a:solidFill>
                  <a:srgbClr val="000000"/>
                </a:solidFill>
                <a:latin typeface="Comic Sans MS" pitchFamily="66" charset="0"/>
              </a:rPr>
              <a:t>  </a:t>
            </a:r>
            <a:r>
              <a:rPr lang="tr-TR" altLang="tr-TR" sz="3300" b="1" smtClean="0">
                <a:solidFill>
                  <a:srgbClr val="FF0000"/>
                </a:solidFill>
                <a:latin typeface="Comic Sans MS" pitchFamily="66" charset="0"/>
              </a:rPr>
              <a:t>I.</a:t>
            </a:r>
            <a:r>
              <a:rPr lang="tr-TR" altLang="tr-TR" sz="3300" smtClean="0">
                <a:solidFill>
                  <a:srgbClr val="000000"/>
                </a:solidFill>
                <a:latin typeface="Comic Sans MS" pitchFamily="66" charset="0"/>
              </a:rPr>
              <a:t>Kitaplarda yararlı bilgiler de zararlı bilgiler de olabilir.</a:t>
            </a:r>
            <a:r>
              <a:rPr lang="tr-TR" altLang="tr-TR" sz="3300" b="1" smtClean="0">
                <a:solidFill>
                  <a:srgbClr val="000000"/>
                </a:solidFill>
                <a:latin typeface="Comic Sans MS" pitchFamily="66" charset="0"/>
              </a:rPr>
              <a:t/>
            </a:r>
            <a:br>
              <a:rPr lang="tr-TR" altLang="tr-TR" sz="3300" b="1" smtClean="0">
                <a:solidFill>
                  <a:srgbClr val="000000"/>
                </a:solidFill>
                <a:latin typeface="Comic Sans MS" pitchFamily="66" charset="0"/>
              </a:rPr>
            </a:br>
            <a:r>
              <a:rPr lang="tr-TR" altLang="tr-TR" sz="3300" b="1" smtClean="0">
                <a:solidFill>
                  <a:srgbClr val="000000"/>
                </a:solidFill>
                <a:latin typeface="Comic Sans MS" pitchFamily="66" charset="0"/>
              </a:rPr>
              <a:t>  </a:t>
            </a:r>
            <a:r>
              <a:rPr lang="tr-TR" altLang="tr-TR" sz="3300" b="1" smtClean="0">
                <a:solidFill>
                  <a:srgbClr val="FF0000"/>
                </a:solidFill>
                <a:latin typeface="Comic Sans MS" pitchFamily="66" charset="0"/>
              </a:rPr>
              <a:t>II</a:t>
            </a:r>
            <a:r>
              <a:rPr lang="tr-TR" altLang="tr-TR" sz="3300" smtClean="0">
                <a:solidFill>
                  <a:srgbClr val="FF0000"/>
                </a:solidFill>
                <a:latin typeface="Comic Sans MS" pitchFamily="66" charset="0"/>
              </a:rPr>
              <a:t>.</a:t>
            </a:r>
            <a:r>
              <a:rPr lang="tr-TR" altLang="tr-TR" sz="3300" smtClean="0">
                <a:solidFill>
                  <a:srgbClr val="000000"/>
                </a:solidFill>
                <a:latin typeface="Comic Sans MS" pitchFamily="66" charset="0"/>
              </a:rPr>
              <a:t>İyi yanı ağır basan kitaplar daha faydalıdır.</a:t>
            </a:r>
            <a:r>
              <a:rPr lang="tr-TR" altLang="tr-TR" sz="3300" b="1" smtClean="0">
                <a:solidFill>
                  <a:srgbClr val="000000"/>
                </a:solidFill>
                <a:latin typeface="Comic Sans MS" pitchFamily="66" charset="0"/>
              </a:rPr>
              <a:t/>
            </a:r>
            <a:br>
              <a:rPr lang="tr-TR" altLang="tr-TR" sz="3300" b="1" smtClean="0">
                <a:solidFill>
                  <a:srgbClr val="000000"/>
                </a:solidFill>
                <a:latin typeface="Comic Sans MS" pitchFamily="66" charset="0"/>
              </a:rPr>
            </a:br>
            <a:r>
              <a:rPr lang="tr-TR" altLang="tr-TR" sz="3300" b="1" smtClean="0">
                <a:solidFill>
                  <a:srgbClr val="000000"/>
                </a:solidFill>
                <a:latin typeface="Comic Sans MS" pitchFamily="66" charset="0"/>
              </a:rPr>
              <a:t>  </a:t>
            </a:r>
            <a:r>
              <a:rPr lang="tr-TR" altLang="tr-TR" sz="3300" b="1" smtClean="0">
                <a:solidFill>
                  <a:srgbClr val="FF0000"/>
                </a:solidFill>
                <a:latin typeface="Comic Sans MS" pitchFamily="66" charset="0"/>
              </a:rPr>
              <a:t>III</a:t>
            </a:r>
            <a:r>
              <a:rPr lang="tr-TR" altLang="tr-TR" sz="3300" smtClean="0">
                <a:solidFill>
                  <a:srgbClr val="FF0000"/>
                </a:solidFill>
                <a:latin typeface="Comic Sans MS" pitchFamily="66" charset="0"/>
              </a:rPr>
              <a:t>.</a:t>
            </a:r>
            <a:r>
              <a:rPr lang="tr-TR" altLang="tr-TR" sz="3300" smtClean="0">
                <a:solidFill>
                  <a:srgbClr val="FF00FF"/>
                </a:solidFill>
                <a:latin typeface="Comic Sans MS" pitchFamily="66" charset="0"/>
              </a:rPr>
              <a:t>En kötü kitap içinde iyilikten eser olmayan kitaptır.</a:t>
            </a:r>
            <a:br>
              <a:rPr lang="tr-TR" altLang="tr-TR" sz="3300" smtClean="0">
                <a:solidFill>
                  <a:srgbClr val="FF00FF"/>
                </a:solidFill>
                <a:latin typeface="Comic Sans MS" pitchFamily="66" charset="0"/>
              </a:rPr>
            </a:br>
            <a:r>
              <a:rPr lang="tr-TR" altLang="tr-TR" sz="3300" smtClean="0">
                <a:solidFill>
                  <a:srgbClr val="000000"/>
                </a:solidFill>
                <a:latin typeface="Comic Sans MS" pitchFamily="66" charset="0"/>
              </a:rPr>
              <a:t>      III.cümle öncüldeki cümleye yakın anlamlıdır.</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a:r>
            <a:br>
              <a:rPr lang="tr-TR" altLang="tr-TR" sz="3300" smtClean="0">
                <a:solidFill>
                  <a:srgbClr val="000000"/>
                </a:solidFill>
                <a:latin typeface="Comic Sans MS" pitchFamily="66" charset="0"/>
              </a:rPr>
            </a:br>
            <a:endParaRPr lang="tr-TR" altLang="tr-TR" sz="33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0724"/>
                                        </p:tgtEl>
                                        <p:attrNameLst>
                                          <p:attrName>style.visibility</p:attrName>
                                        </p:attrNameLst>
                                      </p:cBhvr>
                                      <p:to>
                                        <p:strVal val="visible"/>
                                      </p:to>
                                    </p:set>
                                    <p:anim calcmode="discrete" valueType="clr">
                                      <p:cBhvr override="childStyle">
                                        <p:cTn id="7" dur="80"/>
                                        <p:tgtEl>
                                          <p:spTgt spid="3072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0724"/>
                                        </p:tgtEl>
                                        <p:attrNameLst>
                                          <p:attrName>fillcolor</p:attrName>
                                        </p:attrNameLst>
                                      </p:cBhvr>
                                      <p:tavLst>
                                        <p:tav tm="0">
                                          <p:val>
                                            <p:clrVal>
                                              <a:schemeClr val="accent2"/>
                                            </p:clrVal>
                                          </p:val>
                                        </p:tav>
                                        <p:tav tm="50000">
                                          <p:val>
                                            <p:clrVal>
                                              <a:schemeClr val="hlink"/>
                                            </p:clrVal>
                                          </p:val>
                                        </p:tav>
                                      </p:tavLst>
                                    </p:anim>
                                    <p:set>
                                      <p:cBhvr>
                                        <p:cTn id="9" dur="80"/>
                                        <p:tgtEl>
                                          <p:spTgt spid="3072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title"/>
          </p:nvPr>
        </p:nvSpPr>
        <p:spPr>
          <a:xfrm>
            <a:off x="539750" y="333375"/>
            <a:ext cx="8229600" cy="6048375"/>
          </a:xfrm>
        </p:spPr>
        <p:txBody>
          <a:bodyPr/>
          <a:lstStyle/>
          <a:p>
            <a:pPr algn="l" eaLnBrk="1" hangingPunct="1">
              <a:defRPr/>
            </a:pPr>
            <a:r>
              <a:rPr lang="tr-TR" altLang="tr-TR" sz="3200" b="1" smtClean="0">
                <a:latin typeface="Comic Sans MS" pitchFamily="66" charset="0"/>
              </a:rPr>
              <a:t>  </a:t>
            </a:r>
            <a:r>
              <a:rPr lang="tr-TR" altLang="tr-TR" sz="3200" b="1" smtClean="0">
                <a:solidFill>
                  <a:srgbClr val="FF0000"/>
                </a:solidFill>
                <a:latin typeface="Comic Sans MS" pitchFamily="66" charset="0"/>
              </a:rPr>
              <a:t>c</a:t>
            </a:r>
            <a:r>
              <a:rPr lang="tr-TR" altLang="tr-TR" sz="3200" b="1" smtClean="0">
                <a:solidFill>
                  <a:srgbClr val="000000"/>
                </a:solidFill>
                <a:latin typeface="Comic Sans MS" pitchFamily="66" charset="0"/>
              </a:rPr>
              <a:t>.”Kuralların istisnası vardır;ancak istisnaların kuralı yoktur.”</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I</a:t>
            </a:r>
            <a:r>
              <a:rPr lang="tr-TR" altLang="tr-TR" sz="3200" smtClean="0">
                <a:solidFill>
                  <a:srgbClr val="FF0000"/>
                </a:solidFill>
                <a:latin typeface="Comic Sans MS" pitchFamily="66" charset="0"/>
              </a:rPr>
              <a:t>.</a:t>
            </a:r>
            <a:r>
              <a:rPr lang="tr-TR" altLang="tr-TR" sz="3200" smtClean="0">
                <a:solidFill>
                  <a:srgbClr val="000000"/>
                </a:solidFill>
                <a:latin typeface="Comic Sans MS" pitchFamily="66" charset="0"/>
              </a:rPr>
              <a:t>Kurallar istisna kabul etmeyecek kadar kesindir.</a:t>
            </a: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latin typeface="Comic Sans MS" pitchFamily="66" charset="0"/>
              </a:rPr>
              <a:t>  </a:t>
            </a:r>
            <a:r>
              <a:rPr lang="tr-TR" altLang="tr-TR" sz="3200" b="1" smtClean="0">
                <a:solidFill>
                  <a:srgbClr val="FF0000"/>
                </a:solidFill>
                <a:latin typeface="Comic Sans MS" pitchFamily="66" charset="0"/>
              </a:rPr>
              <a:t>II.</a:t>
            </a:r>
            <a:r>
              <a:rPr lang="tr-TR" altLang="tr-TR" sz="3200" smtClean="0">
                <a:solidFill>
                  <a:srgbClr val="FF00FF"/>
                </a:solidFill>
                <a:latin typeface="Comic Sans MS" pitchFamily="66" charset="0"/>
              </a:rPr>
              <a:t>Kurallara uymayan örnekler her za- man olabilir ama kurallara uymayan örnek- lere bir kural konulamaz.</a:t>
            </a:r>
            <a:r>
              <a:rPr lang="tr-TR" altLang="tr-TR" sz="3200" b="1" smtClean="0">
                <a:solidFill>
                  <a:srgbClr val="FF00FF"/>
                </a:solidFill>
                <a:latin typeface="Comic Sans MS" pitchFamily="66" charset="0"/>
              </a:rPr>
              <a:t/>
            </a:r>
            <a:br>
              <a:rPr lang="tr-TR" altLang="tr-TR" sz="3200" b="1" smtClean="0">
                <a:solidFill>
                  <a:srgbClr val="FF00FF"/>
                </a:solidFill>
                <a:latin typeface="Comic Sans MS" pitchFamily="66" charset="0"/>
              </a:rPr>
            </a:br>
            <a:r>
              <a:rPr lang="tr-TR" altLang="tr-TR" sz="3200" b="1" smtClean="0">
                <a:latin typeface="Comic Sans MS" pitchFamily="66" charset="0"/>
              </a:rPr>
              <a:t>  </a:t>
            </a:r>
            <a:r>
              <a:rPr lang="tr-TR" altLang="tr-TR" sz="3200" b="1" smtClean="0">
                <a:solidFill>
                  <a:srgbClr val="FF0000"/>
                </a:solidFill>
                <a:latin typeface="Comic Sans MS" pitchFamily="66" charset="0"/>
              </a:rPr>
              <a:t>III</a:t>
            </a:r>
            <a:r>
              <a:rPr lang="tr-TR" altLang="tr-TR" sz="3200" smtClean="0">
                <a:solidFill>
                  <a:srgbClr val="FF0000"/>
                </a:solidFill>
                <a:latin typeface="Comic Sans MS" pitchFamily="66" charset="0"/>
              </a:rPr>
              <a:t>. </a:t>
            </a:r>
            <a:r>
              <a:rPr lang="tr-TR" altLang="tr-TR" sz="3200" smtClean="0">
                <a:solidFill>
                  <a:srgbClr val="000000"/>
                </a:solidFill>
                <a:latin typeface="Comic Sans MS" pitchFamily="66" charset="0"/>
              </a:rPr>
              <a:t>İstisnaların kuralı,kuraların istisna- sıdır.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II.cümle öncüldeki cümleye yakın an- lamlıdır.</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2772"/>
                                        </p:tgtEl>
                                        <p:attrNameLst>
                                          <p:attrName>style.visibility</p:attrName>
                                        </p:attrNameLst>
                                      </p:cBhvr>
                                      <p:to>
                                        <p:strVal val="visible"/>
                                      </p:to>
                                    </p:set>
                                    <p:anim calcmode="discrete" valueType="clr">
                                      <p:cBhvr override="childStyle">
                                        <p:cTn id="7" dur="80"/>
                                        <p:tgtEl>
                                          <p:spTgt spid="3277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2772"/>
                                        </p:tgtEl>
                                        <p:attrNameLst>
                                          <p:attrName>fillcolor</p:attrName>
                                        </p:attrNameLst>
                                      </p:cBhvr>
                                      <p:tavLst>
                                        <p:tav tm="0">
                                          <p:val>
                                            <p:clrVal>
                                              <a:schemeClr val="accent2"/>
                                            </p:clrVal>
                                          </p:val>
                                        </p:tav>
                                        <p:tav tm="50000">
                                          <p:val>
                                            <p:clrVal>
                                              <a:schemeClr val="hlink"/>
                                            </p:clrVal>
                                          </p:val>
                                        </p:tav>
                                      </p:tavLst>
                                    </p:anim>
                                    <p:set>
                                      <p:cBhvr>
                                        <p:cTn id="9" dur="80"/>
                                        <p:tgtEl>
                                          <p:spTgt spid="327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Grp="1" noChangeArrowheads="1"/>
          </p:cNvSpPr>
          <p:nvPr>
            <p:ph type="title"/>
          </p:nvPr>
        </p:nvSpPr>
        <p:spPr>
          <a:xfrm>
            <a:off x="457200" y="274638"/>
            <a:ext cx="8229600" cy="6249987"/>
          </a:xfrm>
        </p:spPr>
        <p:txBody>
          <a:bodyPr/>
          <a:lstStyle/>
          <a:p>
            <a:pPr algn="l" eaLnBrk="1" hangingPunct="1">
              <a:defRPr/>
            </a:pPr>
            <a:r>
              <a:rPr lang="tr-TR" altLang="tr-TR" sz="2300" smtClean="0">
                <a:latin typeface="Comic Sans MS" pitchFamily="66" charset="0"/>
              </a:rPr>
              <a:t>    </a:t>
            </a:r>
            <a:r>
              <a:rPr lang="tr-TR" altLang="tr-TR" sz="2300" smtClean="0">
                <a:solidFill>
                  <a:srgbClr val="000000"/>
                </a:solidFill>
                <a:latin typeface="Comic Sans MS" pitchFamily="66" charset="0"/>
              </a:rPr>
              <a:t/>
            </a:r>
            <a:br>
              <a:rPr lang="tr-TR" altLang="tr-TR" sz="2300" smtClean="0">
                <a:solidFill>
                  <a:srgbClr val="000000"/>
                </a:solidFill>
                <a:latin typeface="Comic Sans MS" pitchFamily="66" charset="0"/>
              </a:rPr>
            </a:br>
            <a:r>
              <a:rPr lang="tr-TR" altLang="tr-TR" sz="2300" smtClean="0">
                <a:solidFill>
                  <a:srgbClr val="000000"/>
                </a:solidFill>
                <a:latin typeface="Comic Sans MS" pitchFamily="66" charset="0"/>
              </a:rPr>
              <a:t>  Başımdan geçen kimi olayların öyküsünü yazarken,o olayları yeniden,hem de     zamanında ayrımına varamadığım yönleriyle yaşamanın,küçümsenir bir mutluluk olmadığını söylemeliğim.</a:t>
            </a:r>
            <a:br>
              <a:rPr lang="tr-TR" altLang="tr-TR" sz="2300" smtClean="0">
                <a:solidFill>
                  <a:srgbClr val="000000"/>
                </a:solidFill>
                <a:latin typeface="Comic Sans MS" pitchFamily="66" charset="0"/>
              </a:rPr>
            </a:br>
            <a:r>
              <a:rPr lang="tr-TR" altLang="tr-TR" sz="2300" smtClean="0">
                <a:solidFill>
                  <a:srgbClr val="000000"/>
                </a:solidFill>
                <a:latin typeface="Comic Sans MS" pitchFamily="66" charset="0"/>
              </a:rPr>
              <a:t/>
            </a:r>
            <a:br>
              <a:rPr lang="tr-TR" altLang="tr-TR" sz="2300" smtClean="0">
                <a:solidFill>
                  <a:srgbClr val="000000"/>
                </a:solidFill>
                <a:latin typeface="Comic Sans MS" pitchFamily="66" charset="0"/>
              </a:rPr>
            </a:br>
            <a:r>
              <a:rPr lang="tr-TR" altLang="tr-TR" sz="2300" smtClean="0">
                <a:solidFill>
                  <a:srgbClr val="000000"/>
                </a:solidFill>
                <a:latin typeface="Comic Sans MS" pitchFamily="66" charset="0"/>
              </a:rPr>
              <a:t>  </a:t>
            </a:r>
            <a:r>
              <a:rPr lang="tr-TR" altLang="tr-TR" sz="2300" b="1" smtClean="0">
                <a:solidFill>
                  <a:srgbClr val="000000"/>
                </a:solidFill>
                <a:latin typeface="Comic Sans MS" pitchFamily="66" charset="0"/>
              </a:rPr>
              <a:t>Bu cümle aşağıdakilerden hangisiyle aynı anlamdadır?</a:t>
            </a:r>
            <a:br>
              <a:rPr lang="tr-TR" altLang="tr-TR" sz="2300" b="1" smtClean="0">
                <a:solidFill>
                  <a:srgbClr val="000000"/>
                </a:solidFill>
                <a:latin typeface="Comic Sans MS" pitchFamily="66" charset="0"/>
              </a:rPr>
            </a:br>
            <a:r>
              <a:rPr lang="tr-TR" altLang="tr-TR" sz="2300" b="1" smtClean="0">
                <a:solidFill>
                  <a:srgbClr val="000000"/>
                </a:solidFill>
                <a:latin typeface="Comic Sans MS" pitchFamily="66" charset="0"/>
              </a:rPr>
              <a:t/>
            </a:r>
            <a:br>
              <a:rPr lang="tr-TR" altLang="tr-TR" sz="2300" b="1" smtClean="0">
                <a:solidFill>
                  <a:srgbClr val="000000"/>
                </a:solidFill>
                <a:latin typeface="Comic Sans MS" pitchFamily="66" charset="0"/>
              </a:rPr>
            </a:br>
            <a:r>
              <a:rPr lang="tr-TR" altLang="tr-TR" sz="2300" smtClean="0">
                <a:solidFill>
                  <a:srgbClr val="000000"/>
                </a:solidFill>
                <a:latin typeface="Comic Sans MS" pitchFamily="66" charset="0"/>
              </a:rPr>
              <a:t>  </a:t>
            </a:r>
            <a:r>
              <a:rPr lang="tr-TR" altLang="tr-TR" sz="2300" b="1" smtClean="0">
                <a:solidFill>
                  <a:srgbClr val="FF0000"/>
                </a:solidFill>
                <a:latin typeface="Comic Sans MS" pitchFamily="66" charset="0"/>
              </a:rPr>
              <a:t>A)</a:t>
            </a:r>
            <a:r>
              <a:rPr lang="tr-TR" altLang="tr-TR" sz="2300" smtClean="0">
                <a:solidFill>
                  <a:srgbClr val="000000"/>
                </a:solidFill>
                <a:latin typeface="Comic Sans MS" pitchFamily="66" charset="0"/>
              </a:rPr>
              <a:t>Öykülerimi oluşturmak için,yaşadığım olayları bir süre sonra hatırlamak zorunda olduğumu hiç unutmam.</a:t>
            </a:r>
            <a:br>
              <a:rPr lang="tr-TR" altLang="tr-TR" sz="2300" smtClean="0">
                <a:solidFill>
                  <a:srgbClr val="000000"/>
                </a:solidFill>
                <a:latin typeface="Comic Sans MS" pitchFamily="66" charset="0"/>
              </a:rPr>
            </a:br>
            <a:r>
              <a:rPr lang="tr-TR" altLang="tr-TR" sz="2300" smtClean="0">
                <a:solidFill>
                  <a:srgbClr val="000000"/>
                </a:solidFill>
                <a:latin typeface="Comic Sans MS" pitchFamily="66" charset="0"/>
              </a:rPr>
              <a:t>  </a:t>
            </a:r>
            <a:r>
              <a:rPr lang="tr-TR" altLang="tr-TR" sz="2300" b="1" smtClean="0">
                <a:solidFill>
                  <a:srgbClr val="FF0000"/>
                </a:solidFill>
                <a:latin typeface="Comic Sans MS" pitchFamily="66" charset="0"/>
              </a:rPr>
              <a:t>B)</a:t>
            </a:r>
            <a:r>
              <a:rPr lang="tr-TR" altLang="tr-TR" sz="2300" smtClean="0">
                <a:solidFill>
                  <a:srgbClr val="000000"/>
                </a:solidFill>
                <a:latin typeface="Comic Sans MS" pitchFamily="66" charset="0"/>
              </a:rPr>
              <a:t>Başımdan geçen olayları yapıtlarımda anlatırken onlara yeni bir görünüm kazandırmaya çalışırım.</a:t>
            </a:r>
            <a:br>
              <a:rPr lang="tr-TR" altLang="tr-TR" sz="2300" smtClean="0">
                <a:solidFill>
                  <a:srgbClr val="000000"/>
                </a:solidFill>
                <a:latin typeface="Comic Sans MS" pitchFamily="66" charset="0"/>
              </a:rPr>
            </a:br>
            <a:r>
              <a:rPr lang="tr-TR" altLang="tr-TR" sz="2300" smtClean="0">
                <a:solidFill>
                  <a:srgbClr val="000000"/>
                </a:solidFill>
                <a:latin typeface="Comic Sans MS" pitchFamily="66" charset="0"/>
              </a:rPr>
              <a:t>  </a:t>
            </a:r>
            <a:r>
              <a:rPr lang="tr-TR" altLang="tr-TR" sz="2300" b="1" smtClean="0">
                <a:solidFill>
                  <a:srgbClr val="FF0000"/>
                </a:solidFill>
                <a:latin typeface="Comic Sans MS" pitchFamily="66" charset="0"/>
              </a:rPr>
              <a:t>C)</a:t>
            </a:r>
            <a:r>
              <a:rPr lang="tr-TR" altLang="tr-TR" sz="2300" smtClean="0">
                <a:solidFill>
                  <a:srgbClr val="000000"/>
                </a:solidFill>
                <a:latin typeface="Comic Sans MS" pitchFamily="66" charset="0"/>
              </a:rPr>
              <a:t>Kimi olayların incelikleriyle yansıtılmasının,yazarlığa özgü bir nitelik olduğunu düşüyorum.</a:t>
            </a:r>
            <a:br>
              <a:rPr lang="tr-TR" altLang="tr-TR" sz="2300" smtClean="0">
                <a:solidFill>
                  <a:srgbClr val="000000"/>
                </a:solidFill>
                <a:latin typeface="Comic Sans MS" pitchFamily="66" charset="0"/>
              </a:rPr>
            </a:br>
            <a:r>
              <a:rPr lang="tr-TR" altLang="tr-TR" sz="2300" smtClean="0">
                <a:solidFill>
                  <a:srgbClr val="000000"/>
                </a:solidFill>
                <a:latin typeface="Comic Sans MS" pitchFamily="66" charset="0"/>
              </a:rPr>
              <a:t> </a:t>
            </a:r>
            <a:r>
              <a:rPr lang="tr-TR" altLang="tr-TR" sz="2300" b="1" smtClean="0">
                <a:solidFill>
                  <a:srgbClr val="000000"/>
                </a:solidFill>
                <a:latin typeface="Comic Sans MS" pitchFamily="66" charset="0"/>
              </a:rPr>
              <a:t> </a:t>
            </a:r>
            <a:r>
              <a:rPr lang="tr-TR" altLang="tr-TR" sz="2300" b="1" smtClean="0">
                <a:solidFill>
                  <a:srgbClr val="FF0000"/>
                </a:solidFill>
                <a:latin typeface="Comic Sans MS" pitchFamily="66" charset="0"/>
              </a:rPr>
              <a:t>D)</a:t>
            </a:r>
            <a:r>
              <a:rPr lang="tr-TR" altLang="tr-TR" sz="2300" smtClean="0">
                <a:solidFill>
                  <a:srgbClr val="FF00FF"/>
                </a:solidFill>
                <a:latin typeface="Comic Sans MS" pitchFamily="66" charset="0"/>
              </a:rPr>
              <a:t>Yaşadığım kimi olayları sonradan öyküye dönüştürürken onların fark etmediğim yanlarını tekrar yaşamak bana mutluluk veriyor.</a:t>
            </a:r>
            <a:br>
              <a:rPr lang="tr-TR" altLang="tr-TR" sz="2300" smtClean="0">
                <a:solidFill>
                  <a:srgbClr val="FF00FF"/>
                </a:solidFill>
                <a:latin typeface="Comic Sans MS" pitchFamily="66" charset="0"/>
              </a:rPr>
            </a:br>
            <a:r>
              <a:rPr lang="tr-TR" altLang="tr-TR" sz="2300" smtClean="0">
                <a:solidFill>
                  <a:srgbClr val="000000"/>
                </a:solidFill>
                <a:latin typeface="Comic Sans MS" pitchFamily="66" charset="0"/>
              </a:rPr>
              <a:t> </a:t>
            </a:r>
            <a:r>
              <a:rPr lang="tr-TR" altLang="tr-TR" sz="2300" b="1" smtClean="0">
                <a:solidFill>
                  <a:srgbClr val="000000"/>
                </a:solidFill>
                <a:latin typeface="Comic Sans MS" pitchFamily="66" charset="0"/>
              </a:rPr>
              <a:t> </a:t>
            </a:r>
            <a:r>
              <a:rPr lang="tr-TR" altLang="tr-TR" sz="2300" b="1" smtClean="0">
                <a:solidFill>
                  <a:srgbClr val="FF0000"/>
                </a:solidFill>
                <a:latin typeface="Comic Sans MS" pitchFamily="66" charset="0"/>
              </a:rPr>
              <a:t>E)</a:t>
            </a:r>
            <a:r>
              <a:rPr lang="tr-TR" altLang="tr-TR" sz="2300" smtClean="0">
                <a:solidFill>
                  <a:srgbClr val="000000"/>
                </a:solidFill>
                <a:latin typeface="Comic Sans MS" pitchFamily="66" charset="0"/>
              </a:rPr>
              <a:t>Kimi olayları yaşarken duyduğum üzüntüleri,sonradan onları yazarken mutluluğa dönüştürürüm.</a:t>
            </a:r>
            <a:br>
              <a:rPr lang="tr-TR" altLang="tr-TR" sz="2300" smtClean="0">
                <a:solidFill>
                  <a:srgbClr val="000000"/>
                </a:solidFill>
                <a:latin typeface="Comic Sans MS" pitchFamily="66" charset="0"/>
              </a:rPr>
            </a:br>
            <a:endParaRPr lang="tr-TR" altLang="tr-TR" sz="23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2948"/>
                                        </p:tgtEl>
                                        <p:attrNameLst>
                                          <p:attrName>style.visibility</p:attrName>
                                        </p:attrNameLst>
                                      </p:cBhvr>
                                      <p:to>
                                        <p:strVal val="visible"/>
                                      </p:to>
                                    </p:set>
                                    <p:anim calcmode="discrete" valueType="clr">
                                      <p:cBhvr override="childStyle">
                                        <p:cTn id="7" dur="80"/>
                                        <p:tgtEl>
                                          <p:spTgt spid="8294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2948"/>
                                        </p:tgtEl>
                                        <p:attrNameLst>
                                          <p:attrName>fillcolor</p:attrName>
                                        </p:attrNameLst>
                                      </p:cBhvr>
                                      <p:tavLst>
                                        <p:tav tm="0">
                                          <p:val>
                                            <p:clrVal>
                                              <a:schemeClr val="accent2"/>
                                            </p:clrVal>
                                          </p:val>
                                        </p:tav>
                                        <p:tav tm="50000">
                                          <p:val>
                                            <p:clrVal>
                                              <a:schemeClr val="hlink"/>
                                            </p:clrVal>
                                          </p:val>
                                        </p:tav>
                                      </p:tavLst>
                                    </p:anim>
                                    <p:set>
                                      <p:cBhvr>
                                        <p:cTn id="9" dur="80"/>
                                        <p:tgtEl>
                                          <p:spTgt spid="8294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title"/>
          </p:nvPr>
        </p:nvSpPr>
        <p:spPr>
          <a:xfrm>
            <a:off x="457200" y="274638"/>
            <a:ext cx="8229600" cy="6394450"/>
          </a:xfrm>
        </p:spPr>
        <p:txBody>
          <a:bodyPr/>
          <a:lstStyle/>
          <a:p>
            <a:pPr algn="l" eaLnBrk="1" hangingPunct="1">
              <a:defRPr/>
            </a:pPr>
            <a:r>
              <a:rPr lang="tr-TR" altLang="tr-TR" sz="4900" b="1" smtClean="0">
                <a:latin typeface="Comic Sans MS" pitchFamily="66" charset="0"/>
              </a:rPr>
              <a:t>   </a:t>
            </a:r>
            <a:r>
              <a:rPr lang="tr-TR" altLang="tr-TR" sz="4000" b="1" smtClean="0">
                <a:solidFill>
                  <a:srgbClr val="FF0000"/>
                </a:solidFill>
                <a:latin typeface="Comic Sans MS" pitchFamily="66" charset="0"/>
              </a:rPr>
              <a:t>ÇÖZÜM:</a:t>
            </a:r>
            <a:r>
              <a:rPr lang="tr-TR" altLang="tr-TR" sz="4000" b="1" smtClean="0">
                <a:solidFill>
                  <a:srgbClr val="000000"/>
                </a:solidFill>
                <a:latin typeface="Comic Sans MS" pitchFamily="66" charset="0"/>
              </a:rPr>
              <a:t/>
            </a:r>
            <a:br>
              <a:rPr lang="tr-TR" altLang="tr-TR" sz="4000" b="1"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t>
            </a:r>
            <a:r>
              <a:rPr lang="tr-TR" altLang="tr-TR" sz="3200" smtClean="0">
                <a:solidFill>
                  <a:srgbClr val="000000"/>
                </a:solidFill>
                <a:latin typeface="Comic Sans MS" pitchFamily="66" charset="0"/>
              </a:rPr>
              <a:t>Sorudaki örnek cümlede yazarın kimi olayların öyküsünü yazarken yaşamadığı duyguları yazdıktan sonra duyduğunu ifade etmiştir.D seçeneğindeki cümlede de aynı anlamın olduğu görülmektedir.</a:t>
            </a:r>
            <a:br>
              <a:rPr lang="tr-TR" altLang="tr-TR" sz="3200" smtClean="0">
                <a:solidFill>
                  <a:srgbClr val="000000"/>
                </a:solidFill>
                <a:latin typeface="Comic Sans MS" pitchFamily="66" charset="0"/>
              </a:rPr>
            </a:br>
            <a:r>
              <a:rPr lang="tr-TR" altLang="tr-TR" sz="3200" smtClean="0">
                <a:solidFill>
                  <a:srgbClr val="FF00FF"/>
                </a:solidFill>
                <a:latin typeface="Comic Sans MS" pitchFamily="66" charset="0"/>
              </a:rPr>
              <a:t/>
            </a:r>
            <a:br>
              <a:rPr lang="tr-TR" altLang="tr-TR" sz="3200" smtClean="0">
                <a:solidFill>
                  <a:srgbClr val="FF00FF"/>
                </a:solidFill>
                <a:latin typeface="Comic Sans MS" pitchFamily="66" charset="0"/>
              </a:rPr>
            </a:br>
            <a:r>
              <a:rPr lang="tr-TR" altLang="tr-TR" sz="3200" smtClean="0">
                <a:solidFill>
                  <a:srgbClr val="FF00FF"/>
                </a:solidFill>
                <a:latin typeface="Comic Sans MS" pitchFamily="66" charset="0"/>
              </a:rPr>
              <a:t>                                          </a:t>
            </a:r>
            <a:r>
              <a:rPr lang="tr-TR" altLang="tr-TR" sz="3200" b="1" smtClean="0">
                <a:solidFill>
                  <a:srgbClr val="FF00FF"/>
                </a:solidFill>
                <a:latin typeface="Comic Sans MS" pitchFamily="66" charset="0"/>
              </a:rPr>
              <a:t>   Cevap:D</a:t>
            </a: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endParaRPr lang="tr-TR" altLang="tr-TR" sz="3200" b="1"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4996"/>
                                        </p:tgtEl>
                                        <p:attrNameLst>
                                          <p:attrName>style.visibility</p:attrName>
                                        </p:attrNameLst>
                                      </p:cBhvr>
                                      <p:to>
                                        <p:strVal val="visible"/>
                                      </p:to>
                                    </p:set>
                                    <p:anim calcmode="discrete" valueType="clr">
                                      <p:cBhvr override="childStyle">
                                        <p:cTn id="7" dur="80"/>
                                        <p:tgtEl>
                                          <p:spTgt spid="8499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4996"/>
                                        </p:tgtEl>
                                        <p:attrNameLst>
                                          <p:attrName>fillcolor</p:attrName>
                                        </p:attrNameLst>
                                      </p:cBhvr>
                                      <p:tavLst>
                                        <p:tav tm="0">
                                          <p:val>
                                            <p:clrVal>
                                              <a:schemeClr val="accent2"/>
                                            </p:clrVal>
                                          </p:val>
                                        </p:tav>
                                        <p:tav tm="50000">
                                          <p:val>
                                            <p:clrVal>
                                              <a:schemeClr val="hlink"/>
                                            </p:clrVal>
                                          </p:val>
                                        </p:tav>
                                      </p:tavLst>
                                    </p:anim>
                                    <p:set>
                                      <p:cBhvr>
                                        <p:cTn id="9" dur="80"/>
                                        <p:tgtEl>
                                          <p:spTgt spid="8499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2400" smtClean="0">
                <a:solidFill>
                  <a:srgbClr val="FF0000"/>
                </a:solidFill>
                <a:latin typeface="Comic Sans MS" pitchFamily="66" charset="0"/>
              </a:rPr>
              <a:t> </a:t>
            </a: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“Ne yaşanan her olay öyküye dönüştürülebiliyor ne de öyküye özgü kurallar,her zaman gerçeği aynen anlatmaya uygun düşüyor.”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000000"/>
                </a:solidFill>
                <a:latin typeface="Comic Sans MS" pitchFamily="66" charset="0"/>
              </a:rPr>
              <a:t>Aşağıdakilerden hangisi bu cümleye en yakın anlamdadır?</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 </a:t>
            </a:r>
            <a:r>
              <a:rPr lang="tr-TR" altLang="tr-TR" sz="2400" b="1" smtClean="0">
                <a:solidFill>
                  <a:srgbClr val="FF0000"/>
                </a:solidFill>
                <a:latin typeface="Comic Sans MS" pitchFamily="66" charset="0"/>
              </a:rPr>
              <a:t>A)</a:t>
            </a:r>
            <a:r>
              <a:rPr lang="tr-TR" altLang="tr-TR" sz="2400" smtClean="0">
                <a:solidFill>
                  <a:srgbClr val="000000"/>
                </a:solidFill>
                <a:latin typeface="Comic Sans MS" pitchFamily="66" charset="0"/>
              </a:rPr>
              <a:t>Öyküde ne yaşanmış olaylar anlatılabilir ne de gerçekler      yansıtılabilir.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FF0000"/>
                </a:solidFill>
                <a:latin typeface="Comic Sans MS" pitchFamily="66" charset="0"/>
              </a:rPr>
              <a:t>B)</a:t>
            </a:r>
            <a:r>
              <a:rPr lang="tr-TR" altLang="tr-TR" sz="2400" smtClean="0">
                <a:solidFill>
                  <a:srgbClr val="000000"/>
                </a:solidFill>
                <a:latin typeface="Comic Sans MS" pitchFamily="66" charset="0"/>
              </a:rPr>
              <a:t>Her olayı öyküleştirmek doğru olmaz;her öykünün kendine özgü bir yapısı vardır.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FF0000"/>
                </a:solidFill>
                <a:latin typeface="Comic Sans MS" pitchFamily="66" charset="0"/>
              </a:rPr>
              <a:t>C)</a:t>
            </a:r>
            <a:r>
              <a:rPr lang="tr-TR" altLang="tr-TR" sz="2400" smtClean="0">
                <a:solidFill>
                  <a:srgbClr val="000000"/>
                </a:solidFill>
                <a:latin typeface="Comic Sans MS" pitchFamily="66" charset="0"/>
              </a:rPr>
              <a:t>Yaşanmamış olaylardan öykü çıkaramaz;yaşanmamış olaylar da öykünün sınırlarını aşar</a:t>
            </a:r>
            <a:br>
              <a:rPr lang="tr-TR" altLang="tr-TR" sz="2400" smtClean="0">
                <a:solidFill>
                  <a:srgbClr val="000000"/>
                </a:solidFill>
                <a:latin typeface="Comic Sans MS" pitchFamily="66" charset="0"/>
              </a:rPr>
            </a:br>
            <a:r>
              <a:rPr lang="tr-TR" altLang="tr-TR" sz="2400" b="1" smtClean="0">
                <a:solidFill>
                  <a:srgbClr val="000000"/>
                </a:solidFill>
                <a:latin typeface="Comic Sans MS" pitchFamily="66" charset="0"/>
              </a:rPr>
              <a:t> </a:t>
            </a:r>
            <a:r>
              <a:rPr lang="tr-TR" altLang="tr-TR" sz="2400" b="1" smtClean="0">
                <a:solidFill>
                  <a:srgbClr val="FF0000"/>
                </a:solidFill>
                <a:latin typeface="Comic Sans MS" pitchFamily="66" charset="0"/>
              </a:rPr>
              <a:t>D)</a:t>
            </a:r>
            <a:r>
              <a:rPr lang="tr-TR" altLang="tr-TR" sz="2400" smtClean="0">
                <a:solidFill>
                  <a:srgbClr val="000000"/>
                </a:solidFill>
                <a:latin typeface="Comic Sans MS" pitchFamily="66" charset="0"/>
              </a:rPr>
              <a:t>Yaşanan olaylar çok etkileyicidir;olaylar öyküleştirilirken canlılığını ve etkileyiciliğini yitirir.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FF0000"/>
                </a:solidFill>
                <a:latin typeface="Comic Sans MS" pitchFamily="66" charset="0"/>
              </a:rPr>
              <a:t>E)</a:t>
            </a:r>
            <a:r>
              <a:rPr lang="tr-TR" altLang="tr-TR" sz="2400" smtClean="0">
                <a:solidFill>
                  <a:srgbClr val="FF00FF"/>
                </a:solidFill>
                <a:latin typeface="Comic Sans MS" pitchFamily="66" charset="0"/>
              </a:rPr>
              <a:t>Baştan geçen her olaydan öykü çıkarılamaz;öykünün yapısı olup biteni olduğu gibi yansıtmaya izin vermez.</a:t>
            </a:r>
            <a:br>
              <a:rPr lang="tr-TR" altLang="tr-TR" sz="2400" smtClean="0">
                <a:solidFill>
                  <a:srgbClr val="FF00FF"/>
                </a:solidFill>
                <a:latin typeface="Comic Sans MS" pitchFamily="66" charset="0"/>
              </a:rPr>
            </a:br>
            <a:endParaRPr lang="tr-TR" altLang="tr-TR" sz="2400" smtClean="0">
              <a:solidFill>
                <a:srgbClr val="FF00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8852"/>
                                        </p:tgtEl>
                                        <p:attrNameLst>
                                          <p:attrName>style.visibility</p:attrName>
                                        </p:attrNameLst>
                                      </p:cBhvr>
                                      <p:to>
                                        <p:strVal val="visible"/>
                                      </p:to>
                                    </p:set>
                                    <p:anim calcmode="discrete" valueType="clr">
                                      <p:cBhvr override="childStyle">
                                        <p:cTn id="7" dur="80"/>
                                        <p:tgtEl>
                                          <p:spTgt spid="7885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8852"/>
                                        </p:tgtEl>
                                        <p:attrNameLst>
                                          <p:attrName>fillcolor</p:attrName>
                                        </p:attrNameLst>
                                      </p:cBhvr>
                                      <p:tavLst>
                                        <p:tav tm="0">
                                          <p:val>
                                            <p:clrVal>
                                              <a:schemeClr val="accent2"/>
                                            </p:clrVal>
                                          </p:val>
                                        </p:tav>
                                        <p:tav tm="50000">
                                          <p:val>
                                            <p:clrVal>
                                              <a:schemeClr val="hlink"/>
                                            </p:clrVal>
                                          </p:val>
                                        </p:tav>
                                      </p:tavLst>
                                    </p:anim>
                                    <p:set>
                                      <p:cBhvr>
                                        <p:cTn id="9" dur="80"/>
                                        <p:tgtEl>
                                          <p:spTgt spid="7885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4900" b="1" smtClean="0">
                <a:latin typeface="Comic Sans MS" pitchFamily="66" charset="0"/>
              </a:rPr>
              <a:t>   </a:t>
            </a:r>
            <a:r>
              <a:rPr lang="tr-TR" altLang="tr-TR" sz="3600" b="1" smtClean="0">
                <a:solidFill>
                  <a:srgbClr val="FF0000"/>
                </a:solidFill>
                <a:latin typeface="Comic Sans MS" pitchFamily="66" charset="0"/>
              </a:rPr>
              <a:t>ÇÖZÜM:</a:t>
            </a:r>
            <a:r>
              <a:rPr lang="tr-TR" altLang="tr-TR" sz="3200" b="1" smtClean="0">
                <a:solidFill>
                  <a:srgbClr val="FF0000"/>
                </a:solidFill>
                <a:latin typeface="Comic Sans MS" pitchFamily="66" charset="0"/>
              </a:rPr>
              <a:t/>
            </a:r>
            <a:br>
              <a:rPr lang="tr-TR" altLang="tr-TR" sz="3200" b="1" smtClean="0">
                <a:solidFill>
                  <a:srgbClr val="FF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smtClean="0">
                <a:solidFill>
                  <a:srgbClr val="000000"/>
                </a:solidFill>
                <a:latin typeface="Comic Sans MS" pitchFamily="66" charset="0"/>
              </a:rPr>
              <a:t>    Sorudaki cümlede her olayın öyküye dö- nüşemeyeceği öykünün her zaman gerçeği olduğu gibi   anlatamayacağı anlamı vardır.E seçeneğindeki  cümle bu cümleyle aynı anlamı içermektedir.</a:t>
            </a:r>
            <a:br>
              <a:rPr lang="tr-TR" altLang="tr-TR" sz="3200" smtClean="0">
                <a:solidFill>
                  <a:srgbClr val="000000"/>
                </a:solidFill>
                <a:latin typeface="Comic Sans MS" pitchFamily="66" charset="0"/>
              </a:rPr>
            </a:br>
            <a:r>
              <a:rPr lang="tr-TR" altLang="tr-TR" sz="3200" smtClean="0">
                <a:solidFill>
                  <a:srgbClr val="FF00FF"/>
                </a:solidFill>
                <a:latin typeface="Comic Sans MS" pitchFamily="66" charset="0"/>
              </a:rPr>
              <a:t/>
            </a:r>
            <a:br>
              <a:rPr lang="tr-TR" altLang="tr-TR" sz="3200" smtClean="0">
                <a:solidFill>
                  <a:srgbClr val="FF00FF"/>
                </a:solidFill>
                <a:latin typeface="Comic Sans MS" pitchFamily="66" charset="0"/>
              </a:rPr>
            </a:br>
            <a:r>
              <a:rPr lang="tr-TR" altLang="tr-TR" sz="3200" smtClean="0">
                <a:solidFill>
                  <a:srgbClr val="FF00FF"/>
                </a:solidFill>
                <a:latin typeface="Comic Sans MS" pitchFamily="66" charset="0"/>
              </a:rPr>
              <a:t>                                                </a:t>
            </a:r>
            <a:r>
              <a:rPr lang="tr-TR" altLang="tr-TR" sz="3200" b="1" smtClean="0">
                <a:solidFill>
                  <a:srgbClr val="FF00FF"/>
                </a:solidFill>
                <a:latin typeface="Comic Sans MS" pitchFamily="66" charset="0"/>
              </a:rPr>
              <a:t>Cevap:E</a:t>
            </a: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endParaRPr lang="tr-TR" altLang="tr-TR" sz="3200" b="1"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0900"/>
                                        </p:tgtEl>
                                        <p:attrNameLst>
                                          <p:attrName>style.visibility</p:attrName>
                                        </p:attrNameLst>
                                      </p:cBhvr>
                                      <p:to>
                                        <p:strVal val="visible"/>
                                      </p:to>
                                    </p:set>
                                    <p:anim calcmode="discrete" valueType="clr">
                                      <p:cBhvr override="childStyle">
                                        <p:cTn id="7" dur="80"/>
                                        <p:tgtEl>
                                          <p:spTgt spid="8090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0900"/>
                                        </p:tgtEl>
                                        <p:attrNameLst>
                                          <p:attrName>fillcolor</p:attrName>
                                        </p:attrNameLst>
                                      </p:cBhvr>
                                      <p:tavLst>
                                        <p:tav tm="0">
                                          <p:val>
                                            <p:clrVal>
                                              <a:schemeClr val="accent2"/>
                                            </p:clrVal>
                                          </p:val>
                                        </p:tav>
                                        <p:tav tm="50000">
                                          <p:val>
                                            <p:clrVal>
                                              <a:schemeClr val="hlink"/>
                                            </p:clrVal>
                                          </p:val>
                                        </p:tav>
                                      </p:tavLst>
                                    </p:anim>
                                    <p:set>
                                      <p:cBhvr>
                                        <p:cTn id="9" dur="80"/>
                                        <p:tgtEl>
                                          <p:spTgt spid="8090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442913" y="103188"/>
            <a:ext cx="8243887" cy="6565900"/>
          </a:xfrm>
        </p:spPr>
        <p:txBody>
          <a:bodyPr/>
          <a:lstStyle/>
          <a:p>
            <a:pPr algn="l" eaLnBrk="1" hangingPunct="1">
              <a:defRPr/>
            </a:pPr>
            <a:r>
              <a:rPr lang="tr-TR" altLang="tr-TR" sz="2400" smtClean="0">
                <a:solidFill>
                  <a:srgbClr val="000000"/>
                </a:solidFill>
                <a:latin typeface="Comic Sans MS" pitchFamily="66" charset="0"/>
              </a:rPr>
              <a:t>  ”Tiyatro bir odak noktasıdır; dünyada, tarihte, insanda her ne varsa oraya yansıyabilir; ama sanatın sihirli değneği altında.”</a:t>
            </a:r>
            <a:br>
              <a:rPr lang="tr-TR" altLang="tr-TR" sz="2400" smtClean="0">
                <a:solidFill>
                  <a:srgbClr val="000000"/>
                </a:solidFill>
                <a:latin typeface="Comic Sans MS" pitchFamily="66" charset="0"/>
              </a:rPr>
            </a:br>
            <a:r>
              <a:rPr lang="tr-TR" altLang="tr-TR" sz="2400" b="1" smtClean="0">
                <a:solidFill>
                  <a:srgbClr val="000000"/>
                </a:solidFill>
                <a:latin typeface="Comic Sans MS" pitchFamily="66" charset="0"/>
              </a:rPr>
              <a:t>Aşağıdaki yargıların hangisi bu cümlede söylenmek istenene en yakındır?</a:t>
            </a:r>
            <a:br>
              <a:rPr lang="tr-TR" altLang="tr-TR" sz="2400" b="1" smtClean="0">
                <a:solidFill>
                  <a:srgbClr val="000000"/>
                </a:solidFill>
                <a:latin typeface="Comic Sans MS" pitchFamily="66" charset="0"/>
              </a:rPr>
            </a:br>
            <a:r>
              <a:rPr lang="tr-TR" altLang="tr-TR" sz="2400" smtClean="0">
                <a:solidFill>
                  <a:srgbClr val="FF3300"/>
                </a:solidFill>
                <a:latin typeface="Comic Sans MS" pitchFamily="66" charset="0"/>
              </a:rPr>
              <a:t>A)</a:t>
            </a:r>
            <a:r>
              <a:rPr lang="tr-TR" altLang="tr-TR" sz="2400" smtClean="0">
                <a:solidFill>
                  <a:srgbClr val="000000"/>
                </a:solidFill>
                <a:latin typeface="Comic Sans MS" pitchFamily="66" charset="0"/>
              </a:rPr>
              <a:t> Sanat eseri, hayatı olduğu gibi yansıtmalı, eğlendirmeli ve her sosyal tabakaya seslendirmelidir.</a:t>
            </a:r>
            <a:br>
              <a:rPr lang="tr-TR" altLang="tr-TR" sz="2400" smtClean="0">
                <a:solidFill>
                  <a:srgbClr val="000000"/>
                </a:solidFill>
                <a:latin typeface="Comic Sans MS" pitchFamily="66" charset="0"/>
              </a:rPr>
            </a:br>
            <a:r>
              <a:rPr lang="tr-TR" altLang="tr-TR" sz="2400" smtClean="0">
                <a:solidFill>
                  <a:srgbClr val="FF3300"/>
                </a:solidFill>
                <a:latin typeface="Comic Sans MS" pitchFamily="66" charset="0"/>
              </a:rPr>
              <a:t>B)</a:t>
            </a:r>
            <a:r>
              <a:rPr lang="tr-TR" altLang="tr-TR" sz="2400" smtClean="0">
                <a:solidFill>
                  <a:srgbClr val="000000"/>
                </a:solidFill>
                <a:latin typeface="Comic Sans MS" pitchFamily="66" charset="0"/>
              </a:rPr>
              <a:t> Sanatta gerçek, basit bir kopyadan ibaret olmamalı, yazarın kafasından geçip onun görüşüyle bize sunulmalıdır.</a:t>
            </a:r>
            <a:br>
              <a:rPr lang="tr-TR" altLang="tr-TR" sz="2400" smtClean="0">
                <a:solidFill>
                  <a:srgbClr val="000000"/>
                </a:solidFill>
                <a:latin typeface="Comic Sans MS" pitchFamily="66" charset="0"/>
              </a:rPr>
            </a:br>
            <a:r>
              <a:rPr lang="tr-TR" altLang="tr-TR" sz="2400" smtClean="0">
                <a:solidFill>
                  <a:srgbClr val="FF3300"/>
                </a:solidFill>
                <a:latin typeface="Comic Sans MS" pitchFamily="66" charset="0"/>
              </a:rPr>
              <a:t>C)</a:t>
            </a:r>
            <a:r>
              <a:rPr lang="tr-TR" altLang="tr-TR" sz="2400" smtClean="0">
                <a:solidFill>
                  <a:srgbClr val="000000"/>
                </a:solidFill>
                <a:latin typeface="Comic Sans MS" pitchFamily="66" charset="0"/>
              </a:rPr>
              <a:t> Sanatçı öncü olmak, halkın yürüdüğü yolun ilerisini bir projektör gibi aydınlatmak zorundadır.</a:t>
            </a:r>
            <a:br>
              <a:rPr lang="tr-TR" altLang="tr-TR" sz="2400" smtClean="0">
                <a:solidFill>
                  <a:srgbClr val="000000"/>
                </a:solidFill>
                <a:latin typeface="Comic Sans MS" pitchFamily="66" charset="0"/>
              </a:rPr>
            </a:br>
            <a:r>
              <a:rPr lang="tr-TR" altLang="tr-TR" sz="2400" smtClean="0">
                <a:solidFill>
                  <a:srgbClr val="FF3300"/>
                </a:solidFill>
                <a:latin typeface="Comic Sans MS" pitchFamily="66" charset="0"/>
              </a:rPr>
              <a:t>D)</a:t>
            </a:r>
            <a:r>
              <a:rPr lang="tr-TR" altLang="tr-TR" sz="2400" smtClean="0">
                <a:solidFill>
                  <a:srgbClr val="000000"/>
                </a:solidFill>
                <a:latin typeface="Comic Sans MS" pitchFamily="66" charset="0"/>
              </a:rPr>
              <a:t> Sanatçı bir gözlemci ve deneyimcidir; olayları ve kişileri gözlemlediği gibi verir.</a:t>
            </a:r>
            <a:br>
              <a:rPr lang="tr-TR" altLang="tr-TR" sz="2400" smtClean="0">
                <a:solidFill>
                  <a:srgbClr val="000000"/>
                </a:solidFill>
                <a:latin typeface="Comic Sans MS" pitchFamily="66" charset="0"/>
              </a:rPr>
            </a:br>
            <a:r>
              <a:rPr lang="tr-TR" altLang="tr-TR" sz="2400" smtClean="0">
                <a:solidFill>
                  <a:srgbClr val="FF3300"/>
                </a:solidFill>
                <a:latin typeface="Comic Sans MS" pitchFamily="66" charset="0"/>
              </a:rPr>
              <a:t>E)</a:t>
            </a:r>
            <a:r>
              <a:rPr lang="tr-TR" altLang="tr-TR" sz="2400" smtClean="0">
                <a:solidFill>
                  <a:srgbClr val="000000"/>
                </a:solidFill>
                <a:latin typeface="Comic Sans MS" pitchFamily="66" charset="0"/>
              </a:rPr>
              <a:t> Sanatçı, toplumdaki işlevini, sanat kaygısını her şeyin üstünde tutmakla gerçekleştirebilir.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(1984-ÖSS)</a:t>
            </a:r>
            <a:br>
              <a:rPr lang="tr-TR" altLang="tr-TR" sz="2400" smtClean="0">
                <a:solidFill>
                  <a:srgbClr val="000000"/>
                </a:solidFill>
                <a:latin typeface="Comic Sans MS" pitchFamily="66" charset="0"/>
              </a:rPr>
            </a:br>
            <a:endParaRPr lang="tr-TR" altLang="tr-TR" sz="24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3122"/>
                                        </p:tgtEl>
                                        <p:attrNameLst>
                                          <p:attrName>style.visibility</p:attrName>
                                        </p:attrNameLst>
                                      </p:cBhvr>
                                      <p:to>
                                        <p:strVal val="visible"/>
                                      </p:to>
                                    </p:set>
                                    <p:anim calcmode="discrete" valueType="clr">
                                      <p:cBhvr override="childStyle">
                                        <p:cTn id="7" dur="80"/>
                                        <p:tgtEl>
                                          <p:spTgt spid="13312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3122"/>
                                        </p:tgtEl>
                                        <p:attrNameLst>
                                          <p:attrName>fillcolor</p:attrName>
                                        </p:attrNameLst>
                                      </p:cBhvr>
                                      <p:tavLst>
                                        <p:tav tm="0">
                                          <p:val>
                                            <p:clrVal>
                                              <a:schemeClr val="accent2"/>
                                            </p:clrVal>
                                          </p:val>
                                        </p:tav>
                                        <p:tav tm="50000">
                                          <p:val>
                                            <p:clrVal>
                                              <a:schemeClr val="hlink"/>
                                            </p:clrVal>
                                          </p:val>
                                        </p:tav>
                                      </p:tavLst>
                                    </p:anim>
                                    <p:set>
                                      <p:cBhvr>
                                        <p:cTn id="9" dur="80"/>
                                        <p:tgtEl>
                                          <p:spTgt spid="13312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8" name="Rectangle 4"/>
          <p:cNvSpPr>
            <a:spLocks noGrp="1" noChangeArrowheads="1"/>
          </p:cNvSpPr>
          <p:nvPr>
            <p:ph type="title"/>
          </p:nvPr>
        </p:nvSpPr>
        <p:spPr>
          <a:xfrm>
            <a:off x="442913" y="103188"/>
            <a:ext cx="8243887" cy="6565900"/>
          </a:xfrm>
        </p:spPr>
        <p:txBody>
          <a:bodyPr/>
          <a:lstStyle/>
          <a:p>
            <a:pPr algn="l" eaLnBrk="1" hangingPunct="1">
              <a:defRPr/>
            </a:pP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ÇÖZÜM:</a:t>
            </a:r>
            <a:br>
              <a:rPr lang="tr-TR" altLang="tr-TR" sz="2800" smtClean="0">
                <a:solidFill>
                  <a:srgbClr val="FF0000"/>
                </a:solidFill>
                <a:latin typeface="Comic Sans MS" pitchFamily="66" charset="0"/>
              </a:rPr>
            </a:br>
            <a:r>
              <a:rPr lang="tr-TR" altLang="tr-TR" sz="2800" smtClean="0">
                <a:solidFill>
                  <a:srgbClr val="FF0000"/>
                </a:solidFill>
                <a:latin typeface="Comic Sans MS" pitchFamily="66" charset="0"/>
              </a:rPr>
              <a:t/>
            </a:r>
            <a:br>
              <a:rPr lang="tr-TR" altLang="tr-TR" sz="2800" smtClean="0">
                <a:solidFill>
                  <a:srgbClr val="FF0000"/>
                </a:solidFill>
                <a:latin typeface="Comic Sans MS" pitchFamily="66" charset="0"/>
              </a:rPr>
            </a:br>
            <a:r>
              <a:rPr lang="tr-TR" altLang="tr-TR" sz="2800" smtClean="0">
                <a:solidFill>
                  <a:srgbClr val="000000"/>
                </a:solidFill>
                <a:latin typeface="Comic Sans MS" pitchFamily="66" charset="0"/>
              </a:rPr>
              <a:t>“Sihirli değnek” sözü cümlenin anahtar sözüdür. Nasıl sihirli değnek dokunduğu her şeyi değiştirirse sanat da dış dünyayı değiştirerek tiyatroya yansıtır. Buna göre A, B ve C seçenekleri gerçeğin değişmemesini savunduğundan cümleyle çelişir. E ‘de gerçeklerden ve sanatçının onu değiştirmesinden hiç söz edilmemiş. Gerçeğim kopya olmadığını söyleyen B doğru cevaptır.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67268"/>
                                        </p:tgtEl>
                                        <p:attrNameLst>
                                          <p:attrName>style.visibility</p:attrName>
                                        </p:attrNameLst>
                                      </p:cBhvr>
                                      <p:to>
                                        <p:strVal val="visible"/>
                                      </p:to>
                                    </p:set>
                                    <p:anim calcmode="discrete" valueType="clr">
                                      <p:cBhvr override="childStyle">
                                        <p:cTn id="7" dur="80"/>
                                        <p:tgtEl>
                                          <p:spTgt spid="26726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67268"/>
                                        </p:tgtEl>
                                        <p:attrNameLst>
                                          <p:attrName>fillcolor</p:attrName>
                                        </p:attrNameLst>
                                      </p:cBhvr>
                                      <p:tavLst>
                                        <p:tav tm="0">
                                          <p:val>
                                            <p:clrVal>
                                              <a:schemeClr val="accent2"/>
                                            </p:clrVal>
                                          </p:val>
                                        </p:tav>
                                        <p:tav tm="50000">
                                          <p:val>
                                            <p:clrVal>
                                              <a:schemeClr val="hlink"/>
                                            </p:clrVal>
                                          </p:val>
                                        </p:tav>
                                      </p:tavLst>
                                    </p:anim>
                                    <p:set>
                                      <p:cBhvr>
                                        <p:cTn id="9" dur="80"/>
                                        <p:tgtEl>
                                          <p:spTgt spid="26726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42913" y="103188"/>
            <a:ext cx="8243887" cy="6494462"/>
          </a:xfrm>
        </p:spPr>
        <p:txBody>
          <a:bodyPr/>
          <a:lstStyle/>
          <a:p>
            <a:pPr algn="l" eaLnBrk="1" hangingPunct="1">
              <a:defRPr/>
            </a:pPr>
            <a:r>
              <a:rPr lang="tr-TR" altLang="tr-TR" sz="2800" smtClean="0">
                <a:solidFill>
                  <a:srgbClr val="000000"/>
                </a:solidFill>
                <a:latin typeface="Comic Sans MS" pitchFamily="66" charset="0"/>
              </a:rPr>
              <a:t>    </a:t>
            </a:r>
            <a:r>
              <a:rPr lang="tr-TR" altLang="tr-TR" sz="2800" b="1" smtClean="0">
                <a:solidFill>
                  <a:srgbClr val="000000"/>
                </a:solidFill>
                <a:latin typeface="Comic Sans MS" pitchFamily="66" charset="0"/>
              </a:rPr>
              <a:t>I.</a:t>
            </a:r>
            <a:r>
              <a:rPr lang="tr-TR" altLang="tr-TR" sz="2800" smtClean="0">
                <a:solidFill>
                  <a:srgbClr val="000000"/>
                </a:solidFill>
                <a:latin typeface="Comic Sans MS" pitchFamily="66" charset="0"/>
              </a:rPr>
              <a:t>Yalnız biçime önem veren sanatçı,nasıl konuşulacağını bilen ama söyleyecek sözü olmayan konuşmacıya benzer.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t>
            </a:r>
            <a:r>
              <a:rPr lang="tr-TR" altLang="tr-TR" sz="2800" b="1" smtClean="0">
                <a:solidFill>
                  <a:srgbClr val="000000"/>
                </a:solidFill>
                <a:latin typeface="Comic Sans MS" pitchFamily="66" charset="0"/>
              </a:rPr>
              <a:t>II.</a:t>
            </a:r>
            <a:r>
              <a:rPr lang="tr-TR" altLang="tr-TR" sz="2800" smtClean="0">
                <a:solidFill>
                  <a:srgbClr val="000000"/>
                </a:solidFill>
                <a:latin typeface="Comic Sans MS" pitchFamily="66" charset="0"/>
              </a:rPr>
              <a:t>Zaman içinde,yapıtlarını biçim ve içeriğinde hiç değişiklik yapmamış pek çok sanatçı vardır.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t>
            </a:r>
            <a:r>
              <a:rPr lang="tr-TR" altLang="tr-TR" sz="2800" b="1" smtClean="0">
                <a:solidFill>
                  <a:srgbClr val="000000"/>
                </a:solidFill>
                <a:latin typeface="Comic Sans MS" pitchFamily="66" charset="0"/>
              </a:rPr>
              <a:t>III.</a:t>
            </a:r>
            <a:r>
              <a:rPr lang="tr-TR" altLang="tr-TR" sz="2800" smtClean="0">
                <a:solidFill>
                  <a:srgbClr val="000000"/>
                </a:solidFill>
                <a:latin typeface="Comic Sans MS" pitchFamily="66" charset="0"/>
              </a:rPr>
              <a:t>Bu sanatçımızın,eski biçimlerle günümüz içeriğini yansıtmaya çalışması,yeni bir yöntem değildir.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t>
            </a:r>
            <a:r>
              <a:rPr lang="tr-TR" altLang="tr-TR" sz="2800" b="1" smtClean="0">
                <a:solidFill>
                  <a:srgbClr val="000000"/>
                </a:solidFill>
                <a:latin typeface="Comic Sans MS" pitchFamily="66" charset="0"/>
              </a:rPr>
              <a:t>IV.</a:t>
            </a:r>
            <a:r>
              <a:rPr lang="tr-TR" altLang="tr-TR" sz="2800" smtClean="0">
                <a:solidFill>
                  <a:srgbClr val="000000"/>
                </a:solidFill>
                <a:latin typeface="Comic Sans MS" pitchFamily="66" charset="0"/>
              </a:rPr>
              <a:t>Sanatçının yapıtlarında biçimle içerik,bir kağıdın iki yüzü gibi birbirinden ayrılmaz.</a:t>
            </a:r>
            <a:br>
              <a:rPr lang="tr-TR" altLang="tr-TR" sz="2800" smtClean="0">
                <a:solidFill>
                  <a:srgbClr val="000000"/>
                </a:solidFill>
                <a:latin typeface="Comic Sans MS" pitchFamily="66" charset="0"/>
              </a:rPr>
            </a:br>
            <a:r>
              <a:rPr lang="tr-TR" altLang="tr-TR" sz="2800" b="1" smtClean="0">
                <a:solidFill>
                  <a:srgbClr val="000000"/>
                </a:solidFill>
                <a:latin typeface="Comic Sans MS" pitchFamily="66" charset="0"/>
              </a:rPr>
              <a:t>Bu cümlelerden,savunulan düşünce bakımında birbirine en yakın olanlar hangileridir?</a:t>
            </a:r>
            <a:br>
              <a:rPr lang="tr-TR" altLang="tr-TR" sz="2800" b="1" smtClean="0">
                <a:solidFill>
                  <a:srgbClr val="000000"/>
                </a:solidFill>
                <a:latin typeface="Comic Sans MS" pitchFamily="66" charset="0"/>
              </a:rPr>
            </a:br>
            <a:r>
              <a:rPr lang="tr-TR" altLang="tr-TR" sz="2800" smtClean="0">
                <a:solidFill>
                  <a:srgbClr val="FF3300"/>
                </a:solidFill>
                <a:latin typeface="Comic Sans MS" pitchFamily="66" charset="0"/>
              </a:rPr>
              <a:t>A)</a:t>
            </a:r>
            <a:r>
              <a:rPr lang="tr-TR" altLang="tr-TR" sz="2800" smtClean="0">
                <a:solidFill>
                  <a:srgbClr val="000000"/>
                </a:solidFill>
                <a:latin typeface="Comic Sans MS" pitchFamily="66" charset="0"/>
              </a:rPr>
              <a:t>I ve II        </a:t>
            </a:r>
            <a:r>
              <a:rPr lang="tr-TR" altLang="tr-TR" sz="2800" smtClean="0">
                <a:solidFill>
                  <a:srgbClr val="FF3300"/>
                </a:solidFill>
                <a:latin typeface="Comic Sans MS" pitchFamily="66" charset="0"/>
              </a:rPr>
              <a:t>B)</a:t>
            </a:r>
            <a:r>
              <a:rPr lang="tr-TR" altLang="tr-TR" sz="2800" smtClean="0">
                <a:solidFill>
                  <a:srgbClr val="000000"/>
                </a:solidFill>
                <a:latin typeface="Comic Sans MS" pitchFamily="66" charset="0"/>
              </a:rPr>
              <a:t>I ve III         </a:t>
            </a:r>
            <a:r>
              <a:rPr lang="tr-TR" altLang="tr-TR" sz="2800" smtClean="0">
                <a:solidFill>
                  <a:srgbClr val="FF3300"/>
                </a:solidFill>
                <a:latin typeface="Comic Sans MS" pitchFamily="66" charset="0"/>
              </a:rPr>
              <a:t>C)</a:t>
            </a:r>
            <a:r>
              <a:rPr lang="tr-TR" altLang="tr-TR" sz="2800" smtClean="0">
                <a:solidFill>
                  <a:srgbClr val="000000"/>
                </a:solidFill>
                <a:latin typeface="Comic Sans MS" pitchFamily="66" charset="0"/>
              </a:rPr>
              <a:t>I ve IV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t>
            </a:r>
            <a:r>
              <a:rPr lang="tr-TR" altLang="tr-TR" sz="2800" smtClean="0">
                <a:solidFill>
                  <a:srgbClr val="FF3300"/>
                </a:solidFill>
                <a:latin typeface="Comic Sans MS" pitchFamily="66" charset="0"/>
              </a:rPr>
              <a:t>D)</a:t>
            </a:r>
            <a:r>
              <a:rPr lang="tr-TR" altLang="tr-TR" sz="2800" smtClean="0">
                <a:solidFill>
                  <a:srgbClr val="000000"/>
                </a:solidFill>
                <a:latin typeface="Comic Sans MS" pitchFamily="66" charset="0"/>
              </a:rPr>
              <a:t>II ve III        </a:t>
            </a:r>
            <a:r>
              <a:rPr lang="tr-TR" altLang="tr-TR" sz="2800" smtClean="0">
                <a:solidFill>
                  <a:srgbClr val="FF3300"/>
                </a:solidFill>
                <a:latin typeface="Comic Sans MS" pitchFamily="66" charset="0"/>
              </a:rPr>
              <a:t>E)</a:t>
            </a:r>
            <a:r>
              <a:rPr lang="tr-TR" altLang="tr-TR" sz="2800" smtClean="0">
                <a:solidFill>
                  <a:srgbClr val="000000"/>
                </a:solidFill>
                <a:latin typeface="Comic Sans MS" pitchFamily="66" charset="0"/>
              </a:rPr>
              <a:t>II ve IV</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(1988-ÖSS)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3362"/>
                                        </p:tgtEl>
                                        <p:attrNameLst>
                                          <p:attrName>style.visibility</p:attrName>
                                        </p:attrNameLst>
                                      </p:cBhvr>
                                      <p:to>
                                        <p:strVal val="visible"/>
                                      </p:to>
                                    </p:set>
                                    <p:anim calcmode="discrete" valueType="clr">
                                      <p:cBhvr override="childStyle">
                                        <p:cTn id="7" dur="80"/>
                                        <p:tgtEl>
                                          <p:spTgt spid="14336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3362"/>
                                        </p:tgtEl>
                                        <p:attrNameLst>
                                          <p:attrName>fillcolor</p:attrName>
                                        </p:attrNameLst>
                                      </p:cBhvr>
                                      <p:tavLst>
                                        <p:tav tm="0">
                                          <p:val>
                                            <p:clrVal>
                                              <a:schemeClr val="accent2"/>
                                            </p:clrVal>
                                          </p:val>
                                        </p:tav>
                                        <p:tav tm="50000">
                                          <p:val>
                                            <p:clrVal>
                                              <a:schemeClr val="hlink"/>
                                            </p:clrVal>
                                          </p:val>
                                        </p:tav>
                                      </p:tavLst>
                                    </p:anim>
                                    <p:set>
                                      <p:cBhvr>
                                        <p:cTn id="9" dur="80"/>
                                        <p:tgtEl>
                                          <p:spTgt spid="14336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6"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ÇÖZÜM:</a:t>
            </a:r>
            <a:br>
              <a:rPr lang="tr-TR" altLang="tr-TR" sz="2800" smtClean="0">
                <a:solidFill>
                  <a:srgbClr val="FF0000"/>
                </a:solidFill>
                <a:latin typeface="Comic Sans MS" pitchFamily="66" charset="0"/>
              </a:rPr>
            </a:br>
            <a:r>
              <a:rPr lang="tr-TR" altLang="tr-TR" sz="2800" smtClean="0">
                <a:solidFill>
                  <a:srgbClr val="FF0000"/>
                </a:solidFill>
                <a:latin typeface="Comic Sans MS" pitchFamily="66" charset="0"/>
              </a:rPr>
              <a:t/>
            </a:r>
            <a:br>
              <a:rPr lang="tr-TR" altLang="tr-TR" sz="2800" smtClean="0">
                <a:solidFill>
                  <a:srgbClr val="FF0000"/>
                </a:solidFill>
                <a:latin typeface="Comic Sans MS" pitchFamily="66" charset="0"/>
              </a:rPr>
            </a:br>
            <a:r>
              <a:rPr lang="tr-TR" altLang="tr-TR" sz="2800" smtClean="0">
                <a:solidFill>
                  <a:srgbClr val="000000"/>
                </a:solidFill>
                <a:latin typeface="Comic Sans MS" pitchFamily="66" charset="0"/>
              </a:rPr>
              <a:t>Numaralanmış cümlelere baktığımızda I. cümlede yalnız biçime önem vermenin yanlış olduğu, II. cümlede kendini yenilemeyen sanatçıların da olduğu, III. cümlede eski biçimlerle günümüz konularının anlatıldığı, IV. cümlede biçimle içeriğin ayrılmaz bir bütün olduğu anlatılmıştır.  Görüldüğü gibi I. ve IV.  cümlelerde  birbirine yakın düşünceler savunulmuştur.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Cevap C</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69316"/>
                                        </p:tgtEl>
                                        <p:attrNameLst>
                                          <p:attrName>style.visibility</p:attrName>
                                        </p:attrNameLst>
                                      </p:cBhvr>
                                      <p:to>
                                        <p:strVal val="visible"/>
                                      </p:to>
                                    </p:set>
                                    <p:anim calcmode="discrete" valueType="clr">
                                      <p:cBhvr override="childStyle">
                                        <p:cTn id="7" dur="80"/>
                                        <p:tgtEl>
                                          <p:spTgt spid="26931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69316"/>
                                        </p:tgtEl>
                                        <p:attrNameLst>
                                          <p:attrName>fillcolor</p:attrName>
                                        </p:attrNameLst>
                                      </p:cBhvr>
                                      <p:tavLst>
                                        <p:tav tm="0">
                                          <p:val>
                                            <p:clrVal>
                                              <a:schemeClr val="accent2"/>
                                            </p:clrVal>
                                          </p:val>
                                        </p:tav>
                                        <p:tav tm="50000">
                                          <p:val>
                                            <p:clrVal>
                                              <a:schemeClr val="hlink"/>
                                            </p:clrVal>
                                          </p:val>
                                        </p:tav>
                                      </p:tavLst>
                                    </p:anim>
                                    <p:set>
                                      <p:cBhvr>
                                        <p:cTn id="9" dur="80"/>
                                        <p:tgtEl>
                                          <p:spTgt spid="26931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Grp="1" noChangeArrowheads="1"/>
          </p:cNvSpPr>
          <p:nvPr>
            <p:ph type="title"/>
          </p:nvPr>
        </p:nvSpPr>
        <p:spPr>
          <a:xfrm>
            <a:off x="457200" y="274638"/>
            <a:ext cx="8229600" cy="6394450"/>
          </a:xfrm>
        </p:spPr>
        <p:txBody>
          <a:bodyPr/>
          <a:lstStyle/>
          <a:p>
            <a:pPr algn="l" eaLnBrk="1" hangingPunct="1">
              <a:defRPr/>
            </a:pP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r>
              <a:rPr lang="tr-TR" altLang="tr-TR" sz="2800" b="1" smtClean="0">
                <a:solidFill>
                  <a:srgbClr val="000000"/>
                </a:solidFill>
                <a:latin typeface="Comic Sans MS" pitchFamily="66" charset="0"/>
              </a:rPr>
              <a:t>  Aşağıdaki dizelerin hangisinde </a:t>
            </a:r>
            <a:r>
              <a:rPr lang="tr-TR" altLang="tr-TR" sz="2800" smtClean="0">
                <a:solidFill>
                  <a:srgbClr val="000000"/>
                </a:solidFill>
                <a:latin typeface="Comic Sans MS" pitchFamily="66" charset="0"/>
              </a:rPr>
              <a:t>“hayıflanma, üzülme” </a:t>
            </a:r>
            <a:r>
              <a:rPr lang="tr-TR" altLang="tr-TR" sz="2800" b="1" smtClean="0">
                <a:solidFill>
                  <a:srgbClr val="000000"/>
                </a:solidFill>
                <a:latin typeface="Comic Sans MS" pitchFamily="66" charset="0"/>
              </a:rPr>
              <a:t>söz  konusudur?</a:t>
            </a:r>
            <a:br>
              <a:rPr lang="tr-TR" altLang="tr-TR" sz="2800" b="1" smtClean="0">
                <a:solidFill>
                  <a:srgbClr val="000000"/>
                </a:solidFill>
                <a:latin typeface="Comic Sans MS" pitchFamily="66" charset="0"/>
              </a:rPr>
            </a:b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r>
              <a:rPr lang="tr-TR" altLang="tr-TR" sz="2800" b="1" smtClean="0">
                <a:solidFill>
                  <a:srgbClr val="000000"/>
                </a:solidFill>
                <a:latin typeface="Comic Sans MS" pitchFamily="66" charset="0"/>
              </a:rPr>
              <a:t> </a:t>
            </a:r>
            <a:r>
              <a:rPr lang="tr-TR" altLang="tr-TR" sz="2800" b="1" smtClean="0">
                <a:solidFill>
                  <a:srgbClr val="FF0000"/>
                </a:solidFill>
                <a:latin typeface="Comic Sans MS" pitchFamily="66" charset="0"/>
              </a:rPr>
              <a:t>A)</a:t>
            </a:r>
            <a:r>
              <a:rPr lang="tr-TR" altLang="tr-TR" sz="2800" smtClean="0">
                <a:solidFill>
                  <a:srgbClr val="000000"/>
                </a:solidFill>
                <a:latin typeface="Comic Sans MS" pitchFamily="66" charset="0"/>
              </a:rPr>
              <a:t>Kınalanmış gibi dağlar,dereler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Ne güzel güz,ne güzel eylül olur.</a:t>
            </a: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r>
              <a:rPr lang="tr-TR" altLang="tr-TR" sz="2800" b="1" smtClean="0">
                <a:solidFill>
                  <a:srgbClr val="000000"/>
                </a:solidFill>
                <a:latin typeface="Comic Sans MS" pitchFamily="66" charset="0"/>
              </a:rPr>
              <a:t> </a:t>
            </a:r>
            <a:r>
              <a:rPr lang="tr-TR" altLang="tr-TR" sz="2800" b="1" smtClean="0">
                <a:solidFill>
                  <a:srgbClr val="FF0000"/>
                </a:solidFill>
                <a:latin typeface="Comic Sans MS" pitchFamily="66" charset="0"/>
              </a:rPr>
              <a:t>B)</a:t>
            </a:r>
            <a:r>
              <a:rPr lang="tr-TR" altLang="tr-TR" sz="2800" smtClean="0">
                <a:solidFill>
                  <a:srgbClr val="000000"/>
                </a:solidFill>
                <a:latin typeface="Comic Sans MS" pitchFamily="66" charset="0"/>
              </a:rPr>
              <a:t>Desem ki vakitlerden bir nisan  akşamıdır.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Rüzgarların en ferahlatıcısı senden esiyor.</a:t>
            </a: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r>
              <a:rPr lang="tr-TR" altLang="tr-TR" sz="2800" b="1" smtClean="0">
                <a:solidFill>
                  <a:srgbClr val="000000"/>
                </a:solidFill>
                <a:latin typeface="Comic Sans MS" pitchFamily="66" charset="0"/>
              </a:rPr>
              <a:t> </a:t>
            </a:r>
            <a:r>
              <a:rPr lang="tr-TR" altLang="tr-TR" sz="2800" b="1" smtClean="0">
                <a:solidFill>
                  <a:srgbClr val="FF0000"/>
                </a:solidFill>
                <a:latin typeface="Comic Sans MS" pitchFamily="66" charset="0"/>
              </a:rPr>
              <a:t>C)</a:t>
            </a:r>
            <a:r>
              <a:rPr lang="tr-TR" altLang="tr-TR" sz="2800" smtClean="0">
                <a:solidFill>
                  <a:srgbClr val="FF00FF"/>
                </a:solidFill>
                <a:latin typeface="Comic Sans MS" pitchFamily="66" charset="0"/>
              </a:rPr>
              <a:t>Yaz göç ediyor,ne yazık,yine güz</a:t>
            </a:r>
            <a:br>
              <a:rPr lang="tr-TR" altLang="tr-TR" sz="2800" smtClean="0">
                <a:solidFill>
                  <a:srgbClr val="FF00FF"/>
                </a:solidFill>
                <a:latin typeface="Comic Sans MS" pitchFamily="66" charset="0"/>
              </a:rPr>
            </a:br>
            <a:r>
              <a:rPr lang="tr-TR" altLang="tr-TR" sz="2800" smtClean="0">
                <a:solidFill>
                  <a:srgbClr val="FF00FF"/>
                </a:solidFill>
                <a:latin typeface="Comic Sans MS" pitchFamily="66" charset="0"/>
              </a:rPr>
              <a:t>    Mor dağlarda güneş doğmadan henüz</a:t>
            </a:r>
            <a:r>
              <a:rPr lang="tr-TR" altLang="tr-TR" sz="2800" b="1" smtClean="0">
                <a:solidFill>
                  <a:srgbClr val="FF00FF"/>
                </a:solidFill>
                <a:latin typeface="Comic Sans MS" pitchFamily="66" charset="0"/>
              </a:rPr>
              <a:t/>
            </a:r>
            <a:br>
              <a:rPr lang="tr-TR" altLang="tr-TR" sz="2800" b="1" smtClean="0">
                <a:solidFill>
                  <a:srgbClr val="FF00FF"/>
                </a:solidFill>
                <a:latin typeface="Comic Sans MS" pitchFamily="66" charset="0"/>
              </a:rPr>
            </a:br>
            <a:r>
              <a:rPr lang="tr-TR" altLang="tr-TR" sz="2800" b="1" smtClean="0">
                <a:solidFill>
                  <a:srgbClr val="000000"/>
                </a:solidFill>
                <a:latin typeface="Comic Sans MS" pitchFamily="66" charset="0"/>
              </a:rPr>
              <a:t> </a:t>
            </a:r>
            <a:r>
              <a:rPr lang="tr-TR" altLang="tr-TR" sz="2800" b="1" smtClean="0">
                <a:solidFill>
                  <a:srgbClr val="FF0000"/>
                </a:solidFill>
                <a:latin typeface="Comic Sans MS" pitchFamily="66" charset="0"/>
              </a:rPr>
              <a:t>D)</a:t>
            </a:r>
            <a:r>
              <a:rPr lang="tr-TR" altLang="tr-TR" sz="2800" smtClean="0">
                <a:solidFill>
                  <a:srgbClr val="000000"/>
                </a:solidFill>
                <a:latin typeface="Comic Sans MS" pitchFamily="66" charset="0"/>
              </a:rPr>
              <a:t>Kuşlar gelecek damların üstünden</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Kuşlar konacak dağlara</a:t>
            </a: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r>
              <a:rPr lang="tr-TR" altLang="tr-TR" sz="2800" b="1" smtClean="0">
                <a:solidFill>
                  <a:srgbClr val="000000"/>
                </a:solidFill>
                <a:latin typeface="Comic Sans MS" pitchFamily="66" charset="0"/>
              </a:rPr>
              <a:t> </a:t>
            </a:r>
            <a:r>
              <a:rPr lang="tr-TR" altLang="tr-TR" sz="2800" b="1" smtClean="0">
                <a:solidFill>
                  <a:srgbClr val="FF0000"/>
                </a:solidFill>
                <a:latin typeface="Comic Sans MS" pitchFamily="66" charset="0"/>
              </a:rPr>
              <a:t>E)</a:t>
            </a:r>
            <a:r>
              <a:rPr lang="tr-TR" altLang="tr-TR" sz="2800" smtClean="0">
                <a:solidFill>
                  <a:srgbClr val="000000"/>
                </a:solidFill>
                <a:latin typeface="Comic Sans MS" pitchFamily="66" charset="0"/>
              </a:rPr>
              <a:t>Lale,sümbüller içinde hüma kuşları  ötüyor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Avcılar yolu tutmuşlar erken erken</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8612"/>
                                        </p:tgtEl>
                                        <p:attrNameLst>
                                          <p:attrName>style.visibility</p:attrName>
                                        </p:attrNameLst>
                                      </p:cBhvr>
                                      <p:to>
                                        <p:strVal val="visible"/>
                                      </p:to>
                                    </p:set>
                                    <p:anim calcmode="discrete" valueType="clr">
                                      <p:cBhvr override="childStyle">
                                        <p:cTn id="7" dur="80"/>
                                        <p:tgtEl>
                                          <p:spTgt spid="6861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8612"/>
                                        </p:tgtEl>
                                        <p:attrNameLst>
                                          <p:attrName>fillcolor</p:attrName>
                                        </p:attrNameLst>
                                      </p:cBhvr>
                                      <p:tavLst>
                                        <p:tav tm="0">
                                          <p:val>
                                            <p:clrVal>
                                              <a:schemeClr val="accent2"/>
                                            </p:clrVal>
                                          </p:val>
                                        </p:tav>
                                        <p:tav tm="50000">
                                          <p:val>
                                            <p:clrVal>
                                              <a:schemeClr val="hlink"/>
                                            </p:clrVal>
                                          </p:val>
                                        </p:tav>
                                      </p:tavLst>
                                    </p:anim>
                                    <p:set>
                                      <p:cBhvr>
                                        <p:cTn id="9" dur="80"/>
                                        <p:tgtEl>
                                          <p:spTgt spid="686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42913" y="103188"/>
            <a:ext cx="8243887" cy="6565900"/>
          </a:xfrm>
        </p:spPr>
        <p:txBody>
          <a:bodyPr/>
          <a:lstStyle/>
          <a:p>
            <a:pPr algn="l" eaLnBrk="1" hangingPunct="1">
              <a:defRPr/>
            </a:pPr>
            <a:r>
              <a:rPr lang="tr-TR" altLang="tr-TR" sz="2800" smtClean="0">
                <a:solidFill>
                  <a:srgbClr val="000000"/>
                </a:solidFill>
                <a:latin typeface="Comic Sans MS" pitchFamily="66" charset="0"/>
              </a:rPr>
              <a:t>” (I) Bana göre şiir; özünü halk kültüründen almalı. (II) Halk kültürü tükenmez bir hazinedir. (III) Halk ne söyleyecekse doğrudan söyler. (IV) Dolambaçlı yollara sapmaz. (V) Halkımız acı sözlerden tatlı sözler üretir. (VI) Çirkinliklerden güzellik yaratır.”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b="1" smtClean="0">
                <a:solidFill>
                  <a:srgbClr val="000000"/>
                </a:solidFill>
                <a:latin typeface="Comic Sans MS" pitchFamily="66" charset="0"/>
              </a:rPr>
              <a:t>Parçada, anlamca birbirine en yakın olan iki cümle hangisidir?</a:t>
            </a:r>
            <a:br>
              <a:rPr lang="tr-TR" altLang="tr-TR" sz="2800" b="1" smtClean="0">
                <a:solidFill>
                  <a:srgbClr val="000000"/>
                </a:solidFill>
                <a:latin typeface="Comic Sans MS" pitchFamily="66" charset="0"/>
              </a:rPr>
            </a:br>
            <a:r>
              <a:rPr lang="tr-TR" altLang="tr-TR" sz="2800" smtClean="0">
                <a:latin typeface="Comic Sans MS" pitchFamily="66" charset="0"/>
              </a:rPr>
              <a:t/>
            </a:r>
            <a:br>
              <a:rPr lang="tr-TR" altLang="tr-TR" sz="2800" smtClean="0">
                <a:latin typeface="Comic Sans MS" pitchFamily="66" charset="0"/>
              </a:rPr>
            </a:br>
            <a:r>
              <a:rPr lang="tr-TR" altLang="tr-TR" sz="2800" smtClean="0">
                <a:solidFill>
                  <a:srgbClr val="FF3300"/>
                </a:solidFill>
                <a:latin typeface="Comic Sans MS" pitchFamily="66" charset="0"/>
              </a:rPr>
              <a:t>A) </a:t>
            </a:r>
            <a:r>
              <a:rPr lang="tr-TR" altLang="tr-TR" sz="2800" smtClean="0">
                <a:solidFill>
                  <a:srgbClr val="000000"/>
                </a:solidFill>
                <a:latin typeface="Comic Sans MS" pitchFamily="66" charset="0"/>
              </a:rPr>
              <a:t>I,II</a:t>
            </a:r>
            <a:r>
              <a:rPr lang="tr-TR" altLang="tr-TR" sz="2800" smtClean="0">
                <a:solidFill>
                  <a:srgbClr val="FF3300"/>
                </a:solidFill>
                <a:latin typeface="Comic Sans MS" pitchFamily="66" charset="0"/>
              </a:rPr>
              <a:t>   B) </a:t>
            </a:r>
            <a:r>
              <a:rPr lang="tr-TR" altLang="tr-TR" sz="2800" smtClean="0">
                <a:solidFill>
                  <a:srgbClr val="000000"/>
                </a:solidFill>
                <a:latin typeface="Comic Sans MS" pitchFamily="66" charset="0"/>
              </a:rPr>
              <a:t>II,III</a:t>
            </a:r>
            <a:r>
              <a:rPr lang="tr-TR" altLang="tr-TR" sz="2800" smtClean="0">
                <a:solidFill>
                  <a:srgbClr val="FF3300"/>
                </a:solidFill>
                <a:latin typeface="Comic Sans MS" pitchFamily="66" charset="0"/>
              </a:rPr>
              <a:t>   C) </a:t>
            </a:r>
            <a:r>
              <a:rPr lang="tr-TR" altLang="tr-TR" sz="2800" smtClean="0">
                <a:solidFill>
                  <a:srgbClr val="000000"/>
                </a:solidFill>
                <a:latin typeface="Comic Sans MS" pitchFamily="66" charset="0"/>
              </a:rPr>
              <a:t>III,IV</a:t>
            </a:r>
            <a:r>
              <a:rPr lang="tr-TR" altLang="tr-TR" sz="2800" smtClean="0">
                <a:solidFill>
                  <a:srgbClr val="FF3300"/>
                </a:solidFill>
                <a:latin typeface="Comic Sans MS" pitchFamily="66" charset="0"/>
              </a:rPr>
              <a:t>   D)</a:t>
            </a:r>
            <a:r>
              <a:rPr lang="tr-TR" altLang="tr-TR" sz="2800" smtClean="0">
                <a:latin typeface="Comic Sans MS" pitchFamily="66" charset="0"/>
              </a:rPr>
              <a:t> </a:t>
            </a:r>
            <a:r>
              <a:rPr lang="tr-TR" altLang="tr-TR" sz="2800" smtClean="0">
                <a:solidFill>
                  <a:srgbClr val="000000"/>
                </a:solidFill>
                <a:latin typeface="Comic Sans MS" pitchFamily="66" charset="0"/>
              </a:rPr>
              <a:t>IV,V </a:t>
            </a:r>
            <a:r>
              <a:rPr lang="tr-TR" altLang="tr-TR" sz="2800" smtClean="0">
                <a:latin typeface="Comic Sans MS" pitchFamily="66" charset="0"/>
              </a:rPr>
              <a:t> </a:t>
            </a:r>
            <a:r>
              <a:rPr lang="tr-TR" altLang="tr-TR" sz="2800" smtClean="0">
                <a:solidFill>
                  <a:srgbClr val="FF3300"/>
                </a:solidFill>
                <a:latin typeface="Comic Sans MS" pitchFamily="66" charset="0"/>
              </a:rPr>
              <a:t>E)</a:t>
            </a:r>
            <a:r>
              <a:rPr lang="tr-TR" altLang="tr-TR" sz="2800" smtClean="0">
                <a:latin typeface="Comic Sans MS" pitchFamily="66" charset="0"/>
              </a:rPr>
              <a:t> </a:t>
            </a:r>
            <a:r>
              <a:rPr lang="tr-TR" altLang="tr-TR" sz="2800" smtClean="0">
                <a:solidFill>
                  <a:srgbClr val="000000"/>
                </a:solidFill>
                <a:latin typeface="Comic Sans MS" pitchFamily="66" charset="0"/>
              </a:rPr>
              <a:t> V,VI</a:t>
            </a:r>
            <a:r>
              <a:rPr lang="tr-TR" altLang="tr-TR" sz="2800" smtClean="0">
                <a:latin typeface="Comic Sans MS" pitchFamily="66" charset="0"/>
              </a:rPr>
              <a:t/>
            </a:r>
            <a:br>
              <a:rPr lang="tr-TR" altLang="tr-TR" sz="2800" smtClean="0">
                <a:latin typeface="Comic Sans MS" pitchFamily="66" charset="0"/>
              </a:rPr>
            </a:br>
            <a:r>
              <a:rPr lang="tr-TR" altLang="tr-TR" sz="2800" smtClean="0">
                <a:latin typeface="Comic Sans MS" pitchFamily="66" charset="0"/>
              </a:rPr>
              <a:t>                                                               </a:t>
            </a:r>
            <a:br>
              <a:rPr lang="tr-TR" altLang="tr-TR" sz="2800" smtClean="0">
                <a:latin typeface="Comic Sans MS" pitchFamily="66" charset="0"/>
              </a:rPr>
            </a:br>
            <a:r>
              <a:rPr lang="tr-TR" altLang="tr-TR" sz="2800" smtClean="0">
                <a:latin typeface="Comic Sans MS" pitchFamily="66" charset="0"/>
              </a:rPr>
              <a:t>                                                                  </a:t>
            </a:r>
            <a:br>
              <a:rPr lang="tr-TR" altLang="tr-TR" sz="2800" smtClean="0">
                <a:latin typeface="Comic Sans MS" pitchFamily="66" charset="0"/>
              </a:rPr>
            </a:br>
            <a:r>
              <a:rPr lang="tr-TR" altLang="tr-TR" sz="2800" smtClean="0">
                <a:latin typeface="Comic Sans MS" pitchFamily="66" charset="0"/>
              </a:rPr>
              <a:t>                                                   </a:t>
            </a:r>
            <a:r>
              <a:rPr lang="tr-TR" altLang="tr-TR" sz="2800" smtClean="0">
                <a:solidFill>
                  <a:srgbClr val="000000"/>
                </a:solidFill>
                <a:latin typeface="Comic Sans MS" pitchFamily="66" charset="0"/>
              </a:rPr>
              <a:t>(1985-ÖSS)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4146"/>
                                        </p:tgtEl>
                                        <p:attrNameLst>
                                          <p:attrName>style.visibility</p:attrName>
                                        </p:attrNameLst>
                                      </p:cBhvr>
                                      <p:to>
                                        <p:strVal val="visible"/>
                                      </p:to>
                                    </p:set>
                                    <p:anim calcmode="discrete" valueType="clr">
                                      <p:cBhvr override="childStyle">
                                        <p:cTn id="7" dur="80"/>
                                        <p:tgtEl>
                                          <p:spTgt spid="13414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4146"/>
                                        </p:tgtEl>
                                        <p:attrNameLst>
                                          <p:attrName>fillcolor</p:attrName>
                                        </p:attrNameLst>
                                      </p:cBhvr>
                                      <p:tavLst>
                                        <p:tav tm="0">
                                          <p:val>
                                            <p:clrVal>
                                              <a:schemeClr val="accent2"/>
                                            </p:clrVal>
                                          </p:val>
                                        </p:tav>
                                        <p:tav tm="50000">
                                          <p:val>
                                            <p:clrVal>
                                              <a:schemeClr val="hlink"/>
                                            </p:clrVal>
                                          </p:val>
                                        </p:tav>
                                      </p:tavLst>
                                    </p:anim>
                                    <p:set>
                                      <p:cBhvr>
                                        <p:cTn id="9" dur="80"/>
                                        <p:tgtEl>
                                          <p:spTgt spid="13414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40" name="Rectangle 4"/>
          <p:cNvSpPr>
            <a:spLocks noGrp="1" noChangeArrowheads="1"/>
          </p:cNvSpPr>
          <p:nvPr>
            <p:ph type="title"/>
          </p:nvPr>
        </p:nvSpPr>
        <p:spPr>
          <a:xfrm>
            <a:off x="442913" y="103188"/>
            <a:ext cx="8243887" cy="6350000"/>
          </a:xfrm>
        </p:spPr>
        <p:txBody>
          <a:bodyPr/>
          <a:lstStyle/>
          <a:p>
            <a:pPr algn="l" eaLnBrk="1" hangingPunct="1">
              <a:defRPr/>
            </a:pP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b="1" smtClean="0">
                <a:solidFill>
                  <a:srgbClr val="FF0000"/>
                </a:solidFill>
                <a:latin typeface="Comic Sans MS" pitchFamily="66" charset="0"/>
              </a:rPr>
              <a:t>ÇÖZÜM:</a:t>
            </a:r>
            <a:br>
              <a:rPr lang="tr-TR" altLang="tr-TR" sz="2800" b="1" smtClean="0">
                <a:solidFill>
                  <a:srgbClr val="FF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Cümlelerin anlamlarını incelediğimizde III. ve  IV. Cümlelerin aynı anlama geldiği görülür. Dolambaçlı yollara sapmamak, doğrudan söylemek demektir.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Cevap C</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70340"/>
                                        </p:tgtEl>
                                        <p:attrNameLst>
                                          <p:attrName>style.visibility</p:attrName>
                                        </p:attrNameLst>
                                      </p:cBhvr>
                                      <p:to>
                                        <p:strVal val="visible"/>
                                      </p:to>
                                    </p:set>
                                    <p:anim calcmode="discrete" valueType="clr">
                                      <p:cBhvr override="childStyle">
                                        <p:cTn id="7" dur="80"/>
                                        <p:tgtEl>
                                          <p:spTgt spid="27034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70340"/>
                                        </p:tgtEl>
                                        <p:attrNameLst>
                                          <p:attrName>fillcolor</p:attrName>
                                        </p:attrNameLst>
                                      </p:cBhvr>
                                      <p:tavLst>
                                        <p:tav tm="0">
                                          <p:val>
                                            <p:clrVal>
                                              <a:schemeClr val="accent2"/>
                                            </p:clrVal>
                                          </p:val>
                                        </p:tav>
                                        <p:tav tm="50000">
                                          <p:val>
                                            <p:clrVal>
                                              <a:schemeClr val="hlink"/>
                                            </p:clrVal>
                                          </p:val>
                                        </p:tav>
                                      </p:tavLst>
                                    </p:anim>
                                    <p:set>
                                      <p:cBhvr>
                                        <p:cTn id="9" dur="80"/>
                                        <p:tgtEl>
                                          <p:spTgt spid="27034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4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442913" y="103188"/>
            <a:ext cx="8243887" cy="6494462"/>
          </a:xfrm>
        </p:spPr>
        <p:txBody>
          <a:bodyPr/>
          <a:lstStyle/>
          <a:p>
            <a:pPr algn="l" eaLnBrk="1" hangingPunct="1">
              <a:defRPr/>
            </a:pPr>
            <a:r>
              <a:rPr lang="tr-TR" altLang="tr-TR" sz="3600" smtClean="0">
                <a:solidFill>
                  <a:srgbClr val="000000"/>
                </a:solidFill>
                <a:latin typeface="Comic Sans MS" pitchFamily="66" charset="0"/>
              </a:rPr>
              <a:t>Kadınlar zayıftır ama analar güçlüdür.</a:t>
            </a:r>
            <a:br>
              <a:rPr lang="tr-TR" altLang="tr-TR" sz="3600" smtClean="0">
                <a:solidFill>
                  <a:srgbClr val="000000"/>
                </a:solidFill>
                <a:latin typeface="Comic Sans MS" pitchFamily="66" charset="0"/>
              </a:rPr>
            </a:br>
            <a:r>
              <a:rPr lang="tr-TR" altLang="tr-TR" sz="3600" b="1" smtClean="0">
                <a:solidFill>
                  <a:srgbClr val="000000"/>
                </a:solidFill>
                <a:latin typeface="Comic Sans MS" pitchFamily="66" charset="0"/>
              </a:rPr>
              <a:t>Aşağıdakilerden hangisi,bu cümleye en yakın anlamdadır?</a:t>
            </a:r>
            <a:br>
              <a:rPr lang="tr-TR" altLang="tr-TR" sz="3600" b="1" smtClean="0">
                <a:solidFill>
                  <a:srgbClr val="000000"/>
                </a:solidFill>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r>
              <a:rPr lang="tr-TR" altLang="tr-TR" sz="3600" smtClean="0">
                <a:solidFill>
                  <a:srgbClr val="FF3300"/>
                </a:solidFill>
                <a:latin typeface="Comic Sans MS" pitchFamily="66" charset="0"/>
              </a:rPr>
              <a:t>A)</a:t>
            </a:r>
            <a:r>
              <a:rPr lang="tr-TR" altLang="tr-TR" sz="3600" smtClean="0">
                <a:solidFill>
                  <a:srgbClr val="000000"/>
                </a:solidFill>
                <a:latin typeface="Comic Sans MS" pitchFamily="66" charset="0"/>
              </a:rPr>
              <a:t>Analık kadına güç verir.</a:t>
            </a:r>
            <a:r>
              <a:rPr lang="tr-TR" altLang="tr-TR" sz="3600" smtClean="0">
                <a:latin typeface="Comic Sans MS" pitchFamily="66" charset="0"/>
              </a:rPr>
              <a:t/>
            </a:r>
            <a:br>
              <a:rPr lang="tr-TR" altLang="tr-TR" sz="3600" smtClean="0">
                <a:latin typeface="Comic Sans MS" pitchFamily="66" charset="0"/>
              </a:rPr>
            </a:br>
            <a:r>
              <a:rPr lang="tr-TR" altLang="tr-TR" sz="3600" smtClean="0">
                <a:solidFill>
                  <a:srgbClr val="FF3300"/>
                </a:solidFill>
                <a:latin typeface="Comic Sans MS" pitchFamily="66" charset="0"/>
              </a:rPr>
              <a:t>B)</a:t>
            </a:r>
            <a:r>
              <a:rPr lang="tr-TR" altLang="tr-TR" sz="3600" smtClean="0">
                <a:solidFill>
                  <a:srgbClr val="000000"/>
                </a:solidFill>
                <a:latin typeface="Comic Sans MS" pitchFamily="66" charset="0"/>
              </a:rPr>
              <a:t>Her kadın güçlü bir anadır.</a:t>
            </a:r>
            <a:r>
              <a:rPr lang="tr-TR" altLang="tr-TR" sz="3600" smtClean="0">
                <a:latin typeface="Comic Sans MS" pitchFamily="66" charset="0"/>
              </a:rPr>
              <a:t/>
            </a:r>
            <a:br>
              <a:rPr lang="tr-TR" altLang="tr-TR" sz="3600" smtClean="0">
                <a:latin typeface="Comic Sans MS" pitchFamily="66" charset="0"/>
              </a:rPr>
            </a:br>
            <a:r>
              <a:rPr lang="tr-TR" altLang="tr-TR" sz="3600" smtClean="0">
                <a:solidFill>
                  <a:srgbClr val="FF3300"/>
                </a:solidFill>
                <a:latin typeface="Comic Sans MS" pitchFamily="66" charset="0"/>
              </a:rPr>
              <a:t>C)</a:t>
            </a:r>
            <a:r>
              <a:rPr lang="tr-TR" altLang="tr-TR" sz="3600" smtClean="0">
                <a:solidFill>
                  <a:srgbClr val="000000"/>
                </a:solidFill>
                <a:latin typeface="Comic Sans MS" pitchFamily="66" charset="0"/>
              </a:rPr>
              <a:t>Ananın gücü kadınlığından gelir.</a:t>
            </a:r>
            <a:br>
              <a:rPr lang="tr-TR" altLang="tr-TR" sz="3600" smtClean="0">
                <a:solidFill>
                  <a:srgbClr val="000000"/>
                </a:solidFill>
                <a:latin typeface="Comic Sans MS" pitchFamily="66" charset="0"/>
              </a:rPr>
            </a:br>
            <a:r>
              <a:rPr lang="tr-TR" altLang="tr-TR" sz="3600" smtClean="0">
                <a:solidFill>
                  <a:srgbClr val="FF3300"/>
                </a:solidFill>
                <a:latin typeface="Comic Sans MS" pitchFamily="66" charset="0"/>
              </a:rPr>
              <a:t>D)</a:t>
            </a:r>
            <a:r>
              <a:rPr lang="tr-TR" altLang="tr-TR" sz="3600" smtClean="0">
                <a:solidFill>
                  <a:srgbClr val="000000"/>
                </a:solidFill>
                <a:latin typeface="Comic Sans MS" pitchFamily="66" charset="0"/>
              </a:rPr>
              <a:t>Analık,kadınların güçlü duygusudur.</a:t>
            </a:r>
            <a:br>
              <a:rPr lang="tr-TR" altLang="tr-TR" sz="3600" smtClean="0">
                <a:solidFill>
                  <a:srgbClr val="000000"/>
                </a:solidFill>
                <a:latin typeface="Comic Sans MS" pitchFamily="66" charset="0"/>
              </a:rPr>
            </a:br>
            <a:r>
              <a:rPr lang="tr-TR" altLang="tr-TR" sz="3600" smtClean="0">
                <a:solidFill>
                  <a:srgbClr val="FF3300"/>
                </a:solidFill>
                <a:latin typeface="Comic Sans MS" pitchFamily="66" charset="0"/>
              </a:rPr>
              <a:t>E)</a:t>
            </a:r>
            <a:r>
              <a:rPr lang="tr-TR" altLang="tr-TR" sz="3600" smtClean="0">
                <a:solidFill>
                  <a:srgbClr val="000000"/>
                </a:solidFill>
                <a:latin typeface="Comic Sans MS" pitchFamily="66" charset="0"/>
              </a:rPr>
              <a:t>Analık,güçlülüğün ilk koşuludur.</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  </a:t>
            </a:r>
            <a:r>
              <a:rPr lang="tr-TR" altLang="tr-TR" sz="3600" smtClean="0">
                <a:latin typeface="Comic Sans MS" pitchFamily="66" charset="0"/>
              </a:rPr>
              <a:t>                                  </a:t>
            </a:r>
            <a:br>
              <a:rPr lang="tr-TR" altLang="tr-TR" sz="3600" smtClean="0">
                <a:latin typeface="Comic Sans MS" pitchFamily="66" charset="0"/>
              </a:rPr>
            </a:br>
            <a:r>
              <a:rPr lang="tr-TR" altLang="tr-TR" sz="3600" smtClean="0">
                <a:latin typeface="Comic Sans MS" pitchFamily="66" charset="0"/>
              </a:rPr>
              <a:t>                                    </a:t>
            </a:r>
            <a:r>
              <a:rPr lang="tr-TR" altLang="tr-TR" sz="3600" smtClean="0">
                <a:solidFill>
                  <a:srgbClr val="000000"/>
                </a:solidFill>
                <a:latin typeface="Comic Sans MS" pitchFamily="66" charset="0"/>
              </a:rPr>
              <a:t>(1986-ÖSS)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5170"/>
                                        </p:tgtEl>
                                        <p:attrNameLst>
                                          <p:attrName>style.visibility</p:attrName>
                                        </p:attrNameLst>
                                      </p:cBhvr>
                                      <p:to>
                                        <p:strVal val="visible"/>
                                      </p:to>
                                    </p:set>
                                    <p:anim calcmode="discrete" valueType="clr">
                                      <p:cBhvr override="childStyle">
                                        <p:cTn id="7" dur="80"/>
                                        <p:tgtEl>
                                          <p:spTgt spid="13517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5170"/>
                                        </p:tgtEl>
                                        <p:attrNameLst>
                                          <p:attrName>fillcolor</p:attrName>
                                        </p:attrNameLst>
                                      </p:cBhvr>
                                      <p:tavLst>
                                        <p:tav tm="0">
                                          <p:val>
                                            <p:clrVal>
                                              <a:schemeClr val="accent2"/>
                                            </p:clrVal>
                                          </p:val>
                                        </p:tav>
                                        <p:tav tm="50000">
                                          <p:val>
                                            <p:clrVal>
                                              <a:schemeClr val="hlink"/>
                                            </p:clrVal>
                                          </p:val>
                                        </p:tav>
                                      </p:tavLst>
                                    </p:anim>
                                    <p:set>
                                      <p:cBhvr>
                                        <p:cTn id="9" dur="80"/>
                                        <p:tgtEl>
                                          <p:spTgt spid="13517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4"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2800" smtClean="0">
                <a:solidFill>
                  <a:srgbClr val="FF0000"/>
                </a:solidFill>
                <a:latin typeface="Comic Sans MS" pitchFamily="66" charset="0"/>
              </a:rPr>
              <a:t>ÇÖZÜM:</a:t>
            </a: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Genel yargı kadınların zayıf olduğudur. Ancak anaların güçlü olduğu söylenmiş. Ana da kadın olduğuna göre güçlü olmasının tek nedeni ana olmasıdır. Öyleyse ana olmak kadını güçlü kılıyor. Buna göre A ve D seçeneklerinin cümleye yakın olduğu görülüyor. Ancak analık duygusu kadınlarda ana olmadan önce de vardır. Dolayısıyla burada ana olunca güç kazanmak vurgulandığından en yakın anlam A da verilmektedir.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Cevap: A</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71364"/>
                                        </p:tgtEl>
                                        <p:attrNameLst>
                                          <p:attrName>style.visibility</p:attrName>
                                        </p:attrNameLst>
                                      </p:cBhvr>
                                      <p:to>
                                        <p:strVal val="visible"/>
                                      </p:to>
                                    </p:set>
                                    <p:anim calcmode="discrete" valueType="clr">
                                      <p:cBhvr override="childStyle">
                                        <p:cTn id="7" dur="80"/>
                                        <p:tgtEl>
                                          <p:spTgt spid="27136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71364"/>
                                        </p:tgtEl>
                                        <p:attrNameLst>
                                          <p:attrName>fillcolor</p:attrName>
                                        </p:attrNameLst>
                                      </p:cBhvr>
                                      <p:tavLst>
                                        <p:tav tm="0">
                                          <p:val>
                                            <p:clrVal>
                                              <a:schemeClr val="accent2"/>
                                            </p:clrVal>
                                          </p:val>
                                        </p:tav>
                                        <p:tav tm="50000">
                                          <p:val>
                                            <p:clrVal>
                                              <a:schemeClr val="hlink"/>
                                            </p:clrVal>
                                          </p:val>
                                        </p:tav>
                                      </p:tavLst>
                                    </p:anim>
                                    <p:set>
                                      <p:cBhvr>
                                        <p:cTn id="9" dur="80"/>
                                        <p:tgtEl>
                                          <p:spTgt spid="27136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42913" y="103188"/>
            <a:ext cx="8243887" cy="6494462"/>
          </a:xfrm>
        </p:spPr>
        <p:txBody>
          <a:bodyPr/>
          <a:lstStyle/>
          <a:p>
            <a:pPr algn="l" eaLnBrk="1" hangingPunct="1">
              <a:defRPr/>
            </a:pPr>
            <a:r>
              <a:rPr lang="tr-TR" altLang="tr-TR" sz="2800" smtClean="0">
                <a:solidFill>
                  <a:srgbClr val="000000"/>
                </a:solidFill>
                <a:latin typeface="Comic Sans MS" pitchFamily="66" charset="0"/>
              </a:rPr>
              <a:t>İnsanlarda, kurallara uyma alışkanlığıyla sorumluluk duygusunun yerleşmiş olması arasında sıkı bir ilişki vardır.</a:t>
            </a:r>
            <a:br>
              <a:rPr lang="tr-TR" altLang="tr-TR" sz="2800" smtClean="0">
                <a:solidFill>
                  <a:srgbClr val="000000"/>
                </a:solidFill>
                <a:latin typeface="Comic Sans MS" pitchFamily="66" charset="0"/>
              </a:rPr>
            </a:br>
            <a:r>
              <a:rPr lang="tr-TR" altLang="tr-TR" sz="2800" b="1" smtClean="0">
                <a:solidFill>
                  <a:srgbClr val="000000"/>
                </a:solidFill>
                <a:latin typeface="Comic Sans MS" pitchFamily="66" charset="0"/>
              </a:rPr>
              <a:t>Aşağıdakilerden hangisi anlam bakımından bu cümleye en yakındır?</a:t>
            </a:r>
            <a:br>
              <a:rPr lang="tr-TR" altLang="tr-TR" sz="2800" b="1" smtClean="0">
                <a:solidFill>
                  <a:srgbClr val="000000"/>
                </a:solidFill>
                <a:latin typeface="Comic Sans MS" pitchFamily="66" charset="0"/>
              </a:rPr>
            </a:b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r>
              <a:rPr lang="tr-TR" altLang="tr-TR" sz="2800" smtClean="0">
                <a:solidFill>
                  <a:srgbClr val="FF3300"/>
                </a:solidFill>
                <a:latin typeface="Comic Sans MS" pitchFamily="66" charset="0"/>
              </a:rPr>
              <a:t>A)</a:t>
            </a:r>
            <a:r>
              <a:rPr lang="tr-TR" altLang="tr-TR" sz="2800" smtClean="0">
                <a:solidFill>
                  <a:srgbClr val="000000"/>
                </a:solidFill>
                <a:latin typeface="Comic Sans MS" pitchFamily="66" charset="0"/>
              </a:rPr>
              <a:t>Büyük sorumluluklar yüklenmiş kişiler kurallara uymak zorundadır.</a:t>
            </a:r>
            <a:br>
              <a:rPr lang="tr-TR" altLang="tr-TR" sz="2800" smtClean="0">
                <a:solidFill>
                  <a:srgbClr val="000000"/>
                </a:solidFill>
                <a:latin typeface="Comic Sans MS" pitchFamily="66" charset="0"/>
              </a:rPr>
            </a:br>
            <a:r>
              <a:rPr lang="tr-TR" altLang="tr-TR" sz="2800" smtClean="0">
                <a:solidFill>
                  <a:srgbClr val="FF3300"/>
                </a:solidFill>
                <a:latin typeface="Comic Sans MS" pitchFamily="66" charset="0"/>
              </a:rPr>
              <a:t>B)</a:t>
            </a:r>
            <a:r>
              <a:rPr lang="tr-TR" altLang="tr-TR" sz="2800" smtClean="0">
                <a:solidFill>
                  <a:srgbClr val="000000"/>
                </a:solidFill>
                <a:latin typeface="Comic Sans MS" pitchFamily="66" charset="0"/>
              </a:rPr>
              <a:t>Sorumluluğunu bilen insanlar kurallara uyarlar.</a:t>
            </a:r>
            <a:br>
              <a:rPr lang="tr-TR" altLang="tr-TR" sz="2800" smtClean="0">
                <a:solidFill>
                  <a:srgbClr val="000000"/>
                </a:solidFill>
                <a:latin typeface="Comic Sans MS" pitchFamily="66" charset="0"/>
              </a:rPr>
            </a:br>
            <a:r>
              <a:rPr lang="tr-TR" altLang="tr-TR" sz="2800" smtClean="0">
                <a:solidFill>
                  <a:srgbClr val="FF3300"/>
                </a:solidFill>
                <a:latin typeface="Comic Sans MS" pitchFamily="66" charset="0"/>
              </a:rPr>
              <a:t>C)</a:t>
            </a:r>
            <a:r>
              <a:rPr lang="tr-TR" altLang="tr-TR" sz="2800" smtClean="0">
                <a:solidFill>
                  <a:srgbClr val="000000"/>
                </a:solidFill>
                <a:latin typeface="Comic Sans MS" pitchFamily="66" charset="0"/>
              </a:rPr>
              <a:t>Bazı kurallar insanları sorumluluklarını yerine getirmeye zorlar.</a:t>
            </a:r>
            <a:br>
              <a:rPr lang="tr-TR" altLang="tr-TR" sz="2800" smtClean="0">
                <a:solidFill>
                  <a:srgbClr val="000000"/>
                </a:solidFill>
                <a:latin typeface="Comic Sans MS" pitchFamily="66" charset="0"/>
              </a:rPr>
            </a:br>
            <a:r>
              <a:rPr lang="tr-TR" altLang="tr-TR" sz="2800" smtClean="0">
                <a:solidFill>
                  <a:srgbClr val="FF3300"/>
                </a:solidFill>
                <a:latin typeface="Comic Sans MS" pitchFamily="66" charset="0"/>
              </a:rPr>
              <a:t>D)</a:t>
            </a:r>
            <a:r>
              <a:rPr lang="tr-TR" altLang="tr-TR" sz="2800" smtClean="0">
                <a:solidFill>
                  <a:srgbClr val="000000"/>
                </a:solidFill>
                <a:latin typeface="Comic Sans MS" pitchFamily="66" charset="0"/>
              </a:rPr>
              <a:t>Sorumluluktan kaçınmayan kişiler herkesi kurallara uymaya zorlarlar.</a:t>
            </a:r>
            <a:br>
              <a:rPr lang="tr-TR" altLang="tr-TR" sz="2800" smtClean="0">
                <a:solidFill>
                  <a:srgbClr val="000000"/>
                </a:solidFill>
                <a:latin typeface="Comic Sans MS" pitchFamily="66" charset="0"/>
              </a:rPr>
            </a:br>
            <a:r>
              <a:rPr lang="tr-TR" altLang="tr-TR" sz="2800" smtClean="0">
                <a:solidFill>
                  <a:srgbClr val="FF3300"/>
                </a:solidFill>
                <a:latin typeface="Comic Sans MS" pitchFamily="66" charset="0"/>
              </a:rPr>
              <a:t>E)</a:t>
            </a:r>
            <a:r>
              <a:rPr lang="tr-TR" altLang="tr-TR" sz="2800" smtClean="0">
                <a:solidFill>
                  <a:srgbClr val="000000"/>
                </a:solidFill>
                <a:latin typeface="Comic Sans MS" pitchFamily="66" charset="0"/>
              </a:rPr>
              <a:t>Kurallara uyan kişiler, sorumluluk almaktan hoşlanırlar.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(1992-ÖSS)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1314"/>
                                        </p:tgtEl>
                                        <p:attrNameLst>
                                          <p:attrName>style.visibility</p:attrName>
                                        </p:attrNameLst>
                                      </p:cBhvr>
                                      <p:to>
                                        <p:strVal val="visible"/>
                                      </p:to>
                                    </p:set>
                                    <p:anim calcmode="discrete" valueType="clr">
                                      <p:cBhvr override="childStyle">
                                        <p:cTn id="7" dur="80"/>
                                        <p:tgtEl>
                                          <p:spTgt spid="14131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1314"/>
                                        </p:tgtEl>
                                        <p:attrNameLst>
                                          <p:attrName>fillcolor</p:attrName>
                                        </p:attrNameLst>
                                      </p:cBhvr>
                                      <p:tavLst>
                                        <p:tav tm="0">
                                          <p:val>
                                            <p:clrVal>
                                              <a:schemeClr val="accent2"/>
                                            </p:clrVal>
                                          </p:val>
                                        </p:tav>
                                        <p:tav tm="50000">
                                          <p:val>
                                            <p:clrVal>
                                              <a:schemeClr val="hlink"/>
                                            </p:clrVal>
                                          </p:val>
                                        </p:tav>
                                      </p:tavLst>
                                    </p:anim>
                                    <p:set>
                                      <p:cBhvr>
                                        <p:cTn id="9" dur="80"/>
                                        <p:tgtEl>
                                          <p:spTgt spid="14131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8"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2800" smtClean="0">
                <a:solidFill>
                  <a:srgbClr val="FF0000"/>
                </a:solidFill>
                <a:latin typeface="Comic Sans MS" pitchFamily="66" charset="0"/>
              </a:rPr>
              <a:t>ÇÖZÜM:</a:t>
            </a:r>
            <a:br>
              <a:rPr lang="tr-TR" altLang="tr-TR" sz="2800" smtClean="0">
                <a:solidFill>
                  <a:srgbClr val="FF0000"/>
                </a:solidFill>
                <a:latin typeface="Comic Sans MS" pitchFamily="66" charset="0"/>
              </a:rPr>
            </a:br>
            <a:r>
              <a:rPr lang="tr-TR" altLang="tr-TR" sz="2800" smtClean="0">
                <a:solidFill>
                  <a:srgbClr val="FF0000"/>
                </a:solidFill>
                <a:latin typeface="Comic Sans MS" pitchFamily="66" charset="0"/>
              </a:rPr>
              <a:t/>
            </a:r>
            <a:br>
              <a:rPr lang="tr-TR" altLang="tr-TR" sz="2800" smtClean="0">
                <a:solidFill>
                  <a:srgbClr val="FF0000"/>
                </a:solidFill>
                <a:latin typeface="Comic Sans MS" pitchFamily="66" charset="0"/>
              </a:rPr>
            </a:br>
            <a:r>
              <a:rPr lang="tr-TR" altLang="tr-TR" sz="2800" smtClean="0">
                <a:solidFill>
                  <a:srgbClr val="000000"/>
                </a:solidFill>
                <a:latin typeface="Comic Sans MS" pitchFamily="66" charset="0"/>
              </a:rPr>
              <a:t>Cümlede  sorumluluk duygusu gelişmiş insanların kurallara uyduğu söylenmek istenmiştir. Bu anlam B’ de verilenle özetlenebilir. Zorluktan değil alışkanlıktan söz edildiğinden A ve C; başkalarını zorlamaktan söz edilmediğinde. D, sorumluluk almaktan değil, duygudan söz edildiğinden E cümlenin anlamına uymaz.</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Cevap: B</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endParaRPr lang="tr-TR" altLang="tr-TR" sz="2800" smtClean="0">
              <a:solidFill>
                <a:srgbClr val="FF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72388"/>
                                        </p:tgtEl>
                                        <p:attrNameLst>
                                          <p:attrName>style.visibility</p:attrName>
                                        </p:attrNameLst>
                                      </p:cBhvr>
                                      <p:to>
                                        <p:strVal val="visible"/>
                                      </p:to>
                                    </p:set>
                                    <p:anim calcmode="discrete" valueType="clr">
                                      <p:cBhvr override="childStyle">
                                        <p:cTn id="7" dur="80"/>
                                        <p:tgtEl>
                                          <p:spTgt spid="27238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72388"/>
                                        </p:tgtEl>
                                        <p:attrNameLst>
                                          <p:attrName>fillcolor</p:attrName>
                                        </p:attrNameLst>
                                      </p:cBhvr>
                                      <p:tavLst>
                                        <p:tav tm="0">
                                          <p:val>
                                            <p:clrVal>
                                              <a:schemeClr val="accent2"/>
                                            </p:clrVal>
                                          </p:val>
                                        </p:tav>
                                        <p:tav tm="50000">
                                          <p:val>
                                            <p:clrVal>
                                              <a:schemeClr val="hlink"/>
                                            </p:clrVal>
                                          </p:val>
                                        </p:tav>
                                      </p:tavLst>
                                    </p:anim>
                                    <p:set>
                                      <p:cBhvr>
                                        <p:cTn id="9" dur="80"/>
                                        <p:tgtEl>
                                          <p:spTgt spid="27238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238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442913" y="103188"/>
            <a:ext cx="8243887" cy="6421437"/>
          </a:xfrm>
        </p:spPr>
        <p:txBody>
          <a:bodyPr/>
          <a:lstStyle/>
          <a:p>
            <a:pPr algn="l" eaLnBrk="1" hangingPunct="1">
              <a:defRPr/>
            </a:pPr>
            <a:r>
              <a:rPr lang="tr-TR" altLang="tr-TR" sz="2800" smtClean="0">
                <a:solidFill>
                  <a:srgbClr val="000000"/>
                </a:solidFill>
                <a:latin typeface="Comic Sans MS" pitchFamily="66" charset="0"/>
              </a:rPr>
              <a:t>Burada sözünü etmediğim filmlerin yeterince iyi olmadığı sanılmasın.</a:t>
            </a:r>
            <a:br>
              <a:rPr lang="tr-TR" altLang="tr-TR" sz="2800" smtClean="0">
                <a:solidFill>
                  <a:srgbClr val="000000"/>
                </a:solidFill>
                <a:latin typeface="Comic Sans MS" pitchFamily="66" charset="0"/>
              </a:rPr>
            </a:br>
            <a:r>
              <a:rPr lang="tr-TR" altLang="tr-TR" sz="2800" b="1" smtClean="0">
                <a:solidFill>
                  <a:srgbClr val="000000"/>
                </a:solidFill>
                <a:latin typeface="Comic Sans MS" pitchFamily="66" charset="0"/>
              </a:rPr>
              <a:t>Aşağıdakilerden hangisi anlam bakımından bu cümleye en yakındır?</a:t>
            </a:r>
            <a:br>
              <a:rPr lang="tr-TR" altLang="tr-TR" sz="2800" b="1" smtClean="0">
                <a:solidFill>
                  <a:srgbClr val="000000"/>
                </a:solidFill>
                <a:latin typeface="Comic Sans MS" pitchFamily="66" charset="0"/>
              </a:rPr>
            </a:br>
            <a:r>
              <a:rPr lang="tr-TR" altLang="tr-TR" sz="2800" smtClean="0">
                <a:solidFill>
                  <a:srgbClr val="000000"/>
                </a:solidFill>
                <a:latin typeface="Comic Sans MS" pitchFamily="66" charset="0"/>
              </a:rPr>
              <a:t> </a:t>
            </a:r>
            <a:r>
              <a:rPr lang="tr-TR" altLang="tr-TR" sz="2800" smtClean="0">
                <a:solidFill>
                  <a:srgbClr val="FF3300"/>
                </a:solidFill>
                <a:latin typeface="Comic Sans MS" pitchFamily="66" charset="0"/>
              </a:rPr>
              <a:t>A)</a:t>
            </a:r>
            <a:r>
              <a:rPr lang="tr-TR" altLang="tr-TR" sz="2800" smtClean="0">
                <a:solidFill>
                  <a:srgbClr val="000000"/>
                </a:solidFill>
                <a:latin typeface="Comic Sans MS" pitchFamily="66" charset="0"/>
              </a:rPr>
              <a:t>Burada sözünü ettiğim kötü filmlerin iyi yanları da var.</a:t>
            </a:r>
            <a:r>
              <a:rPr lang="tr-TR" altLang="tr-TR" sz="2800" smtClean="0">
                <a:solidFill>
                  <a:srgbClr val="FF3300"/>
                </a:solidFill>
                <a:latin typeface="Comic Sans MS" pitchFamily="66" charset="0"/>
              </a:rPr>
              <a:t/>
            </a:r>
            <a:br>
              <a:rPr lang="tr-TR" altLang="tr-TR" sz="2800" smtClean="0">
                <a:solidFill>
                  <a:srgbClr val="FF3300"/>
                </a:solidFill>
                <a:latin typeface="Comic Sans MS" pitchFamily="66" charset="0"/>
              </a:rPr>
            </a:br>
            <a:r>
              <a:rPr lang="tr-TR" altLang="tr-TR" sz="2800" smtClean="0">
                <a:solidFill>
                  <a:srgbClr val="FF3300"/>
                </a:solidFill>
                <a:latin typeface="Comic Sans MS" pitchFamily="66" charset="0"/>
              </a:rPr>
              <a:t> B)</a:t>
            </a:r>
            <a:r>
              <a:rPr lang="tr-TR" altLang="tr-TR" sz="2800" smtClean="0">
                <a:solidFill>
                  <a:srgbClr val="000000"/>
                </a:solidFill>
                <a:latin typeface="Comic Sans MS" pitchFamily="66" charset="0"/>
              </a:rPr>
              <a:t> Burada sözünü ettiklerimin dışında da iyi filmler var.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t>
            </a:r>
            <a:r>
              <a:rPr lang="tr-TR" altLang="tr-TR" sz="2800" smtClean="0">
                <a:solidFill>
                  <a:srgbClr val="FF3300"/>
                </a:solidFill>
                <a:latin typeface="Comic Sans MS" pitchFamily="66" charset="0"/>
              </a:rPr>
              <a:t>C)</a:t>
            </a:r>
            <a:r>
              <a:rPr lang="tr-TR" altLang="tr-TR" sz="2800" smtClean="0">
                <a:solidFill>
                  <a:srgbClr val="000000"/>
                </a:solidFill>
                <a:latin typeface="Comic Sans MS" pitchFamily="66" charset="0"/>
              </a:rPr>
              <a:t> İyi olmayan filmlerden de burada söz edebilirim.</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t>
            </a:r>
            <a:r>
              <a:rPr lang="tr-TR" altLang="tr-TR" sz="2800" smtClean="0">
                <a:solidFill>
                  <a:srgbClr val="FF3300"/>
                </a:solidFill>
                <a:latin typeface="Comic Sans MS" pitchFamily="66" charset="0"/>
              </a:rPr>
              <a:t>D)</a:t>
            </a:r>
            <a:r>
              <a:rPr lang="tr-TR" altLang="tr-TR" sz="2800" smtClean="0">
                <a:solidFill>
                  <a:srgbClr val="000000"/>
                </a:solidFill>
                <a:latin typeface="Comic Sans MS" pitchFamily="66" charset="0"/>
              </a:rPr>
              <a:t>Burada sözünü ettiğim filmler iyi film diye seçilenlerdir.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t>
            </a:r>
            <a:r>
              <a:rPr lang="tr-TR" altLang="tr-TR" sz="2800" smtClean="0">
                <a:solidFill>
                  <a:srgbClr val="FF3300"/>
                </a:solidFill>
                <a:latin typeface="Comic Sans MS" pitchFamily="66" charset="0"/>
              </a:rPr>
              <a:t>E)</a:t>
            </a:r>
            <a:r>
              <a:rPr lang="tr-TR" altLang="tr-TR" sz="2800" smtClean="0">
                <a:solidFill>
                  <a:srgbClr val="000000"/>
                </a:solidFill>
                <a:latin typeface="Comic Sans MS" pitchFamily="66" charset="0"/>
              </a:rPr>
              <a:t>Burada sözünü ettiğim filmler arasında kötü filmlerde yer alıyor.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(1994-ÖSS)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2338"/>
                                        </p:tgtEl>
                                        <p:attrNameLst>
                                          <p:attrName>style.visibility</p:attrName>
                                        </p:attrNameLst>
                                      </p:cBhvr>
                                      <p:to>
                                        <p:strVal val="visible"/>
                                      </p:to>
                                    </p:set>
                                    <p:anim calcmode="discrete" valueType="clr">
                                      <p:cBhvr override="childStyle">
                                        <p:cTn id="7" dur="80"/>
                                        <p:tgtEl>
                                          <p:spTgt spid="1423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2338"/>
                                        </p:tgtEl>
                                        <p:attrNameLst>
                                          <p:attrName>fillcolor</p:attrName>
                                        </p:attrNameLst>
                                      </p:cBhvr>
                                      <p:tavLst>
                                        <p:tav tm="0">
                                          <p:val>
                                            <p:clrVal>
                                              <a:schemeClr val="accent2"/>
                                            </p:clrVal>
                                          </p:val>
                                        </p:tav>
                                        <p:tav tm="50000">
                                          <p:val>
                                            <p:clrVal>
                                              <a:schemeClr val="hlink"/>
                                            </p:clrVal>
                                          </p:val>
                                        </p:tav>
                                      </p:tavLst>
                                    </p:anim>
                                    <p:set>
                                      <p:cBhvr>
                                        <p:cTn id="9" dur="80"/>
                                        <p:tgtEl>
                                          <p:spTgt spid="1423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2"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ÇÖZÜM:</a:t>
            </a: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Cümle olumsuzlukların fazla olmasından, karışık gibi geliyor.Ancak olumsuzlukları olumluya çevirerek gidersek cümlenin anlamı daha net çıkar. Cümlede sözünü etmediği filmlerin de güzel olabileceğini söylemiş. A, C, D ve E ‘ de sözünü ettiği filmlerin özellikleri anlatılmış. B’ de ise sözünü ettiklerinin dışında iyi filmlerin olduğu söylenmiş.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Cevap B</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73412"/>
                                        </p:tgtEl>
                                        <p:attrNameLst>
                                          <p:attrName>style.visibility</p:attrName>
                                        </p:attrNameLst>
                                      </p:cBhvr>
                                      <p:to>
                                        <p:strVal val="visible"/>
                                      </p:to>
                                    </p:set>
                                    <p:anim calcmode="discrete" valueType="clr">
                                      <p:cBhvr override="childStyle">
                                        <p:cTn id="7" dur="80"/>
                                        <p:tgtEl>
                                          <p:spTgt spid="27341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73412"/>
                                        </p:tgtEl>
                                        <p:attrNameLst>
                                          <p:attrName>fillcolor</p:attrName>
                                        </p:attrNameLst>
                                      </p:cBhvr>
                                      <p:tavLst>
                                        <p:tav tm="0">
                                          <p:val>
                                            <p:clrVal>
                                              <a:schemeClr val="accent2"/>
                                            </p:clrVal>
                                          </p:val>
                                        </p:tav>
                                        <p:tav tm="50000">
                                          <p:val>
                                            <p:clrVal>
                                              <a:schemeClr val="hlink"/>
                                            </p:clrVal>
                                          </p:val>
                                        </p:tav>
                                      </p:tavLst>
                                    </p:anim>
                                    <p:set>
                                      <p:cBhvr>
                                        <p:cTn id="9" dur="80"/>
                                        <p:tgtEl>
                                          <p:spTgt spid="2734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Grp="1" noChangeArrowheads="1"/>
          </p:cNvSpPr>
          <p:nvPr>
            <p:ph type="title"/>
          </p:nvPr>
        </p:nvSpPr>
        <p:spPr>
          <a:xfrm>
            <a:off x="457200" y="274638"/>
            <a:ext cx="8229600" cy="6323012"/>
          </a:xfrm>
        </p:spPr>
        <p:txBody>
          <a:bodyPr/>
          <a:lstStyle/>
          <a:p>
            <a:pPr eaLnBrk="1" hangingPunct="1">
              <a:defRPr/>
            </a:pPr>
            <a:r>
              <a:rPr lang="tr-TR" altLang="tr-TR" sz="4800" b="1" smtClean="0">
                <a:solidFill>
                  <a:srgbClr val="FF0000"/>
                </a:solidFill>
                <a:latin typeface="Comic Sans MS" pitchFamily="66" charset="0"/>
              </a:rPr>
              <a:t>3.CÜMLEDE</a:t>
            </a:r>
            <a:r>
              <a:rPr lang="tr-TR" altLang="tr-TR" sz="4800" b="1" smtClean="0">
                <a:solidFill>
                  <a:srgbClr val="000000"/>
                </a:solidFill>
                <a:latin typeface="Comic Sans MS" pitchFamily="66" charset="0"/>
              </a:rPr>
              <a:t> </a:t>
            </a:r>
            <a:r>
              <a:rPr lang="tr-TR" altLang="tr-TR" sz="4800" b="1" smtClean="0">
                <a:solidFill>
                  <a:srgbClr val="FF0000"/>
                </a:solidFill>
                <a:latin typeface="Comic Sans MS" pitchFamily="66" charset="0"/>
              </a:rPr>
              <a:t>KAVRAMLAR</a:t>
            </a:r>
            <a:r>
              <a:rPr lang="tr-TR" altLang="tr-TR" sz="4800" b="1" smtClean="0">
                <a:solidFill>
                  <a:srgbClr val="000000"/>
                </a:solidFill>
                <a:latin typeface="Comic Sans MS" pitchFamily="66" charset="0"/>
              </a:rPr>
              <a:t/>
            </a:r>
            <a:br>
              <a:rPr lang="tr-TR" altLang="tr-TR" sz="4800" b="1" smtClean="0">
                <a:solidFill>
                  <a:srgbClr val="000000"/>
                </a:solidFill>
                <a:latin typeface="Comic Sans MS" pitchFamily="66" charset="0"/>
              </a:rPr>
            </a:br>
            <a:r>
              <a:rPr lang="tr-TR" altLang="tr-TR" sz="4800" b="1" smtClean="0">
                <a:solidFill>
                  <a:srgbClr val="000000"/>
                </a:solidFill>
                <a:latin typeface="Comic Sans MS" pitchFamily="66" charset="0"/>
              </a:rPr>
              <a:t/>
            </a:r>
            <a:br>
              <a:rPr lang="tr-TR" altLang="tr-TR" sz="4800" b="1" smtClean="0">
                <a:solidFill>
                  <a:srgbClr val="000000"/>
                </a:solidFill>
                <a:latin typeface="Comic Sans MS" pitchFamily="66" charset="0"/>
              </a:rPr>
            </a:br>
            <a:r>
              <a:rPr lang="tr-TR" altLang="tr-TR" sz="4800" b="1" smtClean="0">
                <a:solidFill>
                  <a:srgbClr val="000000"/>
                </a:solidFill>
                <a:latin typeface="Comic Sans MS" pitchFamily="66" charset="0"/>
              </a:rPr>
              <a:t/>
            </a:r>
            <a:br>
              <a:rPr lang="tr-TR" altLang="tr-TR" sz="4800" b="1" smtClean="0">
                <a:solidFill>
                  <a:srgbClr val="000000"/>
                </a:solidFill>
                <a:latin typeface="Comic Sans MS" pitchFamily="66" charset="0"/>
              </a:rPr>
            </a:br>
            <a:r>
              <a:rPr lang="tr-TR" altLang="tr-TR" sz="4800" b="1" smtClean="0">
                <a:solidFill>
                  <a:srgbClr val="000000"/>
                </a:solidFill>
                <a:latin typeface="Comic Sans MS" pitchFamily="66" charset="0"/>
              </a:rPr>
              <a:t/>
            </a:r>
            <a:br>
              <a:rPr lang="tr-TR" altLang="tr-TR" sz="4800" b="1" smtClean="0">
                <a:solidFill>
                  <a:srgbClr val="000000"/>
                </a:solidFill>
                <a:latin typeface="Comic Sans MS" pitchFamily="66" charset="0"/>
              </a:rPr>
            </a:br>
            <a:endParaRPr lang="tr-TR" altLang="tr-TR" sz="4800" b="1"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box(out)">
                                      <p:cBhvr>
                                        <p:cTn id="7" dur="500"/>
                                        <p:tgtEl>
                                          <p:spTgt spid="34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Grp="1" noChangeArrowheads="1"/>
          </p:cNvSpPr>
          <p:nvPr>
            <p:ph type="title"/>
          </p:nvPr>
        </p:nvSpPr>
        <p:spPr>
          <a:xfrm>
            <a:off x="457200" y="274638"/>
            <a:ext cx="8229600" cy="6394450"/>
          </a:xfrm>
        </p:spPr>
        <p:txBody>
          <a:bodyPr/>
          <a:lstStyle/>
          <a:p>
            <a:pPr algn="l" eaLnBrk="1" hangingPunct="1">
              <a:defRPr/>
            </a:pPr>
            <a:r>
              <a:rPr lang="tr-TR" altLang="tr-TR" sz="3300" b="1" smtClean="0">
                <a:latin typeface="Comic Sans MS" pitchFamily="66" charset="0"/>
              </a:rPr>
              <a:t> </a:t>
            </a:r>
            <a:r>
              <a:rPr lang="tr-TR" altLang="tr-TR" sz="3300" b="1" smtClean="0">
                <a:solidFill>
                  <a:srgbClr val="FF0000"/>
                </a:solidFill>
                <a:latin typeface="Comic Sans MS" pitchFamily="66" charset="0"/>
              </a:rPr>
              <a:t>a.Öznellik(subjektif):</a:t>
            </a:r>
            <a:r>
              <a:rPr lang="tr-TR" altLang="tr-TR" sz="3300" smtClean="0">
                <a:solidFill>
                  <a:srgbClr val="000000"/>
                </a:solidFill>
                <a:latin typeface="Comic Sans MS" pitchFamily="66" charset="0"/>
              </a:rPr>
              <a:t>Kişiden kişiye göre değişen,beğeni,taktir ya da yergi içeren kanıtlanabilirlik özelliği olmayan ifadelerdir.Sanatsal ifadeler,yorumlar, beğeni,benzetme ve eleştirilerin hepsi özneldir.</a:t>
            </a:r>
            <a:r>
              <a:rPr lang="tr-TR" altLang="tr-TR" sz="3300" b="1" smtClean="0">
                <a:solidFill>
                  <a:srgbClr val="000000"/>
                </a:solidFill>
                <a:latin typeface="Comic Sans MS" pitchFamily="66" charset="0"/>
              </a:rPr>
              <a:t/>
            </a:r>
            <a:br>
              <a:rPr lang="tr-TR" altLang="tr-TR" sz="3300" b="1" smtClean="0">
                <a:solidFill>
                  <a:srgbClr val="000000"/>
                </a:solidFill>
                <a:latin typeface="Comic Sans MS" pitchFamily="66" charset="0"/>
              </a:rPr>
            </a:br>
            <a:r>
              <a:rPr lang="tr-TR" altLang="tr-TR" sz="3300" b="1" smtClean="0">
                <a:solidFill>
                  <a:srgbClr val="000000"/>
                </a:solidFill>
                <a:latin typeface="Comic Sans MS" pitchFamily="66" charset="0"/>
              </a:rPr>
              <a:t> </a:t>
            </a:r>
            <a:r>
              <a:rPr lang="tr-TR" altLang="tr-TR" sz="3300" b="1" smtClean="0">
                <a:solidFill>
                  <a:srgbClr val="FF0000"/>
                </a:solidFill>
                <a:latin typeface="Comic Sans MS" pitchFamily="66" charset="0"/>
              </a:rPr>
              <a:t>ÖR:</a:t>
            </a:r>
            <a:r>
              <a:rPr lang="tr-TR" altLang="tr-TR" sz="3300" smtClean="0">
                <a:solidFill>
                  <a:srgbClr val="000000"/>
                </a:solidFill>
                <a:latin typeface="Comic Sans MS" pitchFamily="66" charset="0"/>
              </a:rPr>
              <a:t>”Ressam bu tablosunu </a:t>
            </a:r>
            <a:r>
              <a:rPr lang="tr-TR" altLang="tr-TR" sz="3300" b="1" smtClean="0">
                <a:solidFill>
                  <a:srgbClr val="000000"/>
                </a:solidFill>
                <a:latin typeface="Comic Sans MS" pitchFamily="66" charset="0"/>
              </a:rPr>
              <a:t>özenerek </a:t>
            </a:r>
            <a:r>
              <a:rPr lang="tr-TR" altLang="tr-TR" sz="3300" smtClean="0">
                <a:solidFill>
                  <a:srgbClr val="000000"/>
                </a:solidFill>
                <a:latin typeface="Comic Sans MS" pitchFamily="66" charset="0"/>
              </a:rPr>
              <a:t>yapmış.”</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“Güneşin doğuşu da batışı da </a:t>
            </a:r>
            <a:r>
              <a:rPr lang="tr-TR" altLang="tr-TR" sz="3300" b="1" smtClean="0">
                <a:solidFill>
                  <a:srgbClr val="000000"/>
                </a:solidFill>
                <a:latin typeface="Comic Sans MS" pitchFamily="66" charset="0"/>
              </a:rPr>
              <a:t>muhteşemdir</a:t>
            </a:r>
            <a:r>
              <a:rPr lang="tr-TR" altLang="tr-TR" sz="3300" smtClean="0">
                <a:solidFill>
                  <a:srgbClr val="000000"/>
                </a:solidFill>
                <a:latin typeface="Comic Sans MS" pitchFamily="66" charset="0"/>
              </a:rPr>
              <a:t>.”</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“Gülmek ona çok </a:t>
            </a:r>
            <a:r>
              <a:rPr lang="tr-TR" altLang="tr-TR" sz="3300" b="1" smtClean="0">
                <a:solidFill>
                  <a:srgbClr val="000000"/>
                </a:solidFill>
                <a:latin typeface="Comic Sans MS" pitchFamily="66" charset="0"/>
              </a:rPr>
              <a:t>yakışıyor</a:t>
            </a:r>
            <a:r>
              <a:rPr lang="tr-TR" altLang="tr-TR" sz="3300" smtClean="0">
                <a:solidFill>
                  <a:srgbClr val="000000"/>
                </a:solidFill>
                <a:latin typeface="Comic Sans MS" pitchFamily="66" charset="0"/>
              </a:rPr>
              <a:t>.”</a:t>
            </a:r>
            <a:br>
              <a:rPr lang="tr-TR" altLang="tr-TR" sz="3300" smtClean="0">
                <a:solidFill>
                  <a:srgbClr val="000000"/>
                </a:solidFill>
                <a:latin typeface="Comic Sans MS" pitchFamily="66" charset="0"/>
              </a:rPr>
            </a:br>
            <a:endParaRPr lang="tr-TR" altLang="tr-TR" sz="33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6868"/>
                                        </p:tgtEl>
                                        <p:attrNameLst>
                                          <p:attrName>style.visibility</p:attrName>
                                        </p:attrNameLst>
                                      </p:cBhvr>
                                      <p:to>
                                        <p:strVal val="visible"/>
                                      </p:to>
                                    </p:set>
                                    <p:anim calcmode="discrete" valueType="clr">
                                      <p:cBhvr override="childStyle">
                                        <p:cTn id="7" dur="80"/>
                                        <p:tgtEl>
                                          <p:spTgt spid="3686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6868"/>
                                        </p:tgtEl>
                                        <p:attrNameLst>
                                          <p:attrName>fillcolor</p:attrName>
                                        </p:attrNameLst>
                                      </p:cBhvr>
                                      <p:tavLst>
                                        <p:tav tm="0">
                                          <p:val>
                                            <p:clrVal>
                                              <a:schemeClr val="accent2"/>
                                            </p:clrVal>
                                          </p:val>
                                        </p:tav>
                                        <p:tav tm="50000">
                                          <p:val>
                                            <p:clrVal>
                                              <a:schemeClr val="hlink"/>
                                            </p:clrVal>
                                          </p:val>
                                        </p:tav>
                                      </p:tavLst>
                                    </p:anim>
                                    <p:set>
                                      <p:cBhvr>
                                        <p:cTn id="9" dur="80"/>
                                        <p:tgtEl>
                                          <p:spTgt spid="3686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3600" b="1" smtClean="0">
                <a:solidFill>
                  <a:srgbClr val="FF0000"/>
                </a:solidFill>
                <a:latin typeface="Comic Sans MS" pitchFamily="66" charset="0"/>
              </a:rPr>
              <a:t>Çözüm:</a:t>
            </a:r>
            <a:r>
              <a:rPr lang="tr-TR" altLang="tr-TR" sz="3600" b="1" smtClean="0">
                <a:solidFill>
                  <a:srgbClr val="000000"/>
                </a:solidFill>
                <a:latin typeface="Comic Sans MS" pitchFamily="66" charset="0"/>
              </a:rPr>
              <a:t/>
            </a:r>
            <a:br>
              <a:rPr lang="tr-TR" altLang="tr-TR" sz="3600" b="1" smtClean="0">
                <a:solidFill>
                  <a:srgbClr val="000000"/>
                </a:solidFill>
                <a:latin typeface="Comic Sans MS" pitchFamily="66" charset="0"/>
              </a:rPr>
            </a:br>
            <a:r>
              <a:rPr lang="tr-TR" altLang="tr-TR" b="1" smtClean="0">
                <a:solidFill>
                  <a:srgbClr val="000000"/>
                </a:solidFill>
                <a:latin typeface="Comic Sans MS" pitchFamily="66" charset="0"/>
              </a:rPr>
              <a:t/>
            </a:r>
            <a:br>
              <a:rPr lang="tr-TR" altLang="tr-TR" b="1" smtClean="0">
                <a:solidFill>
                  <a:srgbClr val="000000"/>
                </a:solidFill>
                <a:latin typeface="Comic Sans MS" pitchFamily="66" charset="0"/>
              </a:rPr>
            </a:br>
            <a:r>
              <a:rPr lang="tr-TR" altLang="tr-TR" b="1" smtClean="0">
                <a:solidFill>
                  <a:srgbClr val="000000"/>
                </a:solidFill>
                <a:latin typeface="Comic Sans MS" pitchFamily="66" charset="0"/>
              </a:rPr>
              <a:t> </a:t>
            </a:r>
            <a:r>
              <a:rPr lang="tr-TR" altLang="tr-TR" sz="3400" smtClean="0">
                <a:solidFill>
                  <a:srgbClr val="000000"/>
                </a:solidFill>
                <a:latin typeface="Comic Sans MS" pitchFamily="66" charset="0"/>
              </a:rPr>
              <a:t>C seçeneğindeki dizelerde bir üzülme, yerinme kendi kendini esef etme “keşke şöyle olsaydı” anlamı vardır. Bu da bir “hayıflanma” “üzülme” dir.</a:t>
            </a:r>
            <a:br>
              <a:rPr lang="tr-TR" altLang="tr-TR" sz="3400" smtClean="0">
                <a:solidFill>
                  <a:srgbClr val="000000"/>
                </a:solidFill>
                <a:latin typeface="Comic Sans MS" pitchFamily="66" charset="0"/>
              </a:rPr>
            </a:br>
            <a:r>
              <a:rPr lang="tr-TR" altLang="tr-TR" sz="3400" smtClean="0">
                <a:solidFill>
                  <a:srgbClr val="000000"/>
                </a:solidFill>
                <a:latin typeface="Comic Sans MS" pitchFamily="66" charset="0"/>
              </a:rPr>
              <a:t/>
            </a:r>
            <a:br>
              <a:rPr lang="tr-TR" altLang="tr-TR" sz="3400" smtClean="0">
                <a:solidFill>
                  <a:srgbClr val="000000"/>
                </a:solidFill>
                <a:latin typeface="Comic Sans MS" pitchFamily="66" charset="0"/>
              </a:rPr>
            </a:br>
            <a:r>
              <a:rPr lang="tr-TR" altLang="tr-TR" sz="3000" smtClean="0">
                <a:solidFill>
                  <a:srgbClr val="FF00FF"/>
                </a:solidFill>
                <a:latin typeface="Comic Sans MS" pitchFamily="66" charset="0"/>
              </a:rPr>
              <a:t/>
            </a:r>
            <a:br>
              <a:rPr lang="tr-TR" altLang="tr-TR" sz="3000" smtClean="0">
                <a:solidFill>
                  <a:srgbClr val="FF00FF"/>
                </a:solidFill>
                <a:latin typeface="Comic Sans MS" pitchFamily="66" charset="0"/>
              </a:rPr>
            </a:br>
            <a:r>
              <a:rPr lang="tr-TR" altLang="tr-TR" sz="3000" smtClean="0">
                <a:solidFill>
                  <a:srgbClr val="FF00FF"/>
                </a:solidFill>
                <a:latin typeface="Comic Sans MS" pitchFamily="66" charset="0"/>
              </a:rPr>
              <a:t>                                                   </a:t>
            </a:r>
            <a:r>
              <a:rPr lang="tr-TR" altLang="tr-TR" sz="3400" b="1" smtClean="0">
                <a:solidFill>
                  <a:srgbClr val="FF00FF"/>
                </a:solidFill>
                <a:latin typeface="Comic Sans MS" pitchFamily="66" charset="0"/>
              </a:rPr>
              <a:t>Cevap:C</a:t>
            </a:r>
            <a:br>
              <a:rPr lang="tr-TR" altLang="tr-TR" sz="3400" b="1" smtClean="0">
                <a:solidFill>
                  <a:srgbClr val="FF00FF"/>
                </a:solidFill>
                <a:latin typeface="Comic Sans MS" pitchFamily="66" charset="0"/>
              </a:rPr>
            </a:br>
            <a:endParaRPr lang="tr-TR" altLang="tr-TR" b="1" smtClean="0">
              <a:solidFill>
                <a:srgbClr val="FF00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6804"/>
                                        </p:tgtEl>
                                        <p:attrNameLst>
                                          <p:attrName>style.visibility</p:attrName>
                                        </p:attrNameLst>
                                      </p:cBhvr>
                                      <p:to>
                                        <p:strVal val="visible"/>
                                      </p:to>
                                    </p:set>
                                    <p:anim calcmode="discrete" valueType="clr">
                                      <p:cBhvr override="childStyle">
                                        <p:cTn id="7" dur="80"/>
                                        <p:tgtEl>
                                          <p:spTgt spid="7680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6804"/>
                                        </p:tgtEl>
                                        <p:attrNameLst>
                                          <p:attrName>fillcolor</p:attrName>
                                        </p:attrNameLst>
                                      </p:cBhvr>
                                      <p:tavLst>
                                        <p:tav tm="0">
                                          <p:val>
                                            <p:clrVal>
                                              <a:schemeClr val="accent2"/>
                                            </p:clrVal>
                                          </p:val>
                                        </p:tav>
                                        <p:tav tm="50000">
                                          <p:val>
                                            <p:clrVal>
                                              <a:schemeClr val="hlink"/>
                                            </p:clrVal>
                                          </p:val>
                                        </p:tav>
                                      </p:tavLst>
                                    </p:anim>
                                    <p:set>
                                      <p:cBhvr>
                                        <p:cTn id="9" dur="80"/>
                                        <p:tgtEl>
                                          <p:spTgt spid="7680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80" name="Rectangle 4"/>
          <p:cNvSpPr>
            <a:spLocks noGrp="1" noChangeArrowheads="1"/>
          </p:cNvSpPr>
          <p:nvPr>
            <p:ph type="title"/>
          </p:nvPr>
        </p:nvSpPr>
        <p:spPr>
          <a:xfrm>
            <a:off x="442913" y="103188"/>
            <a:ext cx="8243887" cy="6278562"/>
          </a:xfrm>
        </p:spPr>
        <p:txBody>
          <a:bodyPr/>
          <a:lstStyle/>
          <a:p>
            <a:pPr algn="l" eaLnBrk="1" hangingPunct="1">
              <a:defRPr/>
            </a:pPr>
            <a:r>
              <a:rPr lang="tr-TR" altLang="tr-TR" sz="2800" b="1" smtClean="0">
                <a:solidFill>
                  <a:srgbClr val="000000"/>
                </a:solidFill>
                <a:latin typeface="Comic Sans MS" pitchFamily="66" charset="0"/>
              </a:rPr>
              <a:t>Aşağıdaki cümlelerin hangisinde öznel bir değerlendirme söz konusudur?</a:t>
            </a:r>
            <a:br>
              <a:rPr lang="tr-TR" altLang="tr-TR" sz="2800" b="1"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A)</a:t>
            </a:r>
            <a:r>
              <a:rPr lang="tr-TR" altLang="tr-TR" sz="2800" smtClean="0">
                <a:solidFill>
                  <a:srgbClr val="000000"/>
                </a:solidFill>
                <a:latin typeface="Comic Sans MS" pitchFamily="66" charset="0"/>
              </a:rPr>
              <a:t> Romanda anlatılanlar Kurtuluş Savaşı yıllarında geçiyor.</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B)</a:t>
            </a:r>
            <a:r>
              <a:rPr lang="tr-TR" altLang="tr-TR" sz="2800" smtClean="0">
                <a:solidFill>
                  <a:srgbClr val="000000"/>
                </a:solidFill>
                <a:latin typeface="Comic Sans MS" pitchFamily="66" charset="0"/>
              </a:rPr>
              <a:t> Öyküdeki kişilerin dördü kadın, üçü erkektir.</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C)</a:t>
            </a:r>
            <a:r>
              <a:rPr lang="tr-TR" altLang="tr-TR" sz="2800" smtClean="0">
                <a:solidFill>
                  <a:srgbClr val="000000"/>
                </a:solidFill>
                <a:latin typeface="Comic Sans MS" pitchFamily="66" charset="0"/>
              </a:rPr>
              <a:t> Romanın sonunda kahramanların hepsi ölüyor.</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D)</a:t>
            </a:r>
            <a:r>
              <a:rPr lang="tr-TR" altLang="tr-TR" sz="2800" smtClean="0">
                <a:solidFill>
                  <a:srgbClr val="000000"/>
                </a:solidFill>
                <a:latin typeface="Comic Sans MS" pitchFamily="66" charset="0"/>
              </a:rPr>
              <a:t> Kitaptaki ilk öykünün konusu köy yaşamıdır.</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E)</a:t>
            </a:r>
            <a:r>
              <a:rPr lang="tr-TR" altLang="tr-TR" sz="2800" smtClean="0">
                <a:solidFill>
                  <a:srgbClr val="000000"/>
                </a:solidFill>
                <a:latin typeface="Comic Sans MS" pitchFamily="66" charset="0"/>
              </a:rPr>
              <a:t> Öykülerin anlatımında bir kuruluk, bir tek düzelik görülüyor.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(1991-ÖSS)</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80580"/>
                                        </p:tgtEl>
                                        <p:attrNameLst>
                                          <p:attrName>style.visibility</p:attrName>
                                        </p:attrNameLst>
                                      </p:cBhvr>
                                      <p:to>
                                        <p:strVal val="visible"/>
                                      </p:to>
                                    </p:set>
                                    <p:anim calcmode="discrete" valueType="clr">
                                      <p:cBhvr override="childStyle">
                                        <p:cTn id="7" dur="80"/>
                                        <p:tgtEl>
                                          <p:spTgt spid="28058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0580"/>
                                        </p:tgtEl>
                                        <p:attrNameLst>
                                          <p:attrName>fillcolor</p:attrName>
                                        </p:attrNameLst>
                                      </p:cBhvr>
                                      <p:tavLst>
                                        <p:tav tm="0">
                                          <p:val>
                                            <p:clrVal>
                                              <a:schemeClr val="accent2"/>
                                            </p:clrVal>
                                          </p:val>
                                        </p:tav>
                                        <p:tav tm="50000">
                                          <p:val>
                                            <p:clrVal>
                                              <a:schemeClr val="hlink"/>
                                            </p:clrVal>
                                          </p:val>
                                        </p:tav>
                                      </p:tavLst>
                                    </p:anim>
                                    <p:set>
                                      <p:cBhvr>
                                        <p:cTn id="9" dur="80"/>
                                        <p:tgtEl>
                                          <p:spTgt spid="28058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8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4"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2800" smtClean="0">
                <a:solidFill>
                  <a:srgbClr val="FF0000"/>
                </a:solidFill>
                <a:latin typeface="Comic Sans MS" pitchFamily="66" charset="0"/>
              </a:rPr>
              <a:t>ÇÖZÜM:</a:t>
            </a:r>
            <a:br>
              <a:rPr lang="tr-TR" altLang="tr-TR" sz="2800" smtClean="0">
                <a:solidFill>
                  <a:srgbClr val="FF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Öznel bir değerlendirmede yazar kendi duygularını, kişisel  görüşlerini ve yorumlarını söyler. A, B, C, D seçeneklerinde bir yoruma bağlı olmayan kanıtlanabilir yargılar vardır. E’ de ise “ kuruluk, tekdüzelik” sözü yoruma bağlıdır. Bu da öznellik demektir.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Cevap: E</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81604"/>
                                        </p:tgtEl>
                                        <p:attrNameLst>
                                          <p:attrName>style.visibility</p:attrName>
                                        </p:attrNameLst>
                                      </p:cBhvr>
                                      <p:to>
                                        <p:strVal val="visible"/>
                                      </p:to>
                                    </p:set>
                                    <p:anim calcmode="discrete" valueType="clr">
                                      <p:cBhvr override="childStyle">
                                        <p:cTn id="7" dur="80"/>
                                        <p:tgtEl>
                                          <p:spTgt spid="28160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1604"/>
                                        </p:tgtEl>
                                        <p:attrNameLst>
                                          <p:attrName>fillcolor</p:attrName>
                                        </p:attrNameLst>
                                      </p:cBhvr>
                                      <p:tavLst>
                                        <p:tav tm="0">
                                          <p:val>
                                            <p:clrVal>
                                              <a:schemeClr val="accent2"/>
                                            </p:clrVal>
                                          </p:val>
                                        </p:tav>
                                        <p:tav tm="50000">
                                          <p:val>
                                            <p:clrVal>
                                              <a:schemeClr val="hlink"/>
                                            </p:clrVal>
                                          </p:val>
                                        </p:tav>
                                      </p:tavLst>
                                    </p:anim>
                                    <p:set>
                                      <p:cBhvr>
                                        <p:cTn id="9" dur="80"/>
                                        <p:tgtEl>
                                          <p:spTgt spid="28160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160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8" name="Rectangle 6"/>
          <p:cNvSpPr>
            <a:spLocks noGrp="1" noChangeArrowheads="1"/>
          </p:cNvSpPr>
          <p:nvPr>
            <p:ph type="title"/>
          </p:nvPr>
        </p:nvSpPr>
        <p:spPr>
          <a:xfrm>
            <a:off x="457200" y="274638"/>
            <a:ext cx="8229600" cy="6394450"/>
          </a:xfrm>
        </p:spPr>
        <p:txBody>
          <a:bodyPr/>
          <a:lstStyle/>
          <a:p>
            <a:pPr algn="l" eaLnBrk="1" hangingPunct="1">
              <a:defRPr/>
            </a:pPr>
            <a:r>
              <a:rPr lang="tr-TR" altLang="tr-TR" sz="4200" b="1" smtClean="0">
                <a:latin typeface="Comic Sans MS" pitchFamily="66" charset="0"/>
              </a:rPr>
              <a:t> </a:t>
            </a:r>
            <a:r>
              <a:rPr lang="tr-TR" altLang="tr-TR" sz="3200" b="1" smtClean="0">
                <a:solidFill>
                  <a:srgbClr val="FF0000"/>
                </a:solidFill>
                <a:latin typeface="Comic Sans MS" pitchFamily="66" charset="0"/>
              </a:rPr>
              <a:t>b.Nesnellik(objektif):</a:t>
            </a:r>
            <a:r>
              <a:rPr lang="tr-TR" altLang="tr-TR" sz="3200" smtClean="0">
                <a:solidFill>
                  <a:srgbClr val="000000"/>
                </a:solidFill>
                <a:latin typeface="Comic Sans MS" pitchFamily="66" charset="0"/>
              </a:rPr>
              <a:t>Bilimsel veri ya da istatisliklere dayanan ölçülebilir,kanıtlana- bilir ifadelerdir.Nesnel cümlelerde eleştiri beğeni,yorum gibi duyguların ve sezgilerin karıştığı ifadeler bulunmaz.</a:t>
            </a: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FF0000"/>
                </a:solidFill>
                <a:latin typeface="Comic Sans MS" pitchFamily="66" charset="0"/>
              </a:rPr>
              <a:t>ÖR:</a:t>
            </a:r>
            <a:r>
              <a:rPr lang="tr-TR" altLang="tr-TR" sz="3200" b="1" smtClean="0">
                <a:solidFill>
                  <a:srgbClr val="000000"/>
                </a:solidFill>
                <a:latin typeface="Comic Sans MS" pitchFamily="66" charset="0"/>
              </a:rPr>
              <a:t>”</a:t>
            </a:r>
            <a:r>
              <a:rPr lang="tr-TR" altLang="tr-TR" sz="3200" smtClean="0">
                <a:solidFill>
                  <a:srgbClr val="000000"/>
                </a:solidFill>
                <a:latin typeface="Comic Sans MS" pitchFamily="66" charset="0"/>
              </a:rPr>
              <a:t>Ressam bu tabloda sarı renklere ağır-  	lık vermiş.”</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“Y.Kemal ”Ok” şiirinde hece ölçüsünü 	kullanmıştır.”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“Kitap birbirinden bağımsız dört bö- 	lümden oluşuyor.”</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8918"/>
                                        </p:tgtEl>
                                        <p:attrNameLst>
                                          <p:attrName>style.visibility</p:attrName>
                                        </p:attrNameLst>
                                      </p:cBhvr>
                                      <p:to>
                                        <p:strVal val="visible"/>
                                      </p:to>
                                    </p:set>
                                    <p:anim calcmode="discrete" valueType="clr">
                                      <p:cBhvr override="childStyle">
                                        <p:cTn id="7" dur="80"/>
                                        <p:tgtEl>
                                          <p:spTgt spid="3891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8918"/>
                                        </p:tgtEl>
                                        <p:attrNameLst>
                                          <p:attrName>fillcolor</p:attrName>
                                        </p:attrNameLst>
                                      </p:cBhvr>
                                      <p:tavLst>
                                        <p:tav tm="0">
                                          <p:val>
                                            <p:clrVal>
                                              <a:schemeClr val="accent2"/>
                                            </p:clrVal>
                                          </p:val>
                                        </p:tav>
                                        <p:tav tm="50000">
                                          <p:val>
                                            <p:clrVal>
                                              <a:schemeClr val="hlink"/>
                                            </p:clrVal>
                                          </p:val>
                                        </p:tav>
                                      </p:tavLst>
                                    </p:anim>
                                    <p:set>
                                      <p:cBhvr>
                                        <p:cTn id="9" dur="80"/>
                                        <p:tgtEl>
                                          <p:spTgt spid="3891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442913" y="103188"/>
            <a:ext cx="8243887" cy="6494462"/>
          </a:xfrm>
        </p:spPr>
        <p:txBody>
          <a:bodyPr/>
          <a:lstStyle/>
          <a:p>
            <a:pPr algn="l" eaLnBrk="1" hangingPunct="1">
              <a:defRPr/>
            </a:pP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Aşağıdaki cümlelerden hangisinin anlatımı nesnel bir nitelik taşımaktadır?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A) </a:t>
            </a:r>
            <a:r>
              <a:rPr lang="tr-TR" altLang="tr-TR" sz="3200" smtClean="0">
                <a:solidFill>
                  <a:srgbClr val="000000"/>
                </a:solidFill>
                <a:latin typeface="Comic Sans MS" pitchFamily="66" charset="0"/>
              </a:rPr>
              <a:t>Tiyatro,sinemaya göre daha eğlencelidir.</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B) </a:t>
            </a:r>
            <a:r>
              <a:rPr lang="tr-TR" altLang="tr-TR" sz="3200" smtClean="0">
                <a:solidFill>
                  <a:srgbClr val="000000"/>
                </a:solidFill>
                <a:latin typeface="Comic Sans MS" pitchFamily="66" charset="0"/>
              </a:rPr>
              <a:t>Deniz kenarında yaşamaya doyum olmaz.</a:t>
            </a:r>
            <a:br>
              <a:rPr lang="tr-TR" altLang="tr-TR" sz="3200" smtClean="0">
                <a:solidFill>
                  <a:srgbClr val="000000"/>
                </a:solidFill>
                <a:latin typeface="Comic Sans MS" pitchFamily="66" charset="0"/>
              </a:rPr>
            </a:br>
            <a:r>
              <a:rPr lang="tr-TR" altLang="tr-TR" sz="3200" smtClean="0">
                <a:solidFill>
                  <a:srgbClr val="FF0000"/>
                </a:solidFill>
                <a:latin typeface="Comic Sans MS" pitchFamily="66" charset="0"/>
              </a:rPr>
              <a:t>C) </a:t>
            </a:r>
            <a:r>
              <a:rPr lang="tr-TR" altLang="tr-TR" sz="3200" smtClean="0">
                <a:solidFill>
                  <a:srgbClr val="000000"/>
                </a:solidFill>
                <a:latin typeface="Comic Sans MS" pitchFamily="66" charset="0"/>
              </a:rPr>
              <a:t>Güneşin batışını izlemek insana mutluluk verir.</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D) </a:t>
            </a:r>
            <a:r>
              <a:rPr lang="tr-TR" altLang="tr-TR" sz="3200" smtClean="0">
                <a:solidFill>
                  <a:srgbClr val="000000"/>
                </a:solidFill>
                <a:latin typeface="Comic Sans MS" pitchFamily="66" charset="0"/>
              </a:rPr>
              <a:t>Kentlere göç edenlerin sayısı yıldan yıla artmaktadır.</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E) </a:t>
            </a:r>
            <a:r>
              <a:rPr lang="tr-TR" altLang="tr-TR" sz="3200" smtClean="0">
                <a:solidFill>
                  <a:srgbClr val="000000"/>
                </a:solidFill>
                <a:latin typeface="Comic Sans MS" pitchFamily="66" charset="0"/>
              </a:rPr>
              <a:t>Resim sergileri önemli bir sanat etkinliğidir.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(1988-ÖSS)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6194"/>
                                        </p:tgtEl>
                                        <p:attrNameLst>
                                          <p:attrName>style.visibility</p:attrName>
                                        </p:attrNameLst>
                                      </p:cBhvr>
                                      <p:to>
                                        <p:strVal val="visible"/>
                                      </p:to>
                                    </p:set>
                                    <p:anim calcmode="discrete" valueType="clr">
                                      <p:cBhvr override="childStyle">
                                        <p:cTn id="7" dur="80"/>
                                        <p:tgtEl>
                                          <p:spTgt spid="13619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6194"/>
                                        </p:tgtEl>
                                        <p:attrNameLst>
                                          <p:attrName>fillcolor</p:attrName>
                                        </p:attrNameLst>
                                      </p:cBhvr>
                                      <p:tavLst>
                                        <p:tav tm="0">
                                          <p:val>
                                            <p:clrVal>
                                              <a:schemeClr val="accent2"/>
                                            </p:clrVal>
                                          </p:val>
                                        </p:tav>
                                        <p:tav tm="50000">
                                          <p:val>
                                            <p:clrVal>
                                              <a:schemeClr val="hlink"/>
                                            </p:clrVal>
                                          </p:val>
                                        </p:tav>
                                      </p:tavLst>
                                    </p:anim>
                                    <p:set>
                                      <p:cBhvr>
                                        <p:cTn id="9" dur="80"/>
                                        <p:tgtEl>
                                          <p:spTgt spid="13619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2800" smtClean="0">
                <a:solidFill>
                  <a:srgbClr val="FF0000"/>
                </a:solidFill>
                <a:latin typeface="Comic Sans MS" pitchFamily="66" charset="0"/>
              </a:rPr>
              <a:t>ÇÖZÜM:</a:t>
            </a:r>
            <a:br>
              <a:rPr lang="tr-TR" altLang="tr-TR" sz="2800" smtClean="0">
                <a:solidFill>
                  <a:srgbClr val="FF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Nesnel anlatım, yazarın yorumunu katmadığı, kanıtlanabilir bilgi içeren  yargılarda bulunur. Buna göre A’ da “daha eğlendirici”, B’ de “doyum olmaz”, C’ de  “güneşin batışının mutluluk vermesi”, E’ de “önemli sanat etkinliği” sözleri, söyleyenin yorumuna bağlı ifadelerdir. Ancak D’ de söylenen “kentlere göçün her gün arttığı”, yoruma bağlı olmayan kanıtlanabilecek bilgidir; dolayısıyla nesneldir.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Cevap: D</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3700" b="1" smtClean="0">
                <a:latin typeface="Comic Sans MS" pitchFamily="66" charset="0"/>
              </a:rPr>
              <a:t> </a:t>
            </a:r>
            <a:r>
              <a:rPr lang="tr-TR" altLang="tr-TR" sz="3200" b="1" smtClean="0">
                <a:solidFill>
                  <a:srgbClr val="FF0000"/>
                </a:solidFill>
                <a:latin typeface="Comic Sans MS" pitchFamily="66" charset="0"/>
              </a:rPr>
              <a:t>c.Eleştiri:</a:t>
            </a:r>
            <a:r>
              <a:rPr lang="tr-TR" altLang="tr-TR" sz="3200" smtClean="0">
                <a:solidFill>
                  <a:srgbClr val="000000"/>
                </a:solidFill>
                <a:latin typeface="Comic Sans MS" pitchFamily="66" charset="0"/>
              </a:rPr>
              <a:t>Bir edebiyat veya sanat eserini çeşitli yönleriyle inceleyip açıklamak,anla- şılmasını sağlamak için yapılan değerlen- dirmelerdir.Eleştiriler kişisel beğeni ifade ettiği için öznel yargılardır.Eleştiri(kritik) olumlu yada olumsuz olabilir.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t>
            </a:r>
            <a:r>
              <a:rPr lang="tr-TR" altLang="tr-TR" sz="3200" b="1" smtClean="0">
                <a:solidFill>
                  <a:srgbClr val="FF0000"/>
                </a:solidFill>
                <a:latin typeface="Comic Sans MS" pitchFamily="66" charset="0"/>
              </a:rPr>
              <a:t>ÖR:</a:t>
            </a:r>
            <a:r>
              <a:rPr lang="tr-TR" altLang="tr-TR" sz="3200" b="1" smtClean="0">
                <a:solidFill>
                  <a:srgbClr val="000000"/>
                </a:solidFill>
                <a:latin typeface="Comic Sans MS" pitchFamily="66" charset="0"/>
              </a:rPr>
              <a:t>”</a:t>
            </a:r>
            <a:r>
              <a:rPr lang="tr-TR" altLang="tr-TR" sz="3200" smtClean="0">
                <a:solidFill>
                  <a:srgbClr val="000000"/>
                </a:solidFill>
                <a:latin typeface="Comic Sans MS" pitchFamily="66" charset="0"/>
              </a:rPr>
              <a:t>Kelimenin tam anlamıyla o bir şiir 	ustası.”</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“Neresinden tutsan elinde kalıyor bu 	kitap.”</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“Atatürk çok güzel konuşan,etkileyici 	bir hatipti.”</a:t>
            </a:r>
            <a:br>
              <a:rPr lang="tr-TR" altLang="tr-TR" sz="3200" smtClean="0">
                <a:solidFill>
                  <a:srgbClr val="000000"/>
                </a:solidFill>
                <a:latin typeface="Comic Sans MS" pitchFamily="66" charset="0"/>
              </a:rPr>
            </a:br>
            <a:r>
              <a:rPr lang="tr-TR" altLang="tr-TR" smtClean="0"/>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1988"/>
                                        </p:tgtEl>
                                        <p:attrNameLst>
                                          <p:attrName>style.visibility</p:attrName>
                                        </p:attrNameLst>
                                      </p:cBhvr>
                                      <p:to>
                                        <p:strVal val="visible"/>
                                      </p:to>
                                    </p:set>
                                    <p:anim calcmode="discrete" valueType="clr">
                                      <p:cBhvr override="childStyle">
                                        <p:cTn id="7" dur="80"/>
                                        <p:tgtEl>
                                          <p:spTgt spid="4198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1988"/>
                                        </p:tgtEl>
                                        <p:attrNameLst>
                                          <p:attrName>fillcolor</p:attrName>
                                        </p:attrNameLst>
                                      </p:cBhvr>
                                      <p:tavLst>
                                        <p:tav tm="0">
                                          <p:val>
                                            <p:clrVal>
                                              <a:schemeClr val="accent2"/>
                                            </p:clrVal>
                                          </p:val>
                                        </p:tav>
                                        <p:tav tm="50000">
                                          <p:val>
                                            <p:clrVal>
                                              <a:schemeClr val="hlink"/>
                                            </p:clrVal>
                                          </p:val>
                                        </p:tav>
                                      </p:tavLst>
                                    </p:anim>
                                    <p:set>
                                      <p:cBhvr>
                                        <p:cTn id="9" dur="80"/>
                                        <p:tgtEl>
                                          <p:spTgt spid="4198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title"/>
          </p:nvPr>
        </p:nvSpPr>
        <p:spPr>
          <a:xfrm>
            <a:off x="395288" y="260350"/>
            <a:ext cx="8229600" cy="6394450"/>
          </a:xfrm>
        </p:spPr>
        <p:txBody>
          <a:bodyPr/>
          <a:lstStyle/>
          <a:p>
            <a:pPr algn="l" eaLnBrk="1" hangingPunct="1">
              <a:defRPr/>
            </a:pPr>
            <a:r>
              <a:rPr lang="tr-TR" altLang="tr-TR" sz="2700" smtClean="0">
                <a:latin typeface="Comic Sans MS" pitchFamily="66" charset="0"/>
              </a:rPr>
              <a:t>   </a:t>
            </a:r>
            <a:r>
              <a:rPr lang="tr-TR" altLang="tr-TR" sz="3600" b="1" smtClean="0">
                <a:solidFill>
                  <a:srgbClr val="FF0000"/>
                </a:solidFill>
                <a:latin typeface="Comic Sans MS" pitchFamily="66" charset="0"/>
              </a:rPr>
              <a:t>ÖRNEK:</a:t>
            </a:r>
            <a:br>
              <a:rPr lang="tr-TR" altLang="tr-TR" sz="3600" b="1" smtClean="0">
                <a:solidFill>
                  <a:srgbClr val="FF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Aşağıdaki cümlelerin hangisinde </a:t>
            </a:r>
            <a:r>
              <a:rPr lang="tr-TR" altLang="tr-TR" sz="2400" b="1" smtClean="0">
                <a:solidFill>
                  <a:srgbClr val="000000"/>
                </a:solidFill>
                <a:latin typeface="Comic Sans MS" pitchFamily="66" charset="0"/>
              </a:rPr>
              <a:t>hem beğenme hem de olumsuz bir</a:t>
            </a:r>
            <a:r>
              <a:rPr lang="tr-TR" altLang="tr-TR" sz="2400" smtClean="0">
                <a:solidFill>
                  <a:srgbClr val="000000"/>
                </a:solidFill>
                <a:latin typeface="Comic Sans MS" pitchFamily="66" charset="0"/>
              </a:rPr>
              <a:t> </a:t>
            </a:r>
            <a:r>
              <a:rPr lang="tr-TR" altLang="tr-TR" sz="2400" b="1" smtClean="0">
                <a:solidFill>
                  <a:srgbClr val="000000"/>
                </a:solidFill>
                <a:latin typeface="Comic Sans MS" pitchFamily="66" charset="0"/>
              </a:rPr>
              <a:t>eleştiri </a:t>
            </a:r>
            <a:r>
              <a:rPr lang="tr-TR" altLang="tr-TR" sz="2400" smtClean="0">
                <a:solidFill>
                  <a:srgbClr val="000000"/>
                </a:solidFill>
                <a:latin typeface="Comic Sans MS" pitchFamily="66" charset="0"/>
              </a:rPr>
              <a:t>söz konusudur?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FF00FF"/>
                </a:solidFill>
                <a:latin typeface="Comic Sans MS" pitchFamily="66" charset="0"/>
              </a:rPr>
              <a:t>A)</a:t>
            </a:r>
            <a:r>
              <a:rPr lang="tr-TR" altLang="tr-TR" sz="2400" smtClean="0">
                <a:solidFill>
                  <a:srgbClr val="FF00FF"/>
                </a:solidFill>
                <a:latin typeface="Comic Sans MS" pitchFamily="66" charset="0"/>
              </a:rPr>
              <a:t>Sözcük seçimindeki özensizlik,çevirmenin,metnin aslına bağlı kalmaktaki titizline gölge düşürüyor.</a:t>
            </a:r>
            <a:r>
              <a:rPr lang="tr-TR" altLang="tr-TR" sz="2400" smtClean="0">
                <a:solidFill>
                  <a:srgbClr val="000000"/>
                </a:solidFill>
                <a:latin typeface="Comic Sans MS" pitchFamily="66" charset="0"/>
              </a:rPr>
              <a:t>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FF0000"/>
                </a:solidFill>
                <a:latin typeface="Comic Sans MS" pitchFamily="66" charset="0"/>
              </a:rPr>
              <a:t>B)</a:t>
            </a:r>
            <a:r>
              <a:rPr lang="tr-TR" altLang="tr-TR" sz="2400" smtClean="0">
                <a:solidFill>
                  <a:srgbClr val="000000"/>
                </a:solidFill>
                <a:latin typeface="Comic Sans MS" pitchFamily="66" charset="0"/>
              </a:rPr>
              <a:t>Öyküleriyle Türk edebiyatında seçkin bir yer alan sanatçının bu yapıtları,yabancı dillere çevrilmiştir.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FF0000"/>
                </a:solidFill>
                <a:latin typeface="Comic Sans MS" pitchFamily="66" charset="0"/>
              </a:rPr>
              <a:t>C)</a:t>
            </a:r>
            <a:r>
              <a:rPr lang="tr-TR" altLang="tr-TR" sz="2400" smtClean="0">
                <a:solidFill>
                  <a:srgbClr val="000000"/>
                </a:solidFill>
                <a:latin typeface="Comic Sans MS" pitchFamily="66" charset="0"/>
              </a:rPr>
              <a:t>Sanatçının ilk şiir kitabını sevinç ve heyecanla okurken çocukluk günlerimi düşünüyorum.</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FF0000"/>
                </a:solidFill>
                <a:latin typeface="Comic Sans MS" pitchFamily="66" charset="0"/>
              </a:rPr>
              <a:t>D)</a:t>
            </a:r>
            <a:r>
              <a:rPr lang="tr-TR" altLang="tr-TR" sz="2400" smtClean="0">
                <a:solidFill>
                  <a:srgbClr val="000000"/>
                </a:solidFill>
                <a:latin typeface="Comic Sans MS" pitchFamily="66" charset="0"/>
              </a:rPr>
              <a:t>Sanatçı,günlüklerinde zaman zaman başka kişilerin konuşmalarına yer vermiştir.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FF0000"/>
                </a:solidFill>
                <a:latin typeface="Comic Sans MS" pitchFamily="66" charset="0"/>
              </a:rPr>
              <a:t>E)</a:t>
            </a:r>
            <a:r>
              <a:rPr lang="tr-TR" altLang="tr-TR" sz="2400" smtClean="0">
                <a:solidFill>
                  <a:srgbClr val="000000"/>
                </a:solidFill>
                <a:latin typeface="Comic Sans MS" pitchFamily="66" charset="0"/>
              </a:rPr>
              <a:t>Kitapta,eski eğitim düzenimizin olumsuz yönleri,karşılaştırmalı bir yöntemle anlatılıyor.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endParaRPr lang="tr-TR" altLang="tr-TR" sz="24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1620"/>
                                        </p:tgtEl>
                                        <p:attrNameLst>
                                          <p:attrName>style.visibility</p:attrName>
                                        </p:attrNameLst>
                                      </p:cBhvr>
                                      <p:to>
                                        <p:strVal val="visible"/>
                                      </p:to>
                                    </p:set>
                                    <p:anim calcmode="discrete" valueType="clr">
                                      <p:cBhvr override="childStyle">
                                        <p:cTn id="7" dur="80"/>
                                        <p:tgtEl>
                                          <p:spTgt spid="11162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1620"/>
                                        </p:tgtEl>
                                        <p:attrNameLst>
                                          <p:attrName>fillcolor</p:attrName>
                                        </p:attrNameLst>
                                      </p:cBhvr>
                                      <p:tavLst>
                                        <p:tav tm="0">
                                          <p:val>
                                            <p:clrVal>
                                              <a:schemeClr val="accent2"/>
                                            </p:clrVal>
                                          </p:val>
                                        </p:tav>
                                        <p:tav tm="50000">
                                          <p:val>
                                            <p:clrVal>
                                              <a:schemeClr val="hlink"/>
                                            </p:clrVal>
                                          </p:val>
                                        </p:tav>
                                      </p:tavLst>
                                    </p:anim>
                                    <p:set>
                                      <p:cBhvr>
                                        <p:cTn id="9" dur="80"/>
                                        <p:tgtEl>
                                          <p:spTgt spid="11162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20"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4"/>
          <p:cNvSpPr>
            <a:spLocks noGrp="1" noChangeArrowheads="1"/>
          </p:cNvSpPr>
          <p:nvPr>
            <p:ph type="title"/>
          </p:nvPr>
        </p:nvSpPr>
        <p:spPr>
          <a:xfrm>
            <a:off x="457200" y="274638"/>
            <a:ext cx="8229600" cy="6394450"/>
          </a:xfrm>
        </p:spPr>
        <p:txBody>
          <a:bodyPr/>
          <a:lstStyle/>
          <a:p>
            <a:pPr algn="l" eaLnBrk="1" hangingPunct="1">
              <a:defRPr/>
            </a:pPr>
            <a:r>
              <a:rPr lang="tr-TR" altLang="tr-TR" sz="2800" b="1" smtClean="0">
                <a:latin typeface="Comic Sans MS" pitchFamily="66" charset="0"/>
              </a:rPr>
              <a:t>   </a:t>
            </a:r>
            <a:r>
              <a:rPr lang="tr-TR" altLang="tr-TR" sz="3600" b="1" smtClean="0">
                <a:solidFill>
                  <a:srgbClr val="FF0000"/>
                </a:solidFill>
                <a:latin typeface="Comic Sans MS" pitchFamily="66" charset="0"/>
              </a:rPr>
              <a:t>ÇÖZÜM:</a:t>
            </a:r>
            <a:r>
              <a:rPr lang="tr-TR" altLang="tr-TR" sz="2800" b="1" smtClean="0">
                <a:solidFill>
                  <a:srgbClr val="FF0000"/>
                </a:solidFill>
                <a:latin typeface="Comic Sans MS" pitchFamily="66" charset="0"/>
              </a:rPr>
              <a:t/>
            </a:r>
            <a:br>
              <a:rPr lang="tr-TR" altLang="tr-TR" sz="2800" b="1" smtClean="0">
                <a:solidFill>
                  <a:srgbClr val="FF0000"/>
                </a:solidFill>
                <a:latin typeface="Comic Sans MS" pitchFamily="66" charset="0"/>
              </a:rPr>
            </a:br>
            <a:r>
              <a:rPr lang="tr-TR" altLang="tr-TR" sz="2800" b="1" smtClean="0">
                <a:latin typeface="Comic Sans MS" pitchFamily="66" charset="0"/>
              </a:rPr>
              <a:t/>
            </a:r>
            <a:br>
              <a:rPr lang="tr-TR" altLang="tr-TR" sz="2800" b="1" smtClean="0">
                <a:latin typeface="Comic Sans MS" pitchFamily="66" charset="0"/>
              </a:rPr>
            </a:br>
            <a:r>
              <a:rPr lang="tr-TR" altLang="tr-TR" sz="2800" b="1" smtClean="0">
                <a:latin typeface="Comic Sans MS" pitchFamily="66" charset="0"/>
              </a:rPr>
              <a:t>  </a:t>
            </a:r>
            <a:r>
              <a:rPr lang="tr-TR" altLang="tr-TR" sz="2800" smtClean="0">
                <a:solidFill>
                  <a:srgbClr val="000000"/>
                </a:solidFill>
                <a:latin typeface="Comic Sans MS" pitchFamily="66" charset="0"/>
              </a:rPr>
              <a:t>“titizlik” sözü beğenmeyi “özensizlik” sözcüğü  olumsuz eleştiriyi ifade etmektedir.B ve C seçeneklerindeki cümlelerde sadece “beğenme” söz konusuyken D ve E seçeneklerindeki yalnızca bilgi verilmiş olup öznel duygulara yer verilme- miştir.</a:t>
            </a:r>
            <a:br>
              <a:rPr lang="tr-TR" altLang="tr-TR" sz="2800" smtClean="0">
                <a:solidFill>
                  <a:srgbClr val="000000"/>
                </a:solidFill>
                <a:latin typeface="Comic Sans MS" pitchFamily="66" charset="0"/>
              </a:rPr>
            </a:br>
            <a:r>
              <a:rPr lang="tr-TR" altLang="tr-TR" sz="2800" smtClean="0">
                <a:latin typeface="Comic Sans MS" pitchFamily="66" charset="0"/>
              </a:rPr>
              <a:t/>
            </a:r>
            <a:br>
              <a:rPr lang="tr-TR" altLang="tr-TR" sz="2800" smtClean="0">
                <a:latin typeface="Comic Sans MS" pitchFamily="66" charset="0"/>
              </a:rPr>
            </a:br>
            <a:r>
              <a:rPr lang="tr-TR" altLang="tr-TR" sz="2800" smtClean="0">
                <a:latin typeface="Comic Sans MS" pitchFamily="66" charset="0"/>
              </a:rPr>
              <a:t>                                                 </a:t>
            </a:r>
            <a:r>
              <a:rPr lang="tr-TR" altLang="tr-TR" sz="2800" b="1" smtClean="0">
                <a:solidFill>
                  <a:srgbClr val="FF00FF"/>
                </a:solidFill>
                <a:latin typeface="Comic Sans MS" pitchFamily="66" charset="0"/>
              </a:rPr>
              <a:t>Cevap:A</a:t>
            </a:r>
            <a:br>
              <a:rPr lang="tr-TR" altLang="tr-TR" sz="2800" b="1" smtClean="0">
                <a:solidFill>
                  <a:srgbClr val="FF00FF"/>
                </a:solidFill>
                <a:latin typeface="Comic Sans MS" pitchFamily="66" charset="0"/>
              </a:rPr>
            </a:br>
            <a:r>
              <a:rPr lang="tr-TR" altLang="tr-TR" sz="2800" b="1" smtClean="0">
                <a:latin typeface="Comic Sans MS" pitchFamily="66" charset="0"/>
              </a:rPr>
              <a:t/>
            </a:r>
            <a:br>
              <a:rPr lang="tr-TR" altLang="tr-TR" sz="2800" b="1" smtClean="0">
                <a:latin typeface="Comic Sans MS" pitchFamily="66" charset="0"/>
              </a:rPr>
            </a:br>
            <a:endParaRPr lang="tr-TR" altLang="tr-TR" sz="2800" b="1"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3668"/>
                                        </p:tgtEl>
                                        <p:attrNameLst>
                                          <p:attrName>style.visibility</p:attrName>
                                        </p:attrNameLst>
                                      </p:cBhvr>
                                      <p:to>
                                        <p:strVal val="visible"/>
                                      </p:to>
                                    </p:set>
                                    <p:anim calcmode="discrete" valueType="clr">
                                      <p:cBhvr override="childStyle">
                                        <p:cTn id="7" dur="80"/>
                                        <p:tgtEl>
                                          <p:spTgt spid="11366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3668"/>
                                        </p:tgtEl>
                                        <p:attrNameLst>
                                          <p:attrName>fillcolor</p:attrName>
                                        </p:attrNameLst>
                                      </p:cBhvr>
                                      <p:tavLst>
                                        <p:tav tm="0">
                                          <p:val>
                                            <p:clrVal>
                                              <a:schemeClr val="accent2"/>
                                            </p:clrVal>
                                          </p:val>
                                        </p:tav>
                                        <p:tav tm="50000">
                                          <p:val>
                                            <p:clrVal>
                                              <a:schemeClr val="hlink"/>
                                            </p:clrVal>
                                          </p:val>
                                        </p:tav>
                                      </p:tavLst>
                                    </p:anim>
                                    <p:set>
                                      <p:cBhvr>
                                        <p:cTn id="9" dur="80"/>
                                        <p:tgtEl>
                                          <p:spTgt spid="11366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a:xfrm>
            <a:off x="457200" y="274638"/>
            <a:ext cx="8229600" cy="6323012"/>
          </a:xfrm>
        </p:spPr>
        <p:txBody>
          <a:bodyPr/>
          <a:lstStyle/>
          <a:p>
            <a:pPr eaLnBrk="1" hangingPunct="1">
              <a:defRPr/>
            </a:pPr>
            <a:r>
              <a:rPr lang="tr-TR" altLang="tr-TR" sz="3200" b="1" smtClean="0">
                <a:solidFill>
                  <a:srgbClr val="FF0000"/>
                </a:solidFill>
                <a:latin typeface="Comic Sans MS" pitchFamily="66" charset="0"/>
              </a:rPr>
              <a:t>NOT.1:</a:t>
            </a:r>
            <a:r>
              <a:rPr lang="tr-TR" altLang="tr-TR" sz="3200" smtClean="0">
                <a:solidFill>
                  <a:srgbClr val="000000"/>
                </a:solidFill>
                <a:latin typeface="Comic Sans MS" pitchFamily="66" charset="0"/>
              </a:rPr>
              <a:t>Her değerlendirme bir eleştirinin sonucudur.Eleştiri her konuda yapılabildiği halde ”değerlendirme” genellikle bir esere yönelik olarak yapılan olumlu ya da olumsuz nitelik taşıyan eleştirilerdir.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Değerlendirmeler nesnel ya da öznel olabilir.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4036"/>
                                        </p:tgtEl>
                                        <p:attrNameLst>
                                          <p:attrName>style.visibility</p:attrName>
                                        </p:attrNameLst>
                                      </p:cBhvr>
                                      <p:to>
                                        <p:strVal val="visible"/>
                                      </p:to>
                                    </p:set>
                                    <p:anim calcmode="discrete" valueType="clr">
                                      <p:cBhvr override="childStyle">
                                        <p:cTn id="7" dur="80"/>
                                        <p:tgtEl>
                                          <p:spTgt spid="4403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4036"/>
                                        </p:tgtEl>
                                        <p:attrNameLst>
                                          <p:attrName>fillcolor</p:attrName>
                                        </p:attrNameLst>
                                      </p:cBhvr>
                                      <p:tavLst>
                                        <p:tav tm="0">
                                          <p:val>
                                            <p:clrVal>
                                              <a:schemeClr val="accent2"/>
                                            </p:clrVal>
                                          </p:val>
                                        </p:tav>
                                        <p:tav tm="50000">
                                          <p:val>
                                            <p:clrVal>
                                              <a:schemeClr val="hlink"/>
                                            </p:clrVal>
                                          </p:val>
                                        </p:tav>
                                      </p:tavLst>
                                    </p:anim>
                                    <p:set>
                                      <p:cBhvr>
                                        <p:cTn id="9" dur="80"/>
                                        <p:tgtEl>
                                          <p:spTgt spid="440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Grp="1" noChangeArrowheads="1"/>
          </p:cNvSpPr>
          <p:nvPr>
            <p:ph type="title"/>
          </p:nvPr>
        </p:nvSpPr>
        <p:spPr>
          <a:xfrm>
            <a:off x="457200" y="274638"/>
            <a:ext cx="8229600" cy="6394450"/>
          </a:xfrm>
        </p:spPr>
        <p:txBody>
          <a:bodyPr/>
          <a:lstStyle/>
          <a:p>
            <a:pPr algn="l" eaLnBrk="1" hangingPunct="1">
              <a:defRPr/>
            </a:pPr>
            <a:r>
              <a:rPr lang="tr-TR" altLang="tr-TR" sz="3600" smtClean="0">
                <a:solidFill>
                  <a:srgbClr val="FF0000"/>
                </a:solidFill>
                <a:latin typeface="Comic Sans MS" pitchFamily="66" charset="0"/>
              </a:rPr>
              <a:t> </a:t>
            </a: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t>
            </a:r>
            <a:r>
              <a:rPr lang="tr-TR" altLang="tr-TR" sz="2400" b="1" smtClean="0">
                <a:solidFill>
                  <a:srgbClr val="000000"/>
                </a:solidFill>
                <a:latin typeface="Comic Sans MS" pitchFamily="66" charset="0"/>
              </a:rPr>
              <a:t>Aşağıdaki cümlelerin hangisinde </a:t>
            </a:r>
            <a:r>
              <a:rPr lang="tr-TR" altLang="tr-TR" sz="2400" smtClean="0">
                <a:solidFill>
                  <a:srgbClr val="000000"/>
                </a:solidFill>
                <a:latin typeface="Comic Sans MS" pitchFamily="66" charset="0"/>
              </a:rPr>
              <a:t>”değerlendirme” </a:t>
            </a:r>
            <a:r>
              <a:rPr lang="tr-TR" altLang="tr-TR" sz="2400" b="1" smtClean="0">
                <a:solidFill>
                  <a:srgbClr val="000000"/>
                </a:solidFill>
                <a:latin typeface="Comic Sans MS" pitchFamily="66" charset="0"/>
              </a:rPr>
              <a:t>söz</a:t>
            </a:r>
            <a:r>
              <a:rPr lang="tr-TR" altLang="tr-TR" sz="2400" smtClean="0">
                <a:solidFill>
                  <a:srgbClr val="000000"/>
                </a:solidFill>
                <a:latin typeface="Comic Sans MS" pitchFamily="66" charset="0"/>
              </a:rPr>
              <a:t> </a:t>
            </a:r>
            <a:r>
              <a:rPr lang="tr-TR" altLang="tr-TR" sz="2400" b="1" smtClean="0">
                <a:solidFill>
                  <a:srgbClr val="000000"/>
                </a:solidFill>
                <a:latin typeface="Comic Sans MS" pitchFamily="66" charset="0"/>
              </a:rPr>
              <a:t>konusudur?</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 </a:t>
            </a:r>
            <a:r>
              <a:rPr lang="tr-TR" altLang="tr-TR" sz="2400" b="1" smtClean="0">
                <a:solidFill>
                  <a:srgbClr val="FF0000"/>
                </a:solidFill>
                <a:latin typeface="Comic Sans MS" pitchFamily="66" charset="0"/>
              </a:rPr>
              <a:t>A)</a:t>
            </a:r>
            <a:r>
              <a:rPr lang="tr-TR" altLang="tr-TR" sz="2400" smtClean="0">
                <a:solidFill>
                  <a:srgbClr val="000000"/>
                </a:solidFill>
                <a:latin typeface="Comic Sans MS" pitchFamily="66" charset="0"/>
              </a:rPr>
              <a:t>Kimi sanatçılar duygularını dile getirmek için,kimileri de kusursuz eserler yaratmak için yazarlar.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FF0000"/>
                </a:solidFill>
                <a:latin typeface="Comic Sans MS" pitchFamily="66" charset="0"/>
              </a:rPr>
              <a:t>B)</a:t>
            </a:r>
            <a:r>
              <a:rPr lang="tr-TR" altLang="tr-TR" sz="2400" smtClean="0">
                <a:solidFill>
                  <a:srgbClr val="000000"/>
                </a:solidFill>
                <a:latin typeface="Comic Sans MS" pitchFamily="66" charset="0"/>
              </a:rPr>
              <a:t>Romancı,gerçekleri düş gücüyle yeniden biçimlendiren kişidir.</a:t>
            </a:r>
            <a:br>
              <a:rPr lang="tr-TR" altLang="tr-TR" sz="2400" smtClean="0">
                <a:solidFill>
                  <a:srgbClr val="000000"/>
                </a:solidFill>
                <a:latin typeface="Comic Sans MS" pitchFamily="66" charset="0"/>
              </a:rPr>
            </a:br>
            <a:r>
              <a:rPr lang="tr-TR" altLang="tr-TR" sz="2400" smtClean="0">
                <a:solidFill>
                  <a:srgbClr val="FF0000"/>
                </a:solidFill>
                <a:latin typeface="Comic Sans MS" pitchFamily="66" charset="0"/>
              </a:rPr>
              <a:t> </a:t>
            </a:r>
            <a:r>
              <a:rPr lang="tr-TR" altLang="tr-TR" sz="2400" b="1" smtClean="0">
                <a:solidFill>
                  <a:srgbClr val="FF0000"/>
                </a:solidFill>
                <a:latin typeface="Comic Sans MS" pitchFamily="66" charset="0"/>
              </a:rPr>
              <a:t>C)</a:t>
            </a:r>
            <a:r>
              <a:rPr lang="tr-TR" altLang="tr-TR" sz="2400" smtClean="0">
                <a:solidFill>
                  <a:srgbClr val="000000"/>
                </a:solidFill>
                <a:latin typeface="Comic Sans MS" pitchFamily="66" charset="0"/>
              </a:rPr>
              <a:t>Bir eserin değerinin konusundan çok üslubuna bağlı olduğunu her zaman söylerim.</a:t>
            </a:r>
            <a:br>
              <a:rPr lang="tr-TR" altLang="tr-TR" sz="2400" smtClean="0">
                <a:solidFill>
                  <a:srgbClr val="000000"/>
                </a:solidFill>
                <a:latin typeface="Comic Sans MS" pitchFamily="66" charset="0"/>
              </a:rPr>
            </a:br>
            <a:r>
              <a:rPr lang="tr-TR" altLang="tr-TR" sz="2400" smtClean="0">
                <a:solidFill>
                  <a:srgbClr val="FF0000"/>
                </a:solidFill>
                <a:latin typeface="Comic Sans MS" pitchFamily="66" charset="0"/>
              </a:rPr>
              <a:t> </a:t>
            </a:r>
            <a:r>
              <a:rPr lang="tr-TR" altLang="tr-TR" sz="2400" b="1" smtClean="0">
                <a:solidFill>
                  <a:srgbClr val="FF0000"/>
                </a:solidFill>
                <a:latin typeface="Comic Sans MS" pitchFamily="66" charset="0"/>
              </a:rPr>
              <a:t>D)</a:t>
            </a:r>
            <a:r>
              <a:rPr lang="tr-TR" altLang="tr-TR" sz="2400" smtClean="0">
                <a:solidFill>
                  <a:srgbClr val="000000"/>
                </a:solidFill>
                <a:latin typeface="Comic Sans MS" pitchFamily="66" charset="0"/>
              </a:rPr>
              <a:t>Bu romandaki kişilerin birbiriyle ilişkisi üzerine bir çok inceleme yapılmıştır.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FF00FF"/>
                </a:solidFill>
                <a:latin typeface="Comic Sans MS" pitchFamily="66" charset="0"/>
              </a:rPr>
              <a:t>E)</a:t>
            </a:r>
            <a:r>
              <a:rPr lang="tr-TR" altLang="tr-TR" sz="2400" smtClean="0">
                <a:solidFill>
                  <a:srgbClr val="FF00FF"/>
                </a:solidFill>
                <a:latin typeface="Comic Sans MS" pitchFamily="66" charset="0"/>
              </a:rPr>
              <a:t>Bu eserde konu gerçek yaşamdan alınmış,kişiler karakterlerine uygun biçimde konuşturulmuştur.</a:t>
            </a:r>
            <a:br>
              <a:rPr lang="tr-TR" altLang="tr-TR" sz="2400" smtClean="0">
                <a:solidFill>
                  <a:srgbClr val="FF00FF"/>
                </a:solidFill>
                <a:latin typeface="Comic Sans MS" pitchFamily="66" charset="0"/>
              </a:rPr>
            </a:br>
            <a:r>
              <a:rPr lang="tr-TR" altLang="tr-TR" sz="2400" smtClean="0">
                <a:solidFill>
                  <a:srgbClr val="FF00FF"/>
                </a:solidFill>
                <a:latin typeface="Comic Sans MS" pitchFamily="66" charset="0"/>
              </a:rPr>
              <a:t/>
            </a:r>
            <a:br>
              <a:rPr lang="tr-TR" altLang="tr-TR" sz="2400" smtClean="0">
                <a:solidFill>
                  <a:srgbClr val="FF00FF"/>
                </a:solidFill>
                <a:latin typeface="Comic Sans MS" pitchFamily="66" charset="0"/>
              </a:rPr>
            </a:br>
            <a:r>
              <a:rPr lang="tr-TR" altLang="tr-TR" sz="2400" smtClean="0">
                <a:solidFill>
                  <a:srgbClr val="FF00FF"/>
                </a:solidFill>
                <a:latin typeface="Comic Sans MS" pitchFamily="66" charset="0"/>
              </a:rPr>
              <a:t/>
            </a:r>
            <a:br>
              <a:rPr lang="tr-TR" altLang="tr-TR" sz="2400" smtClean="0">
                <a:solidFill>
                  <a:srgbClr val="FF00FF"/>
                </a:solidFill>
                <a:latin typeface="Comic Sans MS" pitchFamily="66" charset="0"/>
              </a:rPr>
            </a:br>
            <a:endParaRPr lang="tr-TR" altLang="tr-TR" sz="2400" smtClean="0">
              <a:solidFill>
                <a:srgbClr val="FF00FF"/>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87044"/>
                                        </p:tgtEl>
                                        <p:attrNameLst>
                                          <p:attrName>style.visibility</p:attrName>
                                        </p:attrNameLst>
                                      </p:cBhvr>
                                      <p:to>
                                        <p:strVal val="visible"/>
                                      </p:to>
                                    </p:set>
                                    <p:anim calcmode="discrete" valueType="clr">
                                      <p:cBhvr override="childStyle">
                                        <p:cTn id="7" dur="80"/>
                                        <p:tgtEl>
                                          <p:spTgt spid="8704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7044"/>
                                        </p:tgtEl>
                                        <p:attrNameLst>
                                          <p:attrName>fillcolor</p:attrName>
                                        </p:attrNameLst>
                                      </p:cBhvr>
                                      <p:tavLst>
                                        <p:tav tm="0">
                                          <p:val>
                                            <p:clrVal>
                                              <a:schemeClr val="accent2"/>
                                            </p:clrVal>
                                          </p:val>
                                        </p:tav>
                                        <p:tav tm="50000">
                                          <p:val>
                                            <p:clrVal>
                                              <a:schemeClr val="hlink"/>
                                            </p:clrVal>
                                          </p:val>
                                        </p:tav>
                                      </p:tavLst>
                                    </p:anim>
                                    <p:set>
                                      <p:cBhvr>
                                        <p:cTn id="9" dur="80"/>
                                        <p:tgtEl>
                                          <p:spTgt spid="8704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a:xfrm>
            <a:off x="457200" y="274638"/>
            <a:ext cx="8229600" cy="6394450"/>
          </a:xfrm>
        </p:spPr>
        <p:txBody>
          <a:bodyPr/>
          <a:lstStyle/>
          <a:p>
            <a:pPr algn="l" eaLnBrk="1" hangingPunct="1">
              <a:defRPr/>
            </a:pPr>
            <a:r>
              <a:rPr lang="tr-TR" altLang="tr-TR" sz="3200" b="1" smtClean="0"/>
              <a:t>  </a:t>
            </a:r>
            <a:r>
              <a:rPr lang="tr-TR" altLang="tr-TR" sz="3200" b="1" smtClean="0">
                <a:solidFill>
                  <a:srgbClr val="FF0000"/>
                </a:solidFill>
                <a:latin typeface="Comic Sans MS" pitchFamily="66" charset="0"/>
              </a:rPr>
              <a:t>b.Çaresizlik:</a:t>
            </a:r>
            <a:r>
              <a:rPr lang="tr-TR" altLang="tr-TR" sz="3200" smtClean="0">
                <a:solidFill>
                  <a:srgbClr val="000000"/>
                </a:solidFill>
                <a:latin typeface="Comic Sans MS" pitchFamily="66" charset="0"/>
              </a:rPr>
              <a:t>Elden bir şey gelmemesi, çaresiz olma durumudur.</a:t>
            </a: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FF0000"/>
                </a:solidFill>
                <a:latin typeface="Comic Sans MS" pitchFamily="66" charset="0"/>
              </a:rPr>
              <a:t>ÖR:”</a:t>
            </a:r>
            <a:r>
              <a:rPr lang="tr-TR" altLang="tr-TR" sz="3200" smtClean="0">
                <a:solidFill>
                  <a:srgbClr val="000000"/>
                </a:solidFill>
                <a:latin typeface="Comic Sans MS" pitchFamily="66" charset="0"/>
              </a:rPr>
              <a:t>Çileli doğmuşum zaten ezelden</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Hasrete alıştım ne gelir elden.”</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“Zulüm diken gibi bürümüş kenti</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Boynu bükük kalmış mor menekşem.”</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endParaRPr lang="tr-TR" altLang="tr-TR" sz="3200" smtClean="0">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244"/>
                                        </p:tgtEl>
                                        <p:attrNameLst>
                                          <p:attrName>style.visibility</p:attrName>
                                        </p:attrNameLst>
                                      </p:cBhvr>
                                      <p:to>
                                        <p:strVal val="visible"/>
                                      </p:to>
                                    </p:set>
                                    <p:anim calcmode="discrete" valueType="clr">
                                      <p:cBhvr override="childStyle">
                                        <p:cTn id="7" dur="80"/>
                                        <p:tgtEl>
                                          <p:spTgt spid="1024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244"/>
                                        </p:tgtEl>
                                        <p:attrNameLst>
                                          <p:attrName>fillcolor</p:attrName>
                                        </p:attrNameLst>
                                      </p:cBhvr>
                                      <p:tavLst>
                                        <p:tav tm="0">
                                          <p:val>
                                            <p:clrVal>
                                              <a:schemeClr val="accent2"/>
                                            </p:clrVal>
                                          </p:val>
                                        </p:tav>
                                        <p:tav tm="50000">
                                          <p:val>
                                            <p:clrVal>
                                              <a:schemeClr val="hlink"/>
                                            </p:clrVal>
                                          </p:val>
                                        </p:tav>
                                      </p:tavLst>
                                    </p:anim>
                                    <p:set>
                                      <p:cBhvr>
                                        <p:cTn id="9" dur="80"/>
                                        <p:tgtEl>
                                          <p:spTgt spid="1024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3600" b="1" smtClean="0">
                <a:solidFill>
                  <a:srgbClr val="FF0000"/>
                </a:solidFill>
                <a:latin typeface="Comic Sans MS" pitchFamily="66" charset="0"/>
              </a:rPr>
              <a:t>ÇÖZÜM:</a:t>
            </a:r>
            <a:r>
              <a:rPr lang="tr-TR" altLang="tr-TR" sz="3600" b="1" smtClean="0">
                <a:solidFill>
                  <a:srgbClr val="000000"/>
                </a:solidFill>
                <a:latin typeface="Comic Sans MS" pitchFamily="66" charset="0"/>
              </a:rPr>
              <a:t/>
            </a:r>
            <a:br>
              <a:rPr lang="tr-TR" altLang="tr-TR" sz="3600" b="1"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E seçeneğinde,bir eserin konusu ve eserin kahramanları,karakterleri hakkında nesnel bir değerlendirme söz konusudur.Değerlendirmenin bir eser hakkında olması gerektiği unutulmama- lıdır.</a:t>
            </a:r>
            <a:br>
              <a:rPr lang="tr-TR" altLang="tr-TR" sz="2800" smtClean="0">
                <a:solidFill>
                  <a:srgbClr val="000000"/>
                </a:solidFill>
                <a:latin typeface="Comic Sans MS" pitchFamily="66" charset="0"/>
              </a:rPr>
            </a:br>
            <a:r>
              <a:rPr lang="tr-TR" altLang="tr-TR" sz="2800" smtClean="0">
                <a:solidFill>
                  <a:srgbClr val="FF00FF"/>
                </a:solidFill>
                <a:latin typeface="Comic Sans MS" pitchFamily="66" charset="0"/>
              </a:rPr>
              <a:t/>
            </a:r>
            <a:br>
              <a:rPr lang="tr-TR" altLang="tr-TR" sz="2800" smtClean="0">
                <a:solidFill>
                  <a:srgbClr val="FF00FF"/>
                </a:solidFill>
                <a:latin typeface="Comic Sans MS" pitchFamily="66" charset="0"/>
              </a:rPr>
            </a:br>
            <a:r>
              <a:rPr lang="tr-TR" altLang="tr-TR" sz="2800" smtClean="0">
                <a:solidFill>
                  <a:srgbClr val="FF00FF"/>
                </a:solidFill>
                <a:latin typeface="Comic Sans MS" pitchFamily="66" charset="0"/>
              </a:rPr>
              <a:t>                                                </a:t>
            </a:r>
            <a:r>
              <a:rPr lang="tr-TR" altLang="tr-TR" sz="2800" b="1" smtClean="0">
                <a:solidFill>
                  <a:srgbClr val="FF00FF"/>
                </a:solidFill>
                <a:latin typeface="Comic Sans MS" pitchFamily="66" charset="0"/>
              </a:rPr>
              <a:t>Cevap:E</a:t>
            </a:r>
            <a:br>
              <a:rPr lang="tr-TR" altLang="tr-TR" sz="2800" b="1" smtClean="0">
                <a:solidFill>
                  <a:srgbClr val="FF00FF"/>
                </a:solidFill>
                <a:latin typeface="Comic Sans MS" pitchFamily="66" charset="0"/>
              </a:rPr>
            </a:br>
            <a:r>
              <a:rPr lang="tr-TR" altLang="tr-TR" sz="2800" b="1" smtClean="0">
                <a:solidFill>
                  <a:srgbClr val="FF00FF"/>
                </a:solidFill>
                <a:latin typeface="Comic Sans MS" pitchFamily="66" charset="0"/>
              </a:rPr>
              <a:t/>
            </a:r>
            <a:br>
              <a:rPr lang="tr-TR" altLang="tr-TR" sz="2800" b="1" smtClean="0">
                <a:solidFill>
                  <a:srgbClr val="FF00FF"/>
                </a:solidFill>
                <a:latin typeface="Comic Sans MS" pitchFamily="66" charset="0"/>
              </a:rPr>
            </a:b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09572"/>
                                        </p:tgtEl>
                                        <p:attrNameLst>
                                          <p:attrName>style.visibility</p:attrName>
                                        </p:attrNameLst>
                                      </p:cBhvr>
                                      <p:to>
                                        <p:strVal val="visible"/>
                                      </p:to>
                                    </p:set>
                                    <p:anim calcmode="discrete" valueType="clr">
                                      <p:cBhvr override="childStyle">
                                        <p:cTn id="7" dur="80"/>
                                        <p:tgtEl>
                                          <p:spTgt spid="10957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09572"/>
                                        </p:tgtEl>
                                        <p:attrNameLst>
                                          <p:attrName>fillcolor</p:attrName>
                                        </p:attrNameLst>
                                      </p:cBhvr>
                                      <p:tavLst>
                                        <p:tav tm="0">
                                          <p:val>
                                            <p:clrVal>
                                              <a:schemeClr val="accent2"/>
                                            </p:clrVal>
                                          </p:val>
                                        </p:tav>
                                        <p:tav tm="50000">
                                          <p:val>
                                            <p:clrVal>
                                              <a:schemeClr val="hlink"/>
                                            </p:clrVal>
                                          </p:val>
                                        </p:tav>
                                      </p:tavLst>
                                    </p:anim>
                                    <p:set>
                                      <p:cBhvr>
                                        <p:cTn id="9" dur="80"/>
                                        <p:tgtEl>
                                          <p:spTgt spid="1095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Grp="1" noChangeArrowheads="1"/>
          </p:cNvSpPr>
          <p:nvPr>
            <p:ph type="title"/>
          </p:nvPr>
        </p:nvSpPr>
        <p:spPr>
          <a:xfrm>
            <a:off x="457200" y="274638"/>
            <a:ext cx="8229600" cy="6394450"/>
          </a:xfrm>
        </p:spPr>
        <p:txBody>
          <a:bodyPr/>
          <a:lstStyle/>
          <a:p>
            <a:pPr eaLnBrk="1" hangingPunct="1">
              <a:defRPr/>
            </a:pPr>
            <a:r>
              <a:rPr lang="tr-TR" altLang="tr-TR" b="1" smtClean="0">
                <a:solidFill>
                  <a:srgbClr val="FF0000"/>
                </a:solidFill>
                <a:latin typeface="Comic Sans MS" pitchFamily="66" charset="0"/>
              </a:rPr>
              <a:t>NOT.2:</a:t>
            </a:r>
            <a:r>
              <a:rPr lang="tr-TR" altLang="tr-TR" b="1" smtClean="0">
                <a:solidFill>
                  <a:srgbClr val="000000"/>
                </a:solidFill>
                <a:latin typeface="Comic Sans MS" pitchFamily="66" charset="0"/>
              </a:rPr>
              <a:t/>
            </a:r>
            <a:br>
              <a:rPr lang="tr-TR" altLang="tr-TR" b="1" smtClean="0">
                <a:solidFill>
                  <a:srgbClr val="000000"/>
                </a:solidFill>
                <a:latin typeface="Comic Sans MS" pitchFamily="66" charset="0"/>
              </a:rPr>
            </a:br>
            <a:r>
              <a:rPr lang="tr-TR" altLang="tr-TR" b="1" smtClean="0">
                <a:solidFill>
                  <a:srgbClr val="000000"/>
                </a:solidFill>
                <a:latin typeface="Comic Sans MS" pitchFamily="66" charset="0"/>
              </a:rPr>
              <a:t/>
            </a:r>
            <a:br>
              <a:rPr lang="tr-TR" altLang="tr-TR" b="1" smtClean="0">
                <a:solidFill>
                  <a:srgbClr val="000000"/>
                </a:solidFill>
                <a:latin typeface="Comic Sans MS" pitchFamily="66" charset="0"/>
              </a:rPr>
            </a:br>
            <a:r>
              <a:rPr lang="tr-TR" altLang="tr-TR" smtClean="0">
                <a:solidFill>
                  <a:srgbClr val="000000"/>
                </a:solidFill>
                <a:latin typeface="Comic Sans MS" pitchFamily="66" charset="0"/>
              </a:rPr>
              <a:t>Başkalarından aktarılan görüşler nesneldir.</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
            </a:r>
            <a:br>
              <a:rPr lang="tr-TR" altLang="tr-TR" smtClean="0">
                <a:solidFill>
                  <a:srgbClr val="000000"/>
                </a:solidFill>
                <a:latin typeface="Comic Sans MS" pitchFamily="66" charset="0"/>
              </a:rPr>
            </a:br>
            <a:endParaRPr lang="tr-TR" altLang="tr-TR"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6084"/>
                                        </p:tgtEl>
                                        <p:attrNameLst>
                                          <p:attrName>style.visibility</p:attrName>
                                        </p:attrNameLst>
                                      </p:cBhvr>
                                      <p:to>
                                        <p:strVal val="visible"/>
                                      </p:to>
                                    </p:set>
                                    <p:anim calcmode="discrete" valueType="clr">
                                      <p:cBhvr override="childStyle">
                                        <p:cTn id="7" dur="80"/>
                                        <p:tgtEl>
                                          <p:spTgt spid="4608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6084"/>
                                        </p:tgtEl>
                                        <p:attrNameLst>
                                          <p:attrName>fillcolor</p:attrName>
                                        </p:attrNameLst>
                                      </p:cBhvr>
                                      <p:tavLst>
                                        <p:tav tm="0">
                                          <p:val>
                                            <p:clrVal>
                                              <a:schemeClr val="accent2"/>
                                            </p:clrVal>
                                          </p:val>
                                        </p:tav>
                                        <p:tav tm="50000">
                                          <p:val>
                                            <p:clrVal>
                                              <a:schemeClr val="hlink"/>
                                            </p:clrVal>
                                          </p:val>
                                        </p:tav>
                                      </p:tavLst>
                                    </p:anim>
                                    <p:set>
                                      <p:cBhvr>
                                        <p:cTn id="9" dur="80"/>
                                        <p:tgtEl>
                                          <p:spTgt spid="460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a:xfrm>
            <a:off x="457200" y="274638"/>
            <a:ext cx="8229600" cy="6249987"/>
          </a:xfrm>
        </p:spPr>
        <p:txBody>
          <a:bodyPr/>
          <a:lstStyle/>
          <a:p>
            <a:pPr eaLnBrk="1" hangingPunct="1">
              <a:defRPr/>
            </a:pPr>
            <a:r>
              <a:rPr lang="tr-TR" altLang="tr-TR" b="1" smtClean="0">
                <a:latin typeface="Comic Sans MS" pitchFamily="66" charset="0"/>
              </a:rPr>
              <a:t> </a:t>
            </a:r>
            <a:r>
              <a:rPr lang="tr-TR" altLang="tr-TR" b="1" smtClean="0">
                <a:solidFill>
                  <a:srgbClr val="FF0000"/>
                </a:solidFill>
                <a:latin typeface="Comic Sans MS" pitchFamily="66" charset="0"/>
              </a:rPr>
              <a:t>NOT.3:</a:t>
            </a:r>
            <a:br>
              <a:rPr lang="tr-TR" altLang="tr-TR" b="1" smtClean="0">
                <a:solidFill>
                  <a:srgbClr val="FF0000"/>
                </a:solidFill>
                <a:latin typeface="Comic Sans MS" pitchFamily="66" charset="0"/>
              </a:rPr>
            </a:br>
            <a:r>
              <a:rPr lang="tr-TR" altLang="tr-TR" b="1" smtClean="0">
                <a:solidFill>
                  <a:srgbClr val="FF0000"/>
                </a:solidFill>
                <a:latin typeface="Comic Sans MS" pitchFamily="66" charset="0"/>
              </a:rPr>
              <a:t/>
            </a:r>
            <a:br>
              <a:rPr lang="tr-TR" altLang="tr-TR" b="1" smtClean="0">
                <a:solidFill>
                  <a:srgbClr val="FF0000"/>
                </a:solidFill>
                <a:latin typeface="Comic Sans MS" pitchFamily="66" charset="0"/>
              </a:rPr>
            </a:br>
            <a:r>
              <a:rPr lang="tr-TR" altLang="tr-TR" smtClean="0">
                <a:solidFill>
                  <a:srgbClr val="000000"/>
                </a:solidFill>
                <a:latin typeface="Comic Sans MS" pitchFamily="66" charset="0"/>
              </a:rPr>
              <a:t>Benzetmeler,kişileştirmeler ve</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 duygusal anlatımların hepsinde öznellik vardır.</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
            </a:r>
            <a:br>
              <a:rPr lang="tr-TR" altLang="tr-TR" smtClean="0">
                <a:solidFill>
                  <a:srgbClr val="000000"/>
                </a:solidFill>
                <a:latin typeface="Comic Sans MS" pitchFamily="66" charset="0"/>
              </a:rPr>
            </a:br>
            <a:endParaRPr lang="tr-TR" altLang="tr-TR"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8132"/>
                                        </p:tgtEl>
                                        <p:attrNameLst>
                                          <p:attrName>style.visibility</p:attrName>
                                        </p:attrNameLst>
                                      </p:cBhvr>
                                      <p:to>
                                        <p:strVal val="visible"/>
                                      </p:to>
                                    </p:set>
                                    <p:anim calcmode="discrete" valueType="clr">
                                      <p:cBhvr override="childStyle">
                                        <p:cTn id="7" dur="80"/>
                                        <p:tgtEl>
                                          <p:spTgt spid="4813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8132"/>
                                        </p:tgtEl>
                                        <p:attrNameLst>
                                          <p:attrName>fillcolor</p:attrName>
                                        </p:attrNameLst>
                                      </p:cBhvr>
                                      <p:tavLst>
                                        <p:tav tm="0">
                                          <p:val>
                                            <p:clrVal>
                                              <a:schemeClr val="accent2"/>
                                            </p:clrVal>
                                          </p:val>
                                        </p:tav>
                                        <p:tav tm="50000">
                                          <p:val>
                                            <p:clrVal>
                                              <a:schemeClr val="hlink"/>
                                            </p:clrVal>
                                          </p:val>
                                        </p:tav>
                                      </p:tavLst>
                                    </p:anim>
                                    <p:set>
                                      <p:cBhvr>
                                        <p:cTn id="9" dur="80"/>
                                        <p:tgtEl>
                                          <p:spTgt spid="4813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Grp="1" noChangeArrowheads="1"/>
          </p:cNvSpPr>
          <p:nvPr>
            <p:ph type="title"/>
          </p:nvPr>
        </p:nvSpPr>
        <p:spPr>
          <a:xfrm>
            <a:off x="457200" y="274638"/>
            <a:ext cx="8229600" cy="6249987"/>
          </a:xfrm>
        </p:spPr>
        <p:txBody>
          <a:bodyPr/>
          <a:lstStyle/>
          <a:p>
            <a:pPr algn="l" eaLnBrk="1" hangingPunct="1">
              <a:defRPr/>
            </a:pPr>
            <a:r>
              <a:rPr lang="tr-TR" altLang="tr-TR" sz="3200" b="1" smtClean="0">
                <a:latin typeface="Comic Sans MS" pitchFamily="66" charset="0"/>
              </a:rPr>
              <a:t>  </a:t>
            </a:r>
            <a:r>
              <a:rPr lang="tr-TR" altLang="tr-TR" sz="3400" b="1" smtClean="0">
                <a:solidFill>
                  <a:srgbClr val="FF0000"/>
                </a:solidFill>
                <a:latin typeface="Comic Sans MS" pitchFamily="66" charset="0"/>
              </a:rPr>
              <a:t>d.Yorum:I.</a:t>
            </a:r>
            <a:r>
              <a:rPr lang="tr-TR" altLang="tr-TR" sz="3400" smtClean="0">
                <a:solidFill>
                  <a:srgbClr val="000000"/>
                </a:solidFill>
                <a:latin typeface="Comic Sans MS" pitchFamily="66" charset="0"/>
              </a:rPr>
              <a:t>Bir yapıtı ya da sanat eserini belli bir görüşe göre açıklamak- tır.Bu açıklamalarda yorum yapan kişinin beğenileri ön plandadır. Beğenmeme de olabilir.Dolayısıyla “yorumlar” kişinin özel yargılarıdır; kanıtlanabilir özellik taşımazlar.</a:t>
            </a:r>
            <a:br>
              <a:rPr lang="tr-TR" altLang="tr-TR" sz="3400" smtClean="0">
                <a:solidFill>
                  <a:srgbClr val="000000"/>
                </a:solidFill>
                <a:latin typeface="Comic Sans MS" pitchFamily="66" charset="0"/>
              </a:rPr>
            </a:br>
            <a:r>
              <a:rPr lang="tr-TR" altLang="tr-TR" sz="3400" smtClean="0">
                <a:solidFill>
                  <a:srgbClr val="000000"/>
                </a:solidFill>
                <a:latin typeface="Comic Sans MS" pitchFamily="66" charset="0"/>
              </a:rPr>
              <a:t/>
            </a:r>
            <a:br>
              <a:rPr lang="tr-TR" altLang="tr-TR" sz="3400" smtClean="0">
                <a:solidFill>
                  <a:srgbClr val="000000"/>
                </a:solidFill>
                <a:latin typeface="Comic Sans MS" pitchFamily="66" charset="0"/>
              </a:rPr>
            </a:br>
            <a:r>
              <a:rPr lang="tr-TR" altLang="tr-TR" sz="3400" smtClean="0">
                <a:solidFill>
                  <a:srgbClr val="000000"/>
                </a:solidFill>
                <a:latin typeface="Comic Sans MS" pitchFamily="66" charset="0"/>
              </a:rPr>
              <a:t/>
            </a:r>
            <a:br>
              <a:rPr lang="tr-TR" altLang="tr-TR" sz="3400" smtClean="0">
                <a:solidFill>
                  <a:srgbClr val="000000"/>
                </a:solidFill>
                <a:latin typeface="Comic Sans MS" pitchFamily="66" charset="0"/>
              </a:rPr>
            </a:br>
            <a:endParaRPr lang="tr-TR" altLang="tr-TR" sz="34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0180"/>
                                        </p:tgtEl>
                                        <p:attrNameLst>
                                          <p:attrName>style.visibility</p:attrName>
                                        </p:attrNameLst>
                                      </p:cBhvr>
                                      <p:to>
                                        <p:strVal val="visible"/>
                                      </p:to>
                                    </p:set>
                                    <p:anim calcmode="discrete" valueType="clr">
                                      <p:cBhvr override="childStyle">
                                        <p:cTn id="7" dur="80"/>
                                        <p:tgtEl>
                                          <p:spTgt spid="5018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0180"/>
                                        </p:tgtEl>
                                        <p:attrNameLst>
                                          <p:attrName>fillcolor</p:attrName>
                                        </p:attrNameLst>
                                      </p:cBhvr>
                                      <p:tavLst>
                                        <p:tav tm="0">
                                          <p:val>
                                            <p:clrVal>
                                              <a:schemeClr val="accent2"/>
                                            </p:clrVal>
                                          </p:val>
                                        </p:tav>
                                        <p:tav tm="50000">
                                          <p:val>
                                            <p:clrVal>
                                              <a:schemeClr val="hlink"/>
                                            </p:clrVal>
                                          </p:val>
                                        </p:tav>
                                      </p:tavLst>
                                    </p:anim>
                                    <p:set>
                                      <p:cBhvr>
                                        <p:cTn id="9" dur="80"/>
                                        <p:tgtEl>
                                          <p:spTgt spid="5018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442913" y="103188"/>
            <a:ext cx="8243887" cy="6565900"/>
          </a:xfrm>
        </p:spPr>
        <p:txBody>
          <a:bodyPr/>
          <a:lstStyle/>
          <a:p>
            <a:pPr algn="l" eaLnBrk="1" hangingPunct="1">
              <a:defRPr/>
            </a:pPr>
            <a:r>
              <a:rPr lang="tr-TR" altLang="tr-TR" sz="2800" smtClean="0">
                <a:solidFill>
                  <a:srgbClr val="000000"/>
                </a:solidFill>
                <a:latin typeface="Comic Sans MS" pitchFamily="66" charset="0"/>
              </a:rPr>
              <a:t>(I)Genç adamın yüzünde belli belirsiz bir gülümseme ve hafif bir kırmızılık vardı.(II)Bu kırmızılık,herkesin payını dağıtan balıkçını elinde tek balık kalıncaya kadar sürdü. (III) Balıkçının, son balığı da kendisine vermediğini görünce rengi uçtu;gözleri büyüdü.(IV)  Yüzündeki gülümseme giderek azaldı ve yok oldu.(V) O an,genç adamın, öfkesini ve acısını kendi içinde saklayan biri olduğunu anladım.</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b="1" smtClean="0">
                <a:solidFill>
                  <a:srgbClr val="000000"/>
                </a:solidFill>
                <a:latin typeface="Comic Sans MS" pitchFamily="66" charset="0"/>
              </a:rPr>
              <a:t>Bu parçada numaralanmış cümlelerin hangisinde </a:t>
            </a:r>
            <a:r>
              <a:rPr lang="tr-TR" altLang="tr-TR" sz="2800" smtClean="0">
                <a:solidFill>
                  <a:srgbClr val="000000"/>
                </a:solidFill>
                <a:latin typeface="Comic Sans MS" pitchFamily="66" charset="0"/>
              </a:rPr>
              <a:t>”yorumlama”</a:t>
            </a:r>
            <a:r>
              <a:rPr lang="tr-TR" altLang="tr-TR" sz="2800" b="1" smtClean="0">
                <a:solidFill>
                  <a:srgbClr val="000000"/>
                </a:solidFill>
                <a:latin typeface="Comic Sans MS" pitchFamily="66" charset="0"/>
              </a:rPr>
              <a:t> ya yer verilmiştir?</a:t>
            </a:r>
            <a:br>
              <a:rPr lang="tr-TR" altLang="tr-TR" sz="2800" b="1" smtClean="0">
                <a:solidFill>
                  <a:srgbClr val="000000"/>
                </a:solidFill>
                <a:latin typeface="Comic Sans MS" pitchFamily="66" charset="0"/>
              </a:rPr>
            </a:b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r>
              <a:rPr lang="tr-TR" altLang="tr-TR" sz="2800" smtClean="0">
                <a:solidFill>
                  <a:srgbClr val="FF3300"/>
                </a:solidFill>
                <a:latin typeface="Comic Sans MS" pitchFamily="66" charset="0"/>
              </a:rPr>
              <a:t>A)</a:t>
            </a:r>
            <a:r>
              <a:rPr lang="tr-TR" altLang="tr-TR" sz="2800" smtClean="0">
                <a:solidFill>
                  <a:srgbClr val="000000"/>
                </a:solidFill>
                <a:latin typeface="Comic Sans MS" pitchFamily="66" charset="0"/>
              </a:rPr>
              <a:t>I         </a:t>
            </a:r>
            <a:r>
              <a:rPr lang="tr-TR" altLang="tr-TR" sz="2800" smtClean="0">
                <a:solidFill>
                  <a:srgbClr val="FF3300"/>
                </a:solidFill>
                <a:latin typeface="Comic Sans MS" pitchFamily="66" charset="0"/>
              </a:rPr>
              <a:t>B)</a:t>
            </a:r>
            <a:r>
              <a:rPr lang="tr-TR" altLang="tr-TR" sz="2800" smtClean="0">
                <a:solidFill>
                  <a:srgbClr val="000000"/>
                </a:solidFill>
                <a:latin typeface="Comic Sans MS" pitchFamily="66" charset="0"/>
              </a:rPr>
              <a:t>II          </a:t>
            </a:r>
            <a:r>
              <a:rPr lang="tr-TR" altLang="tr-TR" sz="2800" smtClean="0">
                <a:solidFill>
                  <a:srgbClr val="FF3300"/>
                </a:solidFill>
                <a:latin typeface="Comic Sans MS" pitchFamily="66" charset="0"/>
              </a:rPr>
              <a:t>C)</a:t>
            </a:r>
            <a:r>
              <a:rPr lang="tr-TR" altLang="tr-TR" sz="2800" smtClean="0">
                <a:solidFill>
                  <a:srgbClr val="000000"/>
                </a:solidFill>
                <a:latin typeface="Comic Sans MS" pitchFamily="66" charset="0"/>
              </a:rPr>
              <a:t>III         </a:t>
            </a:r>
            <a:r>
              <a:rPr lang="tr-TR" altLang="tr-TR" sz="2800" smtClean="0">
                <a:solidFill>
                  <a:srgbClr val="FF3300"/>
                </a:solidFill>
                <a:latin typeface="Comic Sans MS" pitchFamily="66" charset="0"/>
              </a:rPr>
              <a:t>D)</a:t>
            </a:r>
            <a:r>
              <a:rPr lang="tr-TR" altLang="tr-TR" sz="2800" smtClean="0">
                <a:solidFill>
                  <a:srgbClr val="000000"/>
                </a:solidFill>
                <a:latin typeface="Comic Sans MS" pitchFamily="66" charset="0"/>
              </a:rPr>
              <a:t>IV           </a:t>
            </a:r>
            <a:r>
              <a:rPr lang="tr-TR" altLang="tr-TR" sz="2800" smtClean="0">
                <a:solidFill>
                  <a:srgbClr val="FF3300"/>
                </a:solidFill>
                <a:latin typeface="Comic Sans MS" pitchFamily="66" charset="0"/>
              </a:rPr>
              <a:t>E)</a:t>
            </a:r>
            <a:r>
              <a:rPr lang="tr-TR" altLang="tr-TR" sz="2800" smtClean="0">
                <a:solidFill>
                  <a:srgbClr val="000000"/>
                </a:solidFill>
                <a:latin typeface="Comic Sans MS" pitchFamily="66" charset="0"/>
              </a:rPr>
              <a:t>V</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(1989-ÖSS)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9266"/>
                                        </p:tgtEl>
                                        <p:attrNameLst>
                                          <p:attrName>style.visibility</p:attrName>
                                        </p:attrNameLst>
                                      </p:cBhvr>
                                      <p:to>
                                        <p:strVal val="visible"/>
                                      </p:to>
                                    </p:set>
                                    <p:anim calcmode="discrete" valueType="clr">
                                      <p:cBhvr override="childStyle">
                                        <p:cTn id="7" dur="80"/>
                                        <p:tgtEl>
                                          <p:spTgt spid="13926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9266"/>
                                        </p:tgtEl>
                                        <p:attrNameLst>
                                          <p:attrName>fillcolor</p:attrName>
                                        </p:attrNameLst>
                                      </p:cBhvr>
                                      <p:tavLst>
                                        <p:tav tm="0">
                                          <p:val>
                                            <p:clrVal>
                                              <a:schemeClr val="accent2"/>
                                            </p:clrVal>
                                          </p:val>
                                        </p:tav>
                                        <p:tav tm="50000">
                                          <p:val>
                                            <p:clrVal>
                                              <a:schemeClr val="hlink"/>
                                            </p:clrVal>
                                          </p:val>
                                        </p:tav>
                                      </p:tavLst>
                                    </p:anim>
                                    <p:set>
                                      <p:cBhvr>
                                        <p:cTn id="9" dur="80"/>
                                        <p:tgtEl>
                                          <p:spTgt spid="13926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2" name="Rectangle 4"/>
          <p:cNvSpPr>
            <a:spLocks noGrp="1" noChangeArrowheads="1"/>
          </p:cNvSpPr>
          <p:nvPr>
            <p:ph type="title"/>
          </p:nvPr>
        </p:nvSpPr>
        <p:spPr>
          <a:xfrm>
            <a:off x="457200" y="274638"/>
            <a:ext cx="8229600" cy="6178550"/>
          </a:xfrm>
        </p:spPr>
        <p:txBody>
          <a:bodyPr/>
          <a:lstStyle/>
          <a:p>
            <a:pPr algn="l" eaLnBrk="1" hangingPunct="1">
              <a:defRPr/>
            </a:pPr>
            <a:r>
              <a:rPr lang="tr-TR" altLang="tr-TR" sz="2400" b="1" smtClean="0">
                <a:latin typeface="Comic Sans MS" pitchFamily="66" charset="0"/>
              </a:rPr>
              <a:t/>
            </a:r>
            <a:br>
              <a:rPr lang="tr-TR" altLang="tr-TR" sz="2400" b="1" smtClean="0">
                <a:latin typeface="Comic Sans MS" pitchFamily="66" charset="0"/>
              </a:rPr>
            </a:br>
            <a:r>
              <a:rPr lang="tr-TR" altLang="tr-TR" sz="2400" smtClean="0">
                <a:solidFill>
                  <a:srgbClr val="000000"/>
                </a:solidFill>
                <a:latin typeface="Comic Sans MS" pitchFamily="66" charset="0"/>
              </a:rPr>
              <a:t>(I)Çeviri bir metinden yola çıkan yazar,oyunu yeniden,oldukça güzel bir biçimde oluşturmuş. (II)Metin,yerel motiflerde yalınlaşırken evrenselliğini de yitirmemiş.(III)Ayrıca oyunu dokusunda yer alan dostluk,fedakarlık,bağlılık gibi duygular,inandırıcı ve dengeli bir biçimde verilmiştir.(IV)Öte yandan tipler üzerinde yeterince durulmamış;bunlar soluk birer görüntü olarak kalmış.(V)Oyunda, anlatılanların geçtiği yer ve zaman da belirtilmemiştir.</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000000"/>
                </a:solidFill>
                <a:latin typeface="Comic Sans MS" pitchFamily="66" charset="0"/>
              </a:rPr>
              <a:t>Bu parçadaki numaralanmış cümlelerin hangisinde yazar bir “yorum” yapmamıştır?</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latin typeface="Comic Sans MS" pitchFamily="66" charset="0"/>
              </a:rPr>
              <a:t>    </a:t>
            </a:r>
            <a:r>
              <a:rPr lang="tr-TR" altLang="tr-TR" sz="2400" b="1" smtClean="0">
                <a:solidFill>
                  <a:srgbClr val="FF0000"/>
                </a:solidFill>
                <a:latin typeface="Comic Sans MS" pitchFamily="66" charset="0"/>
              </a:rPr>
              <a:t>A)</a:t>
            </a:r>
            <a:r>
              <a:rPr lang="tr-TR" altLang="tr-TR" sz="2400" smtClean="0">
                <a:solidFill>
                  <a:srgbClr val="000000"/>
                </a:solidFill>
                <a:latin typeface="Comic Sans MS" pitchFamily="66" charset="0"/>
              </a:rPr>
              <a:t>1           </a:t>
            </a:r>
            <a:r>
              <a:rPr lang="tr-TR" altLang="tr-TR" sz="2400" b="1" smtClean="0">
                <a:solidFill>
                  <a:srgbClr val="FF0000"/>
                </a:solidFill>
                <a:latin typeface="Comic Sans MS" pitchFamily="66" charset="0"/>
              </a:rPr>
              <a:t>B)</a:t>
            </a:r>
            <a:r>
              <a:rPr lang="tr-TR" altLang="tr-TR" sz="2400" smtClean="0">
                <a:solidFill>
                  <a:srgbClr val="000000"/>
                </a:solidFill>
                <a:latin typeface="Comic Sans MS" pitchFamily="66" charset="0"/>
              </a:rPr>
              <a:t>2</a:t>
            </a:r>
            <a:r>
              <a:rPr lang="tr-TR" altLang="tr-TR" sz="2400" smtClean="0">
                <a:latin typeface="Comic Sans MS" pitchFamily="66" charset="0"/>
              </a:rPr>
              <a:t>           </a:t>
            </a:r>
            <a:r>
              <a:rPr lang="tr-TR" altLang="tr-TR" sz="2400" b="1" smtClean="0">
                <a:solidFill>
                  <a:srgbClr val="FF0000"/>
                </a:solidFill>
                <a:latin typeface="Comic Sans MS" pitchFamily="66" charset="0"/>
              </a:rPr>
              <a:t>C)</a:t>
            </a:r>
            <a:r>
              <a:rPr lang="tr-TR" altLang="tr-TR" sz="2400" smtClean="0">
                <a:solidFill>
                  <a:srgbClr val="000000"/>
                </a:solidFill>
                <a:latin typeface="Comic Sans MS" pitchFamily="66" charset="0"/>
              </a:rPr>
              <a:t>3</a:t>
            </a:r>
            <a:r>
              <a:rPr lang="tr-TR" altLang="tr-TR" sz="2400" smtClean="0">
                <a:latin typeface="Comic Sans MS" pitchFamily="66" charset="0"/>
              </a:rPr>
              <a:t>	       </a:t>
            </a:r>
            <a:r>
              <a:rPr lang="tr-TR" altLang="tr-TR" sz="2400" b="1" smtClean="0">
                <a:solidFill>
                  <a:srgbClr val="FF0000"/>
                </a:solidFill>
                <a:latin typeface="Comic Sans MS" pitchFamily="66" charset="0"/>
              </a:rPr>
              <a:t>D)</a:t>
            </a:r>
            <a:r>
              <a:rPr lang="tr-TR" altLang="tr-TR" sz="2400" smtClean="0">
                <a:solidFill>
                  <a:srgbClr val="000000"/>
                </a:solidFill>
                <a:latin typeface="Comic Sans MS" pitchFamily="66" charset="0"/>
              </a:rPr>
              <a:t>4</a:t>
            </a:r>
            <a:r>
              <a:rPr lang="tr-TR" altLang="tr-TR" sz="2400" smtClean="0">
                <a:latin typeface="Comic Sans MS" pitchFamily="66" charset="0"/>
              </a:rPr>
              <a:t>	      </a:t>
            </a:r>
            <a:r>
              <a:rPr lang="tr-TR" altLang="tr-TR" sz="2400" b="1" smtClean="0">
                <a:solidFill>
                  <a:srgbClr val="FF00FF"/>
                </a:solidFill>
                <a:latin typeface="Comic Sans MS" pitchFamily="66" charset="0"/>
              </a:rPr>
              <a:t>E)</a:t>
            </a:r>
            <a:r>
              <a:rPr lang="tr-TR" altLang="tr-TR" sz="2400" smtClean="0">
                <a:solidFill>
                  <a:srgbClr val="000000"/>
                </a:solidFill>
                <a:latin typeface="Comic Sans MS" pitchFamily="66" charset="0"/>
              </a:rPr>
              <a:t>5</a:t>
            </a:r>
            <a:r>
              <a:rPr lang="tr-TR" altLang="tr-TR" sz="2400" smtClean="0">
                <a:solidFill>
                  <a:srgbClr val="FF00FF"/>
                </a:solidFill>
                <a:latin typeface="Comic Sans MS" pitchFamily="66" charset="0"/>
              </a:rPr>
              <a:t/>
            </a:r>
            <a:br>
              <a:rPr lang="tr-TR" altLang="tr-TR" sz="2400" smtClean="0">
                <a:solidFill>
                  <a:srgbClr val="FF00FF"/>
                </a:solidFill>
                <a:latin typeface="Comic Sans MS" pitchFamily="66" charset="0"/>
              </a:rPr>
            </a:br>
            <a:r>
              <a:rPr lang="tr-TR" altLang="tr-TR" sz="2400" smtClean="0">
                <a:latin typeface="Comic Sans MS" pitchFamily="66" charset="0"/>
              </a:rPr>
              <a:t/>
            </a:r>
            <a:br>
              <a:rPr lang="tr-TR" altLang="tr-TR" sz="2400" smtClean="0">
                <a:latin typeface="Comic Sans MS" pitchFamily="66" charset="0"/>
              </a:rPr>
            </a:br>
            <a:endParaRPr lang="tr-TR" altLang="tr-TR" sz="2400" b="1"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9812"/>
                                        </p:tgtEl>
                                        <p:attrNameLst>
                                          <p:attrName>style.visibility</p:attrName>
                                        </p:attrNameLst>
                                      </p:cBhvr>
                                      <p:to>
                                        <p:strVal val="visible"/>
                                      </p:to>
                                    </p:set>
                                    <p:anim calcmode="discrete" valueType="clr">
                                      <p:cBhvr override="childStyle">
                                        <p:cTn id="7" dur="80"/>
                                        <p:tgtEl>
                                          <p:spTgt spid="11981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9812"/>
                                        </p:tgtEl>
                                        <p:attrNameLst>
                                          <p:attrName>fillcolor</p:attrName>
                                        </p:attrNameLst>
                                      </p:cBhvr>
                                      <p:tavLst>
                                        <p:tav tm="0">
                                          <p:val>
                                            <p:clrVal>
                                              <a:schemeClr val="accent2"/>
                                            </p:clrVal>
                                          </p:val>
                                        </p:tav>
                                        <p:tav tm="50000">
                                          <p:val>
                                            <p:clrVal>
                                              <a:schemeClr val="hlink"/>
                                            </p:clrVal>
                                          </p:val>
                                        </p:tav>
                                      </p:tavLst>
                                    </p:anim>
                                    <p:set>
                                      <p:cBhvr>
                                        <p:cTn id="9" dur="80"/>
                                        <p:tgtEl>
                                          <p:spTgt spid="11981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60"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3600" b="1" smtClean="0">
                <a:latin typeface="Comic Sans MS" pitchFamily="66" charset="0"/>
              </a:rPr>
              <a:t>  </a:t>
            </a:r>
            <a:r>
              <a:rPr lang="tr-TR" altLang="tr-TR" sz="3600" b="1" smtClean="0">
                <a:solidFill>
                  <a:srgbClr val="FF0000"/>
                </a:solidFill>
                <a:latin typeface="Comic Sans MS" pitchFamily="66" charset="0"/>
              </a:rPr>
              <a:t>ÇÖZÜM:</a:t>
            </a:r>
            <a:br>
              <a:rPr lang="tr-TR" altLang="tr-TR" sz="3600" b="1" smtClean="0">
                <a:solidFill>
                  <a:srgbClr val="FF0000"/>
                </a:solidFill>
                <a:latin typeface="Comic Sans MS" pitchFamily="66" charset="0"/>
              </a:rPr>
            </a:b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r>
              <a:rPr lang="tr-TR" altLang="tr-TR" sz="2800" smtClean="0">
                <a:solidFill>
                  <a:srgbClr val="000000"/>
                </a:solidFill>
                <a:latin typeface="Comic Sans MS" pitchFamily="66" charset="0"/>
              </a:rPr>
              <a:t> Yorum yazarın bir olay ya da durum karşısındaki beğenilerini beğenmemesi düşünceleridir. I.cümlede “oldukça güzel” bir biçim;II.cümlede evrenselliği yitirmemek;III.cümlede inandırıcı ve dengeli bir biçim;IV.cümlede soluk birer görüntü ifadeleri yazarın konu hakkındaki yorumlarının belirtisidir.V.cümlede ise bilgi verilmiştir herhangi bir yorum konusu değildir.</a:t>
            </a:r>
            <a:br>
              <a:rPr lang="tr-TR" altLang="tr-TR" sz="2800" smtClean="0">
                <a:solidFill>
                  <a:srgbClr val="000000"/>
                </a:solidFill>
                <a:latin typeface="Comic Sans MS" pitchFamily="66" charset="0"/>
              </a:rPr>
            </a:br>
            <a:r>
              <a:rPr lang="tr-TR" altLang="tr-TR" sz="2800" smtClean="0">
                <a:solidFill>
                  <a:srgbClr val="FF00FF"/>
                </a:solidFill>
                <a:latin typeface="Comic Sans MS" pitchFamily="66" charset="0"/>
              </a:rPr>
              <a:t/>
            </a:r>
            <a:br>
              <a:rPr lang="tr-TR" altLang="tr-TR" sz="2800" smtClean="0">
                <a:solidFill>
                  <a:srgbClr val="FF00FF"/>
                </a:solidFill>
                <a:latin typeface="Comic Sans MS" pitchFamily="66" charset="0"/>
              </a:rPr>
            </a:br>
            <a:r>
              <a:rPr lang="tr-TR" altLang="tr-TR" sz="2800" smtClean="0">
                <a:solidFill>
                  <a:srgbClr val="FF00FF"/>
                </a:solidFill>
                <a:latin typeface="Comic Sans MS" pitchFamily="66" charset="0"/>
              </a:rPr>
              <a:t>                                              </a:t>
            </a:r>
            <a:r>
              <a:rPr lang="tr-TR" altLang="tr-TR" sz="2800" b="1" smtClean="0">
                <a:solidFill>
                  <a:srgbClr val="FF00FF"/>
                </a:solidFill>
                <a:latin typeface="Comic Sans MS" pitchFamily="66" charset="0"/>
              </a:rPr>
              <a:t>Cevap:E</a:t>
            </a: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endParaRPr lang="tr-TR" altLang="tr-TR" sz="2800" b="1"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21860"/>
                                        </p:tgtEl>
                                        <p:attrNameLst>
                                          <p:attrName>style.visibility</p:attrName>
                                        </p:attrNameLst>
                                      </p:cBhvr>
                                      <p:to>
                                        <p:strVal val="visible"/>
                                      </p:to>
                                    </p:set>
                                    <p:anim calcmode="discrete" valueType="clr">
                                      <p:cBhvr override="childStyle">
                                        <p:cTn id="7" dur="80"/>
                                        <p:tgtEl>
                                          <p:spTgt spid="12186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21860"/>
                                        </p:tgtEl>
                                        <p:attrNameLst>
                                          <p:attrName>fillcolor</p:attrName>
                                        </p:attrNameLst>
                                      </p:cBhvr>
                                      <p:tavLst>
                                        <p:tav tm="0">
                                          <p:val>
                                            <p:clrVal>
                                              <a:schemeClr val="accent2"/>
                                            </p:clrVal>
                                          </p:val>
                                        </p:tav>
                                        <p:tav tm="50000">
                                          <p:val>
                                            <p:clrVal>
                                              <a:schemeClr val="hlink"/>
                                            </p:clrVal>
                                          </p:val>
                                        </p:tav>
                                      </p:tavLst>
                                    </p:anim>
                                    <p:set>
                                      <p:cBhvr>
                                        <p:cTn id="9" dur="80"/>
                                        <p:tgtEl>
                                          <p:spTgt spid="12186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0"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3200" b="1" smtClean="0">
                <a:solidFill>
                  <a:srgbClr val="FF0000"/>
                </a:solidFill>
                <a:latin typeface="Comic Sans MS" pitchFamily="66" charset="0"/>
              </a:rPr>
              <a:t>ÖR:</a:t>
            </a:r>
            <a:r>
              <a:rPr lang="tr-TR" altLang="tr-TR" sz="3200" smtClean="0">
                <a:solidFill>
                  <a:srgbClr val="000000"/>
                </a:solidFill>
                <a:latin typeface="Comic Sans MS" pitchFamily="66" charset="0"/>
              </a:rPr>
              <a:t>”Ne var ki diğer şiirleri,ilk şiirlerinde- 	ki tadı vermiyor.”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“Halk şiirlerinden gelen söyleyiş gü- 	zelliği onun bütün dizelerini böylesine 	alımlı kılmıştır.”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“Bu resimde insanlar soluk birer gö- 	rüntü olmadan öteye geçememişler.”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endParaRPr lang="tr-TR" altLang="tr-TR" sz="3200" smtClean="0">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2228"/>
                                        </p:tgtEl>
                                        <p:attrNameLst>
                                          <p:attrName>style.visibility</p:attrName>
                                        </p:attrNameLst>
                                      </p:cBhvr>
                                      <p:to>
                                        <p:strVal val="visible"/>
                                      </p:to>
                                    </p:set>
                                    <p:anim calcmode="discrete" valueType="clr">
                                      <p:cBhvr override="childStyle">
                                        <p:cTn id="7" dur="80"/>
                                        <p:tgtEl>
                                          <p:spTgt spid="5222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2228"/>
                                        </p:tgtEl>
                                        <p:attrNameLst>
                                          <p:attrName>fillcolor</p:attrName>
                                        </p:attrNameLst>
                                      </p:cBhvr>
                                      <p:tavLst>
                                        <p:tav tm="0">
                                          <p:val>
                                            <p:clrVal>
                                              <a:schemeClr val="accent2"/>
                                            </p:clrVal>
                                          </p:val>
                                        </p:tav>
                                        <p:tav tm="50000">
                                          <p:val>
                                            <p:clrVal>
                                              <a:schemeClr val="hlink"/>
                                            </p:clrVal>
                                          </p:val>
                                        </p:tav>
                                      </p:tavLst>
                                    </p:anim>
                                    <p:set>
                                      <p:cBhvr>
                                        <p:cTn id="9" dur="80"/>
                                        <p:tgtEl>
                                          <p:spTgt spid="522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a:xfrm>
            <a:off x="457200" y="274638"/>
            <a:ext cx="8229600" cy="6394450"/>
          </a:xfrm>
        </p:spPr>
        <p:txBody>
          <a:bodyPr/>
          <a:lstStyle/>
          <a:p>
            <a:pPr algn="l" eaLnBrk="1" hangingPunct="1">
              <a:defRPr/>
            </a:pPr>
            <a:r>
              <a:rPr lang="tr-TR" altLang="tr-TR" sz="3300" b="1" smtClean="0">
                <a:latin typeface="Comic Sans MS" pitchFamily="66" charset="0"/>
              </a:rPr>
              <a:t> </a:t>
            </a:r>
            <a:r>
              <a:rPr lang="tr-TR" altLang="tr-TR" sz="3300" b="1" smtClean="0">
                <a:solidFill>
                  <a:srgbClr val="FF0000"/>
                </a:solidFill>
                <a:latin typeface="Comic Sans MS" pitchFamily="66" charset="0"/>
              </a:rPr>
              <a:t>II.</a:t>
            </a:r>
            <a:r>
              <a:rPr lang="tr-TR" altLang="tr-TR" sz="3300" smtClean="0">
                <a:solidFill>
                  <a:srgbClr val="000000"/>
                </a:solidFill>
                <a:latin typeface="Comic Sans MS" pitchFamily="66" charset="0"/>
              </a:rPr>
              <a:t>Gizli ya da tam olarak bilinemeyen bir şeyden “sezgi”ye dayalı olarak çeşitli anlamlar çıkarmak da “yorum”dur.</a:t>
            </a:r>
            <a:r>
              <a:rPr lang="tr-TR" altLang="tr-TR" sz="3300" b="1" smtClean="0">
                <a:solidFill>
                  <a:srgbClr val="000000"/>
                </a:solidFill>
                <a:latin typeface="Comic Sans MS" pitchFamily="66" charset="0"/>
              </a:rPr>
              <a:t/>
            </a:r>
            <a:br>
              <a:rPr lang="tr-TR" altLang="tr-TR" sz="3300" b="1" smtClean="0">
                <a:solidFill>
                  <a:srgbClr val="000000"/>
                </a:solidFill>
                <a:latin typeface="Comic Sans MS" pitchFamily="66" charset="0"/>
              </a:rPr>
            </a:br>
            <a:r>
              <a:rPr lang="tr-TR" altLang="tr-TR" sz="3300" b="1" smtClean="0">
                <a:solidFill>
                  <a:srgbClr val="000000"/>
                </a:solidFill>
                <a:latin typeface="Comic Sans MS" pitchFamily="66" charset="0"/>
              </a:rPr>
              <a:t/>
            </a:r>
            <a:br>
              <a:rPr lang="tr-TR" altLang="tr-TR" sz="3300" b="1" smtClean="0">
                <a:solidFill>
                  <a:srgbClr val="000000"/>
                </a:solidFill>
                <a:latin typeface="Comic Sans MS" pitchFamily="66" charset="0"/>
              </a:rPr>
            </a:br>
            <a:r>
              <a:rPr lang="tr-TR" altLang="tr-TR" sz="3300" b="1" smtClean="0">
                <a:solidFill>
                  <a:srgbClr val="000000"/>
                </a:solidFill>
                <a:latin typeface="Comic Sans MS" pitchFamily="66" charset="0"/>
              </a:rPr>
              <a:t> </a:t>
            </a:r>
            <a:r>
              <a:rPr lang="tr-TR" altLang="tr-TR" sz="3300" b="1" smtClean="0">
                <a:solidFill>
                  <a:srgbClr val="FF0000"/>
                </a:solidFill>
                <a:latin typeface="Comic Sans MS" pitchFamily="66" charset="0"/>
              </a:rPr>
              <a:t>ÖR:</a:t>
            </a:r>
            <a:r>
              <a:rPr lang="tr-TR" altLang="tr-TR" sz="3300" smtClean="0">
                <a:solidFill>
                  <a:srgbClr val="000000"/>
                </a:solidFill>
                <a:latin typeface="Comic Sans MS" pitchFamily="66" charset="0"/>
              </a:rPr>
              <a:t>”Bakışlarında kahramanlıktan kıvıl- 	cımlar vardır.”</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“Gözlerinde,gelecek günlerin parıltısı 	vardı.”</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a:r>
            <a:br>
              <a:rPr lang="tr-TR" altLang="tr-TR" sz="3300" smtClean="0">
                <a:solidFill>
                  <a:srgbClr val="000000"/>
                </a:solidFill>
                <a:latin typeface="Comic Sans MS" pitchFamily="66" charset="0"/>
              </a:rPr>
            </a:br>
            <a:endParaRPr lang="tr-TR" altLang="tr-TR" sz="33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4276"/>
                                        </p:tgtEl>
                                        <p:attrNameLst>
                                          <p:attrName>style.visibility</p:attrName>
                                        </p:attrNameLst>
                                      </p:cBhvr>
                                      <p:to>
                                        <p:strVal val="visible"/>
                                      </p:to>
                                    </p:set>
                                    <p:anim calcmode="discrete" valueType="clr">
                                      <p:cBhvr override="childStyle">
                                        <p:cTn id="7" dur="80"/>
                                        <p:tgtEl>
                                          <p:spTgt spid="5427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4276"/>
                                        </p:tgtEl>
                                        <p:attrNameLst>
                                          <p:attrName>fillcolor</p:attrName>
                                        </p:attrNameLst>
                                      </p:cBhvr>
                                      <p:tavLst>
                                        <p:tav tm="0">
                                          <p:val>
                                            <p:clrVal>
                                              <a:schemeClr val="accent2"/>
                                            </p:clrVal>
                                          </p:val>
                                        </p:tav>
                                        <p:tav tm="50000">
                                          <p:val>
                                            <p:clrVal>
                                              <a:schemeClr val="hlink"/>
                                            </p:clrVal>
                                          </p:val>
                                        </p:tav>
                                      </p:tavLst>
                                    </p:anim>
                                    <p:set>
                                      <p:cBhvr>
                                        <p:cTn id="9" dur="80"/>
                                        <p:tgtEl>
                                          <p:spTgt spid="5427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3300" b="1" smtClean="0">
                <a:latin typeface="Comic Sans MS" pitchFamily="66" charset="0"/>
              </a:rPr>
              <a:t>  </a:t>
            </a:r>
            <a:r>
              <a:rPr lang="tr-TR" altLang="tr-TR" sz="3300" b="1" smtClean="0">
                <a:solidFill>
                  <a:srgbClr val="FF0000"/>
                </a:solidFill>
                <a:latin typeface="Comic Sans MS" pitchFamily="66" charset="0"/>
              </a:rPr>
              <a:t>NOT.4:</a:t>
            </a:r>
            <a:r>
              <a:rPr lang="tr-TR" altLang="tr-TR" sz="3300" smtClean="0">
                <a:solidFill>
                  <a:srgbClr val="000000"/>
                </a:solidFill>
                <a:latin typeface="Comic Sans MS" pitchFamily="66" charset="0"/>
              </a:rPr>
              <a:t>Yorumlar kişisel yargılardır yani özneldir.Her öznel cümleye yorum cümlesi diyemeyiz ancak her yorum öznel olmak zorundadır.”En sevdiğim renk kırmızıdır.” cümlesi öznel olmakla birlikte yorum içermemektedir.</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“En canlı renk kırmızıdır.”cümlesi ise yorum içeren öznel bir ifadedir.</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a:r>
            <a:br>
              <a:rPr lang="tr-TR" altLang="tr-TR" sz="3300" smtClean="0">
                <a:solidFill>
                  <a:srgbClr val="000000"/>
                </a:solidFill>
                <a:latin typeface="Comic Sans MS" pitchFamily="66" charset="0"/>
              </a:rPr>
            </a:br>
            <a:endParaRPr lang="tr-TR" altLang="tr-TR" sz="33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6324"/>
                                        </p:tgtEl>
                                        <p:attrNameLst>
                                          <p:attrName>style.visibility</p:attrName>
                                        </p:attrNameLst>
                                      </p:cBhvr>
                                      <p:to>
                                        <p:strVal val="visible"/>
                                      </p:to>
                                    </p:set>
                                    <p:anim calcmode="discrete" valueType="clr">
                                      <p:cBhvr override="childStyle">
                                        <p:cTn id="7" dur="80"/>
                                        <p:tgtEl>
                                          <p:spTgt spid="5632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6324"/>
                                        </p:tgtEl>
                                        <p:attrNameLst>
                                          <p:attrName>fillcolor</p:attrName>
                                        </p:attrNameLst>
                                      </p:cBhvr>
                                      <p:tavLst>
                                        <p:tav tm="0">
                                          <p:val>
                                            <p:clrVal>
                                              <a:schemeClr val="accent2"/>
                                            </p:clrVal>
                                          </p:val>
                                        </p:tav>
                                        <p:tav tm="50000">
                                          <p:val>
                                            <p:clrVal>
                                              <a:schemeClr val="hlink"/>
                                            </p:clrVal>
                                          </p:val>
                                        </p:tav>
                                      </p:tavLst>
                                    </p:anim>
                                    <p:set>
                                      <p:cBhvr>
                                        <p:cTn id="9" dur="80"/>
                                        <p:tgtEl>
                                          <p:spTgt spid="5632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8" name="Rectangle 4"/>
          <p:cNvSpPr>
            <a:spLocks noGrp="1" noChangeArrowheads="1"/>
          </p:cNvSpPr>
          <p:nvPr>
            <p:ph type="title"/>
          </p:nvPr>
        </p:nvSpPr>
        <p:spPr>
          <a:xfrm>
            <a:off x="442913" y="260350"/>
            <a:ext cx="8243887" cy="6337300"/>
          </a:xfrm>
        </p:spPr>
        <p:txBody>
          <a:bodyPr/>
          <a:lstStyle/>
          <a:p>
            <a:pPr algn="l" eaLnBrk="1" hangingPunct="1">
              <a:defRPr/>
            </a:pP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(I)Şiirle ilişkim yoktu başlarda,hikaye düşünüyordum; ancak ilk yazdıklarımı gönderecek yer bulamıyordum .(II)Dergi diye bir “Fikirler” vardı,bir ”Varlık” bir de “Yeditepe” ;o  dergileri de ünlüler kapatmışlardı çoktan. (III)Ayda bir kez çıkan topu topu üç dergiden hangisi adsız sansız bir hikayeci adayının hikayesini sayfalarını açardı;hiçbiri elbet.(IV)O dönemin ünlüleri kendilerinden sonra gelen kuşağı da sevmiyorlardı zaten.(V)Biz buna inanıyor, kızıyor,Orhan Veli,Melih Cevdet,Oktay Rifat üçgeninin başkaldırı örneğini tazelemek için fırsat kolluyorduk.</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000000"/>
                </a:solidFill>
                <a:latin typeface="Comic Sans MS" pitchFamily="66" charset="0"/>
              </a:rPr>
              <a:t>Bu parçada numaralanmış cümlelerin hangisinde “</a:t>
            </a:r>
            <a:r>
              <a:rPr lang="tr-TR" altLang="tr-TR" sz="2400" smtClean="0">
                <a:solidFill>
                  <a:srgbClr val="000000"/>
                </a:solidFill>
                <a:latin typeface="Comic Sans MS" pitchFamily="66" charset="0"/>
              </a:rPr>
              <a:t>ümitsizlik,çaresizlik içinde bulunduğu” </a:t>
            </a:r>
            <a:r>
              <a:rPr lang="tr-TR" altLang="tr-TR" sz="2400" b="1" smtClean="0">
                <a:solidFill>
                  <a:srgbClr val="000000"/>
                </a:solidFill>
                <a:latin typeface="Comic Sans MS" pitchFamily="66" charset="0"/>
              </a:rPr>
              <a:t>anlamı vardır?</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   </a:t>
            </a:r>
            <a:r>
              <a:rPr lang="tr-TR" altLang="tr-TR" sz="2400" b="1" smtClean="0">
                <a:solidFill>
                  <a:srgbClr val="FF0000"/>
                </a:solidFill>
                <a:latin typeface="Comic Sans MS" pitchFamily="66" charset="0"/>
              </a:rPr>
              <a:t>A)</a:t>
            </a:r>
            <a:r>
              <a:rPr lang="tr-TR" altLang="tr-TR" sz="2400" smtClean="0">
                <a:solidFill>
                  <a:srgbClr val="000000"/>
                </a:solidFill>
                <a:latin typeface="Comic Sans MS" pitchFamily="66" charset="0"/>
              </a:rPr>
              <a:t>1		</a:t>
            </a:r>
            <a:r>
              <a:rPr lang="tr-TR" altLang="tr-TR" sz="2400" b="1" smtClean="0">
                <a:solidFill>
                  <a:srgbClr val="FF0000"/>
                </a:solidFill>
                <a:latin typeface="Comic Sans MS" pitchFamily="66" charset="0"/>
              </a:rPr>
              <a:t>B)</a:t>
            </a:r>
            <a:r>
              <a:rPr lang="tr-TR" altLang="tr-TR" sz="2400" smtClean="0">
                <a:solidFill>
                  <a:srgbClr val="000000"/>
                </a:solidFill>
                <a:latin typeface="Comic Sans MS" pitchFamily="66" charset="0"/>
              </a:rPr>
              <a:t>2		</a:t>
            </a:r>
            <a:r>
              <a:rPr lang="tr-TR" altLang="tr-TR" sz="2400" b="1" smtClean="0">
                <a:solidFill>
                  <a:srgbClr val="FF0000"/>
                </a:solidFill>
                <a:latin typeface="Comic Sans MS" pitchFamily="66" charset="0"/>
              </a:rPr>
              <a:t>C)</a:t>
            </a:r>
            <a:r>
              <a:rPr lang="tr-TR" altLang="tr-TR" sz="2400" smtClean="0">
                <a:solidFill>
                  <a:srgbClr val="FF00FF"/>
                </a:solidFill>
                <a:latin typeface="Comic Sans MS" pitchFamily="66" charset="0"/>
              </a:rPr>
              <a:t>3	</a:t>
            </a:r>
            <a:r>
              <a:rPr lang="tr-TR" altLang="tr-TR" sz="2400" smtClean="0">
                <a:solidFill>
                  <a:srgbClr val="000000"/>
                </a:solidFill>
                <a:latin typeface="Comic Sans MS" pitchFamily="66" charset="0"/>
              </a:rPr>
              <a:t>	</a:t>
            </a:r>
            <a:r>
              <a:rPr lang="tr-TR" altLang="tr-TR" sz="2400" b="1" smtClean="0">
                <a:solidFill>
                  <a:srgbClr val="FF0000"/>
                </a:solidFill>
                <a:latin typeface="Comic Sans MS" pitchFamily="66" charset="0"/>
              </a:rPr>
              <a:t>D)</a:t>
            </a:r>
            <a:r>
              <a:rPr lang="tr-TR" altLang="tr-TR" sz="2400" smtClean="0">
                <a:solidFill>
                  <a:srgbClr val="000000"/>
                </a:solidFill>
                <a:latin typeface="Comic Sans MS" pitchFamily="66" charset="0"/>
              </a:rPr>
              <a:t>4		</a:t>
            </a:r>
            <a:r>
              <a:rPr lang="tr-TR" altLang="tr-TR" sz="2400" b="1" smtClean="0">
                <a:solidFill>
                  <a:srgbClr val="FF0000"/>
                </a:solidFill>
                <a:latin typeface="Comic Sans MS" pitchFamily="66" charset="0"/>
              </a:rPr>
              <a:t>E)</a:t>
            </a:r>
            <a:r>
              <a:rPr lang="tr-TR" altLang="tr-TR" sz="2400" smtClean="0">
                <a:solidFill>
                  <a:srgbClr val="000000"/>
                </a:solidFill>
                <a:latin typeface="Comic Sans MS" pitchFamily="66" charset="0"/>
              </a:rPr>
              <a:t>5</a:t>
            </a:r>
            <a:r>
              <a:rPr lang="tr-TR" altLang="tr-TR" sz="2400" smtClean="0">
                <a:solidFill>
                  <a:srgbClr val="FF00FF"/>
                </a:solidFill>
                <a:latin typeface="Comic Sans MS" pitchFamily="66" charset="0"/>
              </a:rPr>
              <a:t/>
            </a:r>
            <a:br>
              <a:rPr lang="tr-TR" altLang="tr-TR" sz="2400" smtClean="0">
                <a:solidFill>
                  <a:srgbClr val="FF00FF"/>
                </a:solidFill>
                <a:latin typeface="Comic Sans MS" pitchFamily="66" charset="0"/>
              </a:rPr>
            </a:br>
            <a:r>
              <a:rPr lang="tr-TR" altLang="tr-TR" sz="2400" smtClean="0">
                <a:solidFill>
                  <a:srgbClr val="FF00FF"/>
                </a:solidFill>
                <a:latin typeface="Comic Sans MS" pitchFamily="66" charset="0"/>
              </a:rPr>
              <a:t/>
            </a:r>
            <a:br>
              <a:rPr lang="tr-TR" altLang="tr-TR" sz="2400" smtClean="0">
                <a:solidFill>
                  <a:srgbClr val="FF00FF"/>
                </a:solidFill>
                <a:latin typeface="Comic Sans MS" pitchFamily="66" charset="0"/>
              </a:rPr>
            </a:br>
            <a:r>
              <a:rPr lang="tr-TR" altLang="tr-TR" sz="2400" smtClean="0">
                <a:solidFill>
                  <a:srgbClr val="FF00FF"/>
                </a:solidFill>
                <a:latin typeface="Comic Sans MS" pitchFamily="66" charset="0"/>
              </a:rPr>
              <a:t>                                                                         Cevap:C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36548"/>
                                        </p:tgtEl>
                                        <p:attrNameLst>
                                          <p:attrName>style.visibility</p:attrName>
                                        </p:attrNameLst>
                                      </p:cBhvr>
                                      <p:to>
                                        <p:strVal val="visible"/>
                                      </p:to>
                                    </p:set>
                                    <p:anim calcmode="discrete" valueType="clr">
                                      <p:cBhvr override="childStyle">
                                        <p:cTn id="7" dur="80"/>
                                        <p:tgtEl>
                                          <p:spTgt spid="23654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36548"/>
                                        </p:tgtEl>
                                        <p:attrNameLst>
                                          <p:attrName>fillcolor</p:attrName>
                                        </p:attrNameLst>
                                      </p:cBhvr>
                                      <p:tavLst>
                                        <p:tav tm="0">
                                          <p:val>
                                            <p:clrVal>
                                              <a:schemeClr val="accent2"/>
                                            </p:clrVal>
                                          </p:val>
                                        </p:tav>
                                        <p:tav tm="50000">
                                          <p:val>
                                            <p:clrVal>
                                              <a:schemeClr val="hlink"/>
                                            </p:clrVal>
                                          </p:val>
                                        </p:tav>
                                      </p:tavLst>
                                    </p:anim>
                                    <p:set>
                                      <p:cBhvr>
                                        <p:cTn id="9" dur="80"/>
                                        <p:tgtEl>
                                          <p:spTgt spid="23654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3200" b="1" smtClean="0">
                <a:solidFill>
                  <a:srgbClr val="FF0000"/>
                </a:solidFill>
                <a:latin typeface="Comic Sans MS" pitchFamily="66" charset="0"/>
              </a:rPr>
              <a:t>e.Karşıtlık:</a:t>
            </a:r>
            <a:r>
              <a:rPr lang="tr-TR" altLang="tr-TR" sz="3200" smtClean="0">
                <a:solidFill>
                  <a:srgbClr val="000000"/>
                </a:solidFill>
                <a:latin typeface="Comic Sans MS" pitchFamily="66" charset="0"/>
              </a:rPr>
              <a:t>Birbirine zıt iki durumun,ola- yın,aynı cümlede bulunmasıdır.Karşıtlıkla olumsuzluk karıştırılmamalıdır.Ağlamak Gülmek karşıtlıktır ancak ağlamak-ağlamamak;gülmek-gülmemek iki eylemin olumsuzudur.</a:t>
            </a: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FF0000"/>
                </a:solidFill>
                <a:latin typeface="Comic Sans MS" pitchFamily="66" charset="0"/>
              </a:rPr>
              <a:t>ÖR:</a:t>
            </a:r>
            <a:r>
              <a:rPr lang="tr-TR" altLang="tr-TR" sz="3200" b="1" smtClean="0">
                <a:solidFill>
                  <a:srgbClr val="000000"/>
                </a:solidFill>
                <a:latin typeface="Comic Sans MS" pitchFamily="66" charset="0"/>
              </a:rPr>
              <a:t>”</a:t>
            </a:r>
            <a:r>
              <a:rPr lang="tr-TR" altLang="tr-TR" sz="3200" smtClean="0">
                <a:solidFill>
                  <a:srgbClr val="000000"/>
                </a:solidFill>
                <a:latin typeface="Comic Sans MS" pitchFamily="66" charset="0"/>
              </a:rPr>
              <a:t>Serhan iyi bir arkadaş ama kötü bir sırdaştır.”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“Keloğlan,çelimsiz,bakımsız,sıska bir insan olmasına rağmen elinden bir hayli büyük işler gelir.”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Hakimin yüzündeki sert ifade küçük kızla konuşurken yerini gülümsemeye bırakmıştı.</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8372"/>
                                        </p:tgtEl>
                                        <p:attrNameLst>
                                          <p:attrName>style.visibility</p:attrName>
                                        </p:attrNameLst>
                                      </p:cBhvr>
                                      <p:to>
                                        <p:strVal val="visible"/>
                                      </p:to>
                                    </p:set>
                                    <p:anim calcmode="discrete" valueType="clr">
                                      <p:cBhvr override="childStyle">
                                        <p:cTn id="7" dur="80"/>
                                        <p:tgtEl>
                                          <p:spTgt spid="5837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8372"/>
                                        </p:tgtEl>
                                        <p:attrNameLst>
                                          <p:attrName>fillcolor</p:attrName>
                                        </p:attrNameLst>
                                      </p:cBhvr>
                                      <p:tavLst>
                                        <p:tav tm="0">
                                          <p:val>
                                            <p:clrVal>
                                              <a:schemeClr val="accent2"/>
                                            </p:clrVal>
                                          </p:val>
                                        </p:tav>
                                        <p:tav tm="50000">
                                          <p:val>
                                            <p:clrVal>
                                              <a:schemeClr val="hlink"/>
                                            </p:clrVal>
                                          </p:val>
                                        </p:tav>
                                      </p:tavLst>
                                    </p:anim>
                                    <p:set>
                                      <p:cBhvr>
                                        <p:cTn id="9" dur="80"/>
                                        <p:tgtEl>
                                          <p:spTgt spid="583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4"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2800" smtClean="0">
                <a:solidFill>
                  <a:srgbClr val="000000"/>
                </a:solidFill>
                <a:latin typeface="Comic Sans MS" pitchFamily="66" charset="0"/>
              </a:rPr>
              <a:t>  </a:t>
            </a:r>
            <a:r>
              <a:rPr lang="tr-TR" altLang="tr-TR" sz="2800" b="1" smtClean="0">
                <a:solidFill>
                  <a:srgbClr val="000000"/>
                </a:solidFill>
                <a:latin typeface="Comic Sans MS" pitchFamily="66" charset="0"/>
              </a:rPr>
              <a:t>Aşağıdaki cümlelerin hangisinde aynı varlığın karşıt durumları birlikte verilmiştir?</a:t>
            </a:r>
            <a:br>
              <a:rPr lang="tr-TR" altLang="tr-TR" sz="2800" b="1" smtClean="0">
                <a:solidFill>
                  <a:srgbClr val="000000"/>
                </a:solidFill>
                <a:latin typeface="Comic Sans MS" pitchFamily="66" charset="0"/>
              </a:rPr>
            </a:b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r>
              <a:rPr lang="tr-TR" altLang="tr-TR" sz="2800" b="1" smtClean="0">
                <a:solidFill>
                  <a:srgbClr val="FF0000"/>
                </a:solidFill>
                <a:latin typeface="Comic Sans MS" pitchFamily="66" charset="0"/>
              </a:rPr>
              <a:t>A)</a:t>
            </a:r>
            <a:r>
              <a:rPr lang="tr-TR" altLang="tr-TR" sz="2800" smtClean="0">
                <a:solidFill>
                  <a:srgbClr val="000000"/>
                </a:solidFill>
                <a:latin typeface="Comic Sans MS" pitchFamily="66" charset="0"/>
              </a:rPr>
              <a:t>Gün doğarken yola çıkmış,öğleden sonra köye varmıştık.</a:t>
            </a:r>
            <a:br>
              <a:rPr lang="tr-TR" altLang="tr-TR" sz="2800" smtClean="0">
                <a:solidFill>
                  <a:srgbClr val="000000"/>
                </a:solidFill>
                <a:latin typeface="Comic Sans MS" pitchFamily="66" charset="0"/>
              </a:rPr>
            </a:br>
            <a:r>
              <a:rPr lang="tr-TR" altLang="tr-TR" sz="2800" b="1" smtClean="0">
                <a:solidFill>
                  <a:srgbClr val="FF0000"/>
                </a:solidFill>
                <a:latin typeface="Comic Sans MS" pitchFamily="66" charset="0"/>
              </a:rPr>
              <a:t>B)</a:t>
            </a:r>
            <a:r>
              <a:rPr lang="tr-TR" altLang="tr-TR" sz="2800" smtClean="0">
                <a:solidFill>
                  <a:srgbClr val="FF00FF"/>
                </a:solidFill>
                <a:latin typeface="Comic Sans MS" pitchFamily="66" charset="0"/>
              </a:rPr>
              <a:t>Adamın yüzündeki yumuşak ifade bizimle konuşurken birdenbire sertleşmişti.</a:t>
            </a:r>
            <a:br>
              <a:rPr lang="tr-TR" altLang="tr-TR" sz="2800" smtClean="0">
                <a:solidFill>
                  <a:srgbClr val="FF00FF"/>
                </a:solidFill>
                <a:latin typeface="Comic Sans MS" pitchFamily="66" charset="0"/>
              </a:rPr>
            </a:br>
            <a:r>
              <a:rPr lang="tr-TR" altLang="tr-TR" sz="2800" b="1" smtClean="0">
                <a:solidFill>
                  <a:srgbClr val="FF0000"/>
                </a:solidFill>
                <a:latin typeface="Comic Sans MS" pitchFamily="66" charset="0"/>
              </a:rPr>
              <a:t>C)</a:t>
            </a:r>
            <a:r>
              <a:rPr lang="tr-TR" altLang="tr-TR" sz="2800" smtClean="0">
                <a:solidFill>
                  <a:srgbClr val="000000"/>
                </a:solidFill>
                <a:latin typeface="Comic Sans MS" pitchFamily="66" charset="0"/>
              </a:rPr>
              <a:t>Hastanın kansız yüzü bir hafta öncesine göre daha da sararmıştı.</a:t>
            </a:r>
            <a:br>
              <a:rPr lang="tr-TR" altLang="tr-TR" sz="2800" smtClean="0">
                <a:solidFill>
                  <a:srgbClr val="000000"/>
                </a:solidFill>
                <a:latin typeface="Comic Sans MS" pitchFamily="66" charset="0"/>
              </a:rPr>
            </a:br>
            <a:r>
              <a:rPr lang="tr-TR" altLang="tr-TR" sz="2800" b="1" smtClean="0">
                <a:solidFill>
                  <a:srgbClr val="000000"/>
                </a:solidFill>
                <a:latin typeface="Comic Sans MS" pitchFamily="66" charset="0"/>
              </a:rPr>
              <a:t>D)</a:t>
            </a:r>
            <a:r>
              <a:rPr lang="tr-TR" altLang="tr-TR" sz="2800" smtClean="0">
                <a:solidFill>
                  <a:srgbClr val="000000"/>
                </a:solidFill>
                <a:latin typeface="Comic Sans MS" pitchFamily="66" charset="0"/>
              </a:rPr>
              <a:t>Bu dev gibi adam bugüne değin o minicik çocuğun her dediğini yapmıştı.</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E)Yolculardaki bezginlik yolun sonuna doğru acıya dönüşmüştü.</a:t>
            </a:r>
            <a:br>
              <a:rPr lang="tr-TR" altLang="tr-TR" sz="2800" smtClean="0">
                <a:solidFill>
                  <a:srgbClr val="000000"/>
                </a:solidFill>
                <a:latin typeface="Comic Sans MS" pitchFamily="66" charset="0"/>
              </a:rPr>
            </a:b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r>
              <a:rPr lang="tr-TR" altLang="tr-TR" sz="2800" b="1" smtClean="0">
                <a:solidFill>
                  <a:srgbClr val="000000"/>
                </a:solidFill>
                <a:latin typeface="Comic Sans MS" pitchFamily="66" charset="0"/>
              </a:rPr>
              <a:t>                                     (ÖSS-1983)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40644"/>
                                        </p:tgtEl>
                                        <p:attrNameLst>
                                          <p:attrName>style.visibility</p:attrName>
                                        </p:attrNameLst>
                                      </p:cBhvr>
                                      <p:to>
                                        <p:strVal val="visible"/>
                                      </p:to>
                                    </p:set>
                                    <p:anim calcmode="discrete" valueType="clr">
                                      <p:cBhvr override="childStyle">
                                        <p:cTn id="7" dur="80"/>
                                        <p:tgtEl>
                                          <p:spTgt spid="24064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40644"/>
                                        </p:tgtEl>
                                        <p:attrNameLst>
                                          <p:attrName>fillcolor</p:attrName>
                                        </p:attrNameLst>
                                      </p:cBhvr>
                                      <p:tavLst>
                                        <p:tav tm="0">
                                          <p:val>
                                            <p:clrVal>
                                              <a:schemeClr val="accent2"/>
                                            </p:clrVal>
                                          </p:val>
                                        </p:tav>
                                        <p:tav tm="50000">
                                          <p:val>
                                            <p:clrVal>
                                              <a:schemeClr val="hlink"/>
                                            </p:clrVal>
                                          </p:val>
                                        </p:tav>
                                      </p:tavLst>
                                    </p:anim>
                                    <p:set>
                                      <p:cBhvr>
                                        <p:cTn id="9" dur="80"/>
                                        <p:tgtEl>
                                          <p:spTgt spid="24064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2" name="Rectangle 4"/>
          <p:cNvSpPr>
            <a:spLocks noGrp="1" noChangeArrowheads="1"/>
          </p:cNvSpPr>
          <p:nvPr>
            <p:ph type="title"/>
          </p:nvPr>
        </p:nvSpPr>
        <p:spPr>
          <a:xfrm>
            <a:off x="442913" y="103188"/>
            <a:ext cx="8243887" cy="6565900"/>
          </a:xfrm>
        </p:spPr>
        <p:txBody>
          <a:bodyPr/>
          <a:lstStyle/>
          <a:p>
            <a:pPr algn="l" eaLnBrk="1" hangingPunct="1">
              <a:defRPr/>
            </a:pP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b="1" smtClean="0">
                <a:solidFill>
                  <a:srgbClr val="FF0000"/>
                </a:solidFill>
                <a:latin typeface="Comic Sans MS" pitchFamily="66" charset="0"/>
              </a:rPr>
              <a:t>ÇÖZÜM:</a:t>
            </a:r>
            <a:br>
              <a:rPr lang="tr-TR" altLang="tr-TR" sz="2800" b="1" smtClean="0">
                <a:solidFill>
                  <a:srgbClr val="FF0000"/>
                </a:solidFill>
                <a:latin typeface="Comic Sans MS" pitchFamily="66" charset="0"/>
              </a:rPr>
            </a:br>
            <a:r>
              <a:rPr lang="tr-TR" altLang="tr-TR" sz="2800" b="1" smtClean="0">
                <a:solidFill>
                  <a:srgbClr val="FF0000"/>
                </a:solidFill>
                <a:latin typeface="Comic Sans MS" pitchFamily="66" charset="0"/>
              </a:rPr>
              <a:t/>
            </a:r>
            <a:br>
              <a:rPr lang="tr-TR" altLang="tr-TR" sz="2800" b="1" smtClean="0">
                <a:solidFill>
                  <a:srgbClr val="FF0000"/>
                </a:solidFill>
                <a:latin typeface="Comic Sans MS" pitchFamily="66" charset="0"/>
              </a:rPr>
            </a:br>
            <a:r>
              <a:rPr lang="tr-TR" altLang="tr-TR" sz="2800" smtClean="0">
                <a:solidFill>
                  <a:srgbClr val="000000"/>
                </a:solidFill>
                <a:latin typeface="Comic Sans MS" pitchFamily="66" charset="0"/>
              </a:rPr>
              <a:t>Aynı varlığın birbiriyle zıt yönlerinin verilmesi gerekiyor.A’ da karşıt durum yok. C’ de bir durumun gittikçe ilerlemesinden söz  edilmiş.    D’ de karşıt durum var ancak farklı varlıkların durumunda karşıtlık görülüyor. E’ de de bir durumun gittikçe ilerlediğini görüyoruz. B’ de ise, adamın yüzü yumuşak iken aniden sertleşiyor.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Cevap:B</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42692"/>
                                        </p:tgtEl>
                                        <p:attrNameLst>
                                          <p:attrName>style.visibility</p:attrName>
                                        </p:attrNameLst>
                                      </p:cBhvr>
                                      <p:to>
                                        <p:strVal val="visible"/>
                                      </p:to>
                                    </p:set>
                                    <p:anim calcmode="discrete" valueType="clr">
                                      <p:cBhvr override="childStyle">
                                        <p:cTn id="7" dur="80"/>
                                        <p:tgtEl>
                                          <p:spTgt spid="24269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42692"/>
                                        </p:tgtEl>
                                        <p:attrNameLst>
                                          <p:attrName>fillcolor</p:attrName>
                                        </p:attrNameLst>
                                      </p:cBhvr>
                                      <p:tavLst>
                                        <p:tav tm="0">
                                          <p:val>
                                            <p:clrVal>
                                              <a:schemeClr val="accent2"/>
                                            </p:clrVal>
                                          </p:val>
                                        </p:tav>
                                        <p:tav tm="50000">
                                          <p:val>
                                            <p:clrVal>
                                              <a:schemeClr val="hlink"/>
                                            </p:clrVal>
                                          </p:val>
                                        </p:tav>
                                      </p:tavLst>
                                    </p:anim>
                                    <p:set>
                                      <p:cBhvr>
                                        <p:cTn id="9" dur="80"/>
                                        <p:tgtEl>
                                          <p:spTgt spid="242692"/>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1" nodeType="clickEffect">
                                  <p:stCondLst>
                                    <p:cond delay="0"/>
                                  </p:stCondLst>
                                  <p:iterate type="lt">
                                    <p:tmPct val="50000"/>
                                  </p:iterate>
                                  <p:childTnLst>
                                    <p:set>
                                      <p:cBhvr>
                                        <p:cTn id="13" dur="1" fill="hold">
                                          <p:stCondLst>
                                            <p:cond delay="0"/>
                                          </p:stCondLst>
                                        </p:cTn>
                                        <p:tgtEl>
                                          <p:spTgt spid="242692"/>
                                        </p:tgtEl>
                                        <p:attrNameLst>
                                          <p:attrName>style.visibility</p:attrName>
                                        </p:attrNameLst>
                                      </p:cBhvr>
                                      <p:to>
                                        <p:strVal val="visible"/>
                                      </p:to>
                                    </p:set>
                                    <p:anim calcmode="discrete" valueType="clr">
                                      <p:cBhvr override="childStyle">
                                        <p:cTn id="14" dur="80"/>
                                        <p:tgtEl>
                                          <p:spTgt spid="24269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42692"/>
                                        </p:tgtEl>
                                        <p:attrNameLst>
                                          <p:attrName>fillcolor</p:attrName>
                                        </p:attrNameLst>
                                      </p:cBhvr>
                                      <p:tavLst>
                                        <p:tav tm="0">
                                          <p:val>
                                            <p:clrVal>
                                              <a:schemeClr val="accent2"/>
                                            </p:clrVal>
                                          </p:val>
                                        </p:tav>
                                        <p:tav tm="50000">
                                          <p:val>
                                            <p:clrVal>
                                              <a:schemeClr val="hlink"/>
                                            </p:clrVal>
                                          </p:val>
                                        </p:tav>
                                      </p:tavLst>
                                    </p:anim>
                                    <p:set>
                                      <p:cBhvr>
                                        <p:cTn id="16" dur="80"/>
                                        <p:tgtEl>
                                          <p:spTgt spid="24269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2" grpId="0"/>
      <p:bldP spid="242692" grpId="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xfrm>
            <a:off x="457200" y="274638"/>
            <a:ext cx="8229600" cy="6323012"/>
          </a:xfrm>
        </p:spPr>
        <p:txBody>
          <a:bodyPr/>
          <a:lstStyle/>
          <a:p>
            <a:pPr eaLnBrk="1" hangingPunct="1">
              <a:defRPr/>
            </a:pPr>
            <a:r>
              <a:rPr lang="tr-TR" altLang="tr-TR" sz="4000" b="1" smtClean="0">
                <a:solidFill>
                  <a:srgbClr val="FF0000"/>
                </a:solidFill>
                <a:latin typeface="Comic Sans MS" pitchFamily="66" charset="0"/>
              </a:rPr>
              <a:t>NOT.5:</a:t>
            </a:r>
            <a:r>
              <a:rPr lang="tr-TR" altLang="tr-TR" sz="4000" b="1" smtClean="0">
                <a:solidFill>
                  <a:srgbClr val="000000"/>
                </a:solidFill>
                <a:latin typeface="Comic Sans MS" pitchFamily="66" charset="0"/>
              </a:rPr>
              <a:t/>
            </a:r>
            <a:br>
              <a:rPr lang="tr-TR" altLang="tr-TR" sz="4000" b="1" smtClean="0">
                <a:solidFill>
                  <a:srgbClr val="000000"/>
                </a:solidFill>
                <a:latin typeface="Comic Sans MS" pitchFamily="66" charset="0"/>
              </a:rPr>
            </a:br>
            <a:r>
              <a:rPr lang="tr-TR" altLang="tr-TR" sz="4000" b="1" smtClean="0">
                <a:solidFill>
                  <a:srgbClr val="000000"/>
                </a:solidFill>
                <a:latin typeface="Comic Sans MS" pitchFamily="66" charset="0"/>
              </a:rPr>
              <a:t/>
            </a:r>
            <a:br>
              <a:rPr lang="tr-TR" altLang="tr-TR" sz="4000" b="1" smtClean="0">
                <a:solidFill>
                  <a:srgbClr val="000000"/>
                </a:solidFill>
                <a:latin typeface="Comic Sans MS" pitchFamily="66" charset="0"/>
              </a:rPr>
            </a:br>
            <a:r>
              <a:rPr lang="tr-TR" altLang="tr-TR" sz="4000" smtClean="0">
                <a:solidFill>
                  <a:srgbClr val="000000"/>
                </a:solidFill>
                <a:latin typeface="Comic Sans MS" pitchFamily="66" charset="0"/>
              </a:rPr>
              <a:t>Karşıtlık iki zıt olayın bir cümlede olma durumudur.Bu zıtlık bazen zıt anlamlı sözcüklerle sağlanabilir ancak karşıtlık için ille de zıt anlamlı sözcüklerin olması gerekmez.</a:t>
            </a:r>
            <a:br>
              <a:rPr lang="tr-TR" altLang="tr-TR" sz="4000" smtClean="0">
                <a:solidFill>
                  <a:srgbClr val="000000"/>
                </a:solidFill>
                <a:latin typeface="Comic Sans MS" pitchFamily="66" charset="0"/>
              </a:rPr>
            </a:br>
            <a:r>
              <a:rPr lang="tr-TR" altLang="tr-TR" sz="4000" smtClean="0">
                <a:solidFill>
                  <a:srgbClr val="000000"/>
                </a:solidFill>
                <a:latin typeface="Comic Sans MS" pitchFamily="66" charset="0"/>
              </a:rPr>
              <a:t/>
            </a:r>
            <a:br>
              <a:rPr lang="tr-TR" altLang="tr-TR" sz="4000" smtClean="0">
                <a:solidFill>
                  <a:srgbClr val="000000"/>
                </a:solidFill>
                <a:latin typeface="Comic Sans MS" pitchFamily="66" charset="0"/>
              </a:rPr>
            </a:br>
            <a:endParaRPr lang="tr-TR" altLang="tr-TR" sz="40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0420"/>
                                        </p:tgtEl>
                                        <p:attrNameLst>
                                          <p:attrName>style.visibility</p:attrName>
                                        </p:attrNameLst>
                                      </p:cBhvr>
                                      <p:to>
                                        <p:strVal val="visible"/>
                                      </p:to>
                                    </p:set>
                                    <p:anim calcmode="discrete" valueType="clr">
                                      <p:cBhvr override="childStyle">
                                        <p:cTn id="7" dur="80"/>
                                        <p:tgtEl>
                                          <p:spTgt spid="6042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0420"/>
                                        </p:tgtEl>
                                        <p:attrNameLst>
                                          <p:attrName>fillcolor</p:attrName>
                                        </p:attrNameLst>
                                      </p:cBhvr>
                                      <p:tavLst>
                                        <p:tav tm="0">
                                          <p:val>
                                            <p:clrVal>
                                              <a:schemeClr val="accent2"/>
                                            </p:clrVal>
                                          </p:val>
                                        </p:tav>
                                        <p:tav tm="50000">
                                          <p:val>
                                            <p:clrVal>
                                              <a:schemeClr val="hlink"/>
                                            </p:clrVal>
                                          </p:val>
                                        </p:tav>
                                      </p:tavLst>
                                    </p:anim>
                                    <p:set>
                                      <p:cBhvr>
                                        <p:cTn id="9" dur="80"/>
                                        <p:tgtEl>
                                          <p:spTgt spid="6042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Grp="1" noChangeArrowheads="1"/>
          </p:cNvSpPr>
          <p:nvPr>
            <p:ph type="title"/>
          </p:nvPr>
        </p:nvSpPr>
        <p:spPr>
          <a:xfrm>
            <a:off x="457200" y="274638"/>
            <a:ext cx="8229600" cy="6394450"/>
          </a:xfrm>
        </p:spPr>
        <p:txBody>
          <a:bodyPr/>
          <a:lstStyle/>
          <a:p>
            <a:pPr algn="l" eaLnBrk="1" hangingPunct="1">
              <a:defRPr/>
            </a:pP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f.Karşılaştırma:</a:t>
            </a:r>
            <a:r>
              <a:rPr lang="tr-TR" altLang="tr-TR" sz="3200" smtClean="0">
                <a:solidFill>
                  <a:srgbClr val="000000"/>
                </a:solidFill>
                <a:latin typeface="Comic Sans MS" pitchFamily="66" charset="0"/>
              </a:rPr>
              <a:t>En az iki eser,varlık,kişi ya da kavramın benzer veya farklı yönleri- nin birbiriyle kıyaslanmasıdır.Karşılaştırma bildiren cümleler bir varlığın başka bir varlıktan herhangi bir yönden daha iyi, daha kötü ya da onunla aynı düzeyde oldu- ğunu belirtir.</a:t>
            </a: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ÖR:</a:t>
            </a:r>
            <a:r>
              <a:rPr lang="tr-TR" altLang="tr-TR" sz="3200" smtClean="0">
                <a:solidFill>
                  <a:srgbClr val="000000"/>
                </a:solidFill>
                <a:latin typeface="Comic Sans MS" pitchFamily="66" charset="0"/>
              </a:rPr>
              <a:t>”Sinema da tiyatro gibi görmekle 	  ilgilidir.”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“Onun romanlarında,öykülerinde de   	  dil ön plandadır.”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“Beyazın adı var esmerin tadı var.”</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2468"/>
                                        </p:tgtEl>
                                        <p:attrNameLst>
                                          <p:attrName>style.visibility</p:attrName>
                                        </p:attrNameLst>
                                      </p:cBhvr>
                                      <p:to>
                                        <p:strVal val="visible"/>
                                      </p:to>
                                    </p:set>
                                    <p:anim calcmode="discrete" valueType="clr">
                                      <p:cBhvr override="childStyle">
                                        <p:cTn id="7" dur="80"/>
                                        <p:tgtEl>
                                          <p:spTgt spid="6246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2468"/>
                                        </p:tgtEl>
                                        <p:attrNameLst>
                                          <p:attrName>fillcolor</p:attrName>
                                        </p:attrNameLst>
                                      </p:cBhvr>
                                      <p:tavLst>
                                        <p:tav tm="0">
                                          <p:val>
                                            <p:clrVal>
                                              <a:schemeClr val="accent2"/>
                                            </p:clrVal>
                                          </p:val>
                                        </p:tav>
                                        <p:tav tm="50000">
                                          <p:val>
                                            <p:clrVal>
                                              <a:schemeClr val="hlink"/>
                                            </p:clrVal>
                                          </p:val>
                                        </p:tav>
                                      </p:tavLst>
                                    </p:anim>
                                    <p:set>
                                      <p:cBhvr>
                                        <p:cTn id="9" dur="80"/>
                                        <p:tgtEl>
                                          <p:spTgt spid="6246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40"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2800" b="1" smtClean="0">
                <a:solidFill>
                  <a:srgbClr val="000000"/>
                </a:solidFill>
                <a:latin typeface="Comic Sans MS" pitchFamily="66" charset="0"/>
              </a:rPr>
              <a:t>Aşağıdaki cümlelerin hangisinde bir </a:t>
            </a:r>
            <a:r>
              <a:rPr lang="tr-TR" altLang="tr-TR" sz="2800" smtClean="0">
                <a:solidFill>
                  <a:srgbClr val="000000"/>
                </a:solidFill>
                <a:latin typeface="Comic Sans MS" pitchFamily="66" charset="0"/>
              </a:rPr>
              <a:t>“karşılaştırma”</a:t>
            </a:r>
            <a:r>
              <a:rPr lang="tr-TR" altLang="tr-TR" sz="2800" b="1" smtClean="0">
                <a:solidFill>
                  <a:srgbClr val="000000"/>
                </a:solidFill>
                <a:latin typeface="Comic Sans MS" pitchFamily="66" charset="0"/>
              </a:rPr>
              <a:t> söz konusu değildir?</a:t>
            </a:r>
            <a:br>
              <a:rPr lang="tr-TR" altLang="tr-TR" sz="2800" b="1" smtClean="0">
                <a:solidFill>
                  <a:srgbClr val="000000"/>
                </a:solidFill>
                <a:latin typeface="Comic Sans MS" pitchFamily="66" charset="0"/>
              </a:rPr>
            </a:br>
            <a:r>
              <a:rPr lang="tr-TR" altLang="tr-TR" sz="2800" b="1" smtClean="0">
                <a:solidFill>
                  <a:srgbClr val="000000"/>
                </a:solidFill>
                <a:latin typeface="Comic Sans MS" pitchFamily="66" charset="0"/>
              </a:rPr>
              <a:t/>
            </a:r>
            <a:br>
              <a:rPr lang="tr-TR" altLang="tr-TR" sz="2800" b="1" smtClean="0">
                <a:solidFill>
                  <a:srgbClr val="000000"/>
                </a:solidFill>
                <a:latin typeface="Comic Sans MS" pitchFamily="66" charset="0"/>
              </a:rPr>
            </a:br>
            <a:r>
              <a:rPr lang="tr-TR" altLang="tr-TR" sz="2800" smtClean="0">
                <a:solidFill>
                  <a:srgbClr val="FF0000"/>
                </a:solidFill>
                <a:latin typeface="Comic Sans MS" pitchFamily="66" charset="0"/>
              </a:rPr>
              <a:t>A) </a:t>
            </a:r>
            <a:r>
              <a:rPr lang="tr-TR" altLang="tr-TR" sz="2800" smtClean="0">
                <a:solidFill>
                  <a:srgbClr val="000000"/>
                </a:solidFill>
                <a:latin typeface="Comic Sans MS" pitchFamily="66" charset="0"/>
              </a:rPr>
              <a:t>O,hemen her konuda bildiğini tam bilir.</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B) </a:t>
            </a:r>
            <a:r>
              <a:rPr lang="tr-TR" altLang="tr-TR" sz="2800" smtClean="0">
                <a:solidFill>
                  <a:srgbClr val="000000"/>
                </a:solidFill>
                <a:latin typeface="Comic Sans MS" pitchFamily="66" charset="0"/>
              </a:rPr>
              <a:t>Öğretmen,sınıfın en çok konuşanını öne oturttu.</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C) </a:t>
            </a:r>
            <a:r>
              <a:rPr lang="tr-TR" altLang="tr-TR" sz="2800" smtClean="0">
                <a:solidFill>
                  <a:srgbClr val="000000"/>
                </a:solidFill>
                <a:latin typeface="Comic Sans MS" pitchFamily="66" charset="0"/>
              </a:rPr>
              <a:t>O,sanatçılar arasında eşi az bulunur bir insandı.</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D) </a:t>
            </a:r>
            <a:r>
              <a:rPr lang="tr-TR" altLang="tr-TR" sz="2800" smtClean="0">
                <a:solidFill>
                  <a:srgbClr val="000000"/>
                </a:solidFill>
                <a:latin typeface="Comic Sans MS" pitchFamily="66" charset="0"/>
              </a:rPr>
              <a:t>Çocukların en beceriklisini bulup getirmişti.</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E) </a:t>
            </a:r>
            <a:r>
              <a:rPr lang="tr-TR" altLang="tr-TR" sz="2800" smtClean="0">
                <a:solidFill>
                  <a:srgbClr val="000000"/>
                </a:solidFill>
                <a:latin typeface="Comic Sans MS" pitchFamily="66" charset="0"/>
              </a:rPr>
              <a:t>Ona aldığım kalem daha çok benim işime yaradı.</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(ÖSS-1989)</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44740"/>
                                        </p:tgtEl>
                                        <p:attrNameLst>
                                          <p:attrName>style.visibility</p:attrName>
                                        </p:attrNameLst>
                                      </p:cBhvr>
                                      <p:to>
                                        <p:strVal val="visible"/>
                                      </p:to>
                                    </p:set>
                                    <p:anim calcmode="discrete" valueType="clr">
                                      <p:cBhvr override="childStyle">
                                        <p:cTn id="7" dur="80"/>
                                        <p:tgtEl>
                                          <p:spTgt spid="24474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44740"/>
                                        </p:tgtEl>
                                        <p:attrNameLst>
                                          <p:attrName>fillcolor</p:attrName>
                                        </p:attrNameLst>
                                      </p:cBhvr>
                                      <p:tavLst>
                                        <p:tav tm="0">
                                          <p:val>
                                            <p:clrVal>
                                              <a:schemeClr val="accent2"/>
                                            </p:clrVal>
                                          </p:val>
                                        </p:tav>
                                        <p:tav tm="50000">
                                          <p:val>
                                            <p:clrVal>
                                              <a:schemeClr val="hlink"/>
                                            </p:clrVal>
                                          </p:val>
                                        </p:tav>
                                      </p:tavLst>
                                    </p:anim>
                                    <p:set>
                                      <p:cBhvr>
                                        <p:cTn id="9" dur="80"/>
                                        <p:tgtEl>
                                          <p:spTgt spid="24474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1" nodeType="clickEffect">
                                  <p:stCondLst>
                                    <p:cond delay="0"/>
                                  </p:stCondLst>
                                  <p:iterate type="lt">
                                    <p:tmPct val="50000"/>
                                  </p:iterate>
                                  <p:childTnLst>
                                    <p:set>
                                      <p:cBhvr>
                                        <p:cTn id="13" dur="1" fill="hold">
                                          <p:stCondLst>
                                            <p:cond delay="0"/>
                                          </p:stCondLst>
                                        </p:cTn>
                                        <p:tgtEl>
                                          <p:spTgt spid="244740"/>
                                        </p:tgtEl>
                                        <p:attrNameLst>
                                          <p:attrName>style.visibility</p:attrName>
                                        </p:attrNameLst>
                                      </p:cBhvr>
                                      <p:to>
                                        <p:strVal val="visible"/>
                                      </p:to>
                                    </p:set>
                                    <p:anim calcmode="discrete" valueType="clr">
                                      <p:cBhvr override="childStyle">
                                        <p:cTn id="14" dur="80"/>
                                        <p:tgtEl>
                                          <p:spTgt spid="244740"/>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44740"/>
                                        </p:tgtEl>
                                        <p:attrNameLst>
                                          <p:attrName>fillcolor</p:attrName>
                                        </p:attrNameLst>
                                      </p:cBhvr>
                                      <p:tavLst>
                                        <p:tav tm="0">
                                          <p:val>
                                            <p:clrVal>
                                              <a:schemeClr val="accent2"/>
                                            </p:clrVal>
                                          </p:val>
                                        </p:tav>
                                        <p:tav tm="50000">
                                          <p:val>
                                            <p:clrVal>
                                              <a:schemeClr val="hlink"/>
                                            </p:clrVal>
                                          </p:val>
                                        </p:tav>
                                      </p:tavLst>
                                    </p:anim>
                                    <p:set>
                                      <p:cBhvr>
                                        <p:cTn id="16" dur="80"/>
                                        <p:tgtEl>
                                          <p:spTgt spid="24474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0" grpId="0"/>
      <p:bldP spid="244740" grpId="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8" name="Rectangle 4"/>
          <p:cNvSpPr>
            <a:spLocks noGrp="1" noChangeArrowheads="1"/>
          </p:cNvSpPr>
          <p:nvPr>
            <p:ph type="title"/>
          </p:nvPr>
        </p:nvSpPr>
        <p:spPr>
          <a:xfrm>
            <a:off x="442913" y="103188"/>
            <a:ext cx="8243887" cy="6565900"/>
          </a:xfrm>
        </p:spPr>
        <p:txBody>
          <a:bodyPr/>
          <a:lstStyle/>
          <a:p>
            <a:pPr algn="l" eaLnBrk="1" hangingPunct="1">
              <a:defRPr/>
            </a:pPr>
            <a:r>
              <a:rPr lang="tr-TR" altLang="tr-TR" sz="3200" smtClean="0">
                <a:solidFill>
                  <a:srgbClr val="FF0000"/>
                </a:solidFill>
                <a:latin typeface="Comic Sans MS" pitchFamily="66" charset="0"/>
              </a:rPr>
              <a:t>ÇÖZÜM:</a:t>
            </a: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Karşılaştırma,iki kavram ya da iki durum arasında yapılır.Bunlar benzerlik ya da farklılık özellikleri verilerek karşılaştırılır.B’de “en çok konuşan” derken diğer konuşanlarla,C’de “sanatçılar arasında” derken sanatçılar birbirleriyle,D’de “en beceriklisi” derken diğer beceriklilerle,E’de “daha çok benim işime yaradı” derken işe yaraması yönüyle bir karşılaştırma vardır.A’da ise başka bir kişiyle ilgili bir özellik yok.</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Cevap:A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46788"/>
                                        </p:tgtEl>
                                        <p:attrNameLst>
                                          <p:attrName>style.visibility</p:attrName>
                                        </p:attrNameLst>
                                      </p:cBhvr>
                                      <p:to>
                                        <p:strVal val="visible"/>
                                      </p:to>
                                    </p:set>
                                    <p:anim calcmode="discrete" valueType="clr">
                                      <p:cBhvr override="childStyle">
                                        <p:cTn id="7" dur="80"/>
                                        <p:tgtEl>
                                          <p:spTgt spid="24678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46788"/>
                                        </p:tgtEl>
                                        <p:attrNameLst>
                                          <p:attrName>fillcolor</p:attrName>
                                        </p:attrNameLst>
                                      </p:cBhvr>
                                      <p:tavLst>
                                        <p:tav tm="0">
                                          <p:val>
                                            <p:clrVal>
                                              <a:schemeClr val="accent2"/>
                                            </p:clrVal>
                                          </p:val>
                                        </p:tav>
                                        <p:tav tm="50000">
                                          <p:val>
                                            <p:clrVal>
                                              <a:schemeClr val="hlink"/>
                                            </p:clrVal>
                                          </p:val>
                                        </p:tav>
                                      </p:tavLst>
                                    </p:anim>
                                    <p:set>
                                      <p:cBhvr>
                                        <p:cTn id="9" dur="80"/>
                                        <p:tgtEl>
                                          <p:spTgt spid="24678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4"/>
          <p:cNvSpPr>
            <a:spLocks noGrp="1" noChangeArrowheads="1"/>
          </p:cNvSpPr>
          <p:nvPr>
            <p:ph type="title"/>
          </p:nvPr>
        </p:nvSpPr>
        <p:spPr>
          <a:xfrm>
            <a:off x="457200" y="274638"/>
            <a:ext cx="8229600" cy="6323012"/>
          </a:xfrm>
        </p:spPr>
        <p:txBody>
          <a:bodyPr/>
          <a:lstStyle/>
          <a:p>
            <a:pPr algn="l" eaLnBrk="1" hangingPunct="1">
              <a:defRPr/>
            </a:pPr>
            <a:r>
              <a:rPr lang="tr-TR" altLang="tr-TR" sz="3200" b="1" smtClean="0">
                <a:latin typeface="Comic Sans MS" pitchFamily="66" charset="0"/>
              </a:rPr>
              <a:t>   </a:t>
            </a:r>
            <a:r>
              <a:rPr lang="tr-TR" altLang="tr-TR" sz="3200" b="1" smtClean="0">
                <a:solidFill>
                  <a:srgbClr val="FF0000"/>
                </a:solidFill>
                <a:latin typeface="Comic Sans MS" pitchFamily="66" charset="0"/>
              </a:rPr>
              <a:t>h.Varsayım:</a:t>
            </a:r>
            <a:r>
              <a:rPr lang="tr-TR" altLang="tr-TR" sz="3200" smtClean="0">
                <a:solidFill>
                  <a:srgbClr val="000000"/>
                </a:solidFill>
                <a:latin typeface="Comic Sans MS" pitchFamily="66" charset="0"/>
              </a:rPr>
              <a:t>Geçici olarak kabul edilmiş görüş ya da önermedir.</a:t>
            </a:r>
            <a:br>
              <a:rPr lang="tr-TR" altLang="tr-TR" sz="3200"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ÖR:</a:t>
            </a:r>
            <a:r>
              <a:rPr lang="tr-TR" altLang="tr-TR" sz="3200" smtClean="0">
                <a:solidFill>
                  <a:srgbClr val="000000"/>
                </a:solidFill>
                <a:latin typeface="Comic Sans MS" pitchFamily="66" charset="0"/>
              </a:rPr>
              <a:t>”Tut ki Ankaralı değilim,ne çıkar 	  	 bundan?”</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“Bu sözleri sana hiç söylemediğimi 	farzet.”</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“Diyelim ki dediklerini yapmadım bana 	 ne yapabilirsin?”</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4516"/>
                                        </p:tgtEl>
                                        <p:attrNameLst>
                                          <p:attrName>style.visibility</p:attrName>
                                        </p:attrNameLst>
                                      </p:cBhvr>
                                      <p:to>
                                        <p:strVal val="visible"/>
                                      </p:to>
                                    </p:set>
                                    <p:anim calcmode="discrete" valueType="clr">
                                      <p:cBhvr override="childStyle">
                                        <p:cTn id="7" dur="80"/>
                                        <p:tgtEl>
                                          <p:spTgt spid="6451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4516"/>
                                        </p:tgtEl>
                                        <p:attrNameLst>
                                          <p:attrName>fillcolor</p:attrName>
                                        </p:attrNameLst>
                                      </p:cBhvr>
                                      <p:tavLst>
                                        <p:tav tm="0">
                                          <p:val>
                                            <p:clrVal>
                                              <a:schemeClr val="accent2"/>
                                            </p:clrVal>
                                          </p:val>
                                        </p:tav>
                                        <p:tav tm="50000">
                                          <p:val>
                                            <p:clrVal>
                                              <a:schemeClr val="hlink"/>
                                            </p:clrVal>
                                          </p:val>
                                        </p:tav>
                                      </p:tavLst>
                                    </p:anim>
                                    <p:set>
                                      <p:cBhvr>
                                        <p:cTn id="9" dur="80"/>
                                        <p:tgtEl>
                                          <p:spTgt spid="6451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6"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442913" y="103188"/>
            <a:ext cx="8243887" cy="6421437"/>
          </a:xfrm>
        </p:spPr>
        <p:txBody>
          <a:bodyPr/>
          <a:lstStyle/>
          <a:p>
            <a:pPr algn="l" eaLnBrk="1" hangingPunct="1">
              <a:defRPr/>
            </a:pPr>
            <a:r>
              <a:rPr lang="tr-TR" altLang="tr-TR" sz="2800" b="1" smtClean="0">
                <a:latin typeface="Comic Sans MS" pitchFamily="66" charset="0"/>
              </a:rPr>
              <a:t/>
            </a:r>
            <a:br>
              <a:rPr lang="tr-TR" altLang="tr-TR" sz="2800" b="1" smtClean="0">
                <a:latin typeface="Comic Sans MS" pitchFamily="66" charset="0"/>
              </a:rPr>
            </a:br>
            <a:r>
              <a:rPr lang="tr-TR" altLang="tr-TR" sz="2800" b="1" smtClean="0">
                <a:latin typeface="Comic Sans MS" pitchFamily="66" charset="0"/>
              </a:rPr>
              <a:t/>
            </a:r>
            <a:br>
              <a:rPr lang="tr-TR" altLang="tr-TR" sz="2800" b="1" smtClean="0">
                <a:latin typeface="Comic Sans MS" pitchFamily="66" charset="0"/>
              </a:rPr>
            </a:br>
            <a:r>
              <a:rPr lang="tr-TR" altLang="tr-TR" sz="2800" b="1" smtClean="0">
                <a:solidFill>
                  <a:srgbClr val="000000"/>
                </a:solidFill>
                <a:latin typeface="Comic Sans MS" pitchFamily="66" charset="0"/>
              </a:rPr>
              <a:t>Aşağıdakilerden hangisi varsayım ifade etmektedir?</a:t>
            </a:r>
            <a:r>
              <a:rPr lang="tr-TR" altLang="tr-TR" sz="2800" smtClean="0">
                <a:latin typeface="Comic Sans MS" pitchFamily="66" charset="0"/>
              </a:rPr>
              <a:t/>
            </a:r>
            <a:br>
              <a:rPr lang="tr-TR" altLang="tr-TR" sz="2800" smtClean="0">
                <a:latin typeface="Comic Sans MS" pitchFamily="66" charset="0"/>
              </a:rPr>
            </a:br>
            <a:r>
              <a:rPr lang="tr-TR" altLang="tr-TR" sz="2800" smtClean="0">
                <a:latin typeface="Comic Sans MS" pitchFamily="66" charset="0"/>
              </a:rPr>
              <a:t> </a:t>
            </a:r>
            <a:br>
              <a:rPr lang="tr-TR" altLang="tr-TR" sz="2800" smtClean="0">
                <a:latin typeface="Comic Sans MS" pitchFamily="66" charset="0"/>
              </a:rPr>
            </a:br>
            <a:r>
              <a:rPr lang="tr-TR" altLang="tr-TR" sz="2800" smtClean="0">
                <a:latin typeface="Comic Sans MS" pitchFamily="66" charset="0"/>
              </a:rPr>
              <a:t> </a:t>
            </a:r>
            <a:r>
              <a:rPr lang="tr-TR" altLang="tr-TR" sz="2800" smtClean="0">
                <a:solidFill>
                  <a:srgbClr val="FF0000"/>
                </a:solidFill>
                <a:latin typeface="Comic Sans MS" pitchFamily="66" charset="0"/>
              </a:rPr>
              <a:t>A) </a:t>
            </a:r>
            <a:r>
              <a:rPr lang="tr-TR" altLang="tr-TR" sz="2800" smtClean="0">
                <a:solidFill>
                  <a:srgbClr val="000000"/>
                </a:solidFill>
                <a:latin typeface="Comic Sans MS" pitchFamily="66" charset="0"/>
              </a:rPr>
              <a:t>O Çarşamba günü geziden dönebilir</a:t>
            </a:r>
            <a:r>
              <a:rPr lang="tr-TR" altLang="tr-TR" sz="2800" smtClean="0">
                <a:latin typeface="Comic Sans MS" pitchFamily="66" charset="0"/>
              </a:rPr>
              <a:t>.</a:t>
            </a:r>
            <a:br>
              <a:rPr lang="tr-TR" altLang="tr-TR" sz="2800" smtClean="0">
                <a:latin typeface="Comic Sans MS" pitchFamily="66" charset="0"/>
              </a:rPr>
            </a:br>
            <a:r>
              <a:rPr lang="tr-TR" altLang="tr-TR" sz="2800" smtClean="0">
                <a:latin typeface="Comic Sans MS" pitchFamily="66" charset="0"/>
              </a:rPr>
              <a:t> </a:t>
            </a:r>
            <a:r>
              <a:rPr lang="tr-TR" altLang="tr-TR" sz="2800" smtClean="0">
                <a:solidFill>
                  <a:srgbClr val="FF00FF"/>
                </a:solidFill>
                <a:latin typeface="Comic Sans MS" pitchFamily="66" charset="0"/>
              </a:rPr>
              <a:t>B) Diyelim ki bu olay gerçek değildir.</a:t>
            </a:r>
            <a:br>
              <a:rPr lang="tr-TR" altLang="tr-TR" sz="2800" smtClean="0">
                <a:solidFill>
                  <a:srgbClr val="FF00FF"/>
                </a:solidFill>
                <a:latin typeface="Comic Sans MS" pitchFamily="66" charset="0"/>
              </a:rPr>
            </a:br>
            <a:r>
              <a:rPr lang="tr-TR" altLang="tr-TR" sz="2800" smtClean="0">
                <a:latin typeface="Comic Sans MS" pitchFamily="66" charset="0"/>
              </a:rPr>
              <a:t> </a:t>
            </a:r>
            <a:r>
              <a:rPr lang="tr-TR" altLang="tr-TR" sz="2800" smtClean="0">
                <a:solidFill>
                  <a:srgbClr val="FF0000"/>
                </a:solidFill>
                <a:latin typeface="Comic Sans MS" pitchFamily="66" charset="0"/>
              </a:rPr>
              <a:t>C) </a:t>
            </a:r>
            <a:r>
              <a:rPr lang="tr-TR" altLang="tr-TR" sz="2800" smtClean="0">
                <a:solidFill>
                  <a:srgbClr val="000000"/>
                </a:solidFill>
                <a:latin typeface="Comic Sans MS" pitchFamily="66" charset="0"/>
              </a:rPr>
              <a:t>İstediğini veririm yeter ki sen çalış.</a:t>
            </a:r>
            <a:br>
              <a:rPr lang="tr-TR" altLang="tr-TR" sz="2800" smtClean="0">
                <a:solidFill>
                  <a:srgbClr val="000000"/>
                </a:solidFill>
                <a:latin typeface="Comic Sans MS" pitchFamily="66" charset="0"/>
              </a:rPr>
            </a:br>
            <a:r>
              <a:rPr lang="tr-TR" altLang="tr-TR" sz="2800" smtClean="0">
                <a:latin typeface="Comic Sans MS" pitchFamily="66" charset="0"/>
              </a:rPr>
              <a:t> </a:t>
            </a:r>
            <a:r>
              <a:rPr lang="tr-TR" altLang="tr-TR" sz="2800" smtClean="0">
                <a:solidFill>
                  <a:srgbClr val="FF0000"/>
                </a:solidFill>
                <a:latin typeface="Comic Sans MS" pitchFamily="66" charset="0"/>
              </a:rPr>
              <a:t>D)</a:t>
            </a:r>
            <a:r>
              <a:rPr lang="tr-TR" altLang="tr-TR" sz="2800" smtClean="0">
                <a:latin typeface="Comic Sans MS" pitchFamily="66" charset="0"/>
              </a:rPr>
              <a:t> </a:t>
            </a:r>
            <a:r>
              <a:rPr lang="tr-TR" altLang="tr-TR" sz="2800" smtClean="0">
                <a:solidFill>
                  <a:srgbClr val="000000"/>
                </a:solidFill>
                <a:latin typeface="Comic Sans MS" pitchFamily="66" charset="0"/>
              </a:rPr>
              <a:t>Belki onu sen de tanırsın.</a:t>
            </a:r>
            <a:r>
              <a:rPr lang="tr-TR" altLang="tr-TR" sz="2800" smtClean="0">
                <a:latin typeface="Comic Sans MS" pitchFamily="66" charset="0"/>
              </a:rPr>
              <a:t/>
            </a:r>
            <a:br>
              <a:rPr lang="tr-TR" altLang="tr-TR" sz="2800" smtClean="0">
                <a:latin typeface="Comic Sans MS" pitchFamily="66" charset="0"/>
              </a:rPr>
            </a:br>
            <a:r>
              <a:rPr lang="tr-TR" altLang="tr-TR" sz="2800" smtClean="0">
                <a:latin typeface="Comic Sans MS" pitchFamily="66" charset="0"/>
              </a:rPr>
              <a:t> </a:t>
            </a:r>
            <a:r>
              <a:rPr lang="tr-TR" altLang="tr-TR" sz="2800" smtClean="0">
                <a:solidFill>
                  <a:srgbClr val="FF0000"/>
                </a:solidFill>
                <a:latin typeface="Comic Sans MS" pitchFamily="66" charset="0"/>
              </a:rPr>
              <a:t>E)</a:t>
            </a:r>
            <a:r>
              <a:rPr lang="tr-TR" altLang="tr-TR" sz="2800" smtClean="0">
                <a:latin typeface="Comic Sans MS" pitchFamily="66" charset="0"/>
              </a:rPr>
              <a:t> </a:t>
            </a:r>
            <a:r>
              <a:rPr lang="tr-TR" altLang="tr-TR" sz="2800" smtClean="0">
                <a:solidFill>
                  <a:srgbClr val="000000"/>
                </a:solidFill>
                <a:latin typeface="Comic Sans MS" pitchFamily="66" charset="0"/>
              </a:rPr>
              <a:t>Yarın akşam yemeğe onlar da geliyor.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(ÖSS-1989)</a:t>
            </a:r>
            <a:r>
              <a:rPr lang="tr-TR" altLang="tr-TR" sz="2800" smtClean="0">
                <a:latin typeface="Comic Sans MS" pitchFamily="66" charset="0"/>
              </a:rPr>
              <a:t/>
            </a:r>
            <a:br>
              <a:rPr lang="tr-TR" altLang="tr-TR" sz="2800" smtClean="0">
                <a:latin typeface="Comic Sans MS" pitchFamily="66" charset="0"/>
              </a:rPr>
            </a:br>
            <a:endParaRPr lang="tr-TR" altLang="tr-TR"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5410"/>
                                        </p:tgtEl>
                                        <p:attrNameLst>
                                          <p:attrName>style.visibility</p:attrName>
                                        </p:attrNameLst>
                                      </p:cBhvr>
                                      <p:to>
                                        <p:strVal val="visible"/>
                                      </p:to>
                                    </p:set>
                                    <p:anim calcmode="discrete" valueType="clr">
                                      <p:cBhvr override="childStyle">
                                        <p:cTn id="7" dur="80"/>
                                        <p:tgtEl>
                                          <p:spTgt spid="1454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5410"/>
                                        </p:tgtEl>
                                        <p:attrNameLst>
                                          <p:attrName>fillcolor</p:attrName>
                                        </p:attrNameLst>
                                      </p:cBhvr>
                                      <p:tavLst>
                                        <p:tav tm="0">
                                          <p:val>
                                            <p:clrVal>
                                              <a:schemeClr val="accent2"/>
                                            </p:clrVal>
                                          </p:val>
                                        </p:tav>
                                        <p:tav tm="50000">
                                          <p:val>
                                            <p:clrVal>
                                              <a:schemeClr val="hlink"/>
                                            </p:clrVal>
                                          </p:val>
                                        </p:tav>
                                      </p:tavLst>
                                    </p:anim>
                                    <p:set>
                                      <p:cBhvr>
                                        <p:cTn id="9" dur="80"/>
                                        <p:tgtEl>
                                          <p:spTgt spid="14541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0"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4" name="Rectangle 4"/>
          <p:cNvSpPr>
            <a:spLocks noGrp="1" noChangeArrowheads="1"/>
          </p:cNvSpPr>
          <p:nvPr>
            <p:ph type="title"/>
          </p:nvPr>
        </p:nvSpPr>
        <p:spPr>
          <a:xfrm>
            <a:off x="442913" y="103188"/>
            <a:ext cx="8243887" cy="6278562"/>
          </a:xfrm>
        </p:spPr>
        <p:txBody>
          <a:bodyPr/>
          <a:lstStyle/>
          <a:p>
            <a:pPr algn="l" eaLnBrk="1" hangingPunct="1">
              <a:defRPr/>
            </a:pPr>
            <a:r>
              <a:rPr lang="tr-TR" altLang="tr-TR" sz="2800" smtClean="0">
                <a:solidFill>
                  <a:srgbClr val="FF0000"/>
                </a:solidFill>
                <a:latin typeface="Comic Sans MS" pitchFamily="66" charset="0"/>
              </a:rPr>
              <a:t>Çözüm:</a:t>
            </a:r>
            <a:r>
              <a:rPr lang="tr-TR" altLang="tr-TR" sz="2800" smtClean="0">
                <a:latin typeface="Comic Sans MS" pitchFamily="66" charset="0"/>
              </a:rPr>
              <a:t/>
            </a:r>
            <a:br>
              <a:rPr lang="tr-TR" altLang="tr-TR" sz="2800" smtClean="0">
                <a:latin typeface="Comic Sans MS" pitchFamily="66" charset="0"/>
              </a:rPr>
            </a:br>
            <a:r>
              <a:rPr lang="tr-TR" altLang="tr-TR" sz="2800" smtClean="0">
                <a:latin typeface="Comic Sans MS" pitchFamily="66" charset="0"/>
              </a:rPr>
              <a:t/>
            </a:r>
            <a:br>
              <a:rPr lang="tr-TR" altLang="tr-TR" sz="2800" smtClean="0">
                <a:latin typeface="Comic Sans MS" pitchFamily="66" charset="0"/>
              </a:rPr>
            </a:br>
            <a:r>
              <a:rPr lang="tr-TR" altLang="tr-TR" sz="2800" smtClean="0">
                <a:solidFill>
                  <a:srgbClr val="000000"/>
                </a:solidFill>
                <a:latin typeface="Comic Sans MS" pitchFamily="66" charset="0"/>
              </a:rPr>
              <a:t>Diyelim ki, Farz edelim ki varsayım ifade eden sözlerdir her zaman değil de geçici olarak kabul edilen cümleler varsayım cümleleridir.</a:t>
            </a:r>
            <a:r>
              <a:rPr lang="tr-TR" altLang="tr-TR" smtClean="0">
                <a:solidFill>
                  <a:srgbClr val="000000"/>
                </a:solidFill>
              </a:rPr>
              <a:t> </a:t>
            </a:r>
            <a:br>
              <a:rPr lang="tr-TR" altLang="tr-TR" smtClean="0">
                <a:solidFill>
                  <a:srgbClr val="000000"/>
                </a:solidFill>
              </a:rPr>
            </a:br>
            <a:r>
              <a:rPr lang="tr-TR" altLang="tr-TR" smtClean="0">
                <a:solidFill>
                  <a:srgbClr val="000000"/>
                </a:solidFill>
              </a:rPr>
              <a:t/>
            </a:r>
            <a:br>
              <a:rPr lang="tr-TR" altLang="tr-TR" smtClean="0">
                <a:solidFill>
                  <a:srgbClr val="000000"/>
                </a:solidFill>
              </a:rPr>
            </a:br>
            <a:r>
              <a:rPr lang="tr-TR" altLang="tr-TR" smtClean="0">
                <a:solidFill>
                  <a:srgbClr val="000000"/>
                </a:solidFill>
              </a:rPr>
              <a:t/>
            </a:r>
            <a:br>
              <a:rPr lang="tr-TR" altLang="tr-TR" smtClean="0">
                <a:solidFill>
                  <a:srgbClr val="000000"/>
                </a:solidFill>
              </a:rPr>
            </a:br>
            <a:endParaRPr lang="tr-TR" altLang="tr-TR"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50884"/>
                                        </p:tgtEl>
                                        <p:attrNameLst>
                                          <p:attrName>style.visibility</p:attrName>
                                        </p:attrNameLst>
                                      </p:cBhvr>
                                      <p:to>
                                        <p:strVal val="visible"/>
                                      </p:to>
                                    </p:set>
                                    <p:anim calcmode="discrete" valueType="clr">
                                      <p:cBhvr override="childStyle">
                                        <p:cTn id="7" dur="80"/>
                                        <p:tgtEl>
                                          <p:spTgt spid="25088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50884"/>
                                        </p:tgtEl>
                                        <p:attrNameLst>
                                          <p:attrName>fillcolor</p:attrName>
                                        </p:attrNameLst>
                                      </p:cBhvr>
                                      <p:tavLst>
                                        <p:tav tm="0">
                                          <p:val>
                                            <p:clrVal>
                                              <a:schemeClr val="accent2"/>
                                            </p:clrVal>
                                          </p:val>
                                        </p:tav>
                                        <p:tav tm="50000">
                                          <p:val>
                                            <p:clrVal>
                                              <a:schemeClr val="hlink"/>
                                            </p:clrVal>
                                          </p:val>
                                        </p:tav>
                                      </p:tavLst>
                                    </p:anim>
                                    <p:set>
                                      <p:cBhvr>
                                        <p:cTn id="9" dur="80"/>
                                        <p:tgtEl>
                                          <p:spTgt spid="2508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a:xfrm>
            <a:off x="457200" y="274638"/>
            <a:ext cx="8229600" cy="6394450"/>
          </a:xfrm>
        </p:spPr>
        <p:txBody>
          <a:bodyPr/>
          <a:lstStyle/>
          <a:p>
            <a:pPr algn="l" eaLnBrk="1" hangingPunct="1">
              <a:defRPr/>
            </a:pPr>
            <a:r>
              <a:rPr lang="tr-TR" altLang="tr-TR" sz="3200" b="1" smtClean="0"/>
              <a:t>  </a:t>
            </a:r>
            <a:r>
              <a:rPr lang="tr-TR" altLang="tr-TR" sz="3200" b="1" smtClean="0">
                <a:solidFill>
                  <a:srgbClr val="FF0000"/>
                </a:solidFill>
                <a:latin typeface="Comic Sans MS" pitchFamily="66" charset="0"/>
              </a:rPr>
              <a:t>c.Yakınma:</a:t>
            </a:r>
            <a:r>
              <a:rPr lang="tr-TR" altLang="tr-TR" sz="3200" smtClean="0">
                <a:solidFill>
                  <a:srgbClr val="000000"/>
                </a:solidFill>
                <a:latin typeface="Comic Sans MS" pitchFamily="66" charset="0"/>
              </a:rPr>
              <a:t>İçinde bulunulan durumdan memnun olmamak,şikayetçi olmaktır.</a:t>
            </a:r>
            <a:r>
              <a:rPr lang="tr-TR" altLang="tr-TR" sz="3200" b="1" smtClean="0">
                <a:solidFill>
                  <a:srgbClr val="000000"/>
                </a:solidFill>
                <a:latin typeface="Comic Sans MS" pitchFamily="66" charset="0"/>
              </a:rPr>
              <a:t>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r>
            <a:br>
              <a:rPr lang="tr-TR" altLang="tr-TR" sz="3200" b="1" smtClean="0">
                <a:solidFill>
                  <a:srgbClr val="000000"/>
                </a:solidFill>
                <a:latin typeface="Comic Sans MS" pitchFamily="66" charset="0"/>
              </a:rPr>
            </a:br>
            <a:r>
              <a:rPr lang="tr-TR" altLang="tr-TR" sz="3200" b="1" smtClean="0">
                <a:solidFill>
                  <a:srgbClr val="000000"/>
                </a:solidFill>
                <a:latin typeface="Comic Sans MS" pitchFamily="66" charset="0"/>
              </a:rPr>
              <a:t> </a:t>
            </a:r>
            <a:r>
              <a:rPr lang="tr-TR" altLang="tr-TR" sz="3200" b="1" smtClean="0">
                <a:solidFill>
                  <a:srgbClr val="FF0000"/>
                </a:solidFill>
                <a:latin typeface="Comic Sans MS" pitchFamily="66" charset="0"/>
              </a:rPr>
              <a:t>ÖR:</a:t>
            </a:r>
            <a:r>
              <a:rPr lang="tr-TR" altLang="tr-TR" sz="3200" smtClean="0">
                <a:solidFill>
                  <a:srgbClr val="000000"/>
                </a:solidFill>
                <a:latin typeface="Comic Sans MS" pitchFamily="66" charset="0"/>
              </a:rPr>
              <a:t>”Bir de sözüme kulak verse.”</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“Oysa günümüzde artık masalın sade- 	ce adı kaldı.”</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“Bu çocuklar dur durak bilmiyor.”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2292"/>
                                        </p:tgtEl>
                                        <p:attrNameLst>
                                          <p:attrName>style.visibility</p:attrName>
                                        </p:attrNameLst>
                                      </p:cBhvr>
                                      <p:to>
                                        <p:strVal val="visible"/>
                                      </p:to>
                                    </p:set>
                                    <p:anim calcmode="discrete" valueType="clr">
                                      <p:cBhvr override="childStyle">
                                        <p:cTn id="7" dur="80"/>
                                        <p:tgtEl>
                                          <p:spTgt spid="1229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2292"/>
                                        </p:tgtEl>
                                        <p:attrNameLst>
                                          <p:attrName>fillcolor</p:attrName>
                                        </p:attrNameLst>
                                      </p:cBhvr>
                                      <p:tavLst>
                                        <p:tav tm="0">
                                          <p:val>
                                            <p:clrVal>
                                              <a:schemeClr val="accent2"/>
                                            </p:clrVal>
                                          </p:val>
                                        </p:tav>
                                        <p:tav tm="50000">
                                          <p:val>
                                            <p:clrVal>
                                              <a:schemeClr val="hlink"/>
                                            </p:clrVal>
                                          </p:val>
                                        </p:tav>
                                      </p:tavLst>
                                    </p:anim>
                                    <p:set>
                                      <p:cBhvr>
                                        <p:cTn id="9" dur="80"/>
                                        <p:tgtEl>
                                          <p:spTgt spid="1229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a:xfrm>
            <a:off x="457200" y="274638"/>
            <a:ext cx="8229600" cy="6394450"/>
          </a:xfrm>
        </p:spPr>
        <p:txBody>
          <a:bodyPr/>
          <a:lstStyle/>
          <a:p>
            <a:pPr algn="l" eaLnBrk="1" hangingPunct="1">
              <a:defRPr/>
            </a:pPr>
            <a:r>
              <a:rPr lang="tr-TR" altLang="tr-TR" sz="3300" b="1" smtClean="0">
                <a:latin typeface="Comic Sans MS" pitchFamily="66" charset="0"/>
              </a:rPr>
              <a:t>  </a:t>
            </a:r>
            <a:r>
              <a:rPr lang="tr-TR" altLang="tr-TR" sz="3300" b="1" smtClean="0">
                <a:solidFill>
                  <a:srgbClr val="FF0000"/>
                </a:solidFill>
                <a:latin typeface="Comic Sans MS" pitchFamily="66" charset="0"/>
              </a:rPr>
              <a:t>ı.Tahmin(olasılık):</a:t>
            </a:r>
            <a:r>
              <a:rPr lang="tr-TR" altLang="tr-TR" sz="3300" smtClean="0">
                <a:solidFill>
                  <a:srgbClr val="000000"/>
                </a:solidFill>
                <a:latin typeface="Comic Sans MS" pitchFamily="66" charset="0"/>
              </a:rPr>
              <a:t>Bir durum ya da olay hakkında ”tecrübelerine” ya da “sezgiye” dayalı olarak fikir yürütmektedir.</a:t>
            </a:r>
            <a:r>
              <a:rPr lang="tr-TR" altLang="tr-TR" sz="3300" b="1" smtClean="0">
                <a:solidFill>
                  <a:srgbClr val="000000"/>
                </a:solidFill>
                <a:latin typeface="Comic Sans MS" pitchFamily="66" charset="0"/>
              </a:rPr>
              <a:t/>
            </a:r>
            <a:br>
              <a:rPr lang="tr-TR" altLang="tr-TR" sz="3300" b="1" smtClean="0">
                <a:solidFill>
                  <a:srgbClr val="000000"/>
                </a:solidFill>
                <a:latin typeface="Comic Sans MS" pitchFamily="66" charset="0"/>
              </a:rPr>
            </a:br>
            <a:r>
              <a:rPr lang="tr-TR" altLang="tr-TR" sz="3300" b="1" smtClean="0">
                <a:solidFill>
                  <a:srgbClr val="000000"/>
                </a:solidFill>
                <a:latin typeface="Comic Sans MS" pitchFamily="66" charset="0"/>
              </a:rPr>
              <a:t/>
            </a:r>
            <a:br>
              <a:rPr lang="tr-TR" altLang="tr-TR" sz="3300" b="1" smtClean="0">
                <a:solidFill>
                  <a:srgbClr val="000000"/>
                </a:solidFill>
                <a:latin typeface="Comic Sans MS" pitchFamily="66" charset="0"/>
              </a:rPr>
            </a:br>
            <a:r>
              <a:rPr lang="tr-TR" altLang="tr-TR" sz="3300" b="1" smtClean="0">
                <a:solidFill>
                  <a:srgbClr val="000000"/>
                </a:solidFill>
                <a:latin typeface="Comic Sans MS" pitchFamily="66" charset="0"/>
              </a:rPr>
              <a:t>  </a:t>
            </a:r>
            <a:r>
              <a:rPr lang="tr-TR" altLang="tr-TR" sz="3300" b="1" smtClean="0">
                <a:solidFill>
                  <a:srgbClr val="FF0000"/>
                </a:solidFill>
                <a:latin typeface="Comic Sans MS" pitchFamily="66" charset="0"/>
              </a:rPr>
              <a:t>ÖR:</a:t>
            </a:r>
            <a:r>
              <a:rPr lang="tr-TR" altLang="tr-TR" sz="3300" smtClean="0">
                <a:solidFill>
                  <a:srgbClr val="000000"/>
                </a:solidFill>
                <a:latin typeface="Comic Sans MS" pitchFamily="66" charset="0"/>
              </a:rPr>
              <a:t>”Kim bilir yaşasaydı ne olgun  eser- ler verecekti.”</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“Pasta çok güzel olmuşa benziyor.”</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“Yarın akşamki yemeğe onlarda gele- 	 bilir.”</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a:r>
            <a:br>
              <a:rPr lang="tr-TR" altLang="tr-TR" sz="3300" smtClean="0">
                <a:solidFill>
                  <a:srgbClr val="000000"/>
                </a:solidFill>
                <a:latin typeface="Comic Sans MS" pitchFamily="66" charset="0"/>
              </a:rPr>
            </a:br>
            <a:r>
              <a:rPr lang="tr-TR" altLang="tr-TR" sz="3300" smtClean="0">
                <a:solidFill>
                  <a:srgbClr val="000000"/>
                </a:solidFill>
                <a:latin typeface="Comic Sans MS" pitchFamily="66" charset="0"/>
              </a:rPr>
              <a:t/>
            </a:r>
            <a:br>
              <a:rPr lang="tr-TR" altLang="tr-TR" sz="3300" smtClean="0">
                <a:solidFill>
                  <a:srgbClr val="000000"/>
                </a:solidFill>
                <a:latin typeface="Comic Sans MS" pitchFamily="66" charset="0"/>
              </a:rPr>
            </a:br>
            <a:endParaRPr lang="tr-TR" altLang="tr-TR" sz="3300" smtClean="0">
              <a:solidFill>
                <a:srgbClr val="000000"/>
              </a:solidFill>
              <a:latin typeface="Comic Sans MS" pitchFamily="66"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6564"/>
                                        </p:tgtEl>
                                        <p:attrNameLst>
                                          <p:attrName>style.visibility</p:attrName>
                                        </p:attrNameLst>
                                      </p:cBhvr>
                                      <p:to>
                                        <p:strVal val="visible"/>
                                      </p:to>
                                    </p:set>
                                    <p:anim calcmode="discrete" valueType="clr">
                                      <p:cBhvr override="childStyle">
                                        <p:cTn id="7" dur="80"/>
                                        <p:tgtEl>
                                          <p:spTgt spid="6656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6564"/>
                                        </p:tgtEl>
                                        <p:attrNameLst>
                                          <p:attrName>fillcolor</p:attrName>
                                        </p:attrNameLst>
                                      </p:cBhvr>
                                      <p:tavLst>
                                        <p:tav tm="0">
                                          <p:val>
                                            <p:clrVal>
                                              <a:schemeClr val="accent2"/>
                                            </p:clrVal>
                                          </p:val>
                                        </p:tav>
                                        <p:tav tm="50000">
                                          <p:val>
                                            <p:clrVal>
                                              <a:schemeClr val="hlink"/>
                                            </p:clrVal>
                                          </p:val>
                                        </p:tav>
                                      </p:tavLst>
                                    </p:anim>
                                    <p:set>
                                      <p:cBhvr>
                                        <p:cTn id="9" dur="80"/>
                                        <p:tgtEl>
                                          <p:spTgt spid="6656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442913" y="103188"/>
            <a:ext cx="8243887" cy="6421437"/>
          </a:xfrm>
        </p:spPr>
        <p:txBody>
          <a:bodyPr/>
          <a:lstStyle/>
          <a:p>
            <a:pPr algn="l" eaLnBrk="1" hangingPunct="1">
              <a:defRPr/>
            </a:pPr>
            <a:r>
              <a:rPr lang="tr-TR" altLang="tr-TR" sz="2800" b="1" smtClean="0">
                <a:latin typeface="Comic Sans MS" pitchFamily="66" charset="0"/>
              </a:rPr>
              <a:t/>
            </a:r>
            <a:br>
              <a:rPr lang="tr-TR" altLang="tr-TR" sz="2800" b="1" smtClean="0">
                <a:latin typeface="Comic Sans MS" pitchFamily="66" charset="0"/>
              </a:rPr>
            </a:br>
            <a:r>
              <a:rPr lang="tr-TR" altLang="tr-TR" sz="2800" b="1" smtClean="0">
                <a:solidFill>
                  <a:srgbClr val="000000"/>
                </a:solidFill>
                <a:latin typeface="Comic Sans MS" pitchFamily="66" charset="0"/>
              </a:rPr>
              <a:t>Aşağıdaki cümlelerin hangisinde bir olasılık olabilirlik söz konusudur?</a:t>
            </a: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A) </a:t>
            </a:r>
            <a:r>
              <a:rPr lang="tr-TR" altLang="tr-TR" sz="2800" smtClean="0">
                <a:solidFill>
                  <a:srgbClr val="000000"/>
                </a:solidFill>
                <a:latin typeface="Comic Sans MS" pitchFamily="66" charset="0"/>
              </a:rPr>
              <a:t>Kar yağıyor kış geldi artık.</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B) </a:t>
            </a:r>
            <a:r>
              <a:rPr lang="tr-TR" altLang="tr-TR" sz="2800" smtClean="0">
                <a:solidFill>
                  <a:srgbClr val="000000"/>
                </a:solidFill>
                <a:latin typeface="Comic Sans MS" pitchFamily="66" charset="0"/>
              </a:rPr>
              <a:t>Onunla konuşmalısınız: Köyün en yaşlı kişisidir.</a:t>
            </a:r>
            <a:br>
              <a:rPr lang="tr-TR" altLang="tr-TR" sz="2800" smtClean="0">
                <a:solidFill>
                  <a:srgbClr val="000000"/>
                </a:solidFill>
                <a:latin typeface="Comic Sans MS" pitchFamily="66" charset="0"/>
              </a:rPr>
            </a:br>
            <a:r>
              <a:rPr lang="tr-TR" altLang="tr-TR" sz="2800" smtClean="0">
                <a:latin typeface="Comic Sans MS" pitchFamily="66" charset="0"/>
              </a:rPr>
              <a:t/>
            </a:r>
            <a:br>
              <a:rPr lang="tr-TR" altLang="tr-TR" sz="2800" smtClean="0">
                <a:latin typeface="Comic Sans MS" pitchFamily="66" charset="0"/>
              </a:rPr>
            </a:br>
            <a:r>
              <a:rPr lang="tr-TR" altLang="tr-TR" sz="2800" smtClean="0">
                <a:solidFill>
                  <a:srgbClr val="FF0000"/>
                </a:solidFill>
                <a:latin typeface="Comic Sans MS" pitchFamily="66" charset="0"/>
              </a:rPr>
              <a:t>C) </a:t>
            </a:r>
            <a:r>
              <a:rPr lang="tr-TR" altLang="tr-TR" sz="2800" smtClean="0">
                <a:solidFill>
                  <a:srgbClr val="000000"/>
                </a:solidFill>
                <a:latin typeface="Comic Sans MS" pitchFamily="66" charset="0"/>
              </a:rPr>
              <a:t>Ben onu çok iyi tanırım çok dürüst çocuktur</a:t>
            </a:r>
            <a:br>
              <a:rPr lang="tr-TR" altLang="tr-TR" sz="2800" smtClean="0">
                <a:solidFill>
                  <a:srgbClr val="000000"/>
                </a:solidFill>
                <a:latin typeface="Comic Sans MS" pitchFamily="66" charset="0"/>
              </a:rPr>
            </a:br>
            <a:r>
              <a:rPr lang="tr-TR" altLang="tr-TR" sz="2800" smtClean="0">
                <a:latin typeface="Comic Sans MS" pitchFamily="66" charset="0"/>
              </a:rPr>
              <a:t/>
            </a:r>
            <a:br>
              <a:rPr lang="tr-TR" altLang="tr-TR" sz="2800" smtClean="0">
                <a:latin typeface="Comic Sans MS" pitchFamily="66" charset="0"/>
              </a:rPr>
            </a:br>
            <a:r>
              <a:rPr lang="tr-TR" altLang="tr-TR" sz="2800" smtClean="0">
                <a:solidFill>
                  <a:srgbClr val="FF0000"/>
                </a:solidFill>
                <a:latin typeface="Comic Sans MS" pitchFamily="66" charset="0"/>
              </a:rPr>
              <a:t>D) </a:t>
            </a:r>
            <a:r>
              <a:rPr lang="tr-TR" altLang="tr-TR" sz="2800" smtClean="0">
                <a:solidFill>
                  <a:srgbClr val="000000"/>
                </a:solidFill>
                <a:latin typeface="Comic Sans MS" pitchFamily="66" charset="0"/>
              </a:rPr>
              <a:t>Sizde biliyorsunuz o kardeşlerin en küçüğüdür.</a:t>
            </a:r>
            <a:br>
              <a:rPr lang="tr-TR" altLang="tr-TR" sz="2800" smtClean="0">
                <a:solidFill>
                  <a:srgbClr val="000000"/>
                </a:solidFill>
                <a:latin typeface="Comic Sans MS" pitchFamily="66" charset="0"/>
              </a:rPr>
            </a:br>
            <a:r>
              <a:rPr lang="tr-TR" altLang="tr-TR" sz="2800" smtClean="0">
                <a:solidFill>
                  <a:srgbClr val="FF00FF"/>
                </a:solidFill>
                <a:latin typeface="Comic Sans MS" pitchFamily="66" charset="0"/>
              </a:rPr>
              <a:t>E) Geç kaldık sanırım o gitmiştir</a:t>
            </a:r>
            <a:r>
              <a:rPr lang="tr-TR" altLang="tr-TR" smtClean="0">
                <a:solidFill>
                  <a:srgbClr val="FF00FF"/>
                </a:solidFill>
              </a:rPr>
              <a:t>.</a:t>
            </a:r>
            <a:br>
              <a:rPr lang="tr-TR" altLang="tr-TR" smtClean="0">
                <a:solidFill>
                  <a:srgbClr val="FF00FF"/>
                </a:solidFill>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4386"/>
                                        </p:tgtEl>
                                        <p:attrNameLst>
                                          <p:attrName>style.visibility</p:attrName>
                                        </p:attrNameLst>
                                      </p:cBhvr>
                                      <p:to>
                                        <p:strVal val="visible"/>
                                      </p:to>
                                    </p:set>
                                    <p:anim calcmode="discrete" valueType="clr">
                                      <p:cBhvr override="childStyle">
                                        <p:cTn id="7" dur="80"/>
                                        <p:tgtEl>
                                          <p:spTgt spid="14438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4386"/>
                                        </p:tgtEl>
                                        <p:attrNameLst>
                                          <p:attrName>fillcolor</p:attrName>
                                        </p:attrNameLst>
                                      </p:cBhvr>
                                      <p:tavLst>
                                        <p:tav tm="0">
                                          <p:val>
                                            <p:clrVal>
                                              <a:schemeClr val="accent2"/>
                                            </p:clrVal>
                                          </p:val>
                                        </p:tav>
                                        <p:tav tm="50000">
                                          <p:val>
                                            <p:clrVal>
                                              <a:schemeClr val="hlink"/>
                                            </p:clrVal>
                                          </p:val>
                                        </p:tav>
                                      </p:tavLst>
                                    </p:anim>
                                    <p:set>
                                      <p:cBhvr>
                                        <p:cTn id="9" dur="80"/>
                                        <p:tgtEl>
                                          <p:spTgt spid="14438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6"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2"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2800" smtClean="0">
                <a:solidFill>
                  <a:srgbClr val="FF0000"/>
                </a:solidFill>
                <a:latin typeface="Comic Sans MS" pitchFamily="66" charset="0"/>
              </a:rPr>
              <a:t>Çözüm:</a:t>
            </a:r>
            <a:br>
              <a:rPr lang="tr-TR" altLang="tr-TR" sz="2800" smtClean="0">
                <a:solidFill>
                  <a:srgbClr val="FF0000"/>
                </a:solidFill>
                <a:latin typeface="Comic Sans MS" pitchFamily="66" charset="0"/>
              </a:rPr>
            </a:br>
            <a:r>
              <a:rPr lang="tr-TR" altLang="tr-TR" sz="2800" smtClean="0">
                <a:solidFill>
                  <a:srgbClr val="FF0000"/>
                </a:solidFill>
                <a:latin typeface="Comic Sans MS" pitchFamily="66" charset="0"/>
              </a:rPr>
              <a:t/>
            </a:r>
            <a:br>
              <a:rPr lang="tr-TR" altLang="tr-TR" sz="2800" smtClean="0">
                <a:solidFill>
                  <a:srgbClr val="FF0000"/>
                </a:solidFill>
                <a:latin typeface="Comic Sans MS" pitchFamily="66" charset="0"/>
              </a:rPr>
            </a:br>
            <a:r>
              <a:rPr lang="tr-TR" altLang="tr-TR" sz="2800" smtClean="0">
                <a:solidFill>
                  <a:srgbClr val="000000"/>
                </a:solidFill>
                <a:latin typeface="Comic Sans MS" pitchFamily="66" charset="0"/>
              </a:rPr>
              <a:t>Sanırım sözü olasılık bildirmektedir. A da kesinlik, B de gereklilik, C ve D de kesinlik emin olma anlamı vardır.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52932"/>
                                        </p:tgtEl>
                                        <p:attrNameLst>
                                          <p:attrName>style.visibility</p:attrName>
                                        </p:attrNameLst>
                                      </p:cBhvr>
                                      <p:to>
                                        <p:strVal val="visible"/>
                                      </p:to>
                                    </p:set>
                                    <p:anim calcmode="discrete" valueType="clr">
                                      <p:cBhvr override="childStyle">
                                        <p:cTn id="7" dur="80"/>
                                        <p:tgtEl>
                                          <p:spTgt spid="25293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52932"/>
                                        </p:tgtEl>
                                        <p:attrNameLst>
                                          <p:attrName>fillcolor</p:attrName>
                                        </p:attrNameLst>
                                      </p:cBhvr>
                                      <p:tavLst>
                                        <p:tav tm="0">
                                          <p:val>
                                            <p:clrVal>
                                              <a:schemeClr val="accent2"/>
                                            </p:clrVal>
                                          </p:val>
                                        </p:tav>
                                        <p:tav tm="50000">
                                          <p:val>
                                            <p:clrVal>
                                              <a:schemeClr val="hlink"/>
                                            </p:clrVal>
                                          </p:val>
                                        </p:tav>
                                      </p:tavLst>
                                    </p:anim>
                                    <p:set>
                                      <p:cBhvr>
                                        <p:cTn id="9" dur="80"/>
                                        <p:tgtEl>
                                          <p:spTgt spid="25293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2"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6" name="Rectangle 4"/>
          <p:cNvSpPr>
            <a:spLocks noGrp="1" noChangeArrowheads="1"/>
          </p:cNvSpPr>
          <p:nvPr>
            <p:ph type="title"/>
          </p:nvPr>
        </p:nvSpPr>
        <p:spPr>
          <a:xfrm>
            <a:off x="442913" y="103188"/>
            <a:ext cx="8243887" cy="6350000"/>
          </a:xfrm>
        </p:spPr>
        <p:txBody>
          <a:bodyPr/>
          <a:lstStyle/>
          <a:p>
            <a:pPr algn="l" eaLnBrk="1" hangingPunct="1">
              <a:defRPr/>
            </a:pPr>
            <a:r>
              <a:rPr lang="tr-TR" altLang="tr-TR" sz="3200" smtClean="0">
                <a:solidFill>
                  <a:srgbClr val="FF0000"/>
                </a:solidFill>
                <a:latin typeface="Comic Sans MS" pitchFamily="66" charset="0"/>
              </a:rPr>
              <a:t>j.Öneri:</a:t>
            </a:r>
            <a:br>
              <a:rPr lang="tr-TR" altLang="tr-TR" sz="3200" smtClean="0">
                <a:solidFill>
                  <a:srgbClr val="FF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000000"/>
                </a:solidFill>
                <a:latin typeface="Comic Sans MS" pitchFamily="66" charset="0"/>
              </a:rPr>
              <a:t>İnsana yararlı olacağını düşündüğümüz tekliflerde bulunmaktır.</a:t>
            </a:r>
            <a:br>
              <a:rPr lang="tr-TR" altLang="tr-TR" sz="3200" smtClean="0">
                <a:solidFill>
                  <a:srgbClr val="00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FF0000"/>
                </a:solidFill>
                <a:latin typeface="Comic Sans MS" pitchFamily="66" charset="0"/>
              </a:rPr>
              <a:t>Örnekler:</a:t>
            </a:r>
            <a:br>
              <a:rPr lang="tr-TR" altLang="tr-TR" sz="3200" smtClean="0">
                <a:solidFill>
                  <a:srgbClr val="FF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000000"/>
                </a:solidFill>
                <a:latin typeface="Comic Sans MS" pitchFamily="66" charset="0"/>
              </a:rPr>
              <a:t>Ayağını yorganına göre uzat.</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Şiire düz yazıya doyduktan sonra yönelmelisiniz.</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Ders çalışırken yüksek sesle müzik dinlememelisiniz.</a:t>
            </a:r>
            <a:r>
              <a:rPr lang="tr-TR" altLang="tr-TR" sz="3200" smtClean="0">
                <a:latin typeface="Comic Sans MS" pitchFamily="66" charset="0"/>
              </a:rPr>
              <a:t/>
            </a:r>
            <a:br>
              <a:rPr lang="tr-TR" altLang="tr-TR" sz="3200" smtClean="0">
                <a:latin typeface="Comic Sans MS" pitchFamily="66" charset="0"/>
              </a:rPr>
            </a:br>
            <a:endParaRPr lang="tr-TR" altLang="tr-TR" sz="32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6436"/>
                                        </p:tgtEl>
                                        <p:attrNameLst>
                                          <p:attrName>style.visibility</p:attrName>
                                        </p:attrNameLst>
                                      </p:cBhvr>
                                      <p:to>
                                        <p:strVal val="visible"/>
                                      </p:to>
                                    </p:set>
                                    <p:anim calcmode="discrete" valueType="clr">
                                      <p:cBhvr override="childStyle">
                                        <p:cTn id="7" dur="80"/>
                                        <p:tgtEl>
                                          <p:spTgt spid="14643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6436"/>
                                        </p:tgtEl>
                                        <p:attrNameLst>
                                          <p:attrName>fillcolor</p:attrName>
                                        </p:attrNameLst>
                                      </p:cBhvr>
                                      <p:tavLst>
                                        <p:tav tm="0">
                                          <p:val>
                                            <p:clrVal>
                                              <a:schemeClr val="accent2"/>
                                            </p:clrVal>
                                          </p:val>
                                        </p:tav>
                                        <p:tav tm="50000">
                                          <p:val>
                                            <p:clrVal>
                                              <a:schemeClr val="hlink"/>
                                            </p:clrVal>
                                          </p:val>
                                        </p:tav>
                                      </p:tavLst>
                                    </p:anim>
                                    <p:set>
                                      <p:cBhvr>
                                        <p:cTn id="9" dur="80"/>
                                        <p:tgtEl>
                                          <p:spTgt spid="14643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6"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0"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2400" smtClean="0">
                <a:latin typeface="Comic Sans MS" pitchFamily="66" charset="0"/>
              </a:rPr>
              <a:t/>
            </a:r>
            <a:br>
              <a:rPr lang="tr-TR" altLang="tr-TR" sz="2400" smtClean="0">
                <a:latin typeface="Comic Sans MS" pitchFamily="66" charset="0"/>
              </a:rPr>
            </a:br>
            <a:r>
              <a:rPr lang="tr-TR" altLang="tr-TR" sz="2400" smtClean="0">
                <a:solidFill>
                  <a:srgbClr val="000000"/>
                </a:solidFill>
                <a:latin typeface="Comic Sans MS" pitchFamily="66" charset="0"/>
              </a:rPr>
              <a:t>(1)Bu şiirin tadına varabilmem için, oldukça fazla çaba harcamam gerekti. (2) Bunların bir yanı ne kadar açık ve yalınsa bir yanı da o kadar karmaşık ve yoğun. (3) Bu noktada sanatçının öyküleriyle benzerlik görülüyor. (4) Kitabın sonuna şiirlerin sezgisel dünyasını ortaya koyacak notların eklenmesi yararlı olabilir. (5) Yine de sanatçının şiirlerinden bir demetin Türkçe’ye kazandırılması çok önemli bir çalışmadır.</a:t>
            </a: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Yukarıdaki parçayı oluşturan cümlelerin hangisinde bir öneri söz konusudur.</a:t>
            </a: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FF0000"/>
                </a:solidFill>
                <a:latin typeface="Comic Sans MS" pitchFamily="66" charset="0"/>
              </a:rPr>
              <a:t>A)</a:t>
            </a:r>
            <a:r>
              <a:rPr lang="tr-TR" altLang="tr-TR" sz="2400" smtClean="0">
                <a:latin typeface="Comic Sans MS" pitchFamily="66" charset="0"/>
              </a:rPr>
              <a:t> </a:t>
            </a:r>
            <a:r>
              <a:rPr lang="tr-TR" altLang="tr-TR" sz="2400" smtClean="0">
                <a:solidFill>
                  <a:srgbClr val="000000"/>
                </a:solidFill>
                <a:latin typeface="Comic Sans MS" pitchFamily="66" charset="0"/>
              </a:rPr>
              <a:t>1</a:t>
            </a:r>
            <a:r>
              <a:rPr lang="tr-TR" altLang="tr-TR" sz="2400" smtClean="0">
                <a:latin typeface="Comic Sans MS" pitchFamily="66" charset="0"/>
              </a:rPr>
              <a:t>            </a:t>
            </a:r>
            <a:r>
              <a:rPr lang="tr-TR" altLang="tr-TR" sz="2400" smtClean="0">
                <a:solidFill>
                  <a:srgbClr val="FF0000"/>
                </a:solidFill>
                <a:latin typeface="Comic Sans MS" pitchFamily="66" charset="0"/>
              </a:rPr>
              <a:t>B)</a:t>
            </a:r>
            <a:r>
              <a:rPr lang="tr-TR" altLang="tr-TR" sz="2400" smtClean="0">
                <a:latin typeface="Comic Sans MS" pitchFamily="66" charset="0"/>
              </a:rPr>
              <a:t> </a:t>
            </a:r>
            <a:r>
              <a:rPr lang="tr-TR" altLang="tr-TR" sz="2400" smtClean="0">
                <a:solidFill>
                  <a:srgbClr val="000000"/>
                </a:solidFill>
                <a:latin typeface="Comic Sans MS" pitchFamily="66" charset="0"/>
              </a:rPr>
              <a:t>2 </a:t>
            </a:r>
            <a:r>
              <a:rPr lang="tr-TR" altLang="tr-TR" sz="2400" smtClean="0">
                <a:latin typeface="Comic Sans MS" pitchFamily="66" charset="0"/>
              </a:rPr>
              <a:t>            </a:t>
            </a:r>
            <a:r>
              <a:rPr lang="tr-TR" altLang="tr-TR" sz="2400" smtClean="0">
                <a:solidFill>
                  <a:srgbClr val="FF0000"/>
                </a:solidFill>
                <a:latin typeface="Comic Sans MS" pitchFamily="66" charset="0"/>
              </a:rPr>
              <a:t>C)</a:t>
            </a:r>
            <a:r>
              <a:rPr lang="tr-TR" altLang="tr-TR" sz="2400" smtClean="0">
                <a:latin typeface="Comic Sans MS" pitchFamily="66" charset="0"/>
              </a:rPr>
              <a:t> </a:t>
            </a:r>
            <a:r>
              <a:rPr lang="tr-TR" altLang="tr-TR" sz="2400" smtClean="0">
                <a:solidFill>
                  <a:srgbClr val="000000"/>
                </a:solidFill>
                <a:latin typeface="Comic Sans MS" pitchFamily="66" charset="0"/>
              </a:rPr>
              <a:t>3</a:t>
            </a:r>
            <a:r>
              <a:rPr lang="tr-TR" altLang="tr-TR" sz="2400" smtClean="0">
                <a:latin typeface="Comic Sans MS" pitchFamily="66" charset="0"/>
              </a:rPr>
              <a:t>             </a:t>
            </a:r>
            <a:r>
              <a:rPr lang="tr-TR" altLang="tr-TR" sz="2400" smtClean="0">
                <a:solidFill>
                  <a:srgbClr val="FF00FF"/>
                </a:solidFill>
                <a:latin typeface="Comic Sans MS" pitchFamily="66" charset="0"/>
              </a:rPr>
              <a:t>D) </a:t>
            </a:r>
            <a:r>
              <a:rPr lang="tr-TR" altLang="tr-TR" sz="2400" smtClean="0">
                <a:solidFill>
                  <a:srgbClr val="000000"/>
                </a:solidFill>
                <a:latin typeface="Comic Sans MS" pitchFamily="66" charset="0"/>
              </a:rPr>
              <a:t>4</a:t>
            </a:r>
            <a:r>
              <a:rPr lang="tr-TR" altLang="tr-TR" sz="2400" smtClean="0">
                <a:latin typeface="Comic Sans MS" pitchFamily="66" charset="0"/>
              </a:rPr>
              <a:t>             </a:t>
            </a:r>
            <a:r>
              <a:rPr lang="tr-TR" altLang="tr-TR" sz="2400" smtClean="0">
                <a:solidFill>
                  <a:srgbClr val="FF0000"/>
                </a:solidFill>
                <a:latin typeface="Comic Sans MS" pitchFamily="66" charset="0"/>
              </a:rPr>
              <a:t>E)</a:t>
            </a:r>
            <a:r>
              <a:rPr lang="tr-TR" altLang="tr-TR" sz="2400" smtClean="0">
                <a:latin typeface="Comic Sans MS" pitchFamily="66" charset="0"/>
              </a:rPr>
              <a:t>  </a:t>
            </a:r>
            <a:r>
              <a:rPr lang="tr-TR" altLang="tr-TR" sz="2400" smtClean="0">
                <a:solidFill>
                  <a:srgbClr val="000000"/>
                </a:solidFill>
                <a:latin typeface="Comic Sans MS" pitchFamily="66" charset="0"/>
              </a:rPr>
              <a:t>5</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t>
            </a:r>
            <a:r>
              <a:rPr lang="tr-TR" altLang="tr-TR" sz="2400" b="1" smtClean="0">
                <a:solidFill>
                  <a:srgbClr val="000000"/>
                </a:solidFill>
                <a:latin typeface="Comic Sans MS" pitchFamily="66" charset="0"/>
              </a:rPr>
              <a:t>(ÖSS-1990)</a:t>
            </a:r>
            <a:r>
              <a:rPr lang="tr-TR" altLang="tr-TR" sz="2400" b="1" smtClean="0">
                <a:latin typeface="Comic Sans MS" pitchFamily="66" charset="0"/>
              </a:rPr>
              <a:t> </a:t>
            </a:r>
            <a:br>
              <a:rPr lang="tr-TR" altLang="tr-TR" sz="2400" b="1" smtClean="0">
                <a:latin typeface="Comic Sans MS" pitchFamily="66" charset="0"/>
              </a:rPr>
            </a:br>
            <a:endParaRPr lang="tr-TR" altLang="tr-TR" sz="2400" b="1"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7460"/>
                                        </p:tgtEl>
                                        <p:attrNameLst>
                                          <p:attrName>style.visibility</p:attrName>
                                        </p:attrNameLst>
                                      </p:cBhvr>
                                      <p:to>
                                        <p:strVal val="visible"/>
                                      </p:to>
                                    </p:set>
                                    <p:anim calcmode="discrete" valueType="clr">
                                      <p:cBhvr override="childStyle">
                                        <p:cTn id="7" dur="80"/>
                                        <p:tgtEl>
                                          <p:spTgt spid="14746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7460"/>
                                        </p:tgtEl>
                                        <p:attrNameLst>
                                          <p:attrName>fillcolor</p:attrName>
                                        </p:attrNameLst>
                                      </p:cBhvr>
                                      <p:tavLst>
                                        <p:tav tm="0">
                                          <p:val>
                                            <p:clrVal>
                                              <a:schemeClr val="accent2"/>
                                            </p:clrVal>
                                          </p:val>
                                        </p:tav>
                                        <p:tav tm="50000">
                                          <p:val>
                                            <p:clrVal>
                                              <a:schemeClr val="hlink"/>
                                            </p:clrVal>
                                          </p:val>
                                        </p:tav>
                                      </p:tavLst>
                                    </p:anim>
                                    <p:set>
                                      <p:cBhvr>
                                        <p:cTn id="9" dur="80"/>
                                        <p:tgtEl>
                                          <p:spTgt spid="14746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0"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80" name="Rectangle 4"/>
          <p:cNvSpPr>
            <a:spLocks noGrp="1" noChangeArrowheads="1"/>
          </p:cNvSpPr>
          <p:nvPr>
            <p:ph type="title"/>
          </p:nvPr>
        </p:nvSpPr>
        <p:spPr>
          <a:xfrm>
            <a:off x="442913" y="103188"/>
            <a:ext cx="8243887" cy="6278562"/>
          </a:xfrm>
        </p:spPr>
        <p:txBody>
          <a:bodyPr/>
          <a:lstStyle/>
          <a:p>
            <a:pPr algn="l" eaLnBrk="1" hangingPunct="1">
              <a:defRPr/>
            </a:pPr>
            <a:r>
              <a:rPr lang="tr-TR" altLang="tr-TR" sz="2800" smtClean="0">
                <a:solidFill>
                  <a:srgbClr val="FF0000"/>
                </a:solidFill>
                <a:latin typeface="Comic Sans MS" pitchFamily="66" charset="0"/>
              </a:rPr>
              <a:t>Çözüm:</a:t>
            </a:r>
            <a:r>
              <a:rPr lang="tr-TR" altLang="tr-TR" sz="2800" smtClean="0">
                <a:latin typeface="Comic Sans MS" pitchFamily="66" charset="0"/>
              </a:rPr>
              <a:t/>
            </a:r>
            <a:br>
              <a:rPr lang="tr-TR" altLang="tr-TR" sz="2800" smtClean="0">
                <a:latin typeface="Comic Sans MS" pitchFamily="66" charset="0"/>
              </a:rPr>
            </a:br>
            <a:r>
              <a:rPr lang="tr-TR" altLang="tr-TR" sz="2800" smtClean="0">
                <a:latin typeface="Comic Sans MS" pitchFamily="66" charset="0"/>
              </a:rPr>
              <a:t/>
            </a:r>
            <a:br>
              <a:rPr lang="tr-TR" altLang="tr-TR" sz="2800" smtClean="0">
                <a:latin typeface="Comic Sans MS" pitchFamily="66" charset="0"/>
              </a:rPr>
            </a:br>
            <a:r>
              <a:rPr lang="tr-TR" altLang="tr-TR" sz="2800" smtClean="0">
                <a:solidFill>
                  <a:srgbClr val="000000"/>
                </a:solidFill>
                <a:latin typeface="Comic Sans MS" pitchFamily="66" charset="0"/>
              </a:rPr>
              <a:t>Öneride yararlı olacağı düşünülen şeyler teklif edilir.D seçeneğindeki cümlede yararlı olabilirdi sözü bir öneridir.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54980"/>
                                        </p:tgtEl>
                                        <p:attrNameLst>
                                          <p:attrName>style.visibility</p:attrName>
                                        </p:attrNameLst>
                                      </p:cBhvr>
                                      <p:to>
                                        <p:strVal val="visible"/>
                                      </p:to>
                                    </p:set>
                                    <p:anim calcmode="discrete" valueType="clr">
                                      <p:cBhvr override="childStyle">
                                        <p:cTn id="7" dur="80"/>
                                        <p:tgtEl>
                                          <p:spTgt spid="25498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54980"/>
                                        </p:tgtEl>
                                        <p:attrNameLst>
                                          <p:attrName>fillcolor</p:attrName>
                                        </p:attrNameLst>
                                      </p:cBhvr>
                                      <p:tavLst>
                                        <p:tav tm="0">
                                          <p:val>
                                            <p:clrVal>
                                              <a:schemeClr val="accent2"/>
                                            </p:clrVal>
                                          </p:val>
                                        </p:tav>
                                        <p:tav tm="50000">
                                          <p:val>
                                            <p:clrVal>
                                              <a:schemeClr val="hlink"/>
                                            </p:clrVal>
                                          </p:val>
                                        </p:tav>
                                      </p:tavLst>
                                    </p:anim>
                                    <p:set>
                                      <p:cBhvr>
                                        <p:cTn id="9" dur="80"/>
                                        <p:tgtEl>
                                          <p:spTgt spid="25498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80"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8"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200" smtClean="0">
                <a:solidFill>
                  <a:srgbClr val="FF0000"/>
                </a:solidFill>
                <a:latin typeface="Comic Sans MS" pitchFamily="66" charset="0"/>
              </a:rPr>
              <a:t>Örnekler:</a:t>
            </a:r>
            <a:r>
              <a:rPr lang="tr-TR" altLang="tr-TR" sz="3200" smtClean="0">
                <a:latin typeface="Comic Sans MS" pitchFamily="66" charset="0"/>
              </a:rPr>
              <a:t/>
            </a:r>
            <a:br>
              <a:rPr lang="tr-TR" altLang="tr-TR" sz="3200" smtClean="0">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000000"/>
                </a:solidFill>
                <a:latin typeface="Comic Sans MS" pitchFamily="66" charset="0"/>
              </a:rPr>
              <a:t>Dostluk okudukça artan bir kitaptır. (öznel tanım)</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Sanat, yalanı, yaşamda olamayanı gerçeğe dönüştürme çabasıdır. (öznel tanım)</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Sıfat; isimleri çeşitler yönden niteleyen ya da belirten kelimelerdir. (nesnel tanım)</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Bir sanat eserinin iyi  ya da kötü yanlarını ortaya koymaktır eleştiri.(nesnel tanım)</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9508"/>
                                        </p:tgtEl>
                                        <p:attrNameLst>
                                          <p:attrName>style.visibility</p:attrName>
                                        </p:attrNameLst>
                                      </p:cBhvr>
                                      <p:to>
                                        <p:strVal val="visible"/>
                                      </p:to>
                                    </p:set>
                                    <p:anim calcmode="discrete" valueType="clr">
                                      <p:cBhvr override="childStyle">
                                        <p:cTn id="7" dur="80"/>
                                        <p:tgtEl>
                                          <p:spTgt spid="14950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9508"/>
                                        </p:tgtEl>
                                        <p:attrNameLst>
                                          <p:attrName>fillcolor</p:attrName>
                                        </p:attrNameLst>
                                      </p:cBhvr>
                                      <p:tavLst>
                                        <p:tav tm="0">
                                          <p:val>
                                            <p:clrVal>
                                              <a:schemeClr val="accent2"/>
                                            </p:clrVal>
                                          </p:val>
                                        </p:tav>
                                        <p:tav tm="50000">
                                          <p:val>
                                            <p:clrVal>
                                              <a:schemeClr val="hlink"/>
                                            </p:clrVal>
                                          </p:val>
                                        </p:tav>
                                      </p:tavLst>
                                    </p:anim>
                                    <p:set>
                                      <p:cBhvr>
                                        <p:cTn id="9" dur="80"/>
                                        <p:tgtEl>
                                          <p:spTgt spid="14950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50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4"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600" smtClean="0">
                <a:solidFill>
                  <a:srgbClr val="FF0000"/>
                </a:solidFill>
                <a:latin typeface="Comic Sans MS" pitchFamily="66" charset="0"/>
              </a:rPr>
              <a:t>k.Tanım</a:t>
            </a:r>
            <a:r>
              <a:rPr lang="tr-TR" altLang="tr-TR" sz="3600" smtClean="0">
                <a:latin typeface="Comic Sans MS" pitchFamily="66" charset="0"/>
              </a:rPr>
              <a:t/>
            </a:r>
            <a:br>
              <a:rPr lang="tr-TR" altLang="tr-TR" sz="3600" smtClean="0">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r>
              <a:rPr lang="tr-TR" altLang="tr-TR" sz="3600" smtClean="0">
                <a:solidFill>
                  <a:srgbClr val="000000"/>
                </a:solidFill>
                <a:latin typeface="Comic Sans MS" pitchFamily="66" charset="0"/>
              </a:rPr>
              <a:t>Bir nesnenin ya da kavramın belirgin özelliklerini ortaya koyarak onu açıklamaktır.Üzerinde durulan kavrama (sanat, sıfat, dostluk vs) Bu nedir? Diye sorduğumuzda cevap almamız şarttır.</a:t>
            </a:r>
            <a:br>
              <a:rPr lang="tr-TR" altLang="tr-TR" sz="3600" smtClean="0">
                <a:solidFill>
                  <a:srgbClr val="000000"/>
                </a:solidFill>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endParaRPr lang="tr-TR" altLang="tr-TR" sz="36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8484"/>
                                        </p:tgtEl>
                                        <p:attrNameLst>
                                          <p:attrName>style.visibility</p:attrName>
                                        </p:attrNameLst>
                                      </p:cBhvr>
                                      <p:to>
                                        <p:strVal val="visible"/>
                                      </p:to>
                                    </p:set>
                                    <p:anim calcmode="discrete" valueType="clr">
                                      <p:cBhvr override="childStyle">
                                        <p:cTn id="7" dur="80"/>
                                        <p:tgtEl>
                                          <p:spTgt spid="14848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8484"/>
                                        </p:tgtEl>
                                        <p:attrNameLst>
                                          <p:attrName>fillcolor</p:attrName>
                                        </p:attrNameLst>
                                      </p:cBhvr>
                                      <p:tavLst>
                                        <p:tav tm="0">
                                          <p:val>
                                            <p:clrVal>
                                              <a:schemeClr val="accent2"/>
                                            </p:clrVal>
                                          </p:val>
                                        </p:tav>
                                        <p:tav tm="50000">
                                          <p:val>
                                            <p:clrVal>
                                              <a:schemeClr val="hlink"/>
                                            </p:clrVal>
                                          </p:val>
                                        </p:tav>
                                      </p:tavLst>
                                    </p:anim>
                                    <p:set>
                                      <p:cBhvr>
                                        <p:cTn id="9" dur="80"/>
                                        <p:tgtEl>
                                          <p:spTgt spid="1484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4"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2"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6000" b="1" smtClean="0">
                <a:solidFill>
                  <a:srgbClr val="FF0000"/>
                </a:solidFill>
                <a:latin typeface="Comic Sans MS" pitchFamily="66" charset="0"/>
              </a:rPr>
              <a:t>* </a:t>
            </a:r>
            <a:r>
              <a:rPr lang="tr-TR" altLang="tr-TR" sz="2800" b="1" smtClean="0">
                <a:solidFill>
                  <a:srgbClr val="000000"/>
                </a:solidFill>
                <a:latin typeface="Comic Sans MS" pitchFamily="66" charset="0"/>
              </a:rPr>
              <a:t>“</a:t>
            </a:r>
            <a:r>
              <a:rPr lang="tr-TR" altLang="tr-TR" sz="2800" smtClean="0">
                <a:solidFill>
                  <a:srgbClr val="000000"/>
                </a:solidFill>
                <a:latin typeface="Comic Sans MS" pitchFamily="66" charset="0"/>
              </a:rPr>
              <a:t>Gül tabiattaki çiçeklerin bir özetidir.” cümlesi tanımın içeriğine uymadığı için ( gülün özellikleri söylenmediği için) bir tanım cümlesi değildir.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Gül mis kokulu bir çiçektir cümlesi ise belirgin özelliklerinden bir tanesi dahi olsa söylendiği için bir tanım cümlesidir. </a:t>
            </a:r>
            <a:br>
              <a:rPr lang="tr-TR" altLang="tr-TR" sz="2800" smtClean="0">
                <a:solidFill>
                  <a:srgbClr val="000000"/>
                </a:solidFill>
                <a:latin typeface="Comic Sans MS" pitchFamily="66" charset="0"/>
              </a:rPr>
            </a:br>
            <a:r>
              <a:rPr lang="tr-TR" altLang="tr-TR" sz="2800" smtClean="0">
                <a:latin typeface="Comic Sans MS" pitchFamily="66" charset="0"/>
              </a:rPr>
              <a:t/>
            </a:r>
            <a:br>
              <a:rPr lang="tr-TR" altLang="tr-TR" sz="2800" smtClean="0">
                <a:latin typeface="Comic Sans MS" pitchFamily="66" charset="0"/>
              </a:rPr>
            </a:br>
            <a:r>
              <a:rPr lang="tr-TR" altLang="tr-TR" sz="2800" smtClean="0">
                <a:solidFill>
                  <a:srgbClr val="FF0000"/>
                </a:solidFill>
                <a:latin typeface="Comic Sans MS" pitchFamily="66" charset="0"/>
              </a:rPr>
              <a:t>Örnekler:</a:t>
            </a:r>
            <a:br>
              <a:rPr lang="tr-TR" altLang="tr-TR" sz="2800" smtClean="0">
                <a:solidFill>
                  <a:srgbClr val="FF0000"/>
                </a:solidFill>
                <a:latin typeface="Comic Sans MS" pitchFamily="66" charset="0"/>
              </a:rPr>
            </a:br>
            <a:r>
              <a:rPr lang="tr-TR" altLang="tr-TR" sz="2800" smtClean="0">
                <a:solidFill>
                  <a:srgbClr val="000000"/>
                </a:solidFill>
                <a:latin typeface="Comic Sans MS" pitchFamily="66" charset="0"/>
              </a:rPr>
              <a:t>Aşağıdaki cümleler birer tanım cümlesi değildir.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Roman çok sevilen bir türdür.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Sanat, bize bizim göremediklerimizi göstermelidir.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Eleştirmenler, eleştirilerinde tarafsız yani objektif olmalıdır.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0532"/>
                                        </p:tgtEl>
                                        <p:attrNameLst>
                                          <p:attrName>style.visibility</p:attrName>
                                        </p:attrNameLst>
                                      </p:cBhvr>
                                      <p:to>
                                        <p:strVal val="visible"/>
                                      </p:to>
                                    </p:set>
                                    <p:anim calcmode="discrete" valueType="clr">
                                      <p:cBhvr override="childStyle">
                                        <p:cTn id="7" dur="80"/>
                                        <p:tgtEl>
                                          <p:spTgt spid="15053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0532"/>
                                        </p:tgtEl>
                                        <p:attrNameLst>
                                          <p:attrName>fillcolor</p:attrName>
                                        </p:attrNameLst>
                                      </p:cBhvr>
                                      <p:tavLst>
                                        <p:tav tm="0">
                                          <p:val>
                                            <p:clrVal>
                                              <a:schemeClr val="accent2"/>
                                            </p:clrVal>
                                          </p:val>
                                        </p:tav>
                                        <p:tav tm="50000">
                                          <p:val>
                                            <p:clrVal>
                                              <a:schemeClr val="hlink"/>
                                            </p:clrVal>
                                          </p:val>
                                        </p:tav>
                                      </p:tavLst>
                                    </p:anim>
                                    <p:set>
                                      <p:cBhvr>
                                        <p:cTn id="9" dur="80"/>
                                        <p:tgtEl>
                                          <p:spTgt spid="15053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2"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6" name="Rectangle 4"/>
          <p:cNvSpPr>
            <a:spLocks noGrp="1" noChangeArrowheads="1"/>
          </p:cNvSpPr>
          <p:nvPr>
            <p:ph type="title"/>
          </p:nvPr>
        </p:nvSpPr>
        <p:spPr>
          <a:xfrm>
            <a:off x="442913" y="103188"/>
            <a:ext cx="8243887" cy="6350000"/>
          </a:xfrm>
        </p:spPr>
        <p:txBody>
          <a:bodyPr/>
          <a:lstStyle/>
          <a:p>
            <a:pPr algn="l" eaLnBrk="1" hangingPunct="1">
              <a:defRPr/>
            </a:pPr>
            <a:r>
              <a:rPr lang="tr-TR" altLang="tr-TR" sz="2800" b="1" smtClean="0">
                <a:solidFill>
                  <a:srgbClr val="FF0000"/>
                </a:solidFill>
                <a:latin typeface="Comic Sans MS" pitchFamily="66" charset="0"/>
              </a:rPr>
              <a:t/>
            </a:r>
            <a:br>
              <a:rPr lang="tr-TR" altLang="tr-TR" sz="2800" b="1" smtClean="0">
                <a:solidFill>
                  <a:srgbClr val="FF0000"/>
                </a:solidFill>
                <a:latin typeface="Comic Sans MS" pitchFamily="66" charset="0"/>
              </a:rPr>
            </a:br>
            <a:r>
              <a:rPr lang="tr-TR" altLang="tr-TR" sz="2800" b="1" smtClean="0">
                <a:latin typeface="Comic Sans MS" pitchFamily="66" charset="0"/>
              </a:rPr>
              <a:t/>
            </a:r>
            <a:br>
              <a:rPr lang="tr-TR" altLang="tr-TR" sz="2800" b="1" smtClean="0">
                <a:latin typeface="Comic Sans MS" pitchFamily="66" charset="0"/>
              </a:rPr>
            </a:br>
            <a:r>
              <a:rPr lang="tr-TR" altLang="tr-TR" sz="2800" b="1" smtClean="0">
                <a:solidFill>
                  <a:srgbClr val="000000"/>
                </a:solidFill>
                <a:latin typeface="Comic Sans MS" pitchFamily="66" charset="0"/>
              </a:rPr>
              <a:t>Aşağıdakilerden hangisi bir tanım cümlesidir?</a:t>
            </a: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latin typeface="Comic Sans MS" pitchFamily="66" charset="0"/>
              </a:rPr>
              <a:t/>
            </a:r>
            <a:br>
              <a:rPr lang="tr-TR" altLang="tr-TR" sz="2800" smtClean="0">
                <a:latin typeface="Comic Sans MS" pitchFamily="66" charset="0"/>
              </a:rPr>
            </a:br>
            <a:r>
              <a:rPr lang="tr-TR" altLang="tr-TR" sz="2800" smtClean="0">
                <a:solidFill>
                  <a:srgbClr val="FF0000"/>
                </a:solidFill>
                <a:latin typeface="Comic Sans MS" pitchFamily="66" charset="0"/>
              </a:rPr>
              <a:t>A) </a:t>
            </a:r>
            <a:r>
              <a:rPr lang="tr-TR" altLang="tr-TR" sz="2800" smtClean="0">
                <a:solidFill>
                  <a:srgbClr val="000000"/>
                </a:solidFill>
                <a:latin typeface="Comic Sans MS" pitchFamily="66" charset="0"/>
              </a:rPr>
              <a:t>Lirik şiir, akıldan çok düş gücüne, düşünceden çok duyguya yaslanır.</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B) </a:t>
            </a:r>
            <a:r>
              <a:rPr lang="tr-TR" altLang="tr-TR" sz="2800" smtClean="0">
                <a:solidFill>
                  <a:srgbClr val="000000"/>
                </a:solidFill>
                <a:latin typeface="Comic Sans MS" pitchFamily="66" charset="0"/>
              </a:rPr>
              <a:t>Lirik şiirde, aşkın her türlü görünüşü, bütün yönleriyle dile getirilir.</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C) </a:t>
            </a:r>
            <a:r>
              <a:rPr lang="tr-TR" altLang="tr-TR" sz="2800" smtClean="0">
                <a:solidFill>
                  <a:srgbClr val="000000"/>
                </a:solidFill>
                <a:latin typeface="Comic Sans MS" pitchFamily="66" charset="0"/>
              </a:rPr>
              <a:t>Lirik şiirde şair, sözcükleri seçerken, onların ses ve görüntü gücünü göz önünde tutar.</a:t>
            </a:r>
            <a:br>
              <a:rPr lang="tr-TR" altLang="tr-TR" sz="2800" smtClean="0">
                <a:solidFill>
                  <a:srgbClr val="000000"/>
                </a:solidFill>
                <a:latin typeface="Comic Sans MS" pitchFamily="66" charset="0"/>
              </a:rPr>
            </a:br>
            <a:r>
              <a:rPr lang="tr-TR" altLang="tr-TR" sz="2800" smtClean="0">
                <a:solidFill>
                  <a:srgbClr val="FF00FF"/>
                </a:solidFill>
                <a:latin typeface="Comic Sans MS" pitchFamily="66" charset="0"/>
              </a:rPr>
              <a:t>D)Lirik şiir, duyguların, çok etkili ve coşkulu bir biçimde dile getirildiği şiir türüdür.</a:t>
            </a:r>
            <a:br>
              <a:rPr lang="tr-TR" altLang="tr-TR" sz="2800" smtClean="0">
                <a:solidFill>
                  <a:srgbClr val="FF00FF"/>
                </a:solidFill>
                <a:latin typeface="Comic Sans MS" pitchFamily="66" charset="0"/>
              </a:rPr>
            </a:br>
            <a:r>
              <a:rPr lang="tr-TR" altLang="tr-TR" sz="2800" smtClean="0">
                <a:solidFill>
                  <a:srgbClr val="FF0000"/>
                </a:solidFill>
                <a:latin typeface="Comic Sans MS" pitchFamily="66" charset="0"/>
              </a:rPr>
              <a:t>E) </a:t>
            </a:r>
            <a:r>
              <a:rPr lang="tr-TR" altLang="tr-TR" sz="2800" smtClean="0">
                <a:solidFill>
                  <a:srgbClr val="000000"/>
                </a:solidFill>
                <a:latin typeface="Comic Sans MS" pitchFamily="66" charset="0"/>
              </a:rPr>
              <a:t>Lirik şiirde yıllar yılı, aşk, ölüm, din gibi belirli temalar işlenmiştir.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ÖSS-1990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1556"/>
                                        </p:tgtEl>
                                        <p:attrNameLst>
                                          <p:attrName>style.visibility</p:attrName>
                                        </p:attrNameLst>
                                      </p:cBhvr>
                                      <p:to>
                                        <p:strVal val="visible"/>
                                      </p:to>
                                    </p:set>
                                    <p:anim calcmode="discrete" valueType="clr">
                                      <p:cBhvr override="childStyle">
                                        <p:cTn id="7" dur="80"/>
                                        <p:tgtEl>
                                          <p:spTgt spid="15155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1556"/>
                                        </p:tgtEl>
                                        <p:attrNameLst>
                                          <p:attrName>fillcolor</p:attrName>
                                        </p:attrNameLst>
                                      </p:cBhvr>
                                      <p:tavLst>
                                        <p:tav tm="0">
                                          <p:val>
                                            <p:clrVal>
                                              <a:schemeClr val="accent2"/>
                                            </p:clrVal>
                                          </p:val>
                                        </p:tav>
                                        <p:tav tm="50000">
                                          <p:val>
                                            <p:clrVal>
                                              <a:schemeClr val="hlink"/>
                                            </p:clrVal>
                                          </p:val>
                                        </p:tav>
                                      </p:tavLst>
                                    </p:anim>
                                    <p:set>
                                      <p:cBhvr>
                                        <p:cTn id="9" dur="80"/>
                                        <p:tgtEl>
                                          <p:spTgt spid="15155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442913" y="103188"/>
            <a:ext cx="8243887" cy="6494462"/>
          </a:xfrm>
        </p:spPr>
        <p:txBody>
          <a:bodyPr/>
          <a:lstStyle/>
          <a:p>
            <a:pPr algn="l" eaLnBrk="1" hangingPunct="1">
              <a:defRPr/>
            </a:pPr>
            <a:r>
              <a:rPr lang="tr-TR" altLang="tr-TR" sz="3200" b="1" smtClean="0">
                <a:solidFill>
                  <a:srgbClr val="000000"/>
                </a:solidFill>
                <a:latin typeface="Comic Sans MS" pitchFamily="66" charset="0"/>
              </a:rPr>
              <a:t>Aşağıdaki cümlelerin hangisinde </a:t>
            </a:r>
            <a:r>
              <a:rPr lang="tr-TR" altLang="tr-TR" sz="3200" smtClean="0">
                <a:solidFill>
                  <a:srgbClr val="000000"/>
                </a:solidFill>
                <a:latin typeface="Comic Sans MS" pitchFamily="66" charset="0"/>
              </a:rPr>
              <a:t>“yakınma”</a:t>
            </a:r>
            <a:r>
              <a:rPr lang="tr-TR" altLang="tr-TR" sz="3200" b="1" smtClean="0">
                <a:solidFill>
                  <a:srgbClr val="000000"/>
                </a:solidFill>
                <a:latin typeface="Comic Sans MS" pitchFamily="66" charset="0"/>
              </a:rPr>
              <a:t> söz konusudur?</a:t>
            </a:r>
            <a:br>
              <a:rPr lang="tr-TR" altLang="tr-TR" sz="3200" b="1"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A)</a:t>
            </a:r>
            <a:r>
              <a:rPr lang="tr-TR" altLang="tr-TR" sz="3200" smtClean="0">
                <a:solidFill>
                  <a:srgbClr val="000000"/>
                </a:solidFill>
                <a:latin typeface="Comic Sans MS" pitchFamily="66" charset="0"/>
              </a:rPr>
              <a:t>Onu olduğu gibi kabul etmesini söyledim.</a:t>
            </a:r>
            <a:br>
              <a:rPr lang="tr-TR" altLang="tr-TR" sz="3200" smtClean="0">
                <a:solidFill>
                  <a:srgbClr val="000000"/>
                </a:solidFill>
                <a:latin typeface="Comic Sans MS" pitchFamily="66" charset="0"/>
              </a:rPr>
            </a:br>
            <a:r>
              <a:rPr lang="tr-TR" altLang="tr-TR" sz="3200" smtClean="0">
                <a:solidFill>
                  <a:srgbClr val="FF00FF"/>
                </a:solidFill>
                <a:latin typeface="Comic Sans MS" pitchFamily="66" charset="0"/>
              </a:rPr>
              <a:t>B)Bir de aldığı gibi getirmesini öğrense.</a:t>
            </a: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C)</a:t>
            </a:r>
            <a:r>
              <a:rPr lang="tr-TR" altLang="tr-TR" sz="3200" smtClean="0">
                <a:solidFill>
                  <a:srgbClr val="000000"/>
                </a:solidFill>
                <a:latin typeface="Comic Sans MS" pitchFamily="66" charset="0"/>
              </a:rPr>
              <a:t>O geldiği gibi gitmesini biliyor.</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D)</a:t>
            </a:r>
            <a:r>
              <a:rPr lang="tr-TR" altLang="tr-TR" sz="3200" smtClean="0">
                <a:solidFill>
                  <a:srgbClr val="000000"/>
                </a:solidFill>
                <a:latin typeface="Comic Sans MS" pitchFamily="66" charset="0"/>
              </a:rPr>
              <a:t>Konuştuğu gibi yazmak için özen gösteriyor.</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E)</a:t>
            </a:r>
            <a:r>
              <a:rPr lang="tr-TR" altLang="tr-TR" sz="3200" smtClean="0">
                <a:solidFill>
                  <a:srgbClr val="000000"/>
                </a:solidFill>
                <a:latin typeface="Comic Sans MS" pitchFamily="66" charset="0"/>
              </a:rPr>
              <a:t>Çalışmayı sevdiği gibi eğlenmeyi de seviyor.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(1988-ÖSS)</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7218"/>
                                        </p:tgtEl>
                                        <p:attrNameLst>
                                          <p:attrName>style.visibility</p:attrName>
                                        </p:attrNameLst>
                                      </p:cBhvr>
                                      <p:to>
                                        <p:strVal val="visible"/>
                                      </p:to>
                                    </p:set>
                                    <p:anim calcmode="discrete" valueType="clr">
                                      <p:cBhvr override="childStyle">
                                        <p:cTn id="7" dur="80"/>
                                        <p:tgtEl>
                                          <p:spTgt spid="13721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7218"/>
                                        </p:tgtEl>
                                        <p:attrNameLst>
                                          <p:attrName>fillcolor</p:attrName>
                                        </p:attrNameLst>
                                      </p:cBhvr>
                                      <p:tavLst>
                                        <p:tav tm="0">
                                          <p:val>
                                            <p:clrVal>
                                              <a:schemeClr val="accent2"/>
                                            </p:clrVal>
                                          </p:val>
                                        </p:tav>
                                        <p:tav tm="50000">
                                          <p:val>
                                            <p:clrVal>
                                              <a:schemeClr val="hlink"/>
                                            </p:clrVal>
                                          </p:val>
                                        </p:tav>
                                      </p:tavLst>
                                    </p:anim>
                                    <p:set>
                                      <p:cBhvr>
                                        <p:cTn id="9" dur="80"/>
                                        <p:tgtEl>
                                          <p:spTgt spid="13721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80"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200" smtClean="0">
                <a:solidFill>
                  <a:srgbClr val="FF0000"/>
                </a:solidFill>
                <a:latin typeface="Comic Sans MS" pitchFamily="66" charset="0"/>
              </a:rPr>
              <a:t>Çözüm:</a:t>
            </a:r>
            <a:br>
              <a:rPr lang="tr-TR" altLang="tr-TR" sz="3200" smtClean="0">
                <a:solidFill>
                  <a:srgbClr val="FF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000000"/>
                </a:solidFill>
                <a:latin typeface="Comic Sans MS" pitchFamily="66" charset="0"/>
              </a:rPr>
              <a:t>Tanım cümlesi nedir? Sorusuna verilen cevaptır bir nesnenin ya da kavramın ne olduğu ne işe yaradığı belirgin olan özellikleri dile getirilir. D seçeneğindeki cümleye Lirik şiir nedir? Diye sorduğumuzda cevabını alabiliriz ki bu da lirik şiirin tanımı olur.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2580"/>
                                        </p:tgtEl>
                                        <p:attrNameLst>
                                          <p:attrName>style.visibility</p:attrName>
                                        </p:attrNameLst>
                                      </p:cBhvr>
                                      <p:to>
                                        <p:strVal val="visible"/>
                                      </p:to>
                                    </p:set>
                                    <p:anim calcmode="discrete" valueType="clr">
                                      <p:cBhvr override="childStyle">
                                        <p:cTn id="7" dur="80"/>
                                        <p:tgtEl>
                                          <p:spTgt spid="15258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2580"/>
                                        </p:tgtEl>
                                        <p:attrNameLst>
                                          <p:attrName>fillcolor</p:attrName>
                                        </p:attrNameLst>
                                      </p:cBhvr>
                                      <p:tavLst>
                                        <p:tav tm="0">
                                          <p:val>
                                            <p:clrVal>
                                              <a:schemeClr val="accent2"/>
                                            </p:clrVal>
                                          </p:val>
                                        </p:tav>
                                        <p:tav tm="50000">
                                          <p:val>
                                            <p:clrVal>
                                              <a:schemeClr val="hlink"/>
                                            </p:clrVal>
                                          </p:val>
                                        </p:tav>
                                      </p:tavLst>
                                    </p:anim>
                                    <p:set>
                                      <p:cBhvr>
                                        <p:cTn id="9" dur="80"/>
                                        <p:tgtEl>
                                          <p:spTgt spid="15258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80"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200" smtClean="0">
                <a:solidFill>
                  <a:srgbClr val="FF0000"/>
                </a:solidFill>
                <a:latin typeface="Comic Sans MS" pitchFamily="66" charset="0"/>
              </a:rPr>
              <a:t>l.Üslup (tarz, stil, teknik):</a:t>
            </a:r>
            <a:r>
              <a:rPr lang="tr-TR" altLang="tr-TR" sz="3200" b="1" smtClean="0">
                <a:solidFill>
                  <a:srgbClr val="FF0000"/>
                </a:solidFill>
                <a:latin typeface="Comic Sans MS" pitchFamily="66" charset="0"/>
              </a:rPr>
              <a:t> </a:t>
            </a:r>
            <a:r>
              <a:rPr lang="tr-TR" altLang="tr-TR" sz="3200" smtClean="0">
                <a:solidFill>
                  <a:srgbClr val="FF0000"/>
                </a:solidFill>
                <a:latin typeface="Comic Sans MS" pitchFamily="66" charset="0"/>
              </a:rPr>
              <a:t/>
            </a:r>
            <a:br>
              <a:rPr lang="tr-TR" altLang="tr-TR" sz="3200" smtClean="0">
                <a:solidFill>
                  <a:srgbClr val="FF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000000"/>
                </a:solidFill>
                <a:latin typeface="Comic Sans MS" pitchFamily="66" charset="0"/>
              </a:rPr>
              <a:t>Bir yazarın görüş, duyuş, anlayış ve anlatıştaki özelliğidir. Yani duygu ve düşüncelerini nasıl anlattığıdır. Kelime seçimi, cümle kurgusu yazarın üslubuna ait özelliklerdir Üslup cümleleri “Nasıl anlatmış?” sorusuna karşılık verir.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3604"/>
                                        </p:tgtEl>
                                        <p:attrNameLst>
                                          <p:attrName>style.visibility</p:attrName>
                                        </p:attrNameLst>
                                      </p:cBhvr>
                                      <p:to>
                                        <p:strVal val="visible"/>
                                      </p:to>
                                    </p:set>
                                    <p:anim calcmode="discrete" valueType="clr">
                                      <p:cBhvr override="childStyle">
                                        <p:cTn id="7" dur="80"/>
                                        <p:tgtEl>
                                          <p:spTgt spid="15360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3604"/>
                                        </p:tgtEl>
                                        <p:attrNameLst>
                                          <p:attrName>fillcolor</p:attrName>
                                        </p:attrNameLst>
                                      </p:cBhvr>
                                      <p:tavLst>
                                        <p:tav tm="0">
                                          <p:val>
                                            <p:clrVal>
                                              <a:schemeClr val="accent2"/>
                                            </p:clrVal>
                                          </p:val>
                                        </p:tav>
                                        <p:tav tm="50000">
                                          <p:val>
                                            <p:clrVal>
                                              <a:schemeClr val="hlink"/>
                                            </p:clrVal>
                                          </p:val>
                                        </p:tav>
                                      </p:tavLst>
                                    </p:anim>
                                    <p:set>
                                      <p:cBhvr>
                                        <p:cTn id="9" dur="80"/>
                                        <p:tgtEl>
                                          <p:spTgt spid="15360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4"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8"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2400" smtClean="0">
                <a:solidFill>
                  <a:srgbClr val="FF0000"/>
                </a:solidFill>
                <a:latin typeface="Comic Sans MS" pitchFamily="66" charset="0"/>
              </a:rPr>
              <a:t/>
            </a:r>
            <a:br>
              <a:rPr lang="tr-TR" altLang="tr-TR" sz="2400" smtClean="0">
                <a:solidFill>
                  <a:srgbClr val="FF0000"/>
                </a:solidFill>
                <a:latin typeface="Comic Sans MS" pitchFamily="66" charset="0"/>
              </a:rPr>
            </a:br>
            <a:r>
              <a:rPr lang="tr-TR" altLang="tr-TR" sz="2400" smtClean="0">
                <a:solidFill>
                  <a:srgbClr val="000000"/>
                </a:solidFill>
                <a:latin typeface="Comic Sans MS" pitchFamily="66" charset="0"/>
              </a:rPr>
              <a:t>(I)Bu eleştirmen, yapıtları değerlendirirken kendini öne çıkarmamaya çalışır. (II) Eleştirilerinin beğenilmesini sağlayan da bir bakıma onun bu tutumudur. (III) O, kendisinden söz ettiği bir sanatçıyı yargılayıp değerlendirirken sözcük seçiminde, bunların kullanımına büyük bir özen göstererek okuyucunun ilgisini kamçılar. (IV) Bu yola, okurları, incelenen yapıtın değişik yönleri üzerinde düşündürür. (V) Onun bu tutumu eleştirilerini asık suratlı olmaktan kurtarır ve onların kolayca okunmasını sağlar.</a:t>
            </a: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Yukarıdaki numaralanmış cümlelerden özellikle hangisi, sözü edilen eleştirmenin üslubuyla ilgilidir?</a:t>
            </a: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latin typeface="Comic Sans MS" pitchFamily="66" charset="0"/>
              </a:rPr>
              <a:t/>
            </a:r>
            <a:br>
              <a:rPr lang="tr-TR" altLang="tr-TR" sz="2400" smtClean="0">
                <a:latin typeface="Comic Sans MS" pitchFamily="66" charset="0"/>
              </a:rPr>
            </a:br>
            <a:r>
              <a:rPr lang="tr-TR" altLang="tr-TR" sz="2400" smtClean="0">
                <a:solidFill>
                  <a:srgbClr val="FF0000"/>
                </a:solidFill>
                <a:latin typeface="Comic Sans MS" pitchFamily="66" charset="0"/>
              </a:rPr>
              <a:t>A)</a:t>
            </a:r>
            <a:r>
              <a:rPr lang="tr-TR" altLang="tr-TR" sz="2400" smtClean="0">
                <a:latin typeface="Comic Sans MS" pitchFamily="66" charset="0"/>
              </a:rPr>
              <a:t> </a:t>
            </a:r>
            <a:r>
              <a:rPr lang="tr-TR" altLang="tr-TR" sz="2400" smtClean="0">
                <a:solidFill>
                  <a:srgbClr val="000000"/>
                </a:solidFill>
                <a:latin typeface="Comic Sans MS" pitchFamily="66" charset="0"/>
              </a:rPr>
              <a:t>I</a:t>
            </a:r>
            <a:r>
              <a:rPr lang="tr-TR" altLang="tr-TR" sz="2400" smtClean="0">
                <a:latin typeface="Comic Sans MS" pitchFamily="66" charset="0"/>
              </a:rPr>
              <a:t>       </a:t>
            </a:r>
            <a:r>
              <a:rPr lang="tr-TR" altLang="tr-TR" sz="2400" smtClean="0">
                <a:solidFill>
                  <a:srgbClr val="FF0000"/>
                </a:solidFill>
                <a:latin typeface="Comic Sans MS" pitchFamily="66" charset="0"/>
              </a:rPr>
              <a:t>B)</a:t>
            </a:r>
            <a:r>
              <a:rPr lang="tr-TR" altLang="tr-TR" sz="2400" smtClean="0">
                <a:latin typeface="Comic Sans MS" pitchFamily="66" charset="0"/>
              </a:rPr>
              <a:t> </a:t>
            </a:r>
            <a:r>
              <a:rPr lang="tr-TR" altLang="tr-TR" sz="2400" smtClean="0">
                <a:solidFill>
                  <a:srgbClr val="000000"/>
                </a:solidFill>
                <a:latin typeface="Comic Sans MS" pitchFamily="66" charset="0"/>
              </a:rPr>
              <a:t>II</a:t>
            </a:r>
            <a:r>
              <a:rPr lang="tr-TR" altLang="tr-TR" sz="2400" smtClean="0">
                <a:latin typeface="Comic Sans MS" pitchFamily="66" charset="0"/>
              </a:rPr>
              <a:t>        </a:t>
            </a:r>
            <a:r>
              <a:rPr lang="tr-TR" altLang="tr-TR" sz="2400" smtClean="0">
                <a:solidFill>
                  <a:srgbClr val="FF00FF"/>
                </a:solidFill>
                <a:latin typeface="Comic Sans MS" pitchFamily="66" charset="0"/>
              </a:rPr>
              <a:t>C) III</a:t>
            </a:r>
            <a:r>
              <a:rPr lang="tr-TR" altLang="tr-TR" sz="2400" smtClean="0">
                <a:latin typeface="Comic Sans MS" pitchFamily="66" charset="0"/>
              </a:rPr>
              <a:t>          </a:t>
            </a:r>
            <a:r>
              <a:rPr lang="tr-TR" altLang="tr-TR" sz="2400" smtClean="0">
                <a:solidFill>
                  <a:srgbClr val="FF0000"/>
                </a:solidFill>
                <a:latin typeface="Comic Sans MS" pitchFamily="66" charset="0"/>
              </a:rPr>
              <a:t>D)</a:t>
            </a:r>
            <a:r>
              <a:rPr lang="tr-TR" altLang="tr-TR" sz="2400" smtClean="0">
                <a:latin typeface="Comic Sans MS" pitchFamily="66" charset="0"/>
              </a:rPr>
              <a:t> </a:t>
            </a:r>
            <a:r>
              <a:rPr lang="tr-TR" altLang="tr-TR" sz="2400" smtClean="0">
                <a:solidFill>
                  <a:srgbClr val="000000"/>
                </a:solidFill>
                <a:latin typeface="Comic Sans MS" pitchFamily="66" charset="0"/>
              </a:rPr>
              <a:t>IV</a:t>
            </a:r>
            <a:r>
              <a:rPr lang="tr-TR" altLang="tr-TR" sz="2400" smtClean="0">
                <a:latin typeface="Comic Sans MS" pitchFamily="66" charset="0"/>
              </a:rPr>
              <a:t>         </a:t>
            </a:r>
            <a:r>
              <a:rPr lang="tr-TR" altLang="tr-TR" sz="2400" smtClean="0">
                <a:solidFill>
                  <a:srgbClr val="FF0000"/>
                </a:solidFill>
                <a:latin typeface="Comic Sans MS" pitchFamily="66" charset="0"/>
              </a:rPr>
              <a:t>E)</a:t>
            </a:r>
            <a:r>
              <a:rPr lang="tr-TR" altLang="tr-TR" sz="2400" smtClean="0">
                <a:latin typeface="Comic Sans MS" pitchFamily="66" charset="0"/>
              </a:rPr>
              <a:t>  </a:t>
            </a:r>
            <a:r>
              <a:rPr lang="tr-TR" altLang="tr-TR" sz="2400" smtClean="0">
                <a:solidFill>
                  <a:srgbClr val="000000"/>
                </a:solidFill>
                <a:latin typeface="Comic Sans MS" pitchFamily="66" charset="0"/>
              </a:rPr>
              <a:t>V </a:t>
            </a:r>
            <a:r>
              <a:rPr lang="tr-TR" altLang="tr-TR" sz="2400" smtClean="0">
                <a:latin typeface="Comic Sans MS" pitchFamily="66" charset="0"/>
              </a:rPr>
              <a:t/>
            </a:r>
            <a:br>
              <a:rPr lang="tr-TR" altLang="tr-TR" sz="2400" smtClean="0">
                <a:latin typeface="Comic Sans MS" pitchFamily="66" charset="0"/>
              </a:rPr>
            </a:br>
            <a:r>
              <a:rPr lang="tr-TR" altLang="tr-TR" sz="2400" smtClean="0">
                <a:latin typeface="Comic Sans MS" pitchFamily="66" charset="0"/>
              </a:rPr>
              <a:t/>
            </a:r>
            <a:br>
              <a:rPr lang="tr-TR" altLang="tr-TR" sz="2400" smtClean="0">
                <a:latin typeface="Comic Sans MS" pitchFamily="66" charset="0"/>
              </a:rPr>
            </a:br>
            <a:endParaRPr lang="tr-TR" altLang="tr-TR" sz="24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4628"/>
                                        </p:tgtEl>
                                        <p:attrNameLst>
                                          <p:attrName>style.visibility</p:attrName>
                                        </p:attrNameLst>
                                      </p:cBhvr>
                                      <p:to>
                                        <p:strVal val="visible"/>
                                      </p:to>
                                    </p:set>
                                    <p:anim calcmode="discrete" valueType="clr">
                                      <p:cBhvr override="childStyle">
                                        <p:cTn id="7" dur="80"/>
                                        <p:tgtEl>
                                          <p:spTgt spid="15462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4628"/>
                                        </p:tgtEl>
                                        <p:attrNameLst>
                                          <p:attrName>fillcolor</p:attrName>
                                        </p:attrNameLst>
                                      </p:cBhvr>
                                      <p:tavLst>
                                        <p:tav tm="0">
                                          <p:val>
                                            <p:clrVal>
                                              <a:schemeClr val="accent2"/>
                                            </p:clrVal>
                                          </p:val>
                                        </p:tav>
                                        <p:tav tm="50000">
                                          <p:val>
                                            <p:clrVal>
                                              <a:schemeClr val="hlink"/>
                                            </p:clrVal>
                                          </p:val>
                                        </p:tav>
                                      </p:tavLst>
                                    </p:anim>
                                    <p:set>
                                      <p:cBhvr>
                                        <p:cTn id="9" dur="80"/>
                                        <p:tgtEl>
                                          <p:spTgt spid="15462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2"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200" smtClean="0">
                <a:solidFill>
                  <a:srgbClr val="FF0000"/>
                </a:solidFill>
                <a:latin typeface="Comic Sans MS" pitchFamily="66" charset="0"/>
              </a:rPr>
              <a:t>Çözüm:</a:t>
            </a:r>
            <a:br>
              <a:rPr lang="tr-TR" altLang="tr-TR" sz="3200" smtClean="0">
                <a:solidFill>
                  <a:srgbClr val="FF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000000"/>
                </a:solidFill>
                <a:latin typeface="Comic Sans MS" pitchFamily="66" charset="0"/>
              </a:rPr>
              <a:t>Üslup yazarın dili kullanması anlatım tarzı, anlatım özelliğidir. C seçeneğindeki “sözcük seçimine bunların kullanımına özen göstererek” ifadesi yazarın üslubudur.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5652"/>
                                        </p:tgtEl>
                                        <p:attrNameLst>
                                          <p:attrName>style.visibility</p:attrName>
                                        </p:attrNameLst>
                                      </p:cBhvr>
                                      <p:to>
                                        <p:strVal val="visible"/>
                                      </p:to>
                                    </p:set>
                                    <p:anim calcmode="discrete" valueType="clr">
                                      <p:cBhvr override="childStyle">
                                        <p:cTn id="7" dur="80"/>
                                        <p:tgtEl>
                                          <p:spTgt spid="15565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5652"/>
                                        </p:tgtEl>
                                        <p:attrNameLst>
                                          <p:attrName>fillcolor</p:attrName>
                                        </p:attrNameLst>
                                      </p:cBhvr>
                                      <p:tavLst>
                                        <p:tav tm="0">
                                          <p:val>
                                            <p:clrVal>
                                              <a:schemeClr val="accent2"/>
                                            </p:clrVal>
                                          </p:val>
                                        </p:tav>
                                        <p:tav tm="50000">
                                          <p:val>
                                            <p:clrVal>
                                              <a:schemeClr val="hlink"/>
                                            </p:clrVal>
                                          </p:val>
                                        </p:tav>
                                      </p:tavLst>
                                    </p:anim>
                                    <p:set>
                                      <p:cBhvr>
                                        <p:cTn id="9" dur="80"/>
                                        <p:tgtEl>
                                          <p:spTgt spid="15565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2"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6"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6000" smtClean="0">
                <a:solidFill>
                  <a:srgbClr val="FF0000"/>
                </a:solidFill>
                <a:latin typeface="Comic Sans MS" pitchFamily="66" charset="0"/>
              </a:rPr>
              <a:t>*</a:t>
            </a:r>
            <a:r>
              <a:rPr lang="tr-TR" altLang="tr-TR" sz="3500" smtClean="0">
                <a:solidFill>
                  <a:srgbClr val="000000"/>
                </a:solidFill>
                <a:latin typeface="Comic Sans MS" pitchFamily="66" charset="0"/>
              </a:rPr>
              <a:t>Bir ressamın üslubu nasıl ki renkleri kullanımıyla ve çizimiyle ilgilidir; bir yazarın üslubu da dili kullanma şekli ve sözcük seçimiyle ilgilidir</a:t>
            </a:r>
            <a:br>
              <a:rPr lang="tr-TR" altLang="tr-TR" sz="3500" smtClean="0">
                <a:solidFill>
                  <a:srgbClr val="000000"/>
                </a:solidFill>
                <a:latin typeface="Comic Sans MS" pitchFamily="66" charset="0"/>
              </a:rPr>
            </a:br>
            <a:r>
              <a:rPr lang="tr-TR" altLang="tr-TR" sz="3500" smtClean="0">
                <a:solidFill>
                  <a:srgbClr val="FF0000"/>
                </a:solidFill>
                <a:latin typeface="Comic Sans MS" pitchFamily="66" charset="0"/>
              </a:rPr>
              <a:t>Örnek:</a:t>
            </a:r>
            <a:r>
              <a:rPr lang="tr-TR" altLang="tr-TR" sz="3500" smtClean="0">
                <a:latin typeface="Comic Sans MS" pitchFamily="66" charset="0"/>
              </a:rPr>
              <a:t/>
            </a:r>
            <a:br>
              <a:rPr lang="tr-TR" altLang="tr-TR" sz="3500" smtClean="0">
                <a:latin typeface="Comic Sans MS" pitchFamily="66" charset="0"/>
              </a:rPr>
            </a:br>
            <a:r>
              <a:rPr lang="tr-TR" altLang="tr-TR" sz="3500" smtClean="0">
                <a:solidFill>
                  <a:srgbClr val="000000"/>
                </a:solidFill>
                <a:latin typeface="Comic Sans MS" pitchFamily="66" charset="0"/>
              </a:rPr>
              <a:t>Donuk, sıradan bir anlatımla sunar romanı.</a:t>
            </a:r>
            <a:br>
              <a:rPr lang="tr-TR" altLang="tr-TR" sz="3500" smtClean="0">
                <a:solidFill>
                  <a:srgbClr val="000000"/>
                </a:solidFill>
                <a:latin typeface="Comic Sans MS" pitchFamily="66" charset="0"/>
              </a:rPr>
            </a:br>
            <a:r>
              <a:rPr lang="tr-TR" altLang="tr-TR" sz="3500" smtClean="0">
                <a:solidFill>
                  <a:srgbClr val="000000"/>
                </a:solidFill>
                <a:latin typeface="Comic Sans MS" pitchFamily="66" charset="0"/>
              </a:rPr>
              <a:t>Ağdalı ve anlaşılması zor cümleler kullanması romanı sıkıcı kılıyor.</a:t>
            </a:r>
            <a:br>
              <a:rPr lang="tr-TR" altLang="tr-TR" sz="3500" smtClean="0">
                <a:solidFill>
                  <a:srgbClr val="000000"/>
                </a:solidFill>
                <a:latin typeface="Comic Sans MS" pitchFamily="66" charset="0"/>
              </a:rPr>
            </a:br>
            <a:r>
              <a:rPr lang="tr-TR" altLang="tr-TR" sz="3500" smtClean="0">
                <a:solidFill>
                  <a:srgbClr val="000000"/>
                </a:solidFill>
                <a:latin typeface="Comic Sans MS" pitchFamily="66" charset="0"/>
              </a:rPr>
              <a:t>Ses ve müzikal unsurlarla doğallaştırdığı anlatım, yaşadığı devre göre son derece açık ve sadedir.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6676"/>
                                        </p:tgtEl>
                                        <p:attrNameLst>
                                          <p:attrName>style.visibility</p:attrName>
                                        </p:attrNameLst>
                                      </p:cBhvr>
                                      <p:to>
                                        <p:strVal val="visible"/>
                                      </p:to>
                                    </p:set>
                                    <p:anim calcmode="discrete" valueType="clr">
                                      <p:cBhvr override="childStyle">
                                        <p:cTn id="7" dur="80"/>
                                        <p:tgtEl>
                                          <p:spTgt spid="15667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6676"/>
                                        </p:tgtEl>
                                        <p:attrNameLst>
                                          <p:attrName>fillcolor</p:attrName>
                                        </p:attrNameLst>
                                      </p:cBhvr>
                                      <p:tavLst>
                                        <p:tav tm="0">
                                          <p:val>
                                            <p:clrVal>
                                              <a:schemeClr val="accent2"/>
                                            </p:clrVal>
                                          </p:val>
                                        </p:tav>
                                        <p:tav tm="50000">
                                          <p:val>
                                            <p:clrVal>
                                              <a:schemeClr val="hlink"/>
                                            </p:clrVal>
                                          </p:val>
                                        </p:tav>
                                      </p:tavLst>
                                    </p:anim>
                                    <p:set>
                                      <p:cBhvr>
                                        <p:cTn id="9" dur="80"/>
                                        <p:tgtEl>
                                          <p:spTgt spid="15667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6"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0"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3600" smtClean="0">
                <a:solidFill>
                  <a:srgbClr val="FF0000"/>
                </a:solidFill>
                <a:latin typeface="Comic Sans MS" pitchFamily="66" charset="0"/>
              </a:rPr>
              <a:t>m. İçerik:</a:t>
            </a:r>
            <a:br>
              <a:rPr lang="tr-TR" altLang="tr-TR" sz="3600" smtClean="0">
                <a:solidFill>
                  <a:srgbClr val="FF0000"/>
                </a:solidFill>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r>
              <a:rPr lang="tr-TR" altLang="tr-TR" sz="3600" smtClean="0">
                <a:solidFill>
                  <a:srgbClr val="000000"/>
                </a:solidFill>
                <a:latin typeface="Comic Sans MS" pitchFamily="66" charset="0"/>
              </a:rPr>
              <a:t>Bir eserde nelerden söz edildiğinin belirtilmesidir. Temaları, konuları, kahramanları (ayrıca eserde geçen kişilerin rolleri, yaşadıkları yer ve mekan vb ) açıklayan cümlelerdir.</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
            </a:r>
            <a:br>
              <a:rPr lang="tr-TR" altLang="tr-TR" sz="3600" smtClean="0">
                <a:solidFill>
                  <a:srgbClr val="000000"/>
                </a:solidFill>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endParaRPr lang="tr-TR" altLang="tr-TR" sz="36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7700"/>
                                        </p:tgtEl>
                                        <p:attrNameLst>
                                          <p:attrName>style.visibility</p:attrName>
                                        </p:attrNameLst>
                                      </p:cBhvr>
                                      <p:to>
                                        <p:strVal val="visible"/>
                                      </p:to>
                                    </p:set>
                                    <p:anim calcmode="discrete" valueType="clr">
                                      <p:cBhvr override="childStyle">
                                        <p:cTn id="7" dur="80"/>
                                        <p:tgtEl>
                                          <p:spTgt spid="15770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7700"/>
                                        </p:tgtEl>
                                        <p:attrNameLst>
                                          <p:attrName>fillcolor</p:attrName>
                                        </p:attrNameLst>
                                      </p:cBhvr>
                                      <p:tavLst>
                                        <p:tav tm="0">
                                          <p:val>
                                            <p:clrVal>
                                              <a:schemeClr val="accent2"/>
                                            </p:clrVal>
                                          </p:val>
                                        </p:tav>
                                        <p:tav tm="50000">
                                          <p:val>
                                            <p:clrVal>
                                              <a:schemeClr val="hlink"/>
                                            </p:clrVal>
                                          </p:val>
                                        </p:tav>
                                      </p:tavLst>
                                    </p:anim>
                                    <p:set>
                                      <p:cBhvr>
                                        <p:cTn id="9" dur="80"/>
                                        <p:tgtEl>
                                          <p:spTgt spid="15770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00"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4" name="Rectangle 4"/>
          <p:cNvSpPr>
            <a:spLocks noGrp="1" noChangeArrowheads="1"/>
          </p:cNvSpPr>
          <p:nvPr>
            <p:ph type="title"/>
          </p:nvPr>
        </p:nvSpPr>
        <p:spPr>
          <a:xfrm>
            <a:off x="442913" y="103188"/>
            <a:ext cx="8243887" cy="6278562"/>
          </a:xfrm>
        </p:spPr>
        <p:txBody>
          <a:bodyPr/>
          <a:lstStyle/>
          <a:p>
            <a:pPr algn="l" eaLnBrk="1" hangingPunct="1">
              <a:defRPr/>
            </a:pPr>
            <a:r>
              <a:rPr lang="tr-TR" altLang="tr-TR" sz="3600" smtClean="0">
                <a:solidFill>
                  <a:srgbClr val="FF0000"/>
                </a:solidFill>
                <a:latin typeface="Comic Sans MS" pitchFamily="66" charset="0"/>
              </a:rPr>
              <a:t>Örnekler:</a:t>
            </a:r>
            <a:br>
              <a:rPr lang="tr-TR" altLang="tr-TR" sz="3600" smtClean="0">
                <a:solidFill>
                  <a:srgbClr val="FF0000"/>
                </a:solidFill>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r>
              <a:rPr lang="tr-TR" altLang="tr-TR" sz="3600" smtClean="0">
                <a:solidFill>
                  <a:srgbClr val="000000"/>
                </a:solidFill>
                <a:latin typeface="Comic Sans MS" pitchFamily="66" charset="0"/>
              </a:rPr>
              <a:t>Onun bütün şiirlerinde buram buram Anadolu kokar.</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Sevgi ve umutlarını dökmüş şair bu mısralara.</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Yaşamın, hayatın ve aşkın güzelliklerini öven şiirlerinde daima insana mutluluk  aşılamıştır.</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
            </a:r>
            <a:br>
              <a:rPr lang="tr-TR" altLang="tr-TR" sz="3600" smtClean="0">
                <a:solidFill>
                  <a:srgbClr val="000000"/>
                </a:solidFill>
                <a:latin typeface="Comic Sans MS" pitchFamily="66" charset="0"/>
              </a:rPr>
            </a:br>
            <a:endParaRPr lang="tr-TR" altLang="tr-TR" sz="36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8724"/>
                                        </p:tgtEl>
                                        <p:attrNameLst>
                                          <p:attrName>style.visibility</p:attrName>
                                        </p:attrNameLst>
                                      </p:cBhvr>
                                      <p:to>
                                        <p:strVal val="visible"/>
                                      </p:to>
                                    </p:set>
                                    <p:anim calcmode="discrete" valueType="clr">
                                      <p:cBhvr override="childStyle">
                                        <p:cTn id="7" dur="80"/>
                                        <p:tgtEl>
                                          <p:spTgt spid="15872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8724"/>
                                        </p:tgtEl>
                                        <p:attrNameLst>
                                          <p:attrName>fillcolor</p:attrName>
                                        </p:attrNameLst>
                                      </p:cBhvr>
                                      <p:tavLst>
                                        <p:tav tm="0">
                                          <p:val>
                                            <p:clrVal>
                                              <a:schemeClr val="accent2"/>
                                            </p:clrVal>
                                          </p:val>
                                        </p:tav>
                                        <p:tav tm="50000">
                                          <p:val>
                                            <p:clrVal>
                                              <a:schemeClr val="hlink"/>
                                            </p:clrVal>
                                          </p:val>
                                        </p:tav>
                                      </p:tavLst>
                                    </p:anim>
                                    <p:set>
                                      <p:cBhvr>
                                        <p:cTn id="9" dur="80"/>
                                        <p:tgtEl>
                                          <p:spTgt spid="15872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4"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4"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2800" smtClean="0">
                <a:solidFill>
                  <a:srgbClr val="000000"/>
                </a:solidFill>
                <a:latin typeface="Comic Sans MS" pitchFamily="66" charset="0"/>
              </a:rPr>
              <a:t>(I) Bu kitabın dört bölümü, aslında birer uzun makale olarak düşünülmüş. (II) Dördü de ayrı ayrı temaları işliyor. (III) Bu temalar: Osmanlı Türk müziğinin öğretimi, icra üslubu, makamları ve bunları kuşaktan kuşağa aktarma yöntemleri... (IV) Yani Türk müziğinin belirleyici özellikleri... (V) Bütün bunlarla, geleneksel Osmanlı Türk müziğinin çeşitli yönlerine ışık tutuyor ve onun belirgin nitelikleri ortaya konuyor.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b="1" smtClean="0">
                <a:solidFill>
                  <a:srgbClr val="000000"/>
                </a:solidFill>
                <a:latin typeface="Comic Sans MS" pitchFamily="66" charset="0"/>
              </a:rPr>
              <a:t>Yukarıdaki numaralanmış cümlelerin hangisi sözü edilen kitabın içeriğiyle ilgili değildir?</a:t>
            </a:r>
            <a:r>
              <a:rPr lang="tr-TR" altLang="tr-TR" sz="2800" smtClean="0">
                <a:solidFill>
                  <a:srgbClr val="000000"/>
                </a:solidFill>
                <a:latin typeface="Comic Sans MS" pitchFamily="66" charset="0"/>
              </a:rPr>
              <a:t>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A)</a:t>
            </a:r>
            <a:r>
              <a:rPr lang="tr-TR" altLang="tr-TR" sz="2800" smtClean="0">
                <a:solidFill>
                  <a:srgbClr val="000000"/>
                </a:solidFill>
                <a:latin typeface="Comic Sans MS" pitchFamily="66" charset="0"/>
              </a:rPr>
              <a:t> I       </a:t>
            </a:r>
            <a:r>
              <a:rPr lang="tr-TR" altLang="tr-TR" sz="2800" smtClean="0">
                <a:solidFill>
                  <a:srgbClr val="FF0000"/>
                </a:solidFill>
                <a:latin typeface="Comic Sans MS" pitchFamily="66" charset="0"/>
              </a:rPr>
              <a:t>B)</a:t>
            </a:r>
            <a:r>
              <a:rPr lang="tr-TR" altLang="tr-TR" sz="2800" smtClean="0">
                <a:solidFill>
                  <a:srgbClr val="000000"/>
                </a:solidFill>
                <a:latin typeface="Comic Sans MS" pitchFamily="66" charset="0"/>
              </a:rPr>
              <a:t> II         </a:t>
            </a:r>
            <a:r>
              <a:rPr lang="tr-TR" altLang="tr-TR" sz="2800" smtClean="0">
                <a:solidFill>
                  <a:srgbClr val="FF0000"/>
                </a:solidFill>
                <a:latin typeface="Comic Sans MS" pitchFamily="66" charset="0"/>
              </a:rPr>
              <a:t>C)</a:t>
            </a:r>
            <a:r>
              <a:rPr lang="tr-TR" altLang="tr-TR" sz="2800" smtClean="0">
                <a:solidFill>
                  <a:srgbClr val="000000"/>
                </a:solidFill>
                <a:latin typeface="Comic Sans MS" pitchFamily="66" charset="0"/>
              </a:rPr>
              <a:t> III       </a:t>
            </a:r>
            <a:r>
              <a:rPr lang="tr-TR" altLang="tr-TR" sz="2800" smtClean="0">
                <a:solidFill>
                  <a:srgbClr val="FF0000"/>
                </a:solidFill>
                <a:latin typeface="Comic Sans MS" pitchFamily="66" charset="0"/>
              </a:rPr>
              <a:t>D)</a:t>
            </a:r>
            <a:r>
              <a:rPr lang="tr-TR" altLang="tr-TR" sz="2800" smtClean="0">
                <a:solidFill>
                  <a:srgbClr val="000000"/>
                </a:solidFill>
                <a:latin typeface="Comic Sans MS" pitchFamily="66" charset="0"/>
              </a:rPr>
              <a:t> IV       </a:t>
            </a:r>
            <a:r>
              <a:rPr lang="tr-TR" altLang="tr-TR" sz="2800" smtClean="0">
                <a:solidFill>
                  <a:srgbClr val="FF0000"/>
                </a:solidFill>
                <a:latin typeface="Comic Sans MS" pitchFamily="66" charset="0"/>
              </a:rPr>
              <a:t>E)</a:t>
            </a:r>
            <a:r>
              <a:rPr lang="tr-TR" altLang="tr-TR" sz="2800" smtClean="0">
                <a:solidFill>
                  <a:srgbClr val="000000"/>
                </a:solidFill>
                <a:latin typeface="Comic Sans MS" pitchFamily="66" charset="0"/>
              </a:rPr>
              <a:t> V</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(ÖSS-1996)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86724"/>
                                        </p:tgtEl>
                                        <p:attrNameLst>
                                          <p:attrName>style.visibility</p:attrName>
                                        </p:attrNameLst>
                                      </p:cBhvr>
                                      <p:to>
                                        <p:strVal val="visible"/>
                                      </p:to>
                                    </p:set>
                                    <p:anim calcmode="discrete" valueType="clr">
                                      <p:cBhvr override="childStyle">
                                        <p:cTn id="7" dur="80"/>
                                        <p:tgtEl>
                                          <p:spTgt spid="28672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6724"/>
                                        </p:tgtEl>
                                        <p:attrNameLst>
                                          <p:attrName>fillcolor</p:attrName>
                                        </p:attrNameLst>
                                      </p:cBhvr>
                                      <p:tavLst>
                                        <p:tav tm="0">
                                          <p:val>
                                            <p:clrVal>
                                              <a:schemeClr val="accent2"/>
                                            </p:clrVal>
                                          </p:val>
                                        </p:tav>
                                        <p:tav tm="50000">
                                          <p:val>
                                            <p:clrVal>
                                              <a:schemeClr val="hlink"/>
                                            </p:clrVal>
                                          </p:val>
                                        </p:tav>
                                      </p:tavLst>
                                    </p:anim>
                                    <p:set>
                                      <p:cBhvr>
                                        <p:cTn id="9" dur="80"/>
                                        <p:tgtEl>
                                          <p:spTgt spid="28672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4"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2" name="Rectangle 4"/>
          <p:cNvSpPr>
            <a:spLocks noGrp="1" noChangeArrowheads="1"/>
          </p:cNvSpPr>
          <p:nvPr>
            <p:ph type="title"/>
          </p:nvPr>
        </p:nvSpPr>
        <p:spPr>
          <a:xfrm>
            <a:off x="442913" y="103188"/>
            <a:ext cx="8243887" cy="6350000"/>
          </a:xfrm>
        </p:spPr>
        <p:txBody>
          <a:bodyPr/>
          <a:lstStyle/>
          <a:p>
            <a:pPr algn="l" eaLnBrk="1" hangingPunct="1">
              <a:defRPr/>
            </a:pPr>
            <a:r>
              <a:rPr lang="tr-TR" altLang="tr-TR" sz="2800" smtClean="0">
                <a:solidFill>
                  <a:srgbClr val="FF0000"/>
                </a:solidFill>
                <a:latin typeface="Comic Sans MS" pitchFamily="66" charset="0"/>
              </a:rPr>
              <a:t>ÇÖZÜM:</a:t>
            </a:r>
            <a:br>
              <a:rPr lang="tr-TR" altLang="tr-TR" sz="2800" smtClean="0">
                <a:solidFill>
                  <a:srgbClr val="FF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İçerik, eserde nelerden  söz edildiğinin belirtilmesidir. Temaları, konuları, kahramanları açıklayan cümleler içerikle ilgidir. Parçaya baktığımızda I. cümlede kitabın  dört bölümünün olduğu ve bunların tümünün  de makale olduğu söylenmiş. Bu içerikle değil biçimle alakalıdır.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Cevap: A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88772"/>
                                        </p:tgtEl>
                                        <p:attrNameLst>
                                          <p:attrName>style.visibility</p:attrName>
                                        </p:attrNameLst>
                                      </p:cBhvr>
                                      <p:to>
                                        <p:strVal val="visible"/>
                                      </p:to>
                                    </p:set>
                                    <p:anim calcmode="discrete" valueType="clr">
                                      <p:cBhvr override="childStyle">
                                        <p:cTn id="7" dur="80"/>
                                        <p:tgtEl>
                                          <p:spTgt spid="28877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88772"/>
                                        </p:tgtEl>
                                        <p:attrNameLst>
                                          <p:attrName>fillcolor</p:attrName>
                                        </p:attrNameLst>
                                      </p:cBhvr>
                                      <p:tavLst>
                                        <p:tav tm="0">
                                          <p:val>
                                            <p:clrVal>
                                              <a:schemeClr val="accent2"/>
                                            </p:clrVal>
                                          </p:val>
                                        </p:tav>
                                        <p:tav tm="50000">
                                          <p:val>
                                            <p:clrVal>
                                              <a:schemeClr val="hlink"/>
                                            </p:clrVal>
                                          </p:val>
                                        </p:tav>
                                      </p:tavLst>
                                    </p:anim>
                                    <p:set>
                                      <p:cBhvr>
                                        <p:cTn id="9" dur="80"/>
                                        <p:tgtEl>
                                          <p:spTgt spid="2887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8772"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8" name="Rectangle 4"/>
          <p:cNvSpPr>
            <a:spLocks noGrp="1" noChangeArrowheads="1"/>
          </p:cNvSpPr>
          <p:nvPr>
            <p:ph type="title"/>
          </p:nvPr>
        </p:nvSpPr>
        <p:spPr>
          <a:xfrm>
            <a:off x="442913" y="103188"/>
            <a:ext cx="8243887" cy="6494462"/>
          </a:xfrm>
        </p:spPr>
        <p:txBody>
          <a:bodyPr/>
          <a:lstStyle/>
          <a:p>
            <a:pPr eaLnBrk="1" hangingPunct="1">
              <a:defRPr/>
            </a:pPr>
            <a:r>
              <a:rPr lang="tr-TR" altLang="tr-TR" smtClean="0">
                <a:solidFill>
                  <a:srgbClr val="FF0000"/>
                </a:solidFill>
                <a:latin typeface="Comic Sans MS" pitchFamily="66" charset="0"/>
              </a:rPr>
              <a:t>CÜMLELER ARASINDAKİ ANLAM İLİŞKİLERİ</a:t>
            </a:r>
            <a:br>
              <a:rPr lang="tr-TR" altLang="tr-TR" smtClean="0">
                <a:solidFill>
                  <a:srgbClr val="FF0000"/>
                </a:solidFill>
                <a:latin typeface="Comic Sans MS" pitchFamily="66" charset="0"/>
              </a:rPr>
            </a:br>
            <a:r>
              <a:rPr lang="tr-TR" altLang="tr-TR" smtClean="0">
                <a:solidFill>
                  <a:srgbClr val="FF0000"/>
                </a:solidFill>
                <a:latin typeface="Comic Sans MS" pitchFamily="66" charset="0"/>
              </a:rPr>
              <a:t/>
            </a:r>
            <a:br>
              <a:rPr lang="tr-TR" altLang="tr-TR" smtClean="0">
                <a:solidFill>
                  <a:srgbClr val="FF0000"/>
                </a:solidFill>
                <a:latin typeface="Comic Sans MS" pitchFamily="66" charset="0"/>
              </a:rPr>
            </a:br>
            <a:r>
              <a:rPr lang="tr-TR" altLang="tr-TR" smtClean="0">
                <a:solidFill>
                  <a:srgbClr val="FF0000"/>
                </a:solidFill>
                <a:latin typeface="Comic Sans MS" pitchFamily="66" charset="0"/>
              </a:rPr>
              <a:t>1) </a:t>
            </a:r>
            <a:r>
              <a:rPr lang="tr-TR" altLang="tr-TR" smtClean="0">
                <a:solidFill>
                  <a:srgbClr val="000000"/>
                </a:solidFill>
                <a:latin typeface="Comic Sans MS" pitchFamily="66" charset="0"/>
              </a:rPr>
              <a:t>Amaç- Sonuç İlişkisi</a:t>
            </a:r>
            <a:br>
              <a:rPr lang="tr-TR" altLang="tr-TR" smtClean="0">
                <a:solidFill>
                  <a:srgbClr val="000000"/>
                </a:solidFill>
                <a:latin typeface="Comic Sans MS" pitchFamily="66" charset="0"/>
              </a:rPr>
            </a:br>
            <a:r>
              <a:rPr lang="tr-TR" altLang="tr-TR" smtClean="0">
                <a:latin typeface="Comic Sans MS" pitchFamily="66" charset="0"/>
              </a:rPr>
              <a:t> </a:t>
            </a:r>
            <a:r>
              <a:rPr lang="tr-TR" altLang="tr-TR" smtClean="0">
                <a:solidFill>
                  <a:srgbClr val="FF0000"/>
                </a:solidFill>
                <a:latin typeface="Comic Sans MS" pitchFamily="66" charset="0"/>
              </a:rPr>
              <a:t>2) </a:t>
            </a:r>
            <a:r>
              <a:rPr lang="tr-TR" altLang="tr-TR" smtClean="0">
                <a:solidFill>
                  <a:srgbClr val="000000"/>
                </a:solidFill>
                <a:latin typeface="Comic Sans MS" pitchFamily="66" charset="0"/>
              </a:rPr>
              <a:t>Neden-Sonuç İlişkisi</a:t>
            </a:r>
            <a:br>
              <a:rPr lang="tr-TR" altLang="tr-TR" smtClean="0">
                <a:solidFill>
                  <a:srgbClr val="000000"/>
                </a:solidFill>
                <a:latin typeface="Comic Sans MS" pitchFamily="66" charset="0"/>
              </a:rPr>
            </a:br>
            <a:r>
              <a:rPr lang="tr-TR" altLang="tr-TR" smtClean="0">
                <a:latin typeface="Comic Sans MS" pitchFamily="66" charset="0"/>
              </a:rPr>
              <a:t>  </a:t>
            </a:r>
            <a:r>
              <a:rPr lang="tr-TR" altLang="tr-TR" smtClean="0">
                <a:solidFill>
                  <a:srgbClr val="FF0000"/>
                </a:solidFill>
                <a:latin typeface="Comic Sans MS" pitchFamily="66" charset="0"/>
              </a:rPr>
              <a:t>3) </a:t>
            </a:r>
            <a:r>
              <a:rPr lang="tr-TR" altLang="tr-TR" smtClean="0">
                <a:solidFill>
                  <a:srgbClr val="000000"/>
                </a:solidFill>
                <a:latin typeface="Comic Sans MS" pitchFamily="66" charset="0"/>
              </a:rPr>
              <a:t>Koşul (şart) Cümleleri</a:t>
            </a:r>
            <a:br>
              <a:rPr lang="tr-TR" altLang="tr-TR" smtClean="0">
                <a:solidFill>
                  <a:srgbClr val="000000"/>
                </a:solidFill>
                <a:latin typeface="Comic Sans MS" pitchFamily="66" charset="0"/>
              </a:rPr>
            </a:br>
            <a:r>
              <a:rPr lang="tr-TR" altLang="tr-TR" smtClean="0">
                <a:solidFill>
                  <a:srgbClr val="000000"/>
                </a:solidFill>
                <a:latin typeface="Comic Sans MS" pitchFamily="66" charset="0"/>
              </a:rPr>
              <a:t/>
            </a:r>
            <a:br>
              <a:rPr lang="tr-TR" altLang="tr-TR" smtClean="0">
                <a:solidFill>
                  <a:srgbClr val="000000"/>
                </a:solidFill>
                <a:latin typeface="Comic Sans MS" pitchFamily="66" charset="0"/>
              </a:rPr>
            </a:br>
            <a:endParaRPr lang="tr-TR" altLang="tr-TR"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9748"/>
                                        </p:tgtEl>
                                        <p:attrNameLst>
                                          <p:attrName>style.visibility</p:attrName>
                                        </p:attrNameLst>
                                      </p:cBhvr>
                                      <p:to>
                                        <p:strVal val="visible"/>
                                      </p:to>
                                    </p:set>
                                    <p:anim calcmode="discrete" valueType="clr">
                                      <p:cBhvr override="childStyle">
                                        <p:cTn id="7" dur="80"/>
                                        <p:tgtEl>
                                          <p:spTgt spid="15974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9748"/>
                                        </p:tgtEl>
                                        <p:attrNameLst>
                                          <p:attrName>fillcolor</p:attrName>
                                        </p:attrNameLst>
                                      </p:cBhvr>
                                      <p:tavLst>
                                        <p:tav tm="0">
                                          <p:val>
                                            <p:clrVal>
                                              <a:schemeClr val="accent2"/>
                                            </p:clrVal>
                                          </p:val>
                                        </p:tav>
                                        <p:tav tm="50000">
                                          <p:val>
                                            <p:clrVal>
                                              <a:schemeClr val="hlink"/>
                                            </p:clrVal>
                                          </p:val>
                                        </p:tav>
                                      </p:tavLst>
                                    </p:anim>
                                    <p:set>
                                      <p:cBhvr>
                                        <p:cTn id="9" dur="80"/>
                                        <p:tgtEl>
                                          <p:spTgt spid="15974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6" name="Rectangle 4"/>
          <p:cNvSpPr>
            <a:spLocks noGrp="1" noChangeArrowheads="1"/>
          </p:cNvSpPr>
          <p:nvPr>
            <p:ph type="title"/>
          </p:nvPr>
        </p:nvSpPr>
        <p:spPr>
          <a:xfrm>
            <a:off x="442913" y="103188"/>
            <a:ext cx="8243887" cy="6350000"/>
          </a:xfrm>
        </p:spPr>
        <p:txBody>
          <a:bodyPr/>
          <a:lstStyle/>
          <a:p>
            <a:pPr algn="l" eaLnBrk="1" hangingPunct="1">
              <a:defRPr/>
            </a:pPr>
            <a:r>
              <a:rPr lang="tr-TR" altLang="tr-TR" sz="3200" smtClean="0">
                <a:solidFill>
                  <a:srgbClr val="000000"/>
                </a:solidFill>
                <a:latin typeface="Comic Sans MS" pitchFamily="66" charset="0"/>
              </a:rPr>
              <a:t>   </a:t>
            </a:r>
            <a:r>
              <a:rPr lang="tr-TR" altLang="tr-TR" sz="3600" b="1" smtClean="0">
                <a:solidFill>
                  <a:srgbClr val="FF0000"/>
                </a:solidFill>
                <a:latin typeface="Comic Sans MS" pitchFamily="66" charset="0"/>
              </a:rPr>
              <a:t>ÇÖZÜM:</a:t>
            </a: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“Yakınma” şikayetçi olma,dert yanma anlamlarına gelir.B’de “Aldığı getirmesini de öğrense” sözünden kişinin aldığını geri getirmemesinden yakınıldığı anlaşılıyor.Diğer seçenekler birer haber cümleleridir.Bir duygu aktarmıyor.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FF00FF"/>
                </a:solidFill>
                <a:latin typeface="Comic Sans MS" pitchFamily="66" charset="0"/>
              </a:rPr>
              <a:t/>
            </a:r>
            <a:br>
              <a:rPr lang="tr-TR" altLang="tr-TR" sz="3200" smtClean="0">
                <a:solidFill>
                  <a:srgbClr val="FF00FF"/>
                </a:solidFill>
                <a:latin typeface="Comic Sans MS" pitchFamily="66" charset="0"/>
              </a:rPr>
            </a:br>
            <a:r>
              <a:rPr lang="tr-TR" altLang="tr-TR" sz="3200" smtClean="0">
                <a:solidFill>
                  <a:srgbClr val="FF00FF"/>
                </a:solidFill>
                <a:latin typeface="Comic Sans MS" pitchFamily="66" charset="0"/>
              </a:rPr>
              <a:t>                                                  Cevap:B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38596"/>
                                        </p:tgtEl>
                                        <p:attrNameLst>
                                          <p:attrName>style.visibility</p:attrName>
                                        </p:attrNameLst>
                                      </p:cBhvr>
                                      <p:to>
                                        <p:strVal val="visible"/>
                                      </p:to>
                                    </p:set>
                                    <p:anim calcmode="discrete" valueType="clr">
                                      <p:cBhvr override="childStyle">
                                        <p:cTn id="7" dur="80"/>
                                        <p:tgtEl>
                                          <p:spTgt spid="23859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38596"/>
                                        </p:tgtEl>
                                        <p:attrNameLst>
                                          <p:attrName>fillcolor</p:attrName>
                                        </p:attrNameLst>
                                      </p:cBhvr>
                                      <p:tavLst>
                                        <p:tav tm="0">
                                          <p:val>
                                            <p:clrVal>
                                              <a:schemeClr val="accent2"/>
                                            </p:clrVal>
                                          </p:val>
                                        </p:tav>
                                        <p:tav tm="50000">
                                          <p:val>
                                            <p:clrVal>
                                              <a:schemeClr val="hlink"/>
                                            </p:clrVal>
                                          </p:val>
                                        </p:tav>
                                      </p:tavLst>
                                    </p:anim>
                                    <p:set>
                                      <p:cBhvr>
                                        <p:cTn id="9" dur="80"/>
                                        <p:tgtEl>
                                          <p:spTgt spid="23859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6"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2"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4000" smtClean="0">
                <a:solidFill>
                  <a:srgbClr val="FF0000"/>
                </a:solidFill>
                <a:latin typeface="Comic Sans MS" pitchFamily="66" charset="0"/>
              </a:rPr>
              <a:t>1)Amaç-Sonuç İlişkisi</a:t>
            </a:r>
            <a:br>
              <a:rPr lang="tr-TR" altLang="tr-TR" sz="4000" smtClean="0">
                <a:solidFill>
                  <a:srgbClr val="FF0000"/>
                </a:solidFill>
                <a:latin typeface="Comic Sans MS" pitchFamily="66" charset="0"/>
              </a:rPr>
            </a:br>
            <a:r>
              <a:rPr lang="tr-TR" altLang="tr-TR" sz="4000" smtClean="0">
                <a:latin typeface="Comic Sans MS" pitchFamily="66" charset="0"/>
              </a:rPr>
              <a:t/>
            </a:r>
            <a:br>
              <a:rPr lang="tr-TR" altLang="tr-TR" sz="4000" smtClean="0">
                <a:latin typeface="Comic Sans MS" pitchFamily="66" charset="0"/>
              </a:rPr>
            </a:br>
            <a:r>
              <a:rPr lang="tr-TR" altLang="tr-TR" sz="4000" smtClean="0">
                <a:solidFill>
                  <a:srgbClr val="000000"/>
                </a:solidFill>
                <a:latin typeface="Comic Sans MS" pitchFamily="66" charset="0"/>
              </a:rPr>
              <a:t>Bir parçada söylenen yargının  hangi amaçla yapıldığını açıklayan cümlelerdir. Amaç cümlelerinde genellikle “için, diye ve istemek” sözcükleri bulunur. Bu sözcüklerin yerine “amaç” sözcüğünü kullanabiliyorsak bu cümlelere amaç cümlesi diyebiliriz.</a:t>
            </a:r>
            <a:br>
              <a:rPr lang="tr-TR" altLang="tr-TR" sz="4000" smtClean="0">
                <a:solidFill>
                  <a:srgbClr val="000000"/>
                </a:solidFill>
                <a:latin typeface="Comic Sans MS" pitchFamily="66" charset="0"/>
              </a:rPr>
            </a:br>
            <a:endParaRPr lang="tr-TR" altLang="tr-TR" sz="40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0772"/>
                                        </p:tgtEl>
                                        <p:attrNameLst>
                                          <p:attrName>style.visibility</p:attrName>
                                        </p:attrNameLst>
                                      </p:cBhvr>
                                      <p:to>
                                        <p:strVal val="visible"/>
                                      </p:to>
                                    </p:set>
                                    <p:anim calcmode="discrete" valueType="clr">
                                      <p:cBhvr override="childStyle">
                                        <p:cTn id="7" dur="80"/>
                                        <p:tgtEl>
                                          <p:spTgt spid="16077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0772"/>
                                        </p:tgtEl>
                                        <p:attrNameLst>
                                          <p:attrName>fillcolor</p:attrName>
                                        </p:attrNameLst>
                                      </p:cBhvr>
                                      <p:tavLst>
                                        <p:tav tm="0">
                                          <p:val>
                                            <p:clrVal>
                                              <a:schemeClr val="accent2"/>
                                            </p:clrVal>
                                          </p:val>
                                        </p:tav>
                                        <p:tav tm="50000">
                                          <p:val>
                                            <p:clrVal>
                                              <a:schemeClr val="hlink"/>
                                            </p:clrVal>
                                          </p:val>
                                        </p:tav>
                                      </p:tavLst>
                                    </p:anim>
                                    <p:set>
                                      <p:cBhvr>
                                        <p:cTn id="9" dur="80"/>
                                        <p:tgtEl>
                                          <p:spTgt spid="16077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2"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6"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2800" smtClean="0">
                <a:solidFill>
                  <a:srgbClr val="FF0000"/>
                </a:solidFill>
                <a:latin typeface="Comic Sans MS" pitchFamily="66" charset="0"/>
              </a:rPr>
              <a:t>Örnekler:</a:t>
            </a:r>
            <a:r>
              <a:rPr lang="tr-TR" altLang="tr-TR" sz="2800" smtClean="0">
                <a:latin typeface="Comic Sans MS" pitchFamily="66" charset="0"/>
              </a:rPr>
              <a:t> </a:t>
            </a:r>
            <a:br>
              <a:rPr lang="tr-TR" altLang="tr-TR" sz="2800" smtClean="0">
                <a:latin typeface="Comic Sans MS" pitchFamily="66" charset="0"/>
              </a:rPr>
            </a:br>
            <a:r>
              <a:rPr lang="tr-TR" altLang="tr-TR" sz="2800" smtClean="0">
                <a:latin typeface="Comic Sans MS" pitchFamily="66" charset="0"/>
              </a:rPr>
              <a:t/>
            </a:r>
            <a:br>
              <a:rPr lang="tr-TR" altLang="tr-TR" sz="2800" smtClean="0">
                <a:latin typeface="Comic Sans MS" pitchFamily="66" charset="0"/>
              </a:rPr>
            </a:br>
            <a:r>
              <a:rPr lang="tr-TR" altLang="tr-TR" sz="2800" smtClean="0">
                <a:solidFill>
                  <a:srgbClr val="000000"/>
                </a:solidFill>
                <a:latin typeface="Comic Sans MS" pitchFamily="66" charset="0"/>
              </a:rPr>
              <a:t>Sakladım göz yaşlarımı, vefasız yar görmesin diye.</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Şairin göz yaşlarını saklamadaki amacı sevgili sinin göz yaşlarını görmesini engellemektir.)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Bu romanı siz alıp okuyasınız diye yazdım. (Yazarın bu romanı yazmasının amacı alınıp okunmasıdır.</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İlerde ben de Orhan Veli gibi ünlü bir şair olmak istiyorum.</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(Kişi, ilerde ünlü bir şair olmayı amaçlamaktadır.)</a:t>
            </a:r>
            <a:r>
              <a:rPr lang="tr-TR" altLang="tr-TR" sz="4000" smtClean="0">
                <a:solidFill>
                  <a:srgbClr val="000000"/>
                </a:solidFill>
              </a:rPr>
              <a:t> </a:t>
            </a:r>
            <a:br>
              <a:rPr lang="tr-TR" altLang="tr-TR" sz="4000" smtClean="0">
                <a:solidFill>
                  <a:srgbClr val="000000"/>
                </a:solidFill>
              </a:rPr>
            </a:br>
            <a:endParaRPr lang="tr-TR" altLang="tr-TR" sz="4000"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1796"/>
                                        </p:tgtEl>
                                        <p:attrNameLst>
                                          <p:attrName>style.visibility</p:attrName>
                                        </p:attrNameLst>
                                      </p:cBhvr>
                                      <p:to>
                                        <p:strVal val="visible"/>
                                      </p:to>
                                    </p:set>
                                    <p:anim calcmode="discrete" valueType="clr">
                                      <p:cBhvr override="childStyle">
                                        <p:cTn id="7" dur="80"/>
                                        <p:tgtEl>
                                          <p:spTgt spid="16179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1796"/>
                                        </p:tgtEl>
                                        <p:attrNameLst>
                                          <p:attrName>fillcolor</p:attrName>
                                        </p:attrNameLst>
                                      </p:cBhvr>
                                      <p:tavLst>
                                        <p:tav tm="0">
                                          <p:val>
                                            <p:clrVal>
                                              <a:schemeClr val="accent2"/>
                                            </p:clrVal>
                                          </p:val>
                                        </p:tav>
                                        <p:tav tm="50000">
                                          <p:val>
                                            <p:clrVal>
                                              <a:schemeClr val="hlink"/>
                                            </p:clrVal>
                                          </p:val>
                                        </p:tav>
                                      </p:tavLst>
                                    </p:anim>
                                    <p:set>
                                      <p:cBhvr>
                                        <p:cTn id="9" dur="80"/>
                                        <p:tgtEl>
                                          <p:spTgt spid="16179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6"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20"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200" smtClean="0">
                <a:solidFill>
                  <a:srgbClr val="FF0000"/>
                </a:solidFill>
                <a:latin typeface="Comic Sans MS" pitchFamily="66" charset="0"/>
              </a:rPr>
              <a:t>2) Neden-Sonuç İlişkisi</a:t>
            </a:r>
            <a:br>
              <a:rPr lang="tr-TR" altLang="tr-TR" sz="3200" smtClean="0">
                <a:solidFill>
                  <a:srgbClr val="FF0000"/>
                </a:solidFill>
                <a:latin typeface="Comic Sans MS" pitchFamily="66" charset="0"/>
              </a:rPr>
            </a:br>
            <a:r>
              <a:rPr lang="tr-TR" altLang="tr-TR" sz="3200" smtClean="0">
                <a:solidFill>
                  <a:srgbClr val="FF0000"/>
                </a:solidFill>
                <a:latin typeface="Comic Sans MS" pitchFamily="66" charset="0"/>
              </a:rPr>
              <a:t>	</a:t>
            </a:r>
            <a:r>
              <a:rPr lang="tr-TR" altLang="tr-TR" sz="3200" smtClean="0">
                <a:solidFill>
                  <a:srgbClr val="000000"/>
                </a:solidFill>
                <a:latin typeface="Comic Sans MS" pitchFamily="66" charset="0"/>
              </a:rPr>
              <a:t>Bir cümledeki yargının, ki bu yargı temel ya da yan cümleciğin yükleminde olur, nedeninin, gerekçesinin söylendiği cümlelerdir. Cümlede yargı bildiren temel öğe olan “yüklem”e, “Neden?” sorusu sorulduğunda cevap alınması gerekir.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Bazen bir cümledeki yargının nedeni kendinden önceki yada sonraki cümlede olabilir. “Diye, için, neden, sebep, çünkü, bu yüzden” vb. sözcükler,ayrıca “-den, -mesi” ekleri anahtar sözcük ve eklerdir. Bunların geçtiği cümlelerde  “neden-sonuç” ilişkisi bulmak oldukça kolaylaşır.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2820"/>
                                        </p:tgtEl>
                                        <p:attrNameLst>
                                          <p:attrName>style.visibility</p:attrName>
                                        </p:attrNameLst>
                                      </p:cBhvr>
                                      <p:to>
                                        <p:strVal val="visible"/>
                                      </p:to>
                                    </p:set>
                                    <p:anim calcmode="discrete" valueType="clr">
                                      <p:cBhvr override="childStyle">
                                        <p:cTn id="7" dur="80"/>
                                        <p:tgtEl>
                                          <p:spTgt spid="16282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2820"/>
                                        </p:tgtEl>
                                        <p:attrNameLst>
                                          <p:attrName>fillcolor</p:attrName>
                                        </p:attrNameLst>
                                      </p:cBhvr>
                                      <p:tavLst>
                                        <p:tav tm="0">
                                          <p:val>
                                            <p:clrVal>
                                              <a:schemeClr val="accent2"/>
                                            </p:clrVal>
                                          </p:val>
                                        </p:tav>
                                        <p:tav tm="50000">
                                          <p:val>
                                            <p:clrVal>
                                              <a:schemeClr val="hlink"/>
                                            </p:clrVal>
                                          </p:val>
                                        </p:tav>
                                      </p:tavLst>
                                    </p:anim>
                                    <p:set>
                                      <p:cBhvr>
                                        <p:cTn id="9" dur="80"/>
                                        <p:tgtEl>
                                          <p:spTgt spid="16282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0"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4" name="Rectangle 4"/>
          <p:cNvSpPr>
            <a:spLocks noGrp="1" noChangeArrowheads="1"/>
          </p:cNvSpPr>
          <p:nvPr>
            <p:ph type="title"/>
          </p:nvPr>
        </p:nvSpPr>
        <p:spPr>
          <a:xfrm>
            <a:off x="442913" y="103188"/>
            <a:ext cx="8243887" cy="6421437"/>
          </a:xfrm>
        </p:spPr>
        <p:txBody>
          <a:bodyPr/>
          <a:lstStyle/>
          <a:p>
            <a:pPr eaLnBrk="1" hangingPunct="1">
              <a:defRPr/>
            </a:pPr>
            <a:r>
              <a:rPr lang="tr-TR" altLang="tr-TR" sz="3200" smtClean="0">
                <a:solidFill>
                  <a:srgbClr val="FF0000"/>
                </a:solidFill>
                <a:latin typeface="Comic Sans MS" pitchFamily="66" charset="0"/>
              </a:rPr>
              <a:t>Örnekler:</a:t>
            </a:r>
            <a:br>
              <a:rPr lang="tr-TR" altLang="tr-TR" sz="3200" smtClean="0">
                <a:solidFill>
                  <a:srgbClr val="FF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000000"/>
                </a:solidFill>
                <a:latin typeface="Comic Sans MS" pitchFamily="66" charset="0"/>
              </a:rPr>
              <a:t>Yar diye diye dilimde tüyler bitti.</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(Kişinin dilinde tüyler bitmesinin “nedeni” sevgiliye “yar ,yar” diye seslenmesidir.)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6000" smtClean="0">
                <a:solidFill>
                  <a:srgbClr val="FF0000"/>
                </a:solidFill>
                <a:latin typeface="Comic Sans MS" pitchFamily="66" charset="0"/>
              </a:rPr>
              <a:t>*</a:t>
            </a:r>
            <a:r>
              <a:rPr lang="tr-TR" altLang="tr-TR" sz="3200" smtClean="0">
                <a:solidFill>
                  <a:srgbClr val="000000"/>
                </a:solidFill>
                <a:latin typeface="Comic Sans MS" pitchFamily="66" charset="0"/>
              </a:rPr>
              <a:t>”Öksürüğüm geçsin diye şurup içtim. cümlesinde de “diye” sözcüğü geçmektedir; ancak bu cümlede kişinin şurup içmedeki amacı açıklanmıştır.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3844"/>
                                        </p:tgtEl>
                                        <p:attrNameLst>
                                          <p:attrName>style.visibility</p:attrName>
                                        </p:attrNameLst>
                                      </p:cBhvr>
                                      <p:to>
                                        <p:strVal val="visible"/>
                                      </p:to>
                                    </p:set>
                                    <p:anim calcmode="discrete" valueType="clr">
                                      <p:cBhvr override="childStyle">
                                        <p:cTn id="7" dur="80"/>
                                        <p:tgtEl>
                                          <p:spTgt spid="16384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3844"/>
                                        </p:tgtEl>
                                        <p:attrNameLst>
                                          <p:attrName>fillcolor</p:attrName>
                                        </p:attrNameLst>
                                      </p:cBhvr>
                                      <p:tavLst>
                                        <p:tav tm="0">
                                          <p:val>
                                            <p:clrVal>
                                              <a:schemeClr val="accent2"/>
                                            </p:clrVal>
                                          </p:val>
                                        </p:tav>
                                        <p:tav tm="50000">
                                          <p:val>
                                            <p:clrVal>
                                              <a:schemeClr val="hlink"/>
                                            </p:clrVal>
                                          </p:val>
                                        </p:tav>
                                      </p:tavLst>
                                    </p:anim>
                                    <p:set>
                                      <p:cBhvr>
                                        <p:cTn id="9" dur="80"/>
                                        <p:tgtEl>
                                          <p:spTgt spid="16384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4"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8"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3600" smtClean="0">
                <a:solidFill>
                  <a:srgbClr val="000000"/>
                </a:solidFill>
                <a:latin typeface="Comic Sans MS" pitchFamily="66" charset="0"/>
              </a:rPr>
              <a:t>-den ve -mesi ekleriyle kurulan “neden- sonuç” cümleleri:</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“Kolu kanadı kırılmış, sapan sürmekten”</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“Tabanları yarılmış yol yürümekten”</a:t>
            </a:r>
            <a:br>
              <a:rPr lang="tr-TR" altLang="tr-TR" sz="3600" smtClean="0">
                <a:solidFill>
                  <a:srgbClr val="000000"/>
                </a:solidFill>
                <a:latin typeface="Comic Sans MS" pitchFamily="66" charset="0"/>
              </a:rPr>
            </a:br>
            <a:r>
              <a:rPr lang="tr-TR" altLang="tr-TR" sz="3600" smtClean="0">
                <a:solidFill>
                  <a:srgbClr val="000000"/>
                </a:solidFill>
                <a:latin typeface="Comic Sans MS" pitchFamily="66" charset="0"/>
              </a:rPr>
              <a:t>“Havanın aniden bozması işlerimizi alt üst etti.”</a:t>
            </a:r>
            <a:br>
              <a:rPr lang="tr-TR" altLang="tr-TR" sz="3600" smtClean="0">
                <a:solidFill>
                  <a:srgbClr val="000000"/>
                </a:solidFill>
                <a:latin typeface="Comic Sans MS" pitchFamily="66" charset="0"/>
              </a:rPr>
            </a:br>
            <a:r>
              <a:rPr lang="tr-TR" altLang="tr-TR" sz="3600" smtClean="0">
                <a:latin typeface="Comic Sans MS" pitchFamily="66" charset="0"/>
              </a:rPr>
              <a:t/>
            </a:r>
            <a:br>
              <a:rPr lang="tr-TR" altLang="tr-TR" sz="3600" smtClean="0">
                <a:latin typeface="Comic Sans MS" pitchFamily="66" charset="0"/>
              </a:rPr>
            </a:br>
            <a:endParaRPr lang="tr-TR" altLang="tr-TR" sz="36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4868"/>
                                        </p:tgtEl>
                                        <p:attrNameLst>
                                          <p:attrName>style.visibility</p:attrName>
                                        </p:attrNameLst>
                                      </p:cBhvr>
                                      <p:to>
                                        <p:strVal val="visible"/>
                                      </p:to>
                                    </p:set>
                                    <p:anim calcmode="discrete" valueType="clr">
                                      <p:cBhvr override="childStyle">
                                        <p:cTn id="7" dur="80"/>
                                        <p:tgtEl>
                                          <p:spTgt spid="16486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4868"/>
                                        </p:tgtEl>
                                        <p:attrNameLst>
                                          <p:attrName>fillcolor</p:attrName>
                                        </p:attrNameLst>
                                      </p:cBhvr>
                                      <p:tavLst>
                                        <p:tav tm="0">
                                          <p:val>
                                            <p:clrVal>
                                              <a:schemeClr val="accent2"/>
                                            </p:clrVal>
                                          </p:val>
                                        </p:tav>
                                        <p:tav tm="50000">
                                          <p:val>
                                            <p:clrVal>
                                              <a:schemeClr val="hlink"/>
                                            </p:clrVal>
                                          </p:val>
                                        </p:tav>
                                      </p:tavLst>
                                    </p:anim>
                                    <p:set>
                                      <p:cBhvr>
                                        <p:cTn id="9" dur="80"/>
                                        <p:tgtEl>
                                          <p:spTgt spid="16486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68"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2"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500" smtClean="0">
                <a:solidFill>
                  <a:srgbClr val="000000"/>
                </a:solidFill>
                <a:latin typeface="Comic Sans MS" pitchFamily="66" charset="0"/>
              </a:rPr>
              <a:t>Aşağıdaki cümlelerde (neden, sebep, çünkü, bu yüzden, diye, için, -mesi, -den) sözcük ve ekleri geçmediği halde,bunlar da neden- sonuç cümleleridir.</a:t>
            </a:r>
            <a:br>
              <a:rPr lang="tr-TR" altLang="tr-TR" sz="3500" smtClean="0">
                <a:solidFill>
                  <a:srgbClr val="000000"/>
                </a:solidFill>
                <a:latin typeface="Comic Sans MS" pitchFamily="66" charset="0"/>
              </a:rPr>
            </a:br>
            <a:r>
              <a:rPr lang="tr-TR" altLang="tr-TR" sz="3500" smtClean="0">
                <a:solidFill>
                  <a:srgbClr val="000000"/>
                </a:solidFill>
                <a:latin typeface="Comic Sans MS" pitchFamily="66" charset="0"/>
              </a:rPr>
              <a:t/>
            </a:r>
            <a:br>
              <a:rPr lang="tr-TR" altLang="tr-TR" sz="3500" smtClean="0">
                <a:solidFill>
                  <a:srgbClr val="000000"/>
                </a:solidFill>
                <a:latin typeface="Comic Sans MS" pitchFamily="66" charset="0"/>
              </a:rPr>
            </a:br>
            <a:r>
              <a:rPr lang="tr-TR" altLang="tr-TR" sz="3500" smtClean="0">
                <a:solidFill>
                  <a:srgbClr val="000000"/>
                </a:solidFill>
                <a:latin typeface="Comic Sans MS" pitchFamily="66" charset="0"/>
              </a:rPr>
              <a:t>“Sıkılgan karakterli olmam, onunla rahatça konuşmamı engelliyordu.”</a:t>
            </a:r>
            <a:br>
              <a:rPr lang="tr-TR" altLang="tr-TR" sz="3500" smtClean="0">
                <a:solidFill>
                  <a:srgbClr val="000000"/>
                </a:solidFill>
                <a:latin typeface="Comic Sans MS" pitchFamily="66" charset="0"/>
              </a:rPr>
            </a:br>
            <a:r>
              <a:rPr lang="tr-TR" altLang="tr-TR" sz="3500" smtClean="0">
                <a:solidFill>
                  <a:srgbClr val="000000"/>
                </a:solidFill>
                <a:latin typeface="Comic Sans MS" pitchFamily="66" charset="0"/>
              </a:rPr>
              <a:t/>
            </a:r>
            <a:br>
              <a:rPr lang="tr-TR" altLang="tr-TR" sz="3500" smtClean="0">
                <a:solidFill>
                  <a:srgbClr val="000000"/>
                </a:solidFill>
                <a:latin typeface="Comic Sans MS" pitchFamily="66" charset="0"/>
              </a:rPr>
            </a:br>
            <a:r>
              <a:rPr lang="tr-TR" altLang="tr-TR" sz="3500" smtClean="0">
                <a:solidFill>
                  <a:srgbClr val="000000"/>
                </a:solidFill>
                <a:latin typeface="Comic Sans MS" pitchFamily="66" charset="0"/>
              </a:rPr>
              <a:t>“Kafiyesiz ve ölçüsüz olarak yazılan şiirler  kolayca ezberlenemiyor.”</a:t>
            </a:r>
            <a:br>
              <a:rPr lang="tr-TR" altLang="tr-TR" sz="3500" smtClean="0">
                <a:solidFill>
                  <a:srgbClr val="000000"/>
                </a:solidFill>
                <a:latin typeface="Comic Sans MS" pitchFamily="66" charset="0"/>
              </a:rPr>
            </a:br>
            <a:endParaRPr lang="tr-TR" altLang="tr-TR" sz="35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5892"/>
                                        </p:tgtEl>
                                        <p:attrNameLst>
                                          <p:attrName>style.visibility</p:attrName>
                                        </p:attrNameLst>
                                      </p:cBhvr>
                                      <p:to>
                                        <p:strVal val="visible"/>
                                      </p:to>
                                    </p:set>
                                    <p:anim calcmode="discrete" valueType="clr">
                                      <p:cBhvr override="childStyle">
                                        <p:cTn id="7" dur="80"/>
                                        <p:tgtEl>
                                          <p:spTgt spid="16589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5892"/>
                                        </p:tgtEl>
                                        <p:attrNameLst>
                                          <p:attrName>fillcolor</p:attrName>
                                        </p:attrNameLst>
                                      </p:cBhvr>
                                      <p:tavLst>
                                        <p:tav tm="0">
                                          <p:val>
                                            <p:clrVal>
                                              <a:schemeClr val="accent2"/>
                                            </p:clrVal>
                                          </p:val>
                                        </p:tav>
                                        <p:tav tm="50000">
                                          <p:val>
                                            <p:clrVal>
                                              <a:schemeClr val="hlink"/>
                                            </p:clrVal>
                                          </p:val>
                                        </p:tav>
                                      </p:tavLst>
                                    </p:anim>
                                    <p:set>
                                      <p:cBhvr>
                                        <p:cTn id="9" dur="80"/>
                                        <p:tgtEl>
                                          <p:spTgt spid="16589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2"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6" name="Rectangle 4"/>
          <p:cNvSpPr>
            <a:spLocks noGrp="1" noChangeArrowheads="1"/>
          </p:cNvSpPr>
          <p:nvPr>
            <p:ph type="title"/>
          </p:nvPr>
        </p:nvSpPr>
        <p:spPr>
          <a:xfrm>
            <a:off x="442913" y="103188"/>
            <a:ext cx="8243887" cy="6494462"/>
          </a:xfrm>
        </p:spPr>
        <p:txBody>
          <a:bodyPr/>
          <a:lstStyle/>
          <a:p>
            <a:pPr algn="l" eaLnBrk="1" hangingPunct="1">
              <a:defRPr/>
            </a:pPr>
            <a:r>
              <a:rPr lang="tr-TR" altLang="tr-TR" sz="2800" b="1" smtClean="0">
                <a:solidFill>
                  <a:srgbClr val="FF0000"/>
                </a:solidFill>
                <a:latin typeface="Comic Sans MS" pitchFamily="66" charset="0"/>
              </a:rPr>
              <a:t/>
            </a:r>
            <a:br>
              <a:rPr lang="tr-TR" altLang="tr-TR" sz="2800" b="1" smtClean="0">
                <a:solidFill>
                  <a:srgbClr val="FF0000"/>
                </a:solidFill>
                <a:latin typeface="Comic Sans MS" pitchFamily="66" charset="0"/>
              </a:rPr>
            </a:br>
            <a:r>
              <a:rPr lang="tr-TR" altLang="tr-TR" sz="2800" b="1" smtClean="0">
                <a:solidFill>
                  <a:srgbClr val="000000"/>
                </a:solidFill>
                <a:latin typeface="Comic Sans MS" pitchFamily="66" charset="0"/>
              </a:rPr>
              <a:t>Aşağıdaki dizelerin hangisinde yargı, gerekçesiyle birlikte verilmiştir?</a:t>
            </a:r>
            <a:r>
              <a:rPr lang="tr-TR" altLang="tr-TR" sz="2800" smtClean="0">
                <a:solidFill>
                  <a:srgbClr val="000000"/>
                </a:solidFill>
                <a:latin typeface="Comic Sans MS" pitchFamily="66" charset="0"/>
              </a:rPr>
              <a:t/>
            </a:r>
            <a:br>
              <a:rPr lang="tr-TR" altLang="tr-TR" sz="2800" smtClean="0">
                <a:solidFill>
                  <a:srgbClr val="000000"/>
                </a:solidFill>
                <a:latin typeface="Comic Sans MS" pitchFamily="66" charset="0"/>
              </a:rPr>
            </a:br>
            <a:r>
              <a:rPr lang="tr-TR" altLang="tr-TR" sz="2800" smtClean="0">
                <a:latin typeface="Comic Sans MS" pitchFamily="66" charset="0"/>
              </a:rPr>
              <a:t/>
            </a:r>
            <a:br>
              <a:rPr lang="tr-TR" altLang="tr-TR" sz="2800" smtClean="0">
                <a:latin typeface="Comic Sans MS" pitchFamily="66" charset="0"/>
              </a:rPr>
            </a:br>
            <a:r>
              <a:rPr lang="tr-TR" altLang="tr-TR" sz="2800" smtClean="0">
                <a:solidFill>
                  <a:srgbClr val="FF0000"/>
                </a:solidFill>
                <a:latin typeface="Comic Sans MS" pitchFamily="66" charset="0"/>
              </a:rPr>
              <a:t>A)</a:t>
            </a:r>
            <a:r>
              <a:rPr lang="tr-TR" altLang="tr-TR" sz="2800" smtClean="0">
                <a:latin typeface="Comic Sans MS" pitchFamily="66" charset="0"/>
              </a:rPr>
              <a:t> </a:t>
            </a:r>
            <a:r>
              <a:rPr lang="tr-TR" altLang="tr-TR" sz="2800" smtClean="0">
                <a:solidFill>
                  <a:srgbClr val="000000"/>
                </a:solidFill>
                <a:latin typeface="Comic Sans MS" pitchFamily="66" charset="0"/>
              </a:rPr>
              <a:t>Herkese selam verdi  </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Beni ağlattı geçti</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 B)</a:t>
            </a:r>
            <a:r>
              <a:rPr lang="tr-TR" altLang="tr-TR" sz="2800" smtClean="0">
                <a:latin typeface="Comic Sans MS" pitchFamily="66" charset="0"/>
              </a:rPr>
              <a:t> </a:t>
            </a:r>
            <a:r>
              <a:rPr lang="tr-TR" altLang="tr-TR" sz="2800" smtClean="0">
                <a:solidFill>
                  <a:srgbClr val="000000"/>
                </a:solidFill>
                <a:latin typeface="Comic Sans MS" pitchFamily="66" charset="0"/>
              </a:rPr>
              <a:t>Gözlerimin yaşları</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Mermere aksa deler </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 </a:t>
            </a:r>
            <a:r>
              <a:rPr lang="tr-TR" altLang="tr-TR" sz="2800" smtClean="0">
                <a:solidFill>
                  <a:srgbClr val="FF00FF"/>
                </a:solidFill>
                <a:latin typeface="Comic Sans MS" pitchFamily="66" charset="0"/>
              </a:rPr>
              <a:t>C) Ben yarime gül demem </a:t>
            </a:r>
            <a:br>
              <a:rPr lang="tr-TR" altLang="tr-TR" sz="2800" smtClean="0">
                <a:solidFill>
                  <a:srgbClr val="FF00FF"/>
                </a:solidFill>
                <a:latin typeface="Comic Sans MS" pitchFamily="66" charset="0"/>
              </a:rPr>
            </a:br>
            <a:r>
              <a:rPr lang="tr-TR" altLang="tr-TR" sz="2800" smtClean="0">
                <a:solidFill>
                  <a:srgbClr val="FF00FF"/>
                </a:solidFill>
                <a:latin typeface="Comic Sans MS" pitchFamily="66" charset="0"/>
              </a:rPr>
              <a:t>     Gülün ömrü az olur</a:t>
            </a:r>
            <a:r>
              <a:rPr lang="tr-TR" altLang="tr-TR" sz="2800" smtClean="0">
                <a:latin typeface="Comic Sans MS" pitchFamily="66" charset="0"/>
              </a:rPr>
              <a:t/>
            </a:r>
            <a:br>
              <a:rPr lang="tr-TR" altLang="tr-TR" sz="2800" smtClean="0">
                <a:latin typeface="Comic Sans MS" pitchFamily="66" charset="0"/>
              </a:rPr>
            </a:br>
            <a:r>
              <a:rPr lang="tr-TR" altLang="tr-TR" sz="2800" smtClean="0">
                <a:latin typeface="Comic Sans MS" pitchFamily="66" charset="0"/>
              </a:rPr>
              <a:t> </a:t>
            </a:r>
            <a:r>
              <a:rPr lang="tr-TR" altLang="tr-TR" sz="2800" smtClean="0">
                <a:solidFill>
                  <a:srgbClr val="FF0000"/>
                </a:solidFill>
                <a:latin typeface="Comic Sans MS" pitchFamily="66" charset="0"/>
              </a:rPr>
              <a:t>D)</a:t>
            </a:r>
            <a:r>
              <a:rPr lang="tr-TR" altLang="tr-TR" sz="2800" smtClean="0">
                <a:latin typeface="Comic Sans MS" pitchFamily="66" charset="0"/>
              </a:rPr>
              <a:t> </a:t>
            </a:r>
            <a:r>
              <a:rPr lang="tr-TR" altLang="tr-TR" sz="2800" smtClean="0">
                <a:solidFill>
                  <a:srgbClr val="000000"/>
                </a:solidFill>
                <a:latin typeface="Comic Sans MS" pitchFamily="66" charset="0"/>
              </a:rPr>
              <a:t>Ben yarimi  unutamam</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Unutsa da o beni</a:t>
            </a:r>
            <a:br>
              <a:rPr lang="tr-TR" altLang="tr-TR" sz="2800" smtClean="0">
                <a:solidFill>
                  <a:srgbClr val="000000"/>
                </a:solidFill>
                <a:latin typeface="Comic Sans MS" pitchFamily="66" charset="0"/>
              </a:rPr>
            </a:br>
            <a:r>
              <a:rPr lang="tr-TR" altLang="tr-TR" sz="2800" smtClean="0">
                <a:solidFill>
                  <a:srgbClr val="FF0000"/>
                </a:solidFill>
                <a:latin typeface="Comic Sans MS" pitchFamily="66" charset="0"/>
              </a:rPr>
              <a:t> E)</a:t>
            </a:r>
            <a:r>
              <a:rPr lang="tr-TR" altLang="tr-TR" sz="2800" smtClean="0">
                <a:latin typeface="Comic Sans MS" pitchFamily="66" charset="0"/>
              </a:rPr>
              <a:t> </a:t>
            </a:r>
            <a:r>
              <a:rPr lang="tr-TR" altLang="tr-TR" sz="2800" smtClean="0">
                <a:solidFill>
                  <a:srgbClr val="000000"/>
                </a:solidFill>
                <a:latin typeface="Comic Sans MS" pitchFamily="66" charset="0"/>
              </a:rPr>
              <a:t>Rengini gülden almış</a:t>
            </a:r>
            <a:br>
              <a:rPr lang="tr-TR" altLang="tr-TR" sz="2800" smtClean="0">
                <a:solidFill>
                  <a:srgbClr val="000000"/>
                </a:solidFill>
                <a:latin typeface="Comic Sans MS" pitchFamily="66" charset="0"/>
              </a:rPr>
            </a:br>
            <a:r>
              <a:rPr lang="tr-TR" altLang="tr-TR" sz="2800" smtClean="0">
                <a:solidFill>
                  <a:srgbClr val="000000"/>
                </a:solidFill>
                <a:latin typeface="Comic Sans MS" pitchFamily="66" charset="0"/>
              </a:rPr>
              <a:t>     Kokusunu menekşeden</a:t>
            </a:r>
            <a:br>
              <a:rPr lang="tr-TR" altLang="tr-TR" sz="2800" smtClean="0">
                <a:solidFill>
                  <a:srgbClr val="000000"/>
                </a:solidFill>
                <a:latin typeface="Comic Sans MS" pitchFamily="66" charset="0"/>
              </a:rPr>
            </a:br>
            <a:endParaRPr lang="tr-TR" altLang="tr-TR" sz="2800" smtClean="0">
              <a:solidFill>
                <a:srgbClr val="000000"/>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6916"/>
                                        </p:tgtEl>
                                        <p:attrNameLst>
                                          <p:attrName>style.visibility</p:attrName>
                                        </p:attrNameLst>
                                      </p:cBhvr>
                                      <p:to>
                                        <p:strVal val="visible"/>
                                      </p:to>
                                    </p:set>
                                    <p:anim calcmode="discrete" valueType="clr">
                                      <p:cBhvr override="childStyle">
                                        <p:cTn id="7" dur="80"/>
                                        <p:tgtEl>
                                          <p:spTgt spid="16691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6916"/>
                                        </p:tgtEl>
                                        <p:attrNameLst>
                                          <p:attrName>fillcolor</p:attrName>
                                        </p:attrNameLst>
                                      </p:cBhvr>
                                      <p:tavLst>
                                        <p:tav tm="0">
                                          <p:val>
                                            <p:clrVal>
                                              <a:schemeClr val="accent2"/>
                                            </p:clrVal>
                                          </p:val>
                                        </p:tav>
                                        <p:tav tm="50000">
                                          <p:val>
                                            <p:clrVal>
                                              <a:schemeClr val="hlink"/>
                                            </p:clrVal>
                                          </p:val>
                                        </p:tav>
                                      </p:tavLst>
                                    </p:anim>
                                    <p:set>
                                      <p:cBhvr>
                                        <p:cTn id="9" dur="80"/>
                                        <p:tgtEl>
                                          <p:spTgt spid="16691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6"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0"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200" smtClean="0">
                <a:solidFill>
                  <a:srgbClr val="FF0000"/>
                </a:solidFill>
                <a:latin typeface="Comic Sans MS" pitchFamily="66" charset="0"/>
              </a:rPr>
              <a:t>Çözüm:</a:t>
            </a:r>
            <a:br>
              <a:rPr lang="tr-TR" altLang="tr-TR" sz="3200" smtClean="0">
                <a:solidFill>
                  <a:srgbClr val="FF0000"/>
                </a:solidFill>
                <a:latin typeface="Comic Sans MS" pitchFamily="66" charset="0"/>
              </a:rPr>
            </a:b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000000"/>
                </a:solidFill>
                <a:latin typeface="Comic Sans MS" pitchFamily="66" charset="0"/>
              </a:rPr>
              <a:t>Yargının gerekçesini bulabilmek için niçin sorusunu yargı bildiren cümleye sorarız.</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“Ben yarime gül demem” Niçin?</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“Gülün ömrü az olur” cevabını alırız. Diğer dizelerdeki cümlelere aynı işlemi uyguladığımızda cevabını alamayız.</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endParaRPr lang="tr-TR" altLang="tr-TR" sz="3200" smtClean="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7940"/>
                                        </p:tgtEl>
                                        <p:attrNameLst>
                                          <p:attrName>style.visibility</p:attrName>
                                        </p:attrNameLst>
                                      </p:cBhvr>
                                      <p:to>
                                        <p:strVal val="visible"/>
                                      </p:to>
                                    </p:set>
                                    <p:anim calcmode="discrete" valueType="clr">
                                      <p:cBhvr override="childStyle">
                                        <p:cTn id="7" dur="80"/>
                                        <p:tgtEl>
                                          <p:spTgt spid="16794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7940"/>
                                        </p:tgtEl>
                                        <p:attrNameLst>
                                          <p:attrName>fillcolor</p:attrName>
                                        </p:attrNameLst>
                                      </p:cBhvr>
                                      <p:tavLst>
                                        <p:tav tm="0">
                                          <p:val>
                                            <p:clrVal>
                                              <a:schemeClr val="accent2"/>
                                            </p:clrVal>
                                          </p:val>
                                        </p:tav>
                                        <p:tav tm="50000">
                                          <p:val>
                                            <p:clrVal>
                                              <a:schemeClr val="hlink"/>
                                            </p:clrVal>
                                          </p:val>
                                        </p:tav>
                                      </p:tavLst>
                                    </p:anim>
                                    <p:set>
                                      <p:cBhvr>
                                        <p:cTn id="9" dur="80"/>
                                        <p:tgtEl>
                                          <p:spTgt spid="16794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0"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4"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3200" smtClean="0">
                <a:solidFill>
                  <a:srgbClr val="000000"/>
                </a:solidFill>
                <a:latin typeface="Comic Sans MS" pitchFamily="66" charset="0"/>
              </a:rPr>
              <a:t>Aşağıdakilerden hangisinde birinci cümlecik ikincinin nedeni durumundadır?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A)</a:t>
            </a:r>
            <a:r>
              <a:rPr lang="tr-TR" altLang="tr-TR" sz="3200" smtClean="0">
                <a:latin typeface="Comic Sans MS" pitchFamily="66" charset="0"/>
              </a:rPr>
              <a:t> </a:t>
            </a:r>
            <a:r>
              <a:rPr lang="tr-TR" altLang="tr-TR" sz="3200" smtClean="0">
                <a:solidFill>
                  <a:srgbClr val="000000"/>
                </a:solidFill>
                <a:latin typeface="Comic Sans MS" pitchFamily="66" charset="0"/>
              </a:rPr>
              <a:t>Biraz daha yaklaşınca onu kıyafetinden tanıdı.</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B)</a:t>
            </a:r>
            <a:r>
              <a:rPr lang="tr-TR" altLang="tr-TR" sz="3200" smtClean="0">
                <a:latin typeface="Comic Sans MS" pitchFamily="66" charset="0"/>
              </a:rPr>
              <a:t> </a:t>
            </a:r>
            <a:r>
              <a:rPr lang="tr-TR" altLang="tr-TR" sz="3200" smtClean="0">
                <a:solidFill>
                  <a:srgbClr val="000000"/>
                </a:solidFill>
                <a:latin typeface="Comic Sans MS" pitchFamily="66" charset="0"/>
              </a:rPr>
              <a:t>Kar yağmıyorsa yola çıkmışlardır.</a:t>
            </a:r>
            <a:r>
              <a:rPr lang="tr-TR" altLang="tr-TR" sz="3200" smtClean="0">
                <a:latin typeface="Comic Sans MS" pitchFamily="66" charset="0"/>
              </a:rPr>
              <a:t/>
            </a:r>
            <a:br>
              <a:rPr lang="tr-TR" altLang="tr-TR" sz="3200" smtClean="0">
                <a:latin typeface="Comic Sans MS" pitchFamily="66" charset="0"/>
              </a:rPr>
            </a:br>
            <a:r>
              <a:rPr lang="tr-TR" altLang="tr-TR" sz="3200" smtClean="0">
                <a:solidFill>
                  <a:srgbClr val="FF3300"/>
                </a:solidFill>
                <a:latin typeface="Comic Sans MS" pitchFamily="66" charset="0"/>
              </a:rPr>
              <a:t>C)</a:t>
            </a:r>
            <a:r>
              <a:rPr lang="tr-TR" altLang="tr-TR" sz="3200" smtClean="0">
                <a:latin typeface="Comic Sans MS" pitchFamily="66" charset="0"/>
              </a:rPr>
              <a:t> </a:t>
            </a:r>
            <a:r>
              <a:rPr lang="tr-TR" altLang="tr-TR" sz="3200" smtClean="0">
                <a:solidFill>
                  <a:srgbClr val="000000"/>
                </a:solidFill>
                <a:latin typeface="Comic Sans MS" pitchFamily="66" charset="0"/>
              </a:rPr>
              <a:t>Geri gelmez beni arayacağını söylemişti ama aramadı.</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D)</a:t>
            </a:r>
            <a:r>
              <a:rPr lang="tr-TR" altLang="tr-TR" sz="3200" smtClean="0">
                <a:latin typeface="Comic Sans MS" pitchFamily="66" charset="0"/>
              </a:rPr>
              <a:t> </a:t>
            </a:r>
            <a:r>
              <a:rPr lang="tr-TR" altLang="tr-TR" sz="3200" smtClean="0">
                <a:solidFill>
                  <a:srgbClr val="000000"/>
                </a:solidFill>
                <a:latin typeface="Comic Sans MS" pitchFamily="66" charset="0"/>
              </a:rPr>
              <a:t>Fazla ışık gözlerime dokunduğundan perdeyi kapattım.</a:t>
            </a:r>
            <a:br>
              <a:rPr lang="tr-TR" altLang="tr-TR" sz="3200" smtClean="0">
                <a:solidFill>
                  <a:srgbClr val="000000"/>
                </a:solidFill>
                <a:latin typeface="Comic Sans MS" pitchFamily="66" charset="0"/>
              </a:rPr>
            </a:br>
            <a:r>
              <a:rPr lang="tr-TR" altLang="tr-TR" sz="3200" smtClean="0">
                <a:solidFill>
                  <a:srgbClr val="FF3300"/>
                </a:solidFill>
                <a:latin typeface="Comic Sans MS" pitchFamily="66" charset="0"/>
              </a:rPr>
              <a:t>E)</a:t>
            </a:r>
            <a:r>
              <a:rPr lang="tr-TR" altLang="tr-TR" sz="3200" smtClean="0">
                <a:latin typeface="Comic Sans MS" pitchFamily="66" charset="0"/>
              </a:rPr>
              <a:t> </a:t>
            </a:r>
            <a:r>
              <a:rPr lang="tr-TR" altLang="tr-TR" sz="3200" smtClean="0">
                <a:solidFill>
                  <a:srgbClr val="000000"/>
                </a:solidFill>
                <a:latin typeface="Comic Sans MS" pitchFamily="66" charset="0"/>
              </a:rPr>
              <a:t>Ana caddeyi geçtikten sonra okul yoluna girdiler.</a:t>
            </a:r>
            <a:br>
              <a:rPr lang="tr-TR" altLang="tr-TR" sz="3200" smtClean="0">
                <a:solidFill>
                  <a:srgbClr val="000000"/>
                </a:solidFill>
                <a:latin typeface="Comic Sans MS" pitchFamily="66" charset="0"/>
              </a:rPr>
            </a:br>
            <a:r>
              <a:rPr lang="tr-TR" altLang="tr-TR" sz="3200" smtClean="0">
                <a:solidFill>
                  <a:srgbClr val="000000"/>
                </a:solidFill>
                <a:latin typeface="Comic Sans MS" pitchFamily="66" charset="0"/>
              </a:rPr>
              <a:t>                                          (1986-ÖSS)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8964"/>
                                        </p:tgtEl>
                                        <p:attrNameLst>
                                          <p:attrName>style.visibility</p:attrName>
                                        </p:attrNameLst>
                                      </p:cBhvr>
                                      <p:to>
                                        <p:strVal val="visible"/>
                                      </p:to>
                                    </p:set>
                                    <p:anim calcmode="discrete" valueType="clr">
                                      <p:cBhvr override="childStyle">
                                        <p:cTn id="7" dur="80"/>
                                        <p:tgtEl>
                                          <p:spTgt spid="16896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8964"/>
                                        </p:tgtEl>
                                        <p:attrNameLst>
                                          <p:attrName>fillcolor</p:attrName>
                                        </p:attrNameLst>
                                      </p:cBhvr>
                                      <p:tavLst>
                                        <p:tav tm="0">
                                          <p:val>
                                            <p:clrVal>
                                              <a:schemeClr val="accent2"/>
                                            </p:clrVal>
                                          </p:val>
                                        </p:tav>
                                        <p:tav tm="50000">
                                          <p:val>
                                            <p:clrVal>
                                              <a:schemeClr val="hlink"/>
                                            </p:clrVal>
                                          </p:val>
                                        </p:tav>
                                      </p:tavLst>
                                    </p:anim>
                                    <p:set>
                                      <p:cBhvr>
                                        <p:cTn id="9" dur="80"/>
                                        <p:tgtEl>
                                          <p:spTgt spid="16896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4"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Rectangle 4"/>
          <p:cNvSpPr>
            <a:spLocks noGrp="1" noChangeArrowheads="1"/>
          </p:cNvSpPr>
          <p:nvPr>
            <p:ph type="title"/>
          </p:nvPr>
        </p:nvSpPr>
        <p:spPr>
          <a:xfrm>
            <a:off x="442913" y="103188"/>
            <a:ext cx="8243887" cy="6421437"/>
          </a:xfrm>
        </p:spPr>
        <p:txBody>
          <a:bodyPr/>
          <a:lstStyle/>
          <a:p>
            <a:pPr algn="l" eaLnBrk="1" hangingPunct="1">
              <a:defRPr/>
            </a:pPr>
            <a:r>
              <a:rPr lang="tr-TR" altLang="tr-TR" sz="2400" smtClean="0">
                <a:latin typeface="Comic Sans MS" pitchFamily="66" charset="0"/>
              </a:rPr>
              <a:t/>
            </a:r>
            <a:br>
              <a:rPr lang="tr-TR" altLang="tr-TR" sz="2400" smtClean="0">
                <a:latin typeface="Comic Sans MS" pitchFamily="66" charset="0"/>
              </a:rPr>
            </a:br>
            <a:r>
              <a:rPr lang="tr-TR" altLang="tr-TR" sz="2400" smtClean="0">
                <a:solidFill>
                  <a:srgbClr val="000000"/>
                </a:solidFill>
                <a:latin typeface="Comic Sans MS" pitchFamily="66" charset="0"/>
              </a:rPr>
              <a:t>(I) Günü gününe pek uymaz bu kentin. (II) Bir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bakarsın, yaz ortasında buz kesmişsin; bir bakarsın, kasım ortasında ceket fazla gelmiş.(III) Geçen eylül ayının son günü kente yağmur yağarken, kentin sırtını dayadığı dağa kar yağıyordu. (IV) Ertesi gün ise mayısın sonu güneşine benzeyen, pırıl pırıl bir hava... (V) Neredeyse tüm ekim ayı, böyle geçti. (VI) Oysa daha güneyimizdeki bir başka, kente çoktan kış gelmişti.</a:t>
            </a: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
            </a:r>
            <a:br>
              <a:rPr lang="tr-TR" altLang="tr-TR" sz="2400" b="1" smtClean="0">
                <a:solidFill>
                  <a:srgbClr val="000000"/>
                </a:solidFill>
                <a:latin typeface="Comic Sans MS" pitchFamily="66" charset="0"/>
              </a:rPr>
            </a:br>
            <a:r>
              <a:rPr lang="tr-TR" altLang="tr-TR" sz="2400" b="1" smtClean="0">
                <a:solidFill>
                  <a:srgbClr val="000000"/>
                </a:solidFill>
                <a:latin typeface="Comic Sans MS" pitchFamily="66" charset="0"/>
              </a:rPr>
              <a:t>Yukarıdaki parçada numaralandırılmış cümlelerden hangisi kendinden önceki cümlenin açıklaması durumundadır?  </a:t>
            </a: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latin typeface="Comic Sans MS" pitchFamily="66" charset="0"/>
              </a:rPr>
              <a:t> </a:t>
            </a:r>
            <a:r>
              <a:rPr lang="tr-TR" altLang="tr-TR" sz="2400" smtClean="0">
                <a:solidFill>
                  <a:srgbClr val="FF00FF"/>
                </a:solidFill>
                <a:latin typeface="Comic Sans MS" pitchFamily="66" charset="0"/>
              </a:rPr>
              <a:t>A)II </a:t>
            </a:r>
            <a:r>
              <a:rPr lang="tr-TR" altLang="tr-TR" sz="2400" smtClean="0">
                <a:latin typeface="Comic Sans MS" pitchFamily="66" charset="0"/>
              </a:rPr>
              <a:t>         </a:t>
            </a:r>
            <a:r>
              <a:rPr lang="tr-TR" altLang="tr-TR" sz="2400" smtClean="0">
                <a:solidFill>
                  <a:srgbClr val="FF0000"/>
                </a:solidFill>
                <a:latin typeface="Comic Sans MS" pitchFamily="66" charset="0"/>
              </a:rPr>
              <a:t>B)</a:t>
            </a:r>
            <a:r>
              <a:rPr lang="tr-TR" altLang="tr-TR" sz="2400" smtClean="0">
                <a:latin typeface="Comic Sans MS" pitchFamily="66" charset="0"/>
              </a:rPr>
              <a:t> </a:t>
            </a:r>
            <a:r>
              <a:rPr lang="tr-TR" altLang="tr-TR" sz="2400" smtClean="0">
                <a:solidFill>
                  <a:srgbClr val="000000"/>
                </a:solidFill>
                <a:latin typeface="Comic Sans MS" pitchFamily="66" charset="0"/>
              </a:rPr>
              <a:t>III</a:t>
            </a:r>
            <a:r>
              <a:rPr lang="tr-TR" altLang="tr-TR" sz="2400" smtClean="0">
                <a:latin typeface="Comic Sans MS" pitchFamily="66" charset="0"/>
              </a:rPr>
              <a:t>            </a:t>
            </a:r>
            <a:r>
              <a:rPr lang="tr-TR" altLang="tr-TR" sz="2400" smtClean="0">
                <a:solidFill>
                  <a:srgbClr val="FF0000"/>
                </a:solidFill>
                <a:latin typeface="Comic Sans MS" pitchFamily="66" charset="0"/>
              </a:rPr>
              <a:t>C) </a:t>
            </a:r>
            <a:r>
              <a:rPr lang="tr-TR" altLang="tr-TR" sz="2400" smtClean="0">
                <a:solidFill>
                  <a:srgbClr val="000000"/>
                </a:solidFill>
                <a:latin typeface="Comic Sans MS" pitchFamily="66" charset="0"/>
              </a:rPr>
              <a:t>IV</a:t>
            </a:r>
            <a:r>
              <a:rPr lang="tr-TR" altLang="tr-TR" sz="2400" smtClean="0">
                <a:latin typeface="Comic Sans MS" pitchFamily="66" charset="0"/>
              </a:rPr>
              <a:t>            </a:t>
            </a:r>
            <a:r>
              <a:rPr lang="tr-TR" altLang="tr-TR" sz="2400" smtClean="0">
                <a:solidFill>
                  <a:srgbClr val="FF0000"/>
                </a:solidFill>
                <a:latin typeface="Comic Sans MS" pitchFamily="66" charset="0"/>
              </a:rPr>
              <a:t>D) </a:t>
            </a:r>
            <a:r>
              <a:rPr lang="tr-TR" altLang="tr-TR" sz="2400" smtClean="0">
                <a:solidFill>
                  <a:srgbClr val="000000"/>
                </a:solidFill>
                <a:latin typeface="Comic Sans MS" pitchFamily="66" charset="0"/>
              </a:rPr>
              <a:t>V  </a:t>
            </a:r>
            <a:r>
              <a:rPr lang="tr-TR" altLang="tr-TR" sz="2400" smtClean="0">
                <a:latin typeface="Comic Sans MS" pitchFamily="66" charset="0"/>
              </a:rPr>
              <a:t>         </a:t>
            </a:r>
            <a:r>
              <a:rPr lang="tr-TR" altLang="tr-TR" sz="2400" smtClean="0">
                <a:solidFill>
                  <a:srgbClr val="FF0000"/>
                </a:solidFill>
                <a:latin typeface="Comic Sans MS" pitchFamily="66" charset="0"/>
              </a:rPr>
              <a:t>E) </a:t>
            </a:r>
            <a:r>
              <a:rPr lang="tr-TR" altLang="tr-TR" sz="2400" smtClean="0">
                <a:solidFill>
                  <a:srgbClr val="000000"/>
                </a:solidFill>
                <a:latin typeface="Comic Sans MS" pitchFamily="66" charset="0"/>
              </a:rPr>
              <a:t>VI</a:t>
            </a:r>
            <a:r>
              <a:rPr lang="tr-TR" altLang="tr-TR" sz="2400" smtClean="0">
                <a:latin typeface="Comic Sans MS" pitchFamily="66" charset="0"/>
              </a:rPr>
              <a:t/>
            </a:r>
            <a:br>
              <a:rPr lang="tr-TR" altLang="tr-TR" sz="2400" smtClean="0">
                <a:latin typeface="Comic Sans MS" pitchFamily="66" charset="0"/>
              </a:rPr>
            </a:br>
            <a:r>
              <a:rPr lang="tr-TR" altLang="tr-TR" sz="2400" smtClean="0">
                <a:latin typeface="Comic Sans MS" pitchFamily="66" charset="0"/>
              </a:rPr>
              <a:t/>
            </a:r>
            <a:br>
              <a:rPr lang="tr-TR" altLang="tr-TR" sz="2400" smtClean="0">
                <a:latin typeface="Comic Sans MS" pitchFamily="66" charset="0"/>
              </a:rPr>
            </a:br>
            <a:r>
              <a:rPr lang="tr-TR" altLang="tr-TR" sz="2400" smtClean="0">
                <a:solidFill>
                  <a:srgbClr val="000000"/>
                </a:solidFill>
                <a:latin typeface="Comic Sans MS" pitchFamily="66" charset="0"/>
              </a:rPr>
              <a:t/>
            </a:r>
            <a:br>
              <a:rPr lang="tr-TR" altLang="tr-TR" sz="2400" smtClean="0">
                <a:solidFill>
                  <a:srgbClr val="000000"/>
                </a:solidFill>
                <a:latin typeface="Comic Sans MS" pitchFamily="66" charset="0"/>
              </a:rPr>
            </a:br>
            <a:r>
              <a:rPr lang="tr-TR" altLang="tr-TR" sz="2400" smtClean="0">
                <a:solidFill>
                  <a:srgbClr val="000000"/>
                </a:solidFill>
                <a:latin typeface="Comic Sans MS" pitchFamily="66" charset="0"/>
              </a:rPr>
              <a:t>                                                             (ÖSS- 2000)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69988"/>
                                        </p:tgtEl>
                                        <p:attrNameLst>
                                          <p:attrName>style.visibility</p:attrName>
                                        </p:attrNameLst>
                                      </p:cBhvr>
                                      <p:to>
                                        <p:strVal val="visible"/>
                                      </p:to>
                                    </p:set>
                                    <p:anim calcmode="discrete" valueType="clr">
                                      <p:cBhvr override="childStyle">
                                        <p:cTn id="7" dur="80"/>
                                        <p:tgtEl>
                                          <p:spTgt spid="16998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69988"/>
                                        </p:tgtEl>
                                        <p:attrNameLst>
                                          <p:attrName>fillcolor</p:attrName>
                                        </p:attrNameLst>
                                      </p:cBhvr>
                                      <p:tavLst>
                                        <p:tav tm="0">
                                          <p:val>
                                            <p:clrVal>
                                              <a:schemeClr val="accent2"/>
                                            </p:clrVal>
                                          </p:val>
                                        </p:tav>
                                        <p:tav tm="50000">
                                          <p:val>
                                            <p:clrVal>
                                              <a:schemeClr val="hlink"/>
                                            </p:clrVal>
                                          </p:val>
                                        </p:tav>
                                      </p:tavLst>
                                    </p:anim>
                                    <p:set>
                                      <p:cBhvr>
                                        <p:cTn id="9" dur="80"/>
                                        <p:tgtEl>
                                          <p:spTgt spid="16998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8" grpId="0"/>
    </p:bldLst>
  </p:timing>
</p:sld>
</file>

<file path=ppt/theme/theme1.xml><?xml version="1.0" encoding="utf-8"?>
<a:theme xmlns:a="http://schemas.openxmlformats.org/drawingml/2006/main" name="Balonlar">
  <a:themeElements>
    <a:clrScheme name="Balonlar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fontScheme name="Balonlar">
      <a:majorFont>
        <a:latin typeface="Verdana"/>
        <a:ea typeface=""/>
        <a:cs typeface=""/>
      </a:majorFont>
      <a:minorFont>
        <a:latin typeface="Verdan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tr-TR" altLang="tr-TR" sz="2800" b="0" i="0" u="none" strike="noStrike" cap="none" normalizeH="0" baseline="0" smtClean="0">
            <a:ln>
              <a:noFill/>
            </a:ln>
            <a:solidFill>
              <a:srgbClr val="000000"/>
            </a:solidFill>
            <a:effectLst>
              <a:outerShdw blurRad="38100" dist="38100" dir="2700000" algn="tl">
                <a:srgbClr val="000000">
                  <a:alpha val="43137"/>
                </a:srgbClr>
              </a:outerShdw>
            </a:effectLst>
            <a:latin typeface="Comic Sans MS" pitchFamily="66"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tr-TR" altLang="tr-TR" sz="2800" b="0" i="0" u="none" strike="noStrike" cap="none" normalizeH="0" baseline="0" smtClean="0">
            <a:ln>
              <a:noFill/>
            </a:ln>
            <a:solidFill>
              <a:srgbClr val="000000"/>
            </a:solidFill>
            <a:effectLst>
              <a:outerShdw blurRad="38100" dist="38100" dir="2700000" algn="tl">
                <a:srgbClr val="000000">
                  <a:alpha val="43137"/>
                </a:srgbClr>
              </a:outerShdw>
            </a:effectLst>
            <a:latin typeface="Comic Sans MS" pitchFamily="66" charset="0"/>
          </a:defRPr>
        </a:defPPr>
      </a:lstStyle>
    </a:lnDef>
  </a:objectDefaults>
  <a:extraClrSchemeLst>
    <a:extraClrScheme>
      <a:clrScheme name="Balonlar 1">
        <a:dk1>
          <a:srgbClr val="9900CC"/>
        </a:dk1>
        <a:lt1>
          <a:srgbClr val="FFFFCC"/>
        </a:lt1>
        <a:dk2>
          <a:srgbClr val="000000"/>
        </a:dk2>
        <a:lt2>
          <a:srgbClr val="FFFFFF"/>
        </a:lt2>
        <a:accent1>
          <a:srgbClr val="666699"/>
        </a:accent1>
        <a:accent2>
          <a:srgbClr val="660066"/>
        </a:accent2>
        <a:accent3>
          <a:srgbClr val="AAAAAA"/>
        </a:accent3>
        <a:accent4>
          <a:srgbClr val="DADAAE"/>
        </a:accent4>
        <a:accent5>
          <a:srgbClr val="B8B8CA"/>
        </a:accent5>
        <a:accent6>
          <a:srgbClr val="5C005C"/>
        </a:accent6>
        <a:hlink>
          <a:srgbClr val="CC0000"/>
        </a:hlink>
        <a:folHlink>
          <a:srgbClr val="A50021"/>
        </a:folHlink>
      </a:clrScheme>
      <a:clrMap bg1="dk2" tx1="lt1" bg2="dk1" tx2="lt2" accent1="accent1" accent2="accent2" accent3="accent3" accent4="accent4" accent5="accent5" accent6="accent6" hlink="hlink" folHlink="folHlink"/>
    </a:extraClrScheme>
    <a:extraClrScheme>
      <a:clrScheme name="Balonlar 2">
        <a:dk1>
          <a:srgbClr val="990033"/>
        </a:dk1>
        <a:lt1>
          <a:srgbClr val="FFFFFF"/>
        </a:lt1>
        <a:dk2>
          <a:srgbClr val="000000"/>
        </a:dk2>
        <a:lt2>
          <a:srgbClr val="FFFFFF"/>
        </a:lt2>
        <a:accent1>
          <a:srgbClr val="FF3300"/>
        </a:accent1>
        <a:accent2>
          <a:srgbClr val="FF9900"/>
        </a:accent2>
        <a:accent3>
          <a:srgbClr val="AAAAAA"/>
        </a:accent3>
        <a:accent4>
          <a:srgbClr val="DADADA"/>
        </a:accent4>
        <a:accent5>
          <a:srgbClr val="FFADAA"/>
        </a:accent5>
        <a:accent6>
          <a:srgbClr val="E78A00"/>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Balonlar 3">
        <a:dk1>
          <a:srgbClr val="CCCCFF"/>
        </a:dk1>
        <a:lt1>
          <a:srgbClr val="FFFFCC"/>
        </a:lt1>
        <a:dk2>
          <a:srgbClr val="000000"/>
        </a:dk2>
        <a:lt2>
          <a:srgbClr val="FFFFFF"/>
        </a:lt2>
        <a:accent1>
          <a:srgbClr val="9999FF"/>
        </a:accent1>
        <a:accent2>
          <a:srgbClr val="33CCCC"/>
        </a:accent2>
        <a:accent3>
          <a:srgbClr val="AAAAAA"/>
        </a:accent3>
        <a:accent4>
          <a:srgbClr val="DADAAE"/>
        </a:accent4>
        <a:accent5>
          <a:srgbClr val="CACAFF"/>
        </a:accent5>
        <a:accent6>
          <a:srgbClr val="2DB9B9"/>
        </a:accent6>
        <a:hlink>
          <a:srgbClr val="66FFFF"/>
        </a:hlink>
        <a:folHlink>
          <a:srgbClr val="660066"/>
        </a:folHlink>
      </a:clrScheme>
      <a:clrMap bg1="dk2" tx1="lt1" bg2="dk1" tx2="lt2" accent1="accent1" accent2="accent2" accent3="accent3" accent4="accent4" accent5="accent5" accent6="accent6" hlink="hlink" folHlink="folHlink"/>
    </a:extraClrScheme>
    <a:extraClrScheme>
      <a:clrScheme name="Balonlar 4">
        <a:dk1>
          <a:srgbClr val="000000"/>
        </a:dk1>
        <a:lt1>
          <a:srgbClr val="F8F8F8"/>
        </a:lt1>
        <a:dk2>
          <a:srgbClr val="800000"/>
        </a:dk2>
        <a:lt2>
          <a:srgbClr val="FFFFFF"/>
        </a:lt2>
        <a:accent1>
          <a:srgbClr val="FF3300"/>
        </a:accent1>
        <a:accent2>
          <a:srgbClr val="FF5050"/>
        </a:accent2>
        <a:accent3>
          <a:srgbClr val="C0AAAA"/>
        </a:accent3>
        <a:accent4>
          <a:srgbClr val="D4D4D4"/>
        </a:accent4>
        <a:accent5>
          <a:srgbClr val="FFADAA"/>
        </a:accent5>
        <a:accent6>
          <a:srgbClr val="E74848"/>
        </a:accent6>
        <a:hlink>
          <a:srgbClr val="FF9999"/>
        </a:hlink>
        <a:folHlink>
          <a:srgbClr val="FF9966"/>
        </a:folHlink>
      </a:clrScheme>
      <a:clrMap bg1="dk2" tx1="lt1" bg2="dk1" tx2="lt2" accent1="accent1" accent2="accent2" accent3="accent3" accent4="accent4" accent5="accent5" accent6="accent6" hlink="hlink" folHlink="folHlink"/>
    </a:extraClrScheme>
    <a:extraClrScheme>
      <a:clrScheme name="Balonlar 5">
        <a:dk1>
          <a:srgbClr val="666699"/>
        </a:dk1>
        <a:lt1>
          <a:srgbClr val="FFFFFF"/>
        </a:lt1>
        <a:dk2>
          <a:srgbClr val="000066"/>
        </a:dk2>
        <a:lt2>
          <a:srgbClr val="CCECFF"/>
        </a:lt2>
        <a:accent1>
          <a:srgbClr val="009999"/>
        </a:accent1>
        <a:accent2>
          <a:srgbClr val="0099CC"/>
        </a:accent2>
        <a:accent3>
          <a:srgbClr val="AAAAB8"/>
        </a:accent3>
        <a:accent4>
          <a:srgbClr val="DADADA"/>
        </a:accent4>
        <a:accent5>
          <a:srgbClr val="AACACA"/>
        </a:accent5>
        <a:accent6>
          <a:srgbClr val="008AB9"/>
        </a:accent6>
        <a:hlink>
          <a:srgbClr val="CC99FF"/>
        </a:hlink>
        <a:folHlink>
          <a:srgbClr val="3366CC"/>
        </a:folHlink>
      </a:clrScheme>
      <a:clrMap bg1="dk2" tx1="lt1" bg2="dk1" tx2="lt2" accent1="accent1" accent2="accent2" accent3="accent3" accent4="accent4" accent5="accent5" accent6="accent6" hlink="hlink" folHlink="folHlink"/>
    </a:extraClrScheme>
    <a:extraClrScheme>
      <a:clrScheme name="Balonlar 6">
        <a:dk1>
          <a:srgbClr val="99CC00"/>
        </a:dk1>
        <a:lt1>
          <a:srgbClr val="FFFFFF"/>
        </a:lt1>
        <a:dk2>
          <a:srgbClr val="009900"/>
        </a:dk2>
        <a:lt2>
          <a:srgbClr val="FFFF99"/>
        </a:lt2>
        <a:accent1>
          <a:srgbClr val="336600"/>
        </a:accent1>
        <a:accent2>
          <a:srgbClr val="008000"/>
        </a:accent2>
        <a:accent3>
          <a:srgbClr val="AACAAA"/>
        </a:accent3>
        <a:accent4>
          <a:srgbClr val="DADADA"/>
        </a:accent4>
        <a:accent5>
          <a:srgbClr val="ADB8AA"/>
        </a:accent5>
        <a:accent6>
          <a:srgbClr val="007300"/>
        </a:accent6>
        <a:hlink>
          <a:srgbClr val="CCCC00"/>
        </a:hlink>
        <a:folHlink>
          <a:srgbClr val="33CC33"/>
        </a:folHlink>
      </a:clrScheme>
      <a:clrMap bg1="dk2" tx1="lt1" bg2="dk1" tx2="lt2" accent1="accent1" accent2="accent2" accent3="accent3" accent4="accent4" accent5="accent5" accent6="accent6" hlink="hlink" folHlink="folHlink"/>
    </a:extraClrScheme>
    <a:extraClrScheme>
      <a:clrScheme name="Balonlar 7">
        <a:dk1>
          <a:srgbClr val="000066"/>
        </a:dk1>
        <a:lt1>
          <a:srgbClr val="E1F4FF"/>
        </a:lt1>
        <a:dk2>
          <a:srgbClr val="000066"/>
        </a:dk2>
        <a:lt2>
          <a:srgbClr val="CCCCFF"/>
        </a:lt2>
        <a:accent1>
          <a:srgbClr val="9999FF"/>
        </a:accent1>
        <a:accent2>
          <a:srgbClr val="33CCCC"/>
        </a:accent2>
        <a:accent3>
          <a:srgbClr val="EEF8FF"/>
        </a:accent3>
        <a:accent4>
          <a:srgbClr val="000056"/>
        </a:accent4>
        <a:accent5>
          <a:srgbClr val="CACAFF"/>
        </a:accent5>
        <a:accent6>
          <a:srgbClr val="2DB9B9"/>
        </a:accent6>
        <a:hlink>
          <a:srgbClr val="66FFFF"/>
        </a:hlink>
        <a:folHlink>
          <a:srgbClr val="660066"/>
        </a:folHlink>
      </a:clrScheme>
      <a:clrMap bg1="lt1" tx1="dk1" bg2="lt2" tx2="dk2" accent1="accent1" accent2="accent2" accent3="accent3" accent4="accent4" accent5="accent5" accent6="accent6" hlink="hlink" folHlink="folHlink"/>
    </a:extraClrScheme>
    <a:extraClrScheme>
      <a:clrScheme name="Balonlar 8">
        <a:dk1>
          <a:srgbClr val="006699"/>
        </a:dk1>
        <a:lt1>
          <a:srgbClr val="FFFFFF"/>
        </a:lt1>
        <a:dk2>
          <a:srgbClr val="006666"/>
        </a:dk2>
        <a:lt2>
          <a:srgbClr val="FFFFCC"/>
        </a:lt2>
        <a:accent1>
          <a:srgbClr val="EDFAD2"/>
        </a:accent1>
        <a:accent2>
          <a:srgbClr val="EBF7FF"/>
        </a:accent2>
        <a:accent3>
          <a:srgbClr val="FFFFFF"/>
        </a:accent3>
        <a:accent4>
          <a:srgbClr val="005682"/>
        </a:accent4>
        <a:accent5>
          <a:srgbClr val="F4FCE5"/>
        </a:accent5>
        <a:accent6>
          <a:srgbClr val="D5E0E7"/>
        </a:accent6>
        <a:hlink>
          <a:srgbClr val="CC99FF"/>
        </a:hlink>
        <a:folHlink>
          <a:srgbClr val="F2DFFD"/>
        </a:folHlink>
      </a:clrScheme>
      <a:clrMap bg1="lt1" tx1="dk1" bg2="lt2" tx2="dk2" accent1="accent1" accent2="accent2" accent3="accent3" accent4="accent4" accent5="accent5" accent6="accent6" hlink="hlink" folHlink="folHlink"/>
    </a:extraClrScheme>
    <a:extraClrScheme>
      <a:clrScheme name="Balonlar 9">
        <a:dk1>
          <a:srgbClr val="000000"/>
        </a:dk1>
        <a:lt1>
          <a:srgbClr val="FFFFFF"/>
        </a:lt1>
        <a:dk2>
          <a:srgbClr val="000000"/>
        </a:dk2>
        <a:lt2>
          <a:srgbClr val="FFCC99"/>
        </a:lt2>
        <a:accent1>
          <a:srgbClr val="FF9900"/>
        </a:accent1>
        <a:accent2>
          <a:srgbClr val="FF99CC"/>
        </a:accent2>
        <a:accent3>
          <a:srgbClr val="FFFFFF"/>
        </a:accent3>
        <a:accent4>
          <a:srgbClr val="000000"/>
        </a:accent4>
        <a:accent5>
          <a:srgbClr val="FFCAAA"/>
        </a:accent5>
        <a:accent6>
          <a:srgbClr val="E78AB9"/>
        </a:accent6>
        <a:hlink>
          <a:srgbClr val="FF9999"/>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Balloons</Template>
  <TotalTime>544</TotalTime>
  <Words>1020</Words>
  <Application>Microsoft Office PowerPoint</Application>
  <PresentationFormat>Ekran Gösterisi (4:3)</PresentationFormat>
  <Paragraphs>117</Paragraphs>
  <Slides>116</Slides>
  <Notes>0</Notes>
  <HiddenSlides>0</HiddenSlides>
  <MMClips>0</MMClips>
  <ScaleCrop>false</ScaleCrop>
  <HeadingPairs>
    <vt:vector size="4" baseType="variant">
      <vt:variant>
        <vt:lpstr>Tema</vt:lpstr>
      </vt:variant>
      <vt:variant>
        <vt:i4>1</vt:i4>
      </vt:variant>
      <vt:variant>
        <vt:lpstr>Slayt Başlıkları</vt:lpstr>
      </vt:variant>
      <vt:variant>
        <vt:i4>116</vt:i4>
      </vt:variant>
    </vt:vector>
  </HeadingPairs>
  <TitlesOfParts>
    <vt:vector size="117" baseType="lpstr">
      <vt:lpstr>Balonlar</vt:lpstr>
      <vt:lpstr>Slayt 1</vt:lpstr>
      <vt:lpstr>a.Hayıflanma:Acınmak,üzülmek,yerinmek ya da kaçırılan bir fırsattan dolayı esef etmek demektir.    ÖR:”Keşke annemin değerini o hayatta     iken bilseydim.”           “Nasıl geçti habersiz             O güzelim yıllarım.”    </vt:lpstr>
      <vt:lpstr>   Aşağıdaki dizelerin hangisinde “hayıflanma, üzülme” söz  konusudur?   A)Kınalanmış gibi dağlar,dereler      Ne güzel güz,ne güzel eylül olur.  B)Desem ki vakitlerden bir nisan  akşamıdır.      Rüzgarların en ferahlatıcısı senden esiyor.  C)Yaz göç ediyor,ne yazık,yine güz     Mor dağlarda güneş doğmadan henüz  D)Kuşlar gelecek damların üstünden      Kuşlar konacak dağlara  E)Lale,sümbüller içinde hüma kuşları  ötüyor      Avcılar yolu tutmuşlar erken erken  </vt:lpstr>
      <vt:lpstr>Çözüm:   C seçeneğindeki dizelerde bir üzülme, yerinme kendi kendini esef etme “keşke şöyle olsaydı” anlamı vardır. Bu da bir “hayıflanma” “üzülme” dir.                                                      Cevap:C </vt:lpstr>
      <vt:lpstr>  b.Çaresizlik:Elden bir şey gelmemesi, çaresiz olma durumudur.  ÖR:”Çileli doğmuşum zaten ezelden        Hasrete alıştım ne gelir elden.”       “Zulüm diken gibi bürümüş kenti        Boynu bükük kalmış mor menekşem.”    </vt:lpstr>
      <vt:lpstr> (I)Şiirle ilişkim yoktu başlarda,hikaye düşünüyordum; ancak ilk yazdıklarımı gönderecek yer bulamıyordum .(II)Dergi diye bir “Fikirler” vardı,bir ”Varlık” bir de “Yeditepe” ;o  dergileri de ünlüler kapatmışlardı çoktan. (III)Ayda bir kez çıkan topu topu üç dergiden hangisi adsız sansız bir hikayeci adayının hikayesini sayfalarını açardı;hiçbiri elbet.(IV)O dönemin ünlüleri kendilerinden sonra gelen kuşağı da sevmiyorlardı zaten.(V)Biz buna inanıyor, kızıyor,Orhan Veli,Melih Cevdet,Oktay Rifat üçgeninin başkaldırı örneğini tazelemek için fırsat kolluyorduk.      Bu parçada numaralanmış cümlelerin hangisinde “ümitsizlik,çaresizlik içinde bulunduğu” anlamı vardır?     A)1  B)2  C)3  D)4  E)5                                                                           Cevap:C</vt:lpstr>
      <vt:lpstr>  c.Yakınma:İçinde bulunulan durumdan memnun olmamak,şikayetçi olmaktır.    ÖR:”Bir de sözüme kulak verse.”        “Oysa günümüzde artık masalın sade-  ce adı kaldı.”        “Bu çocuklar dur durak bilmiyor.”    </vt:lpstr>
      <vt:lpstr>Aşağıdaki cümlelerin hangisinde “yakınma” söz konusudur?  A)Onu olduğu gibi kabul etmesini söyledim. B)Bir de aldığı gibi getirmesini öğrense. C)O geldiği gibi gitmesini biliyor. D)Konuştuğu gibi yazmak için özen gösteriyor. E)Çalışmayı sevdiği gibi eğlenmeyi de seviyor.                                          (1988-ÖSS) </vt:lpstr>
      <vt:lpstr>   ÇÖZÜM:  “Yakınma” şikayetçi olma,dert yanma anlamlarına gelir.B’de “Aldığı getirmesini de öğrense” sözünden kişinin aldığını geri getirmemesinden yakınıldığı anlaşılıyor.Diğer seçenekler birer haber cümleleridir.Bir duygu aktarmıyor.                                                      Cevap:B</vt:lpstr>
      <vt:lpstr>  d.Sitem:Sevilen,güvenilen bir kimseye karşı,yaptığı hareketin ya da söylediği sözün,üzüntü uyandırdığını öfkelenmeden belirtmektir.    ÖR:”Sen de mi Bürütüs?”          “Güvendiğim dağlara kar yağmış.”          “Bir ibadet gibi beklerim burada           Selam vermeden geçer sevgili.”   </vt:lpstr>
      <vt:lpstr>  e.Takdir Etme:Bir kimseyi yaptığı bir işten dolayı övmek.   ÖR:”Bu yazarımız yıllarca bıkmadan usan-     madan çalıştı.”         “Tablo dediğin böyle olur.”         “Bu türkü bundan daha iyi yorumlana-   mazdı.”   </vt:lpstr>
      <vt:lpstr>   Aşağıdaki cümlelerin hangisinde “takdir etme, beğenme” söz konusudur?  A) Sanatçı,son oyununda kişilerin çoğunu,çıkarını gözeten,kurnaz insanlar arasından seçmiş. B) O,tiyatroya ve sinemaya ilgi duyan,bu alanlarda kimi çalışmaları bulunan,kendi halinde,sıradan bir yazardır. C) Bu yazar, sorunlara çözümleyici ve iyimser bir tavırla yaklaşan,değişik görüşlere açık bir insandır. D) Bu yazarın oyunları,kimi çevrede olumlu,kimi çevrelerde de olumsuz eleştirilere konu olmuştur. E) Yazar,bu yapıtında toplumsal sorunları yansıtmayı amaçladığını söylüyor                                                                     (ÖSS-1991)       </vt:lpstr>
      <vt:lpstr>   ÇÖZÜM:  A ‘ da nesnel bir yargı söz konusudur,herhangi bir duygu işlenmemiş. B’ de “ kendi halinde, sıradan sözleri beğenmeden çok, önemsememe anlamı içeriyor. D’ de  yazar başkalarının düşüncesini söylemiş ancak kendinin ne düşündüğü belli değil. E’ de yazarın amacı söylenmiş ancak hakkında bir görüş dile getirilmemiş. C’ de ise “çözümleyici, iyimser, değişik görüşlere açık” sözleri bir beğeniyi anlatmaktadır.                                                                          Cevap C </vt:lpstr>
      <vt:lpstr>  f.Umut:İçinde bulunulan olumsuz duruma karşın gelecekte bazı şeylerin düzeleceğine inanmak.  ÖR:”Varsın zulüm bütün dünyayı sarsın        Varsın sevinçler başka bahara kalsın.”        Sanma bu tekerlek kalır tümsekte        Yarın elbet bizim elbet bizimdir        Gün doğmuş,gün batmış ebet bizimdir. </vt:lpstr>
      <vt:lpstr>  g.Yaşama Dileği:Neşe,sevinç,hayattan keyif alma.    ÖR:”Bugün hava güzel           İçim içime sığmıyor.”          “Ne güzel dönüyor çemberim           Hiç bitmese horoz şekerim.”    </vt:lpstr>
      <vt:lpstr> h.Karamsarlık:Hayata ya da içinde bulu- nulan duruma kötümser olarak bakmaktır.   ÖR:”Şaşırdım kaldım nasıl atsam adım          Gün kasvet,gece kasvet”         “Ne göz yaşı avutur gönülleri          Ne bir müjde güldürür bu yüzleri”    </vt:lpstr>
      <vt:lpstr>2.CÜMELELERDE YAKIN ANLAMLILIK    </vt:lpstr>
      <vt:lpstr>Anlam yönünden bir yakınlığı bulunan aynı ifadelerin aynı anlamların bulunduğu cümlelerdir.  Aşağıdaki öncül cümlelerdeki anlamları diğer cümlelerde arayalım: </vt:lpstr>
      <vt:lpstr> a.”İstikbalin sanat tarihinde bu devrin adı Ahmet Haşim devridir.”   I.Ahmet Haşim’den gelecek kuşaklar övgüyle söz edeceklerdir.   II.Ahmet Haşim gelecekte daha iyi anlaşılacaktır.   III.Ahmet Haşim sanatçı kimliğiyle yaşadığı devre damgasını vurmuştur.        III.cümle öncüldeki cümleye yakın anlamlıdır.  </vt:lpstr>
      <vt:lpstr>  b.”İçinde iyi bir yanı olmayan kitap kadar kötü kitap yoktur.”   I.Kitaplarda yararlı bilgiler de zararlı bilgiler de olabilir.   II.İyi yanı ağır basan kitaplar daha faydalıdır.   III.En kötü kitap içinde iyilikten eser olmayan kitaptır.       III.cümle öncüldeki cümleye yakın anlamlıdır.  </vt:lpstr>
      <vt:lpstr>  c.”Kuralların istisnası vardır;ancak istisnaların kuralı yoktur.”   I.Kurallar istisna kabul etmeyecek kadar kesindir.   II.Kurallara uymayan örnekler her za- man olabilir ama kurallara uymayan örnek- lere bir kural konulamaz.   III. İstisnaların kuralı,kuraların istisna- sıdır.        II.cümle öncüldeki cümleye yakın an- lamlıdır. </vt:lpstr>
      <vt:lpstr>       Başımdan geçen kimi olayların öyküsünü yazarken,o olayları yeniden,hem de     zamanında ayrımına varamadığım yönleriyle yaşamanın,küçümsenir bir mutluluk olmadığını söylemeliğim.    Bu cümle aşağıdakilerden hangisiyle aynı anlamdadır?    A)Öykülerimi oluşturmak için,yaşadığım olayları bir süre sonra hatırlamak zorunda olduğumu hiç unutmam.   B)Başımdan geçen olayları yapıtlarımda anlatırken onlara yeni bir görünüm kazandırmaya çalışırım.   C)Kimi olayların incelikleriyle yansıtılmasının,yazarlığa özgü bir nitelik olduğunu düşüyorum.   D)Yaşadığım kimi olayları sonradan öyküye dönüştürürken onların fark etmediğim yanlarını tekrar yaşamak bana mutluluk veriyor.   E)Kimi olayları yaşarken duyduğum üzüntüleri,sonradan onları yazarken mutluluğa dönüştürürüm. </vt:lpstr>
      <vt:lpstr>   ÇÖZÜM:    Sorudaki örnek cümlede yazarın kimi olayların öyküsünü yazarken yaşamadığı duyguları yazdıktan sonra duyduğunu ifade etmiştir.D seçeneğindeki cümlede de aynı anlamın olduğu görülmektedir.                                               Cevap:D  </vt:lpstr>
      <vt:lpstr>   “Ne yaşanan her olay öyküye dönüştürülebiliyor ne de öyküye özgü kurallar,her zaman gerçeği aynen anlatmaya uygun düşüyor.”      Aşağıdakilerden hangisi bu cümleye en yakın anlamdadır?   A)Öyküde ne yaşanmış olaylar anlatılabilir ne de gerçekler      yansıtılabilir.   B)Her olayı öyküleştirmek doğru olmaz;her öykünün kendine özgü bir yapısı vardır.   C)Yaşanmamış olaylardan öykü çıkaramaz;yaşanmamış olaylar da öykünün sınırlarını aşar  D)Yaşanan olaylar çok etkileyicidir;olaylar öyküleştirilirken canlılığını ve etkileyiciliğini yitirir.  E)Baştan geçen her olaydan öykü çıkarılamaz;öykünün yapısı olup biteni olduğu gibi yansıtmaya izin vermez. </vt:lpstr>
      <vt:lpstr>   ÇÖZÜM:      Sorudaki cümlede her olayın öyküye dö- nüşemeyeceği öykünün her zaman gerçeği olduğu gibi   anlatamayacağı anlamı vardır.E seçeneğindeki  cümle bu cümleyle aynı anlamı içermektedir.                                                  Cevap:E  </vt:lpstr>
      <vt:lpstr>  ”Tiyatro bir odak noktasıdır; dünyada, tarihte, insanda her ne varsa oraya yansıyabilir; ama sanatın sihirli değneği altında.” Aşağıdaki yargıların hangisi bu cümlede söylenmek istenene en yakındır? A) Sanat eseri, hayatı olduğu gibi yansıtmalı, eğlendirmeli ve her sosyal tabakaya seslendirmelidir. B) Sanatta gerçek, basit bir kopyadan ibaret olmamalı, yazarın kafasından geçip onun görüşüyle bize sunulmalıdır. C) Sanatçı öncü olmak, halkın yürüdüğü yolun ilerisini bir projektör gibi aydınlatmak zorundadır. D) Sanatçı bir gözlemci ve deneyimcidir; olayları ve kişileri gözlemlediği gibi verir. E) Sanatçı, toplumdaki işlevini, sanat kaygısını her şeyin üstünde tutmakla gerçekleştirebilir.                                                                            (1984-ÖSS) </vt:lpstr>
      <vt:lpstr>  ÇÖZÜM:  “Sihirli değnek” sözü cümlenin anahtar sözüdür. Nasıl sihirli değnek dokunduğu her şeyi değiştirirse sanat da dış dünyayı değiştirerek tiyatroya yansıtır. Buna göre A, B ve C seçenekleri gerçeğin değişmemesini savunduğundan cümleyle çelişir. E ‘de gerçeklerden ve sanatçının onu değiştirmesinden hiç söz edilmemiş. Gerçeğim kopya olmadığını söyleyen B doğru cevaptır.   </vt:lpstr>
      <vt:lpstr>    I.Yalnız biçime önem veren sanatçı,nasıl konuşulacağını bilen ama söyleyecek sözü olmayan konuşmacıya benzer.     II.Zaman içinde,yapıtlarını biçim ve içeriğinde hiç değişiklik yapmamış pek çok sanatçı vardır.    III.Bu sanatçımızın,eski biçimlerle günümüz içeriğini yansıtmaya çalışması,yeni bir yöntem değildir.     IV.Sanatçının yapıtlarında biçimle içerik,bir kağıdın iki yüzü gibi birbirinden ayrılmaz. Bu cümlelerden,savunulan düşünce bakımında birbirine en yakın olanlar hangileridir? A)I ve II        B)I ve III         C)I ve IV                D)II ve III        E)II ve IV                                                      (1988-ÖSS)</vt:lpstr>
      <vt:lpstr> ÇÖZÜM:  Numaralanmış cümlelere baktığımızda I. cümlede yalnız biçime önem vermenin yanlış olduğu, II. cümlede kendini yenilemeyen sanatçıların da olduğu, III. cümlede eski biçimlerle günümüz konularının anlatıldığı, IV. cümlede biçimle içeriğin ayrılmaz bir bütün olduğu anlatılmıştır.  Görüldüğü gibi I. ve IV.  cümlelerde  birbirine yakın düşünceler savunulmuştur.                                                          Cevap C    </vt:lpstr>
      <vt:lpstr>” (I) Bana göre şiir; özünü halk kültüründen almalı. (II) Halk kültürü tükenmez bir hazinedir. (III) Halk ne söyleyecekse doğrudan söyler. (IV) Dolambaçlı yollara sapmaz. (V) Halkımız acı sözlerden tatlı sözler üretir. (VI) Çirkinliklerden güzellik yaratır.”  Parçada, anlamca birbirine en yakın olan iki cümle hangisidir?  A) I,II   B) II,III   C) III,IV   D) IV,V  E)  V,VI                                                                                                                                                                                       (1985-ÖSS)</vt:lpstr>
      <vt:lpstr> ÇÖZÜM:  Cümlelerin anlamlarını incelediğimizde III. ve  IV. Cümlelerin aynı anlama geldiği görülür. Dolambaçlı yollara sapmamak, doğrudan söylemek demektir.                                                         Cevap C    </vt:lpstr>
      <vt:lpstr>Kadınlar zayıftır ama analar güçlüdür. Aşağıdakilerden hangisi,bu cümleye en yakın anlamdadır?  A)Analık kadına güç verir. B)Her kadın güçlü bir anadır. C)Ananın gücü kadınlığından gelir. D)Analık,kadınların güçlü duygusudur. E)Analık,güçlülüğün ilk koşuludur.                                                                          (1986-ÖSS)</vt:lpstr>
      <vt:lpstr>ÇÖZÜM:  Genel yargı kadınların zayıf olduğudur. Ancak anaların güçlü olduğu söylenmiş. Ana da kadın olduğuna göre güçlü olmasının tek nedeni ana olmasıdır. Öyleyse ana olmak kadını güçlü kılıyor. Buna göre A ve D seçeneklerinin cümleye yakın olduğu görülüyor. Ancak analık duygusu kadınlarda ana olmadan önce de vardır. Dolayısıyla burada ana olunca güç kazanmak vurgulandığından en yakın anlam A da verilmektedir.                                                        Cevap: A </vt:lpstr>
      <vt:lpstr>İnsanlarda, kurallara uyma alışkanlığıyla sorumluluk duygusunun yerleşmiş olması arasında sıkı bir ilişki vardır. Aşağıdakilerden hangisi anlam bakımından bu cümleye en yakındır?  A)Büyük sorumluluklar yüklenmiş kişiler kurallara uymak zorundadır. B)Sorumluluğunu bilen insanlar kurallara uyarlar. C)Bazı kurallar insanları sorumluluklarını yerine getirmeye zorlar. D)Sorumluluktan kaçınmayan kişiler herkesi kurallara uymaya zorlarlar. E)Kurallara uyan kişiler, sorumluluk almaktan hoşlanırlar.                                                         (1992-ÖSS)</vt:lpstr>
      <vt:lpstr>ÇÖZÜM:  Cümlede  sorumluluk duygusu gelişmiş insanların kurallara uyduğu söylenmek istenmiştir. Bu anlam B’ de verilenle özetlenebilir. Zorluktan değil alışkanlıktan söz edildiğinden A ve C; başkalarını zorlamaktan söz edilmediğinde. D, sorumluluk almaktan değil, duygudan söz edildiğinden E cümlenin anlamına uymaz.                                                  Cevap: B  </vt:lpstr>
      <vt:lpstr>Burada sözünü etmediğim filmlerin yeterince iyi olmadığı sanılmasın. Aşağıdakilerden hangisi anlam bakımından bu cümleye en yakındır?  A)Burada sözünü ettiğim kötü filmlerin iyi yanları da var.  B) Burada sözünü ettiklerimin dışında da iyi filmler var.  C) İyi olmayan filmlerden de burada söz edebilirim.  D)Burada sözünü ettiğim filmler iyi film diye seçilenlerdir.  E)Burada sözünü ettiğim filmler arasında kötü filmlerde yer alıyor.                                                                (1994-ÖSS)</vt:lpstr>
      <vt:lpstr> ÇÖZÜM:  Cümle olumsuzlukların fazla olmasından, karışık gibi geliyor.Ancak olumsuzlukları olumluya çevirerek gidersek cümlenin anlamı daha net çıkar. Cümlede sözünü etmediği filmlerin de güzel olabileceğini söylemiş. A, C, D ve E ‘ de sözünü ettiği filmlerin özellikleri anlatılmış. B’ de ise sözünü ettiklerinin dışında iyi filmlerin olduğu söylenmiş.                                                          Cevap B </vt:lpstr>
      <vt:lpstr>3.CÜMLEDE KAVRAMLAR    </vt:lpstr>
      <vt:lpstr> a.Öznellik(subjektif):Kişiden kişiye göre değişen,beğeni,taktir ya da yergi içeren kanıtlanabilirlik özelliği olmayan ifadelerdir.Sanatsal ifadeler,yorumlar, beğeni,benzetme ve eleştirilerin hepsi özneldir.  ÖR:”Ressam bu tablosunu özenerek yapmış.”         “Güneşin doğuşu da batışı da muhteşemdir.”         “Gülmek ona çok yakışıyor.” </vt:lpstr>
      <vt:lpstr>Aşağıdaki cümlelerin hangisinde öznel bir değerlendirme söz konusudur?   A) Romanda anlatılanlar Kurtuluş Savaşı yıllarında geçiyor. B) Öyküdeki kişilerin dördü kadın, üçü erkektir. C) Romanın sonunda kahramanların hepsi ölüyor. D) Kitaptaki ilk öykünün konusu köy yaşamıdır. E) Öykülerin anlatımında bir kuruluk, bir tek düzelik görülüyor.                                                                                                                                              (1991-ÖSS) </vt:lpstr>
      <vt:lpstr>ÇÖZÜM:  Öznel bir değerlendirmede yazar kendi duygularını, kişisel  görüşlerini ve yorumlarını söyler. A, B, C, D seçeneklerinde bir yoruma bağlı olmayan kanıtlanabilir yargılar vardır. E’ de ise “ kuruluk, tekdüzelik” sözü yoruma bağlıdır. Bu da öznellik demektir.                                                       Cevap: E  </vt:lpstr>
      <vt:lpstr> b.Nesnellik(objektif):Bilimsel veri ya da istatisliklere dayanan ölçülebilir,kanıtlana- bilir ifadelerdir.Nesnel cümlelerde eleştiri beğeni,yorum gibi duyguların ve sezgilerin karıştığı ifadeler bulunmaz. ÖR:”Ressam bu tabloda sarı renklere ağır-   lık vermiş.”  “Y.Kemal ”Ok” şiirinde hece ölçüsünü  kullanmıştır.”  “Kitap birbirinden bağımsız dört bö-  lümden oluşuyor.” </vt:lpstr>
      <vt:lpstr>   Aşağıdaki cümlelerden hangisinin anlatımı nesnel bir nitelik taşımaktadır?  A) Tiyatro,sinemaya göre daha eğlencelidir. B) Deniz kenarında yaşamaya doyum olmaz. C) Güneşin batışını izlemek insana mutluluk verir. D) Kentlere göç edenlerin sayısı yıldan yıla artmaktadır. E) Resim sergileri önemli bir sanat etkinliğidir.                                        (1988-ÖSS)</vt:lpstr>
      <vt:lpstr>ÇÖZÜM:  Nesnel anlatım, yazarın yorumunu katmadığı, kanıtlanabilir bilgi içeren  yargılarda bulunur. Buna göre A’ da “daha eğlendirici”, B’ de “doyum olmaz”, C’ de  “güneşin batışının mutluluk vermesi”, E’ de “önemli sanat etkinliği” sözleri, söyleyenin yorumuna bağlı ifadelerdir. Ancak D’ de söylenen “kentlere göçün her gün arttığı”, yoruma bağlı olmayan kanıtlanabilecek bilgidir; dolayısıyla nesneldir.                                                       Cevap: D </vt:lpstr>
      <vt:lpstr> c.Eleştiri:Bir edebiyat veya sanat eserini çeşitli yönleriyle inceleyip açıklamak,anla- şılmasını sağlamak için yapılan değerlen- dirmelerdir.Eleştiriler kişisel beğeni ifade ettiği için öznel yargılardır.Eleştiri(kritik) olumlu yada olumsuz olabilir.  ÖR:”Kelimenin tam anlamıyla o bir şiir  ustası.”  “Neresinden tutsan elinde kalıyor bu  kitap.”  “Atatürk çok güzel konuşan,etkileyici  bir hatipti.”  </vt:lpstr>
      <vt:lpstr>   ÖRNEK:      Aşağıdaki cümlelerin hangisinde hem beğenme hem de olumsuz bir eleştiri söz konusudur?   A)Sözcük seçimindeki özensizlik,çevirmenin,metnin aslına bağlı kalmaktaki titizline gölge düşürüyor.    B)Öyküleriyle Türk edebiyatında seçkin bir yer alan sanatçının bu yapıtları,yabancı dillere çevrilmiştir.   C)Sanatçının ilk şiir kitabını sevinç ve heyecanla okurken çocukluk günlerimi düşünüyorum.   D)Sanatçı,günlüklerinde zaman zaman başka kişilerin konuşmalarına yer vermiştir.   E)Kitapta,eski eğitim düzenimizin olumsuz yönleri,karşılaştırmalı bir yöntemle anlatılıyor.   </vt:lpstr>
      <vt:lpstr>   ÇÖZÜM:    “titizlik” sözü beğenmeyi “özensizlik” sözcüğü  olumsuz eleştiriyi ifade etmektedir.B ve C seçeneklerindeki cümlelerde sadece “beğenme” söz konusuyken D ve E seçeneklerindeki yalnızca bilgi verilmiş olup öznel duygulara yer verilme- miştir.                                                   Cevap:A  </vt:lpstr>
      <vt:lpstr>NOT.1:Her değerlendirme bir eleştirinin sonucudur.Eleştiri her konuda yapılabildiği halde ”değerlendirme” genellikle bir esere yönelik olarak yapılan olumlu ya da olumsuz nitelik taşıyan eleştirilerdir.   Değerlendirmeler nesnel ya da öznel olabilir.    </vt:lpstr>
      <vt:lpstr>      Aşağıdaki cümlelerin hangisinde ”değerlendirme” söz konusudur?   A)Kimi sanatçılar duygularını dile getirmek için,kimileri de kusursuz eserler yaratmak için yazarlar.  B)Romancı,gerçekleri düş gücüyle yeniden biçimlendiren kişidir.  C)Bir eserin değerinin konusundan çok üslubuna bağlı olduğunu her zaman söylerim.  D)Bu romandaki kişilerin birbiriyle ilişkisi üzerine bir çok inceleme yapılmıştır.  E)Bu eserde konu gerçek yaşamdan alınmış,kişiler karakterlerine uygun biçimde konuşturulmuştur.   </vt:lpstr>
      <vt:lpstr>ÇÖZÜM:     E seçeneğinde,bir eserin konusu ve eserin kahramanları,karakterleri hakkında nesnel bir değerlendirme söz konusudur.Değerlendirmenin bir eser hakkında olması gerektiği unutulmama- lıdır.                                                  Cevap:E   </vt:lpstr>
      <vt:lpstr>NOT.2:  Başkalarından aktarılan görüşler nesneldir.    </vt:lpstr>
      <vt:lpstr> NOT.3:  Benzetmeler,kişileştirmeler ve  duygusal anlatımların hepsinde öznellik vardır.   </vt:lpstr>
      <vt:lpstr>  d.Yorum:I.Bir yapıtı ya da sanat eserini belli bir görüşe göre açıklamak- tır.Bu açıklamalarda yorum yapan kişinin beğenileri ön plandadır. Beğenmeme de olabilir.Dolayısıyla “yorumlar” kişinin özel yargılarıdır; kanıtlanabilir özellik taşımazlar.   </vt:lpstr>
      <vt:lpstr>(I)Genç adamın yüzünde belli belirsiz bir gülümseme ve hafif bir kırmızılık vardı.(II)Bu kırmızılık,herkesin payını dağıtan balıkçını elinde tek balık kalıncaya kadar sürdü. (III) Balıkçının, son balığı da kendisine vermediğini görünce rengi uçtu;gözleri büyüdü.(IV)  Yüzündeki gülümseme giderek azaldı ve yok oldu.(V) O an,genç adamın, öfkesini ve acısını kendi içinde saklayan biri olduğunu anladım.  Bu parçada numaralanmış cümlelerin hangisinde ”yorumlama” ya yer verilmiştir?  A)I         B)II          C)III         D)IV           E)V                                                                                                              (1989-ÖSS)</vt:lpstr>
      <vt:lpstr> (I)Çeviri bir metinden yola çıkan yazar,oyunu yeniden,oldukça güzel bir biçimde oluşturmuş. (II)Metin,yerel motiflerde yalınlaşırken evrenselliğini de yitirmemiş.(III)Ayrıca oyunu dokusunda yer alan dostluk,fedakarlık,bağlılık gibi duygular,inandırıcı ve dengeli bir biçimde verilmiştir.(IV)Öte yandan tipler üzerinde yeterince durulmamış;bunlar soluk birer görüntü olarak kalmış.(V)Oyunda, anlatılanların geçtiği yer ve zaman da belirtilmemiştir.     Bu parçadaki numaralanmış cümlelerin hangisinde yazar bir “yorum” yapmamıştır?      A)1           B)2           C)3        D)4       E)5  </vt:lpstr>
      <vt:lpstr>  ÇÖZÜM:   Yorum yazarın bir olay ya da durum karşısındaki beğenilerini beğenmemesi düşünceleridir. I.cümlede “oldukça güzel” bir biçim;II.cümlede evrenselliği yitirmemek;III.cümlede inandırıcı ve dengeli bir biçim;IV.cümlede soluk birer görüntü ifadeleri yazarın konu hakkındaki yorumlarının belirtisidir.V.cümlede ise bilgi verilmiştir herhangi bir yorum konusu değildir.                                                Cevap:E </vt:lpstr>
      <vt:lpstr>ÖR:”Ne var ki diğer şiirleri,ilk şiirlerinde-  ki tadı vermiyor.”  “Halk şiirlerinden gelen söyleyiş gü-  zelliği onun bütün dizelerini böylesine  alımlı kılmıştır.”  “Bu resimde insanlar soluk birer gö-  rüntü olmadan öteye geçememişler.”    </vt:lpstr>
      <vt:lpstr> II.Gizli ya da tam olarak bilinemeyen bir şeyden “sezgi”ye dayalı olarak çeşitli anlamlar çıkarmak da “yorum”dur.   ÖR:”Bakışlarında kahramanlıktan kıvıl-  cımlar vardır.”  “Gözlerinde,gelecek günlerin parıltısı  vardı.”   </vt:lpstr>
      <vt:lpstr>  NOT.4:Yorumlar kişisel yargılardır yani özneldir.Her öznel cümleye yorum cümlesi diyemeyiz ancak her yorum öznel olmak zorundadır.”En sevdiğim renk kırmızıdır.” cümlesi öznel olmakla birlikte yorum içermemektedir.    “En canlı renk kırmızıdır.”cümlesi ise yorum içeren öznel bir ifadedir.  </vt:lpstr>
      <vt:lpstr>e.Karşıtlık:Birbirine zıt iki durumun,ola- yın,aynı cümlede bulunmasıdır.Karşıtlıkla olumsuzluk karıştırılmamalıdır.Ağlamak Gülmek karşıtlıktır ancak ağlamak-ağlamamak;gülmek-gülmemek iki eylemin olumsuzudur. ÖR:”Serhan iyi bir arkadaş ama kötü bir sırdaştır.” “Keloğlan,çelimsiz,bakımsız,sıska bir insan olmasına rağmen elinden bir hayli büyük işler gelir.” Hakimin yüzündeki sert ifade küçük kızla konuşurken yerini gülümsemeye bırakmıştı.</vt:lpstr>
      <vt:lpstr>  Aşağıdaki cümlelerin hangisinde aynı varlığın karşıt durumları birlikte verilmiştir?  A)Gün doğarken yola çıkmış,öğleden sonra köye varmıştık. B)Adamın yüzündeki yumuşak ifade bizimle konuşurken birdenbire sertleşmişti. C)Hastanın kansız yüzü bir hafta öncesine göre daha da sararmıştı. D)Bu dev gibi adam bugüne değin o minicik çocuğun her dediğini yapmıştı. E)Yolculardaki bezginlik yolun sonuna doğru acıya dönüşmüştü.                                       (ÖSS-1983)</vt:lpstr>
      <vt:lpstr>   ÇÖZÜM:  Aynı varlığın birbiriyle zıt yönlerinin verilmesi gerekiyor.A’ da karşıt durum yok. C’ de bir durumun gittikçe ilerlemesinden söz  edilmiş.    D’ de karşıt durum var ancak farklı varlıkların durumunda karşıtlık görülüyor. E’ de de bir durumun gittikçe ilerlediğini görüyoruz. B’ de ise, adamın yüzü yumuşak iken aniden sertleşiyor.                                                             Cevap:B   </vt:lpstr>
      <vt:lpstr>NOT.5:  Karşıtlık iki zıt olayın bir cümlede olma durumudur.Bu zıtlık bazen zıt anlamlı sözcüklerle sağlanabilir ancak karşıtlık için ille de zıt anlamlı sözcüklerin olması gerekmez.  </vt:lpstr>
      <vt:lpstr>  f.Karşılaştırma:En az iki eser,varlık,kişi ya da kavramın benzer veya farklı yönleri- nin birbiriyle kıyaslanmasıdır.Karşılaştırma bildiren cümleler bir varlığın başka bir varlıktan herhangi bir yönden daha iyi, daha kötü ya da onunla aynı düzeyde oldu- ğunu belirtir.   ÖR:”Sinema da tiyatro gibi görmekle    ilgilidir.”    “Onun romanlarında,öykülerinde de      dil ön plandadır.”    “Beyazın adı var esmerin tadı var.” </vt:lpstr>
      <vt:lpstr>Aşağıdaki cümlelerin hangisinde bir “karşılaştırma” söz konusu değildir?  A) O,hemen her konuda bildiğini tam bilir. B) Öğretmen,sınıfın en çok konuşanını öne oturttu. C) O,sanatçılar arasında eşi az bulunur bir insandı. D) Çocukların en beceriklisini bulup getirmişti. E) Ona aldığım kalem daha çok benim işime yaradı.                                                      (ÖSS-1989) </vt:lpstr>
      <vt:lpstr>ÇÖZÜM: Karşılaştırma,iki kavram ya da iki durum arasında yapılır.Bunlar benzerlik ya da farklılık özellikleri verilerek karşılaştırılır.B’de “en çok konuşan” derken diğer konuşanlarla,C’de “sanatçılar arasında” derken sanatçılar birbirleriyle,D’de “en beceriklisi” derken diğer beceriklilerle,E’de “daha çok benim işime yaradı” derken işe yaraması yönüyle bir karşılaştırma vardır.A’da ise başka bir kişiyle ilgili bir özellik yok.                                            Cevap:A</vt:lpstr>
      <vt:lpstr>   h.Varsayım:Geçici olarak kabul edilmiş görüş ya da önermedir.   ÖR:”Tut ki Ankaralı değilim,ne çıkar      bundan?”  “Bu sözleri sana hiç söylemediğimi  farzet.”  “Diyelim ki dediklerini yapmadım bana   ne yapabilirsin?”   </vt:lpstr>
      <vt:lpstr>  Aşağıdakilerden hangisi varsayım ifade etmektedir?    A) O Çarşamba günü geziden dönebilir.  B) Diyelim ki bu olay gerçek değildir.  C) İstediğini veririm yeter ki sen çalış.  D) Belki onu sen de tanırsın.  E) Yarın akşam yemeğe onlar da geliyor.                                                                                                             (ÖSS-1989) </vt:lpstr>
      <vt:lpstr>Çözüm:  Diyelim ki, Farz edelim ki varsayım ifade eden sözlerdir her zaman değil de geçici olarak kabul edilen cümleler varsayım cümleleridir.    </vt:lpstr>
      <vt:lpstr>  ı.Tahmin(olasılık):Bir durum ya da olay hakkında ”tecrübelerine” ya da “sezgiye” dayalı olarak fikir yürütmektedir.    ÖR:”Kim bilir yaşasaydı ne olgun  eser- ler verecekti.”  “Pasta çok güzel olmuşa benziyor.”  “Yarın akşamki yemeğe onlarda gele-   bilir.”   </vt:lpstr>
      <vt:lpstr> Aşağıdaki cümlelerin hangisinde bir olasılık olabilirlik söz konusudur?  A) Kar yağıyor kış geldi artık.  B) Onunla konuşmalısınız: Köyün en yaşlı kişisidir.  C) Ben onu çok iyi tanırım çok dürüst çocuktur  D) Sizde biliyorsunuz o kardeşlerin en küçüğüdür. E) Geç kaldık sanırım o gitmiştir. </vt:lpstr>
      <vt:lpstr>Çözüm:  Sanırım sözü olasılık bildirmektedir. A da kesinlik, B de gereklilik, C ve D de kesinlik emin olma anlamı vardır.      </vt:lpstr>
      <vt:lpstr>j.Öneri:  İnsana yararlı olacağını düşündüğümüz tekliflerde bulunmaktır.  Örnekler:  Ayağını yorganına göre uzat. Şiire düz yazıya doyduktan sonra yönelmelisiniz. Ders çalışırken yüksek sesle müzik dinlememelisiniz. </vt:lpstr>
      <vt:lpstr> (1)Bu şiirin tadına varabilmem için, oldukça fazla çaba harcamam gerekti. (2) Bunların bir yanı ne kadar açık ve yalınsa bir yanı da o kadar karmaşık ve yoğun. (3) Bu noktada sanatçının öyküleriyle benzerlik görülüyor. (4) Kitabın sonuna şiirlerin sezgisel dünyasını ortaya koyacak notların eklenmesi yararlı olabilir. (5) Yine de sanatçının şiirlerinden bir demetin Türkçe’ye kazandırılması çok önemli bir çalışmadır.  Yukarıdaki parçayı oluşturan cümlelerin hangisinde bir öneri söz konusudur.  A) 1            B) 2             C) 3             D) 4             E)  5                                                                    (ÖSS-1990)  </vt:lpstr>
      <vt:lpstr>Çözüm:  Öneride yararlı olacağı düşünülen şeyler teklif edilir.D seçeneğindeki cümlede yararlı olabilirdi sözü bir öneridir.     </vt:lpstr>
      <vt:lpstr>Örnekler:  Dostluk okudukça artan bir kitaptır. (öznel tanım)  Sanat, yalanı, yaşamda olamayanı gerçeğe dönüştürme çabasıdır. (öznel tanım)  Sıfat; isimleri çeşitler yönden niteleyen ya da belirten kelimelerdir. (nesnel tanım)  Bir sanat eserinin iyi  ya da kötü yanlarını ortaya koymaktır eleştiri.(nesnel tanım) </vt:lpstr>
      <vt:lpstr>k.Tanım  Bir nesnenin ya da kavramın belirgin özelliklerini ortaya koyarak onu açıklamaktır.Üzerinde durulan kavrama (sanat, sıfat, dostluk vs) Bu nedir? Diye sorduğumuzda cevap almamız şarttır.   </vt:lpstr>
      <vt:lpstr>* “Gül tabiattaki çiçeklerin bir özetidir.” cümlesi tanımın içeriğine uymadığı için ( gülün özellikleri söylenmediği için) bir tanım cümlesi değildir. Gül mis kokulu bir çiçektir cümlesi ise belirgin özelliklerinden bir tanesi dahi olsa söylendiği için bir tanım cümlesidir.   Örnekler: Aşağıdaki cümleler birer tanım cümlesi değildir. Roman çok sevilen bir türdür. Sanat, bize bizim göremediklerimizi göstermelidir. Eleştirmenler, eleştirilerinde tarafsız yani objektif olmalıdır.</vt:lpstr>
      <vt:lpstr>  Aşağıdakilerden hangisi bir tanım cümlesidir?  A) Lirik şiir, akıldan çok düş gücüne, düşünceden çok duyguya yaslanır. B) Lirik şiirde, aşkın her türlü görünüşü, bütün yönleriyle dile getirilir. C) Lirik şiirde şair, sözcükleri seçerken, onların ses ve görüntü gücünü göz önünde tutar. D)Lirik şiir, duyguların, çok etkili ve coşkulu bir biçimde dile getirildiği şiir türüdür. E) Lirik şiirde yıllar yılı, aşk, ölüm, din gibi belirli temalar işlenmiştir.                                                        ÖSS-1990</vt:lpstr>
      <vt:lpstr>Çözüm:  Tanım cümlesi nedir? Sorusuna verilen cevaptır bir nesnenin ya da kavramın ne olduğu ne işe yaradığı belirgin olan özellikleri dile getirilir. D seçeneğindeki cümleye Lirik şiir nedir? Diye sorduğumuzda cevabını alabiliriz ki bu da lirik şiirin tanımı olur.  </vt:lpstr>
      <vt:lpstr>l.Üslup (tarz, stil, teknik):   Bir yazarın görüş, duyuş, anlayış ve anlatıştaki özelliğidir. Yani duygu ve düşüncelerini nasıl anlattığıdır. Kelime seçimi, cümle kurgusu yazarın üslubuna ait özelliklerdir Üslup cümleleri “Nasıl anlatmış?” sorusuna karşılık verir.   </vt:lpstr>
      <vt:lpstr> (I)Bu eleştirmen, yapıtları değerlendirirken kendini öne çıkarmamaya çalışır. (II) Eleştirilerinin beğenilmesini sağlayan da bir bakıma onun bu tutumudur. (III) O, kendisinden söz ettiği bir sanatçıyı yargılayıp değerlendirirken sözcük seçiminde, bunların kullanımına büyük bir özen göstererek okuyucunun ilgisini kamçılar. (IV) Bu yola, okurları, incelenen yapıtın değişik yönleri üzerinde düşündürür. (V) Onun bu tutumu eleştirilerini asık suratlı olmaktan kurtarır ve onların kolayca okunmasını sağlar.  Yukarıdaki numaralanmış cümlelerden özellikle hangisi, sözü edilen eleştirmenin üslubuyla ilgilidir?  A) I       B) II        C) III          D) IV         E)  V   </vt:lpstr>
      <vt:lpstr>Çözüm:  Üslup yazarın dili kullanması anlatım tarzı, anlatım özelliğidir. C seçeneğindeki “sözcük seçimine bunların kullanımına özen göstererek” ifadesi yazarın üslubudur.    </vt:lpstr>
      <vt:lpstr>*Bir ressamın üslubu nasıl ki renkleri kullanımıyla ve çizimiyle ilgilidir; bir yazarın üslubu da dili kullanma şekli ve sözcük seçimiyle ilgilidir Örnek: Donuk, sıradan bir anlatımla sunar romanı. Ağdalı ve anlaşılması zor cümleler kullanması romanı sıkıcı kılıyor. Ses ve müzikal unsurlarla doğallaştırdığı anlatım, yaşadığı devre göre son derece açık ve sadedir.</vt:lpstr>
      <vt:lpstr>m. İçerik:  Bir eserde nelerden söz edildiğinin belirtilmesidir. Temaları, konuları, kahramanları (ayrıca eserde geçen kişilerin rolleri, yaşadıkları yer ve mekan vb ) açıklayan cümlelerdir.   </vt:lpstr>
      <vt:lpstr>Örnekler:  Onun bütün şiirlerinde buram buram Anadolu kokar. Sevgi ve umutlarını dökmüş şair bu mısralara. Yaşamın, hayatın ve aşkın güzelliklerini öven şiirlerinde daima insana mutluluk  aşılamıştır.  </vt:lpstr>
      <vt:lpstr>(I) Bu kitabın dört bölümü, aslında birer uzun makale olarak düşünülmüş. (II) Dördü de ayrı ayrı temaları işliyor. (III) Bu temalar: Osmanlı Türk müziğinin öğretimi, icra üslubu, makamları ve bunları kuşaktan kuşağa aktarma yöntemleri... (IV) Yani Türk müziğinin belirleyici özellikleri... (V) Bütün bunlarla, geleneksel Osmanlı Türk müziğinin çeşitli yönlerine ışık tutuyor ve onun belirgin nitelikleri ortaya konuyor.  Yukarıdaki numaralanmış cümlelerin hangisi sözü edilen kitabın içeriğiyle ilgili değildir?   A) I       B) II         C) III       D) IV       E) V                                                         (ÖSS-1996)</vt:lpstr>
      <vt:lpstr>ÇÖZÜM:  İçerik, eserde nelerden  söz edildiğinin belirtilmesidir. Temaları, konuları, kahramanları açıklayan cümleler içerikle ilgidir. Parçaya baktığımızda I. cümlede kitabın  dört bölümünün olduğu ve bunların tümünün  de makale olduğu söylenmiş. Bu içerikle değil biçimle alakalıdır.                                                   Cevap: A   </vt:lpstr>
      <vt:lpstr>CÜMLELER ARASINDAKİ ANLAM İLİŞKİLERİ  1) Amaç- Sonuç İlişkisi  2) Neden-Sonuç İlişkisi   3) Koşul (şart) Cümleleri  </vt:lpstr>
      <vt:lpstr>1)Amaç-Sonuç İlişkisi  Bir parçada söylenen yargının  hangi amaçla yapıldığını açıklayan cümlelerdir. Amaç cümlelerinde genellikle “için, diye ve istemek” sözcükleri bulunur. Bu sözcüklerin yerine “amaç” sözcüğünü kullanabiliyorsak bu cümlelere amaç cümlesi diyebiliriz. </vt:lpstr>
      <vt:lpstr>Örnekler:   Sakladım göz yaşlarımı, vefasız yar görmesin diye. ( Şairin göz yaşlarını saklamadaki amacı sevgili sinin göz yaşlarını görmesini engellemektir.)  Bu romanı siz alıp okuyasınız diye yazdım. (Yazarın bu romanı yazmasının amacı alınıp okunmasıdır.  İlerde ben de Orhan Veli gibi ünlü bir şair olmak istiyorum. (Kişi, ilerde ünlü bir şair olmayı amaçlamaktadır.)  </vt:lpstr>
      <vt:lpstr>2) Neden-Sonuç İlişkisi  Bir cümledeki yargının, ki bu yargı temel ya da yan cümleciğin yükleminde olur, nedeninin, gerekçesinin söylendiği cümlelerdir. Cümlede yargı bildiren temel öğe olan “yüklem”e, “Neden?” sorusu sorulduğunda cevap alınması gerekir.   Bazen bir cümledeki yargının nedeni kendinden önceki yada sonraki cümlede olabilir. “Diye, için, neden, sebep, çünkü, bu yüzden” vb. sözcükler,ayrıca “-den, -mesi” ekleri anahtar sözcük ve eklerdir. Bunların geçtiği cümlelerde  “neden-sonuç” ilişkisi bulmak oldukça kolaylaşır.</vt:lpstr>
      <vt:lpstr>Örnekler:  Yar diye diye dilimde tüyler bitti. (Kişinin dilinde tüyler bitmesinin “nedeni” sevgiliye “yar ,yar” diye seslenmesidir.)  *”Öksürüğüm geçsin diye şurup içtim. cümlesinde de “diye” sözcüğü geçmektedir; ancak bu cümlede kişinin şurup içmedeki amacı açıklanmıştır.  </vt:lpstr>
      <vt:lpstr>-den ve -mesi ekleriyle kurulan “neden- sonuç” cümleleri:  “Kolu kanadı kırılmış, sapan sürmekten” “Tabanları yarılmış yol yürümekten” “Havanın aniden bozması işlerimizi alt üst etti.”  </vt:lpstr>
      <vt:lpstr>Aşağıdaki cümlelerde (neden, sebep, çünkü, bu yüzden, diye, için, -mesi, -den) sözcük ve ekleri geçmediği halde,bunlar da neden- sonuç cümleleridir.  “Sıkılgan karakterli olmam, onunla rahatça konuşmamı engelliyordu.”  “Kafiyesiz ve ölçüsüz olarak yazılan şiirler  kolayca ezberlenemiyor.” </vt:lpstr>
      <vt:lpstr> Aşağıdaki dizelerin hangisinde yargı, gerekçesiyle birlikte verilmiştir?  A) Herkese selam verdi        Beni ağlattı geçti  B) Gözlerimin yaşları      Mermere aksa deler   C) Ben yarime gül demem       Gülün ömrü az olur  D) Ben yarimi  unutamam       Unutsa da o beni  E) Rengini gülden almış      Kokusunu menekşeden </vt:lpstr>
      <vt:lpstr>Çözüm:  Yargının gerekçesini bulabilmek için niçin sorusunu yargı bildiren cümleye sorarız. “Ben yarime gül demem” Niçin? “Gülün ömrü az olur” cevabını alırız. Diğer dizelerdeki cümlelere aynı işlemi uyguladığımızda cevabını alamayız.   </vt:lpstr>
      <vt:lpstr>Aşağıdakilerden hangisinde birinci cümlecik ikincinin nedeni durumundadır?  A) Biraz daha yaklaşınca onu kıyafetinden tanıdı. B) Kar yağmıyorsa yola çıkmışlardır. C) Geri gelmez beni arayacağını söylemişti ama aramadı. D) Fazla ışık gözlerime dokunduğundan perdeyi kapattım. E) Ana caddeyi geçtikten sonra okul yoluna girdiler.                                           (1986-ÖSS)</vt:lpstr>
      <vt:lpstr> (I) Günü gününe pek uymaz bu kentin. (II) Bir  bakarsın, yaz ortasında buz kesmişsin; bir bakarsın, kasım ortasında ceket fazla gelmiş.(III) Geçen eylül ayının son günü kente yağmur yağarken, kentin sırtını dayadığı dağa kar yağıyordu. (IV) Ertesi gün ise mayısın sonu güneşine benzeyen, pırıl pırıl bir hava... (V) Neredeyse tüm ekim ayı, böyle geçti. (VI) Oysa daha güneyimizdeki bir başka, kente çoktan kış gelmişti.  Yukarıdaki parçada numaralandırılmış cümlelerden hangisi kendinden önceki cümlenin açıklaması durumundadır?     A)II          B) III            C) IV            D) V           E) VI                                                                (ÖSS- 2000)</vt:lpstr>
      <vt:lpstr>Çözüm:  I. cümledeki yargı II. Cümlede açıklanmıştır. Günü gününe uymayan bir kentin durumu açıklanmıştır.                                                  Cevap:A      </vt:lpstr>
      <vt:lpstr>“Gene bahar geldi, açıldı güller” dizesinde, güllerin açılışı baharın gelişine bağlanmaktadır.  Aşağıdaki dizelerin hangisinde buna benzer bir durum söz konusudur?  A) Ne bir vefa gördüm, ne faydalandım B) Erzurum dağları kardır, geçilmez C) Düşman geldi, tabur tabur dizildi D) Ağlatmadı güzel, güldürdü beni E) Başım yastıktadır, gözlerim yolda </vt:lpstr>
      <vt:lpstr>Çözüm:  Sorudaki cümlede güllerin açılması baharın gelişine bağlanmıştır. Neden-sonuç ilişkisi vardır aynı anlam ilişkisi B seçeneğinde vardır.                                               Cevap: B </vt:lpstr>
      <vt:lpstr> Okul öncesi eğitimin, çocuğun gelişiminde büyük önem taşıdığı tartışılmaz bir gerçek.  Aşağıdakilerden hangisi, bu cümlede belirtilen yargının bir gerekçesi niteliğindedir?  A) Anaokulu, yuva ve kreşlerin sayısı her geçen gün artıyor ve bunlar sürekli gelişiyor. B) Anne-babalar çocukları için en iyiyi bulma ve yapma çabası içindeler. C) Çocuklar paylaşma ve sorumluluk duygularını oyunla geliştirirler. D)Çocuğun duygusal ve zihinsel gelişiminin önemli bir kısmı okul çağından önce tamamlanmaktadır. E) Son  yıllarda anaokullarında çocuğu değişik yönleriyle  geliştirmeyi amaçlayan yeni yöntemler deneniyor.  </vt:lpstr>
      <vt:lpstr>Çözüm:  Sorudaki cümlede çocuğun gelişmesinde okul öncesi eğitimin önem taşıdığı söylenmiştir. Neden diye sorduğumuzda bunu D seçeneğindeki cümleyle açıklayabiliriz.                                                 Cevap: D </vt:lpstr>
      <vt:lpstr>  (I) Yaşça sınıfın en küçüklerindendim. (II) Okumayı çok severdim. (III) Haftada en az bir kitap okurdum. (IV) Okuduklarım değişik türde kitaplardı. (V) Bunlar arasında en çok serüven romanlarından hoşlanırdım.  Yukarıdaki numaralandırılmış cümlelerden hangileri neden- sonuç ilişkisiyle birbirine bağlıdır? A) I ve II      B) II ve III    C) II ve IV                                                                          D) III ve IV     E) IV ve V                                                                                  (1995- ÖSS)</vt:lpstr>
      <vt:lpstr>3) Koşul (şart) Cümleleri  Eylemdeki (yüklemdeki) yargının gerçekleşmesinin bir koşula bağlı olduğu cümlelerdir. Bu tür cümlelerde öne sürülen koşul gerçekleşirse yargı sonuçlanır. “Param olursa kitap alırım.” Cümlesinde “alma” eyleminin olabilmesi için “param olması” koşulunun gerçekleşmesi gerekmektedir.  </vt:lpstr>
      <vt:lpstr>Örnekler:  İndirim yaparsan bu kazağı alırım. Havalar açılınca hep beraber pikniğe gideriz. Düzenli ders çalıştın mı başarılı olursun. Yardım etsen de çabuk işimizi halletsek.  </vt:lpstr>
      <vt:lpstr>* ”Keşke derse zamanında gelip dersten zamanında çıksa.”cümlesinde “koşul” anlamı olmadığı apaçık bellidir. Çünkü bu cümlede dersten zamanında çıkması, derse zamanında girmesine bağlanmamıştır. Bu cümle bir “istek” cümlesidir.  *Ancak “Bir şiir kitabı alsan da okusak.” , “Radyonun sesini açsan da biz de dinlesek.” Cümlelerinde her ne kadar istek anlamı varsa da eylemin gerçekleşmesinin şartı da vardır. Onun için bu cümleler koşul bildiren cümlelerdir.</vt:lpstr>
      <vt:lpstr>Örnek6:  Aşağıdaki cümlelerin hangisinde “ koşula bağlılık” söz konusudur?  A) Konuşmak üzere kürsüye yöneldi.  B) Evden çıkmak üzere olduğunu öğrendim. C) Kitabı geri vermek üzere aldı. D) Güneş doğmak üzereyken yola çıktık. E) Onu trene binmek üzereyken yakaladık.  </vt:lpstr>
      <vt:lpstr>Çözüm:  C seçeneğinde cümlede kitabı geri vermek şartıyla alındığı belirtilmiş ki yargının gerçekleşmesi bir koşula bağlanmış.     </vt:lpstr>
      <vt:lpstr>CÜMLE ANLATIMI  Cümlede anlatım iki türlüdür.                                                                                                                                                                                                                                     1) Düz (Doğrudan) Anlatım 2) Dolaylı Anlatım   </vt:lpstr>
      <vt:lpstr>1)Düz Anlatım:   Başkalarının sözleri hiç değiştirilmeden olduğu gibi söylenir, aktarılırsa bu anlatıma düz anlatım denir.  Örnekler: Başhekim: “ Bu doktorların maaş zamları ne zaman verilecek” diye sordu.  Bölüm başkanı Şener Bey: “Herkes haftada altı soru getirsin” dedi. </vt:lpstr>
      <vt:lpstr>2) Dolaylı Anlatım:   Başkalarına ait olan sözlerin değiştirilerek ifade edilmesine denir.  Örnekler: Arkadaşım yarın, sinemaya gideceğini söyledi. Okul arkadaşım, çok fazla çalışmaktan sıkıldığını söyledi.  </vt:lpstr>
      <vt:lpstr>*Dolaylı anlatımla “Dolaylama” ve “Dolaylı anlam” kavramları karıştırılmamalıdır.   “Dolaylama” bir sözcükle söylenebilecek bir kavramı birden fazla sözcükle ifade etmektir, “dolaylı anlam“ ise mecaz anlamdır.   </vt:lpstr>
      <vt:lpstr> Aşağıdaki cümlelerden hangisi dolaylı anlatıma örnek olabilir?   A) Şöyle bir olayları anımsar, üzülürüz ve “İşte dünya böyle!” diye düşünürüz. B) Öğretmen Ali’ ye: “Arkadaşına söyle yarın ödevini mutlaka getirsin.” dedi. C) Paul Valery, şiir yazma yönteminden söz ederken “ilk dize Tanrı vergisidir, ondan sonrası da çaba...” dermiş. D) Tiyatrodan çıktığımızda arkadaşım, Hazım’ın sahnede canlandırdığı Prens’in gerçek hayatta yaşamış olduğunu söyledi. E) Önce tiyatronun öğelerini, hangi sanatların bir araya gelerek tiyatro gerçeğini ortaya koyduğunu düşünelim.  </vt:lpstr>
      <vt:lpstr>    Çözüm:  D seçeneğindeki cümlede, başkasına ait sözler değiştirilerek aktarılmıştır.   “Arkadaşa ait olan sözler değiştirilerek aktarılmıştır.” A, B, C seçeneğinde düz anlatım vardır. E seçeneğinde herhangi bir anlatım yoktur.  www.ders-akademi.com </vt:lpstr>
    </vt:vector>
  </TitlesOfParts>
  <Company>Samanyolu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Lab</dc:creator>
  <cp:lastModifiedBy>Your User Name</cp:lastModifiedBy>
  <cp:revision>28</cp:revision>
  <dcterms:created xsi:type="dcterms:W3CDTF">2004-02-24T12:55:35Z</dcterms:created>
  <dcterms:modified xsi:type="dcterms:W3CDTF">2015-01-25T21:14:04Z</dcterms:modified>
</cp:coreProperties>
</file>