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79" r:id="rId2"/>
    <p:sldId id="280" r:id="rId3"/>
    <p:sldId id="283" r:id="rId4"/>
    <p:sldId id="284" r:id="rId5"/>
    <p:sldId id="285" r:id="rId6"/>
    <p:sldId id="287" r:id="rId7"/>
    <p:sldId id="282" r:id="rId8"/>
    <p:sldId id="288" r:id="rId9"/>
    <p:sldId id="289" r:id="rId10"/>
    <p:sldId id="290" r:id="rId11"/>
    <p:sldId id="291" r:id="rId12"/>
    <p:sldId id="292" r:id="rId13"/>
    <p:sldId id="293" r:id="rId14"/>
    <p:sldId id="294" r:id="rId15"/>
    <p:sldId id="295" r:id="rId16"/>
    <p:sldId id="296" r:id="rId17"/>
    <p:sldId id="297" r:id="rId18"/>
    <p:sldId id="298" r:id="rId19"/>
  </p:sldIdLst>
  <p:sldSz cx="9144000" cy="6858000" type="screen4x3"/>
  <p:notesSz cx="6934200" cy="9398000"/>
  <p:defaultTextStyle>
    <a:defPPr>
      <a:defRPr lang="en-US"/>
    </a:defPPr>
    <a:lvl1pPr algn="l" rtl="0" fontAlgn="base">
      <a:spcBef>
        <a:spcPct val="0"/>
      </a:spcBef>
      <a:spcAft>
        <a:spcPct val="0"/>
      </a:spcAft>
      <a:defRPr kumimoji="1" kern="1200">
        <a:solidFill>
          <a:schemeClr val="tx1"/>
        </a:solidFill>
        <a:latin typeface="Times New Roman" pitchFamily="18" charset="0"/>
        <a:ea typeface="+mn-ea"/>
        <a:cs typeface="+mn-cs"/>
      </a:defRPr>
    </a:lvl1pPr>
    <a:lvl2pPr marL="457200" algn="l" rtl="0" fontAlgn="base">
      <a:spcBef>
        <a:spcPct val="0"/>
      </a:spcBef>
      <a:spcAft>
        <a:spcPct val="0"/>
      </a:spcAft>
      <a:defRPr kumimoji="1" kern="1200">
        <a:solidFill>
          <a:schemeClr val="tx1"/>
        </a:solidFill>
        <a:latin typeface="Times New Roman" pitchFamily="18" charset="0"/>
        <a:ea typeface="+mn-ea"/>
        <a:cs typeface="+mn-cs"/>
      </a:defRPr>
    </a:lvl2pPr>
    <a:lvl3pPr marL="914400" algn="l" rtl="0" fontAlgn="base">
      <a:spcBef>
        <a:spcPct val="0"/>
      </a:spcBef>
      <a:spcAft>
        <a:spcPct val="0"/>
      </a:spcAft>
      <a:defRPr kumimoji="1" kern="1200">
        <a:solidFill>
          <a:schemeClr val="tx1"/>
        </a:solidFill>
        <a:latin typeface="Times New Roman" pitchFamily="18" charset="0"/>
        <a:ea typeface="+mn-ea"/>
        <a:cs typeface="+mn-cs"/>
      </a:defRPr>
    </a:lvl3pPr>
    <a:lvl4pPr marL="1371600" algn="l" rtl="0" fontAlgn="base">
      <a:spcBef>
        <a:spcPct val="0"/>
      </a:spcBef>
      <a:spcAft>
        <a:spcPct val="0"/>
      </a:spcAft>
      <a:defRPr kumimoji="1" kern="1200">
        <a:solidFill>
          <a:schemeClr val="tx1"/>
        </a:solidFill>
        <a:latin typeface="Times New Roman" pitchFamily="18" charset="0"/>
        <a:ea typeface="+mn-ea"/>
        <a:cs typeface="+mn-cs"/>
      </a:defRPr>
    </a:lvl4pPr>
    <a:lvl5pPr marL="1828800" algn="l" rtl="0" fontAlgn="base">
      <a:spcBef>
        <a:spcPct val="0"/>
      </a:spcBef>
      <a:spcAft>
        <a:spcPct val="0"/>
      </a:spcAft>
      <a:defRPr kumimoji="1" kern="1200">
        <a:solidFill>
          <a:schemeClr val="tx1"/>
        </a:solidFill>
        <a:latin typeface="Times New Roman" pitchFamily="18" charset="0"/>
        <a:ea typeface="+mn-ea"/>
        <a:cs typeface="+mn-cs"/>
      </a:defRPr>
    </a:lvl5pPr>
    <a:lvl6pPr marL="2286000" algn="l" defTabSz="914400" rtl="0" eaLnBrk="1" latinLnBrk="0" hangingPunct="1">
      <a:defRPr kumimoji="1" kern="1200">
        <a:solidFill>
          <a:schemeClr val="tx1"/>
        </a:solidFill>
        <a:latin typeface="Times New Roman" pitchFamily="18" charset="0"/>
        <a:ea typeface="+mn-ea"/>
        <a:cs typeface="+mn-cs"/>
      </a:defRPr>
    </a:lvl6pPr>
    <a:lvl7pPr marL="2743200" algn="l" defTabSz="914400" rtl="0" eaLnBrk="1" latinLnBrk="0" hangingPunct="1">
      <a:defRPr kumimoji="1" kern="1200">
        <a:solidFill>
          <a:schemeClr val="tx1"/>
        </a:solidFill>
        <a:latin typeface="Times New Roman" pitchFamily="18" charset="0"/>
        <a:ea typeface="+mn-ea"/>
        <a:cs typeface="+mn-cs"/>
      </a:defRPr>
    </a:lvl7pPr>
    <a:lvl8pPr marL="3200400" algn="l" defTabSz="914400" rtl="0" eaLnBrk="1" latinLnBrk="0" hangingPunct="1">
      <a:defRPr kumimoji="1" kern="1200">
        <a:solidFill>
          <a:schemeClr val="tx1"/>
        </a:solidFill>
        <a:latin typeface="Times New Roman" pitchFamily="18" charset="0"/>
        <a:ea typeface="+mn-ea"/>
        <a:cs typeface="+mn-cs"/>
      </a:defRPr>
    </a:lvl8pPr>
    <a:lvl9pPr marL="3657600" algn="l" defTabSz="914400" rtl="0" eaLnBrk="1" latinLnBrk="0" hangingPunct="1">
      <a:defRPr kumimoj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FF00"/>
    <a:srgbClr val="FF3300"/>
    <a:srgbClr val="000B10"/>
    <a:srgbClr val="000000"/>
    <a:srgbClr val="FFFFFF"/>
    <a:srgbClr val="B2B2B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46"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lvl1pPr>
          </a:lstStyle>
          <a:p>
            <a:endParaRPr lang="tr-TR" altLang="tr-TR"/>
          </a:p>
        </p:txBody>
      </p:sp>
      <p:sp>
        <p:nvSpPr>
          <p:cNvPr id="47107" name="Rectangle 3"/>
          <p:cNvSpPr>
            <a:spLocks noGrp="1" noChangeArrowheads="1"/>
          </p:cNvSpPr>
          <p:nvPr>
            <p:ph type="dt" sz="quarter" idx="1"/>
          </p:nvPr>
        </p:nvSpPr>
        <p:spPr bwMode="auto">
          <a:xfrm>
            <a:off x="39624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endParaRPr lang="tr-TR" altLang="tr-TR"/>
          </a:p>
        </p:txBody>
      </p:sp>
      <p:sp>
        <p:nvSpPr>
          <p:cNvPr id="47108" name="Rectangle 4"/>
          <p:cNvSpPr>
            <a:spLocks noGrp="1" noChangeArrowheads="1"/>
          </p:cNvSpPr>
          <p:nvPr>
            <p:ph type="ftr" sz="quarter" idx="2"/>
          </p:nvPr>
        </p:nvSpPr>
        <p:spPr bwMode="auto">
          <a:xfrm>
            <a:off x="0" y="89154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a:lvl1pPr>
          </a:lstStyle>
          <a:p>
            <a:endParaRPr lang="tr-TR" altLang="tr-TR"/>
          </a:p>
        </p:txBody>
      </p:sp>
      <p:sp>
        <p:nvSpPr>
          <p:cNvPr id="47109" name="Rectangle 5"/>
          <p:cNvSpPr>
            <a:spLocks noGrp="1" noChangeArrowheads="1"/>
          </p:cNvSpPr>
          <p:nvPr>
            <p:ph type="sldNum" sz="quarter" idx="3"/>
          </p:nvPr>
        </p:nvSpPr>
        <p:spPr bwMode="auto">
          <a:xfrm>
            <a:off x="3962400" y="89154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vl1pPr>
          </a:lstStyle>
          <a:p>
            <a:fld id="{C0D824A0-341C-45EF-9A34-19374D1A1A64}" type="slidenum">
              <a:rPr lang="tr-TR" altLang="tr-TR"/>
              <a:pPr/>
              <a:t>‹#›</a:t>
            </a:fld>
            <a:endParaRPr lang="tr-TR" altLang="tr-TR"/>
          </a:p>
        </p:txBody>
      </p:sp>
    </p:spTree>
    <p:extLst>
      <p:ext uri="{BB962C8B-B14F-4D97-AF65-F5344CB8AC3E}">
        <p14:creationId xmlns:p14="http://schemas.microsoft.com/office/powerpoint/2010/main" xmlns="" val="3928787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kumimoji="0" sz="1200"/>
            </a:lvl1pPr>
          </a:lstStyle>
          <a:p>
            <a:endParaRPr lang="tr-TR" altLang="tr-TR"/>
          </a:p>
        </p:txBody>
      </p:sp>
      <p:sp>
        <p:nvSpPr>
          <p:cNvPr id="15363" name="Rectangle 3"/>
          <p:cNvSpPr>
            <a:spLocks noGrp="1" noChangeArrowheads="1"/>
          </p:cNvSpPr>
          <p:nvPr>
            <p:ph type="dt" idx="1"/>
          </p:nvPr>
        </p:nvSpPr>
        <p:spPr bwMode="auto">
          <a:xfrm>
            <a:off x="39624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kumimoji="0" sz="1200"/>
            </a:lvl1pPr>
          </a:lstStyle>
          <a:p>
            <a:endParaRPr lang="tr-TR" altLang="tr-TR"/>
          </a:p>
        </p:txBody>
      </p:sp>
      <p:sp>
        <p:nvSpPr>
          <p:cNvPr id="15364" name="Rectangle 4"/>
          <p:cNvSpPr>
            <a:spLocks noGrp="1" noRot="1" noChangeAspect="1" noChangeArrowheads="1" noTextEdit="1"/>
          </p:cNvSpPr>
          <p:nvPr>
            <p:ph type="sldImg" idx="2"/>
          </p:nvPr>
        </p:nvSpPr>
        <p:spPr bwMode="auto">
          <a:xfrm>
            <a:off x="1079500" y="685800"/>
            <a:ext cx="4775200" cy="35814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5365" name="Rectangle 5"/>
          <p:cNvSpPr>
            <a:spLocks noGrp="1" noChangeArrowheads="1"/>
          </p:cNvSpPr>
          <p:nvPr>
            <p:ph type="body" sz="quarter" idx="3"/>
          </p:nvPr>
        </p:nvSpPr>
        <p:spPr bwMode="auto">
          <a:xfrm>
            <a:off x="914400" y="4495800"/>
            <a:ext cx="5105400" cy="419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Asılın metin stilleri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5366" name="Rectangle 6"/>
          <p:cNvSpPr>
            <a:spLocks noGrp="1" noChangeArrowheads="1"/>
          </p:cNvSpPr>
          <p:nvPr>
            <p:ph type="ftr" sz="quarter" idx="4"/>
          </p:nvPr>
        </p:nvSpPr>
        <p:spPr bwMode="auto">
          <a:xfrm>
            <a:off x="0" y="89154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kumimoji="0" sz="1200"/>
            </a:lvl1pPr>
          </a:lstStyle>
          <a:p>
            <a:endParaRPr lang="tr-TR" altLang="tr-TR"/>
          </a:p>
        </p:txBody>
      </p:sp>
      <p:sp>
        <p:nvSpPr>
          <p:cNvPr id="15367" name="Rectangle 7"/>
          <p:cNvSpPr>
            <a:spLocks noGrp="1" noChangeArrowheads="1"/>
          </p:cNvSpPr>
          <p:nvPr>
            <p:ph type="sldNum" sz="quarter" idx="5"/>
          </p:nvPr>
        </p:nvSpPr>
        <p:spPr bwMode="auto">
          <a:xfrm>
            <a:off x="3962400" y="89154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6BE0F437-AAF0-4305-A83A-95993B921FC5}" type="slidenum">
              <a:rPr lang="tr-TR" altLang="tr-TR"/>
              <a:pPr/>
              <a:t>‹#›</a:t>
            </a:fld>
            <a:endParaRPr lang="tr-TR" altLang="tr-TR"/>
          </a:p>
        </p:txBody>
      </p:sp>
    </p:spTree>
    <p:extLst>
      <p:ext uri="{BB962C8B-B14F-4D97-AF65-F5344CB8AC3E}">
        <p14:creationId xmlns:p14="http://schemas.microsoft.com/office/powerpoint/2010/main" xmlns="" val="2463577094"/>
      </p:ext>
    </p:extLst>
  </p:cSld>
  <p:clrMap bg1="lt1" tx1="dk1" bg2="lt2" tx2="dk2" accent1="accent1" accent2="accent2" accent3="accent3" accent4="accent4" accent5="accent5" accent6="accent6" hlink="hlink" folHlink="folHlink"/>
  <p:notesStyle>
    <a:lvl1pPr algn="l" defTabSz="933450" rtl="0" fontAlgn="base">
      <a:spcBef>
        <a:spcPct val="30000"/>
      </a:spcBef>
      <a:spcAft>
        <a:spcPct val="0"/>
      </a:spcAft>
      <a:defRPr kumimoji="1" sz="1200" kern="1200">
        <a:solidFill>
          <a:schemeClr val="tx1"/>
        </a:solidFill>
        <a:latin typeface="Times New Roman" pitchFamily="18" charset="0"/>
        <a:ea typeface="+mn-ea"/>
        <a:cs typeface="+mn-cs"/>
      </a:defRPr>
    </a:lvl1pPr>
    <a:lvl2pPr marL="461963" algn="l" defTabSz="933450" rtl="0" fontAlgn="base">
      <a:spcBef>
        <a:spcPct val="30000"/>
      </a:spcBef>
      <a:spcAft>
        <a:spcPct val="0"/>
      </a:spcAft>
      <a:defRPr kumimoji="1" sz="1200" kern="1200">
        <a:solidFill>
          <a:schemeClr val="tx1"/>
        </a:solidFill>
        <a:latin typeface="Times New Roman" pitchFamily="18" charset="0"/>
        <a:ea typeface="+mn-ea"/>
        <a:cs typeface="+mn-cs"/>
      </a:defRPr>
    </a:lvl2pPr>
    <a:lvl3pPr marL="923925" algn="l" defTabSz="933450" rtl="0" fontAlgn="base">
      <a:spcBef>
        <a:spcPct val="30000"/>
      </a:spcBef>
      <a:spcAft>
        <a:spcPct val="0"/>
      </a:spcAft>
      <a:defRPr kumimoji="1" sz="1200" kern="1200">
        <a:solidFill>
          <a:schemeClr val="tx1"/>
        </a:solidFill>
        <a:latin typeface="Times New Roman" pitchFamily="18" charset="0"/>
        <a:ea typeface="+mn-ea"/>
        <a:cs typeface="+mn-cs"/>
      </a:defRPr>
    </a:lvl3pPr>
    <a:lvl4pPr marL="1387475" algn="l" defTabSz="933450" rtl="0" fontAlgn="base">
      <a:spcBef>
        <a:spcPct val="30000"/>
      </a:spcBef>
      <a:spcAft>
        <a:spcPct val="0"/>
      </a:spcAft>
      <a:defRPr kumimoji="1" sz="1200" kern="1200">
        <a:solidFill>
          <a:schemeClr val="tx1"/>
        </a:solidFill>
        <a:latin typeface="Times New Roman" pitchFamily="18" charset="0"/>
        <a:ea typeface="+mn-ea"/>
        <a:cs typeface="+mn-cs"/>
      </a:defRPr>
    </a:lvl4pPr>
    <a:lvl5pPr marL="1849438" algn="l" defTabSz="933450"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endParaRPr lang="tr-TR" altLang="tr-TR"/>
          </a:p>
        </p:txBody>
      </p:sp>
      <p:sp>
        <p:nvSpPr>
          <p:cNvPr id="19" name="Footer Placeholder 18"/>
          <p:cNvSpPr>
            <a:spLocks noGrp="1"/>
          </p:cNvSpPr>
          <p:nvPr>
            <p:ph type="ftr" sz="quarter" idx="11"/>
          </p:nvPr>
        </p:nvSpPr>
        <p:spPr/>
        <p:txBody>
          <a:bodyPr/>
          <a:lstStyle/>
          <a:p>
            <a:endParaRPr lang="tr-TR" altLang="tr-TR"/>
          </a:p>
        </p:txBody>
      </p:sp>
      <p:sp>
        <p:nvSpPr>
          <p:cNvPr id="27" name="Slide Number Placeholder 26"/>
          <p:cNvSpPr>
            <a:spLocks noGrp="1"/>
          </p:cNvSpPr>
          <p:nvPr>
            <p:ph type="sldNum" sz="quarter" idx="12"/>
          </p:nvPr>
        </p:nvSpPr>
        <p:spPr/>
        <p:txBody>
          <a:bodyPr/>
          <a:lstStyle/>
          <a:p>
            <a:fld id="{6A5AAE46-41B8-4BFF-8EC8-38182544141D}" type="slidenum">
              <a:rPr lang="tr-TR" altLang="tr-TR" smtClean="0"/>
              <a:pPr/>
              <a:t>‹#›</a:t>
            </a:fld>
            <a:endParaRPr lang="tr-TR" alt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75C61B6A-FE8A-4A26-A011-FBE54B9F52CB}" type="slidenum">
              <a:rPr lang="tr-TR" altLang="tr-TR" smtClean="0"/>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9E824B56-3335-47AC-9EDD-3BB3B40A1C78}" type="slidenum">
              <a:rPr lang="tr-TR" altLang="tr-TR" smtClean="0"/>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F9BE6789-B89F-42E9-B53E-07B0F29E89B2}" type="slidenum">
              <a:rPr lang="tr-TR" altLang="tr-TR" smtClean="0"/>
              <a:pPr/>
              <a:t>‹#›</a:t>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623D6E09-779F-4751-B8DD-4F157E7C5994}" type="slidenum">
              <a:rPr lang="tr-TR" altLang="tr-TR" smtClean="0"/>
              <a:pPr/>
              <a:t>‹#›</a:t>
            </a:fld>
            <a:endParaRPr lang="tr-TR" alt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7" name="Slide Number Placeholder 6"/>
          <p:cNvSpPr>
            <a:spLocks noGrp="1"/>
          </p:cNvSpPr>
          <p:nvPr>
            <p:ph type="sldNum" sz="quarter" idx="12"/>
          </p:nvPr>
        </p:nvSpPr>
        <p:spPr/>
        <p:txBody>
          <a:bodyPr/>
          <a:lstStyle/>
          <a:p>
            <a:fld id="{35B3A517-5465-47C2-82E0-33C371B24F95}" type="slidenum">
              <a:rPr lang="tr-TR" altLang="tr-TR" smtClean="0"/>
              <a:pPr/>
              <a:t>‹#›</a:t>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endParaRPr lang="tr-TR" altLang="tr-TR"/>
          </a:p>
        </p:txBody>
      </p:sp>
      <p:sp>
        <p:nvSpPr>
          <p:cNvPr id="8" name="Footer Placeholder 7"/>
          <p:cNvSpPr>
            <a:spLocks noGrp="1"/>
          </p:cNvSpPr>
          <p:nvPr>
            <p:ph type="ftr" sz="quarter" idx="11"/>
          </p:nvPr>
        </p:nvSpPr>
        <p:spPr/>
        <p:txBody>
          <a:bodyPr/>
          <a:lstStyle/>
          <a:p>
            <a:endParaRPr lang="tr-TR" altLang="tr-TR"/>
          </a:p>
        </p:txBody>
      </p:sp>
      <p:sp>
        <p:nvSpPr>
          <p:cNvPr id="9" name="Slide Number Placeholder 8"/>
          <p:cNvSpPr>
            <a:spLocks noGrp="1"/>
          </p:cNvSpPr>
          <p:nvPr>
            <p:ph type="sldNum" sz="quarter" idx="12"/>
          </p:nvPr>
        </p:nvSpPr>
        <p:spPr/>
        <p:txBody>
          <a:bodyPr/>
          <a:lstStyle/>
          <a:p>
            <a:fld id="{789137FD-7964-4D1B-84B7-2E6D1E09B652}" type="slidenum">
              <a:rPr lang="tr-TR" altLang="tr-TR" smtClean="0"/>
              <a:pPr/>
              <a:t>‹#›</a:t>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endParaRPr lang="tr-TR" altLang="tr-TR"/>
          </a:p>
        </p:txBody>
      </p:sp>
      <p:sp>
        <p:nvSpPr>
          <p:cNvPr id="4" name="Footer Placeholder 3"/>
          <p:cNvSpPr>
            <a:spLocks noGrp="1"/>
          </p:cNvSpPr>
          <p:nvPr>
            <p:ph type="ftr" sz="quarter" idx="11"/>
          </p:nvPr>
        </p:nvSpPr>
        <p:spPr/>
        <p:txBody>
          <a:bodyPr/>
          <a:lstStyle/>
          <a:p>
            <a:endParaRPr lang="tr-TR" altLang="tr-TR"/>
          </a:p>
        </p:txBody>
      </p:sp>
      <p:sp>
        <p:nvSpPr>
          <p:cNvPr id="5" name="Slide Number Placeholder 4"/>
          <p:cNvSpPr>
            <a:spLocks noGrp="1"/>
          </p:cNvSpPr>
          <p:nvPr>
            <p:ph type="sldNum" sz="quarter" idx="12"/>
          </p:nvPr>
        </p:nvSpPr>
        <p:spPr/>
        <p:txBody>
          <a:bodyPr/>
          <a:lstStyle/>
          <a:p>
            <a:fld id="{603D077D-48CA-4557-BD21-6D23A4D5B295}" type="slidenum">
              <a:rPr lang="tr-TR" altLang="tr-TR" smtClean="0"/>
              <a:pPr/>
              <a:t>‹#›</a:t>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ltLang="tr-TR"/>
          </a:p>
        </p:txBody>
      </p:sp>
      <p:sp>
        <p:nvSpPr>
          <p:cNvPr id="3" name="Footer Placeholder 2"/>
          <p:cNvSpPr>
            <a:spLocks noGrp="1"/>
          </p:cNvSpPr>
          <p:nvPr>
            <p:ph type="ftr" sz="quarter" idx="11"/>
          </p:nvPr>
        </p:nvSpPr>
        <p:spPr/>
        <p:txBody>
          <a:bodyPr/>
          <a:lstStyle/>
          <a:p>
            <a:endParaRPr lang="tr-TR" altLang="tr-TR"/>
          </a:p>
        </p:txBody>
      </p:sp>
      <p:sp>
        <p:nvSpPr>
          <p:cNvPr id="4" name="Slide Number Placeholder 3"/>
          <p:cNvSpPr>
            <a:spLocks noGrp="1"/>
          </p:cNvSpPr>
          <p:nvPr>
            <p:ph type="sldNum" sz="quarter" idx="12"/>
          </p:nvPr>
        </p:nvSpPr>
        <p:spPr/>
        <p:txBody>
          <a:bodyPr/>
          <a:lstStyle/>
          <a:p>
            <a:fld id="{A554BCFA-B5F9-4243-8D88-4623D2BC5CAD}" type="slidenum">
              <a:rPr lang="tr-TR" altLang="tr-TR" smtClean="0"/>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7" name="Slide Number Placeholder 6"/>
          <p:cNvSpPr>
            <a:spLocks noGrp="1"/>
          </p:cNvSpPr>
          <p:nvPr>
            <p:ph type="sldNum" sz="quarter" idx="12"/>
          </p:nvPr>
        </p:nvSpPr>
        <p:spPr/>
        <p:txBody>
          <a:bodyPr/>
          <a:lstStyle/>
          <a:p>
            <a:fld id="{2D32FC6C-EB8F-4424-86DB-7E0D4F39B193}" type="slidenum">
              <a:rPr lang="tr-TR" altLang="tr-TR" smtClean="0"/>
              <a:pPr/>
              <a:t>‹#›</a:t>
            </a:fld>
            <a:endParaRPr lang="tr-TR"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7" name="Slide Number Placeholder 6"/>
          <p:cNvSpPr>
            <a:spLocks noGrp="1"/>
          </p:cNvSpPr>
          <p:nvPr>
            <p:ph type="sldNum" sz="quarter" idx="12"/>
          </p:nvPr>
        </p:nvSpPr>
        <p:spPr>
          <a:xfrm>
            <a:off x="8077200" y="6356350"/>
            <a:ext cx="609600" cy="365125"/>
          </a:xfrm>
        </p:spPr>
        <p:txBody>
          <a:bodyPr/>
          <a:lstStyle/>
          <a:p>
            <a:fld id="{8ABA2681-C672-4342-B0F4-A74CBE9D030C}" type="slidenum">
              <a:rPr lang="tr-TR" altLang="tr-TR" smtClean="0"/>
              <a:pPr/>
              <a:t>‹#›</a:t>
            </a:fld>
            <a:endParaRPr lang="tr-TR" alt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lt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lt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2B355A-D9D4-4618-91CF-223401969A32}" type="slidenum">
              <a:rPr lang="tr-TR" altLang="tr-TR" smtClean="0"/>
              <a:pPr/>
              <a:t>‹#›</a:t>
            </a:fld>
            <a:endParaRPr lang="tr-TR" alt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title"/>
          </p:nvPr>
        </p:nvSpPr>
        <p:spPr>
          <a:xfrm>
            <a:off x="467544" y="620688"/>
            <a:ext cx="8229600" cy="650336"/>
          </a:xfrm>
          <a:noFill/>
          <a:ln/>
        </p:spPr>
        <p:txBody>
          <a:bodyPr>
            <a:normAutofit fontScale="90000"/>
          </a:bodyPr>
          <a:lstStyle/>
          <a:p>
            <a:pPr algn="ctr"/>
            <a:r>
              <a:rPr lang="tr-TR" altLang="tr-TR" sz="4000" dirty="0" smtClean="0">
                <a:solidFill>
                  <a:srgbClr val="FF3300"/>
                </a:solidFill>
              </a:rPr>
              <a:t>Cümlenin </a:t>
            </a:r>
            <a:r>
              <a:rPr lang="tr-TR" altLang="tr-TR" sz="4000" dirty="0">
                <a:solidFill>
                  <a:srgbClr val="FF3300"/>
                </a:solidFill>
              </a:rPr>
              <a:t>yapısı</a:t>
            </a:r>
            <a:r>
              <a:rPr lang="tr-TR" altLang="tr-TR" sz="4000" dirty="0"/>
              <a:t> </a:t>
            </a:r>
          </a:p>
        </p:txBody>
      </p:sp>
      <p:sp>
        <p:nvSpPr>
          <p:cNvPr id="87045" name="Rectangle 5"/>
          <p:cNvSpPr>
            <a:spLocks noGrp="1" noChangeArrowheads="1"/>
          </p:cNvSpPr>
          <p:nvPr>
            <p:ph idx="1"/>
          </p:nvPr>
        </p:nvSpPr>
        <p:spPr>
          <a:xfrm>
            <a:off x="1042988" y="1773238"/>
            <a:ext cx="7772400" cy="4114800"/>
          </a:xfrm>
          <a:noFill/>
          <a:ln/>
        </p:spPr>
        <p:txBody>
          <a:bodyPr>
            <a:normAutofit lnSpcReduction="10000"/>
          </a:bodyPr>
          <a:lstStyle/>
          <a:p>
            <a:pPr marL="0" indent="0">
              <a:lnSpc>
                <a:spcPct val="80000"/>
              </a:lnSpc>
            </a:pPr>
            <a:r>
              <a:rPr lang="tr-TR" altLang="tr-TR" sz="2400" dirty="0"/>
              <a:t>Dildeki her anlam biriminin yapısı bir şekilde incelenir. Mesela kelimelerin yapısı  aldıkları eklere ya da iki kelimenin bir arada veya tek kullanılmasıyla ilişkilidir. Cümlenin yapısı ise genelde, içindeki yargıların sayısıyla ilişkilidir. Yargının bir tane olması ya da birden fazla olması yapıyı belirleyici ölçüttür. Cümlelerin yapısı bazı başlıklar altında incelenir. Aşağıda bu konuya değinilmiştir. Konuşan ya da yazan kişi anlama göre yapıyı belirlediği gibi seçilen yapı da anlamı doğrudan etkiler. Bu yapı ve anlam ilişkisi metinden çıkarılmış tek cümlelerden değil, metin içinde daha iyi anlaşılır.  Ama metin içinde cümle incelemeye geçmeden önce temel “cümle yapısı </a:t>
            </a:r>
            <a:r>
              <a:rPr lang="tr-TR" altLang="tr-TR" sz="2400" dirty="0" err="1"/>
              <a:t>bilgisi”ni</a:t>
            </a:r>
            <a:r>
              <a:rPr lang="tr-TR" altLang="tr-TR" sz="2400" dirty="0"/>
              <a:t> tek cümlelerde edinmeniz gerekmektedir</a:t>
            </a:r>
            <a:r>
              <a:rPr lang="tr-TR" altLang="tr-TR" sz="2400" dirty="0" smtClean="0"/>
              <a:t>.</a:t>
            </a:r>
          </a:p>
          <a:p>
            <a:pPr marL="0" indent="0">
              <a:lnSpc>
                <a:spcPct val="80000"/>
              </a:lnSpc>
              <a:buNone/>
            </a:pPr>
            <a:endParaRPr lang="tr-TR" altLang="tr-T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539552" y="620688"/>
            <a:ext cx="8229600" cy="722344"/>
          </a:xfrm>
        </p:spPr>
        <p:txBody>
          <a:bodyPr>
            <a:normAutofit fontScale="90000"/>
          </a:bodyPr>
          <a:lstStyle/>
          <a:p>
            <a:r>
              <a:rPr lang="tr-TR" altLang="tr-TR" dirty="0">
                <a:solidFill>
                  <a:srgbClr val="FF3300"/>
                </a:solidFill>
              </a:rPr>
              <a:t>Bağdaştırma</a:t>
            </a:r>
          </a:p>
        </p:txBody>
      </p:sp>
      <p:sp>
        <p:nvSpPr>
          <p:cNvPr id="98307" name="Rectangle 3"/>
          <p:cNvSpPr>
            <a:spLocks noGrp="1" noChangeArrowheads="1"/>
          </p:cNvSpPr>
          <p:nvPr>
            <p:ph idx="1"/>
          </p:nvPr>
        </p:nvSpPr>
        <p:spPr>
          <a:xfrm>
            <a:off x="827088" y="1628775"/>
            <a:ext cx="7772400" cy="4114800"/>
          </a:xfrm>
        </p:spPr>
        <p:txBody>
          <a:bodyPr/>
          <a:lstStyle/>
          <a:p>
            <a:pPr>
              <a:lnSpc>
                <a:spcPct val="80000"/>
              </a:lnSpc>
            </a:pPr>
            <a:r>
              <a:rPr lang="tr-TR" altLang="tr-TR" sz="2400"/>
              <a:t>Dil tek tek kelimelerle konuşulmaz. Bir kavramı anlatmak için birden fazla kelime bir araya getirilerek bir şey anlatılır. “Ben dergiye yetiştirmek için gün boyu evde zorlukla bir hikâye yazdım.” cümlesindeki dil öğeleri (Ben, dergi, yetiştirmek, için, gün boyu, ev, zorlukla, bir hikâye, yazmak) arasında anlam ilişkisi vardır. “Hikâye” yazılan bir şeydir. Bir “yer”de yazılır, mesela “evde”... Öylesine de yazılabilir, bir yere “yetiştirmek için” de yazılabilir. Yetiştirilecek yer bir matbaa, öğretmen, arkadaş, okul da olabilir bir “dergi” de olabilir. Yazarken “zorluk” da çekilebilir, kolayca da yazılabilir. İşte bu cümleyi oluşturan on bir kelimenin bir merkezde anlamlanmasına  “bağdaştırma” denir.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67544" y="404664"/>
            <a:ext cx="8229600" cy="722344"/>
          </a:xfrm>
        </p:spPr>
        <p:txBody>
          <a:bodyPr/>
          <a:lstStyle/>
          <a:p>
            <a:r>
              <a:rPr lang="tr-TR" altLang="tr-TR" sz="4000">
                <a:solidFill>
                  <a:srgbClr val="FF3300"/>
                </a:solidFill>
              </a:rPr>
              <a:t>Bildirdikleri anlamlara göre cümleler</a:t>
            </a:r>
          </a:p>
        </p:txBody>
      </p:sp>
      <p:sp>
        <p:nvSpPr>
          <p:cNvPr id="99331" name="Rectangle 3"/>
          <p:cNvSpPr>
            <a:spLocks noGrp="1" noChangeArrowheads="1"/>
          </p:cNvSpPr>
          <p:nvPr>
            <p:ph idx="1"/>
          </p:nvPr>
        </p:nvSpPr>
        <p:spPr>
          <a:xfrm>
            <a:off x="827088" y="1484313"/>
            <a:ext cx="8316912" cy="5113337"/>
          </a:xfrm>
        </p:spPr>
        <p:txBody>
          <a:bodyPr/>
          <a:lstStyle/>
          <a:p>
            <a:pPr>
              <a:lnSpc>
                <a:spcPct val="80000"/>
              </a:lnSpc>
            </a:pPr>
            <a:r>
              <a:rPr lang="tr-TR" altLang="tr-TR" sz="2200" dirty="0"/>
              <a:t>Cümleler, yüklemlerinin haber kipinde ve dilek-istek kipinde olmalarına göre gruplandırılabilir. Aşağıdaki konu bu durumu anlatmaktadır.</a:t>
            </a:r>
          </a:p>
          <a:p>
            <a:pPr>
              <a:lnSpc>
                <a:spcPct val="80000"/>
              </a:lnSpc>
            </a:pPr>
            <a:r>
              <a:rPr lang="tr-TR" altLang="tr-TR" sz="2200" dirty="0"/>
              <a:t>a. Haber Cümleleri</a:t>
            </a:r>
          </a:p>
          <a:p>
            <a:pPr>
              <a:lnSpc>
                <a:spcPct val="80000"/>
              </a:lnSpc>
            </a:pPr>
            <a:r>
              <a:rPr lang="tr-TR" altLang="tr-TR" sz="2200" dirty="0"/>
              <a:t>Haber verme, bilgi aktarma amacıyla düzenlenen cümlelerdir. Bu cümleler, bir eylemin gerçekleştiğini, gerçekleşmekte olduğunu, gerçekleşeceğini bildiren cümlelerdir. İnsan birine bir düşünce ve duygu açıklayacağı zaman bu tür cümleleri kullanır. Ders kitapları, öğretici metinler, gazete yazıları, haber dergileri, televizyon haber bültenlerindeki metinler hep haber cümleleriyle yazılır. Bunların yüklemi, haber kiplerinden biriyle </a:t>
            </a:r>
            <a:r>
              <a:rPr lang="tr-TR" altLang="tr-TR" sz="2200" dirty="0" err="1"/>
              <a:t>çekimlenmiş</a:t>
            </a:r>
            <a:r>
              <a:rPr lang="tr-TR" altLang="tr-TR" sz="2200" dirty="0"/>
              <a:t> bir fiildir. Haber cümleleri bilgi vermek veya bir konuda bilgisinin olduğunu belirtmek için söylenir. Cümlede verilen bilgiler doğru ya da yanlış olabilir. Bu onun haber cümlesi niteliğini engellemez.</a:t>
            </a:r>
          </a:p>
          <a:p>
            <a:pPr>
              <a:lnSpc>
                <a:spcPct val="80000"/>
              </a:lnSpc>
            </a:pPr>
            <a:r>
              <a:rPr lang="tr-TR" altLang="tr-TR" sz="2200" dirty="0"/>
              <a:t>Karşı kıyıdakiler kavga ediyor.</a:t>
            </a:r>
          </a:p>
          <a:p>
            <a:pPr>
              <a:lnSpc>
                <a:spcPct val="80000"/>
              </a:lnSpc>
            </a:pPr>
            <a:r>
              <a:rPr lang="tr-TR" altLang="tr-TR" sz="2200" dirty="0"/>
              <a:t>Koltukta uyumuşsun.</a:t>
            </a:r>
          </a:p>
          <a:p>
            <a:pPr>
              <a:lnSpc>
                <a:spcPct val="80000"/>
              </a:lnSpc>
            </a:pPr>
            <a:r>
              <a:rPr lang="tr-TR" altLang="tr-TR" sz="2200" dirty="0"/>
              <a:t>Yarın yazılı var.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1043608" y="2204864"/>
            <a:ext cx="7772400" cy="4114800"/>
          </a:xfrm>
        </p:spPr>
        <p:txBody>
          <a:bodyPr/>
          <a:lstStyle/>
          <a:p>
            <a:pPr>
              <a:lnSpc>
                <a:spcPct val="80000"/>
              </a:lnSpc>
            </a:pPr>
            <a:r>
              <a:rPr lang="tr-TR" altLang="tr-TR" sz="2000" dirty="0"/>
              <a:t>Haber cümlelerinde dil daha çok </a:t>
            </a:r>
            <a:r>
              <a:rPr lang="tr-TR" altLang="tr-TR" sz="2000" dirty="0" err="1"/>
              <a:t>göndergesel</a:t>
            </a:r>
            <a:r>
              <a:rPr lang="tr-TR" altLang="tr-TR" sz="2000" dirty="0"/>
              <a:t> (ilk anlam) işlevde kullanılır. Yan anlamlı kelimeler </a:t>
            </a:r>
            <a:r>
              <a:rPr lang="tr-TR" altLang="tr-TR" sz="2000" dirty="0" smtClean="0"/>
              <a:t> pek </a:t>
            </a:r>
            <a:r>
              <a:rPr lang="tr-TR" altLang="tr-TR" sz="2000" dirty="0"/>
              <a:t>kullanılmaz. </a:t>
            </a:r>
          </a:p>
          <a:p>
            <a:pPr>
              <a:lnSpc>
                <a:spcPct val="80000"/>
              </a:lnSpc>
            </a:pPr>
            <a:r>
              <a:rPr lang="tr-TR" altLang="tr-TR" sz="2000" dirty="0"/>
              <a:t>Kanser için yeni bir tedavi metodu geliştirildi.</a:t>
            </a:r>
          </a:p>
          <a:p>
            <a:pPr>
              <a:lnSpc>
                <a:spcPct val="80000"/>
              </a:lnSpc>
            </a:pPr>
            <a:r>
              <a:rPr lang="tr-TR" altLang="tr-TR" sz="2000" dirty="0"/>
              <a:t>Üç ay sonra kentimizde büyük bir fuar düzenlenecek.</a:t>
            </a:r>
          </a:p>
          <a:p>
            <a:pPr>
              <a:lnSpc>
                <a:spcPct val="80000"/>
              </a:lnSpc>
            </a:pPr>
            <a:r>
              <a:rPr lang="tr-TR" altLang="tr-TR" sz="2000" dirty="0"/>
              <a:t>Haber cümlelerinde kelime ve kelime grupları </a:t>
            </a:r>
            <a:r>
              <a:rPr lang="tr-TR" altLang="tr-TR" sz="2000" dirty="0" err="1"/>
              <a:t>göndergesel</a:t>
            </a:r>
            <a:r>
              <a:rPr lang="tr-TR" altLang="tr-TR" sz="2000" dirty="0"/>
              <a:t> işlevde kullanıldığında cümlenin anlamı nesneldir. </a:t>
            </a:r>
          </a:p>
          <a:p>
            <a:pPr>
              <a:lnSpc>
                <a:spcPct val="80000"/>
              </a:lnSpc>
            </a:pPr>
            <a:r>
              <a:rPr lang="tr-TR" altLang="tr-TR" sz="2000" dirty="0"/>
              <a:t>Orta Anadolu karasal iklimin görüldüğü bir bölgedir. Gece gündüz arasında ısı farkı çoktur. </a:t>
            </a:r>
          </a:p>
          <a:p>
            <a:pPr>
              <a:lnSpc>
                <a:spcPct val="80000"/>
              </a:lnSpc>
            </a:pPr>
            <a:r>
              <a:rPr lang="tr-TR" altLang="tr-TR" sz="2000" dirty="0" err="1"/>
              <a:t>Göndergesel</a:t>
            </a:r>
            <a:r>
              <a:rPr lang="tr-TR" altLang="tr-TR" sz="2000" dirty="0"/>
              <a:t> işlev heyecana bağlı işlevle zenginleştirilirse bilgiler kişisel değerlerle (öznel) anlatılmış olur. </a:t>
            </a:r>
          </a:p>
          <a:p>
            <a:pPr>
              <a:lnSpc>
                <a:spcPct val="80000"/>
              </a:lnSpc>
            </a:pPr>
            <a:r>
              <a:rPr lang="tr-TR" altLang="tr-TR" sz="2000" dirty="0"/>
              <a:t>Orta Anadolu karasal iklimin krallık alanıdır. Gündüz insanın tepesinden giren güneş gece yerini zalim bir soğuğa bırakır.</a:t>
            </a:r>
          </a:p>
        </p:txBody>
      </p:sp>
      <p:sp>
        <p:nvSpPr>
          <p:cNvPr id="3" name="Dikdörtgen 2"/>
          <p:cNvSpPr/>
          <p:nvPr/>
        </p:nvSpPr>
        <p:spPr>
          <a:xfrm>
            <a:off x="683568" y="620688"/>
            <a:ext cx="7704856" cy="1477328"/>
          </a:xfrm>
          <a:prstGeom prst="rect">
            <a:avLst/>
          </a:prstGeom>
        </p:spPr>
        <p:txBody>
          <a:bodyPr wrap="square">
            <a:spAutoFit/>
          </a:bodyPr>
          <a:lstStyle/>
          <a:p>
            <a:r>
              <a:rPr lang="tr-TR" dirty="0"/>
              <a:t>Haber cümlesinin yüklemi fiilin dışındaki sözcüklerden, yani isim grubundan da olabilir. İsmin yüklem olması bildiğiniz gibi, ekfiille gerçekleşir. </a:t>
            </a:r>
            <a:br>
              <a:rPr lang="tr-TR" dirty="0"/>
            </a:br>
            <a:r>
              <a:rPr lang="tr-TR" dirty="0"/>
              <a:t/>
            </a:r>
            <a:br>
              <a:rPr lang="tr-TR" dirty="0"/>
            </a:br>
            <a:r>
              <a:rPr lang="tr-TR" dirty="0" smtClean="0"/>
              <a:t>- Yeni </a:t>
            </a:r>
            <a:r>
              <a:rPr lang="tr-TR" dirty="0"/>
              <a:t>kurulacak uydu kentin adı Yeşil Oba’ymış.	</a:t>
            </a:r>
            <a:br>
              <a:rPr lang="tr-TR" dirty="0"/>
            </a:br>
            <a:r>
              <a:rPr lang="tr-TR" dirty="0" smtClean="0"/>
              <a:t>- Yazarın </a:t>
            </a:r>
            <a:r>
              <a:rPr lang="tr-TR" dirty="0"/>
              <a:t>son kitabında ilginç olaylar var.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fontScale="90000"/>
          </a:bodyPr>
          <a:lstStyle/>
          <a:p>
            <a:r>
              <a:rPr lang="tr-TR" altLang="tr-TR" sz="4000">
                <a:solidFill>
                  <a:srgbClr val="FF3300"/>
                </a:solidFill>
              </a:rPr>
              <a:t>Dilek  (istek, gereklilik, emir, şart)  cümleleri</a:t>
            </a:r>
          </a:p>
        </p:txBody>
      </p:sp>
      <p:sp>
        <p:nvSpPr>
          <p:cNvPr id="101379" name="Rectangle 3"/>
          <p:cNvSpPr>
            <a:spLocks noGrp="1" noChangeArrowheads="1"/>
          </p:cNvSpPr>
          <p:nvPr>
            <p:ph idx="1"/>
          </p:nvPr>
        </p:nvSpPr>
        <p:spPr/>
        <p:txBody>
          <a:bodyPr/>
          <a:lstStyle/>
          <a:p>
            <a:pPr>
              <a:lnSpc>
                <a:spcPct val="80000"/>
              </a:lnSpc>
            </a:pPr>
            <a:r>
              <a:rPr lang="tr-TR" altLang="tr-TR" sz="2000"/>
              <a:t>İletişim sırasında hep başkalarına bir şey anlatmayız. Bazen de başkalarından bir şey isteriz. Bir dilekte bulunuruz. Bir şeyin gerekli olduğunu söyleriz. Bu tür cümlelere “dilek cümlesi” ya da “istek cümlesi” adı verilir. Dilek cümlelerinin yüklemleri “istek, gereklilik, dilek-şart ve emir” kipleriyle çekimlenir. Dilek cümleleri doğru ve yanlış yargılarından uzaktır. Çünkü bu cümleler dileme bildirir. Dilemenin doğrusu yanlışı olmaz. Bu cümleler; eylemler, işler, durumlar hakkında bir niyet ve duyguyu ifade eden cümlelerdir.</a:t>
            </a:r>
          </a:p>
          <a:p>
            <a:pPr>
              <a:lnSpc>
                <a:spcPct val="80000"/>
              </a:lnSpc>
            </a:pPr>
            <a:r>
              <a:rPr lang="tr-TR" altLang="tr-TR" sz="2000"/>
              <a:t>Dışarıda biraz hava alayım.</a:t>
            </a:r>
          </a:p>
          <a:p>
            <a:pPr>
              <a:lnSpc>
                <a:spcPct val="80000"/>
              </a:lnSpc>
            </a:pPr>
            <a:r>
              <a:rPr lang="tr-TR" altLang="tr-TR" sz="2000"/>
              <a:t>Yavrucağızı kendi haline bırak.</a:t>
            </a:r>
          </a:p>
          <a:p>
            <a:pPr>
              <a:lnSpc>
                <a:spcPct val="80000"/>
              </a:lnSpc>
            </a:pPr>
            <a:r>
              <a:rPr lang="tr-TR" altLang="tr-TR" sz="2000"/>
              <a:t>Bari böyle bırakmasaydı bizi.</a:t>
            </a:r>
          </a:p>
          <a:p>
            <a:pPr>
              <a:lnSpc>
                <a:spcPct val="80000"/>
              </a:lnSpc>
            </a:pPr>
            <a:r>
              <a:rPr lang="tr-TR" altLang="tr-TR" sz="2000"/>
              <a:t>N’olaydı, onunla evlenmeyeydim.</a:t>
            </a:r>
          </a:p>
          <a:p>
            <a:pPr>
              <a:lnSpc>
                <a:spcPct val="80000"/>
              </a:lnSpc>
            </a:pPr>
            <a:r>
              <a:rPr lang="tr-TR" altLang="tr-TR" sz="2000"/>
              <a:t>Bize keşke bu gün misafir gelse.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67544" y="620688"/>
            <a:ext cx="8229600" cy="650336"/>
          </a:xfrm>
        </p:spPr>
        <p:txBody>
          <a:bodyPr>
            <a:normAutofit fontScale="90000"/>
          </a:bodyPr>
          <a:lstStyle/>
          <a:p>
            <a:r>
              <a:rPr lang="tr-TR" altLang="tr-TR" sz="4000" dirty="0">
                <a:solidFill>
                  <a:srgbClr val="FF3300"/>
                </a:solidFill>
              </a:rPr>
              <a:t>Dilek cümlelerini şu durumlarda kullanırız</a:t>
            </a:r>
          </a:p>
        </p:txBody>
      </p:sp>
      <p:sp>
        <p:nvSpPr>
          <p:cNvPr id="102403" name="Rectangle 3"/>
          <p:cNvSpPr>
            <a:spLocks noGrp="1" noChangeArrowheads="1"/>
          </p:cNvSpPr>
          <p:nvPr>
            <p:ph idx="1"/>
          </p:nvPr>
        </p:nvSpPr>
        <p:spPr>
          <a:xfrm>
            <a:off x="827088" y="1628775"/>
            <a:ext cx="7772400" cy="4114800"/>
          </a:xfrm>
        </p:spPr>
        <p:txBody>
          <a:bodyPr>
            <a:normAutofit fontScale="92500" lnSpcReduction="20000"/>
          </a:bodyPr>
          <a:lstStyle/>
          <a:p>
            <a:pPr>
              <a:lnSpc>
                <a:spcPct val="80000"/>
              </a:lnSpc>
            </a:pPr>
            <a:r>
              <a:rPr lang="tr-TR" altLang="tr-TR" sz="2000">
                <a:solidFill>
                  <a:srgbClr val="FFFF00"/>
                </a:solidFill>
              </a:rPr>
              <a:t>İsteme:</a:t>
            </a:r>
          </a:p>
          <a:p>
            <a:pPr>
              <a:lnSpc>
                <a:spcPct val="80000"/>
              </a:lnSpc>
            </a:pPr>
            <a:r>
              <a:rPr lang="tr-TR" altLang="tr-TR" sz="2000"/>
              <a:t>Boğazı bu tepeden seyredelim.</a:t>
            </a:r>
          </a:p>
          <a:p>
            <a:pPr>
              <a:lnSpc>
                <a:spcPct val="80000"/>
              </a:lnSpc>
            </a:pPr>
            <a:r>
              <a:rPr lang="tr-TR" altLang="tr-TR" sz="2000">
                <a:solidFill>
                  <a:srgbClr val="FFFF00"/>
                </a:solidFill>
              </a:rPr>
              <a:t>Dilek:</a:t>
            </a:r>
          </a:p>
          <a:p>
            <a:pPr>
              <a:lnSpc>
                <a:spcPct val="80000"/>
              </a:lnSpc>
            </a:pPr>
            <a:r>
              <a:rPr lang="tr-TR" altLang="tr-TR" sz="2000"/>
              <a:t>Keşke o da böyle kibar olsa.</a:t>
            </a:r>
          </a:p>
          <a:p>
            <a:pPr>
              <a:lnSpc>
                <a:spcPct val="80000"/>
              </a:lnSpc>
            </a:pPr>
            <a:r>
              <a:rPr lang="tr-TR" altLang="tr-TR" sz="2000">
                <a:solidFill>
                  <a:srgbClr val="FFFF00"/>
                </a:solidFill>
              </a:rPr>
              <a:t>Gereklilik:</a:t>
            </a:r>
          </a:p>
          <a:p>
            <a:pPr>
              <a:lnSpc>
                <a:spcPct val="80000"/>
              </a:lnSpc>
            </a:pPr>
            <a:r>
              <a:rPr lang="tr-TR" altLang="tr-TR" sz="2000"/>
              <a:t>Daha sıkı çalışmalısın.</a:t>
            </a:r>
          </a:p>
          <a:p>
            <a:pPr>
              <a:lnSpc>
                <a:spcPct val="80000"/>
              </a:lnSpc>
            </a:pPr>
            <a:r>
              <a:rPr lang="tr-TR" altLang="tr-TR" sz="2000">
                <a:solidFill>
                  <a:srgbClr val="FFFF00"/>
                </a:solidFill>
              </a:rPr>
              <a:t>Emir:</a:t>
            </a:r>
          </a:p>
          <a:p>
            <a:pPr>
              <a:lnSpc>
                <a:spcPct val="80000"/>
              </a:lnSpc>
            </a:pPr>
            <a:r>
              <a:rPr lang="tr-TR" altLang="tr-TR" sz="2000"/>
              <a:t>Yerine otur!</a:t>
            </a:r>
          </a:p>
          <a:p>
            <a:pPr>
              <a:lnSpc>
                <a:spcPct val="80000"/>
              </a:lnSpc>
            </a:pPr>
            <a:r>
              <a:rPr lang="tr-TR" altLang="tr-TR" sz="2000"/>
              <a:t>Moral verme:</a:t>
            </a:r>
          </a:p>
          <a:p>
            <a:pPr>
              <a:lnSpc>
                <a:spcPct val="80000"/>
              </a:lnSpc>
            </a:pPr>
            <a:r>
              <a:rPr lang="tr-TR" altLang="tr-TR" sz="2000"/>
              <a:t>Acılara biraz daha dayan.</a:t>
            </a:r>
          </a:p>
          <a:p>
            <a:pPr>
              <a:lnSpc>
                <a:spcPct val="80000"/>
              </a:lnSpc>
            </a:pPr>
            <a:r>
              <a:rPr lang="tr-TR" altLang="tr-TR" sz="2000">
                <a:solidFill>
                  <a:srgbClr val="FFFF00"/>
                </a:solidFill>
              </a:rPr>
              <a:t>Öğüt:</a:t>
            </a:r>
          </a:p>
          <a:p>
            <a:pPr>
              <a:lnSpc>
                <a:spcPct val="80000"/>
              </a:lnSpc>
            </a:pPr>
            <a:r>
              <a:rPr lang="tr-TR" altLang="tr-TR" sz="2000"/>
              <a:t>Aman sağlığına dikkat et!</a:t>
            </a:r>
          </a:p>
          <a:p>
            <a:pPr>
              <a:lnSpc>
                <a:spcPct val="80000"/>
              </a:lnSpc>
            </a:pPr>
            <a:r>
              <a:rPr lang="tr-TR" altLang="tr-TR" sz="2000">
                <a:solidFill>
                  <a:srgbClr val="FFFF00"/>
                </a:solidFill>
              </a:rPr>
              <a:t>Özür dileme:</a:t>
            </a:r>
          </a:p>
          <a:p>
            <a:pPr>
              <a:lnSpc>
                <a:spcPct val="80000"/>
              </a:lnSpc>
            </a:pPr>
            <a:r>
              <a:rPr lang="tr-TR" altLang="tr-TR" sz="2000"/>
              <a:t>Beni bağışlayın!</a:t>
            </a:r>
          </a:p>
          <a:p>
            <a:pPr>
              <a:lnSpc>
                <a:spcPct val="80000"/>
              </a:lnSpc>
            </a:pPr>
            <a:r>
              <a:rPr lang="tr-TR" altLang="tr-TR" sz="2000">
                <a:solidFill>
                  <a:srgbClr val="FFFF00"/>
                </a:solidFill>
              </a:rPr>
              <a:t>Dilek:</a:t>
            </a:r>
          </a:p>
          <a:p>
            <a:pPr>
              <a:lnSpc>
                <a:spcPct val="80000"/>
              </a:lnSpc>
            </a:pPr>
            <a:r>
              <a:rPr lang="tr-TR" altLang="tr-TR" sz="2000"/>
              <a:t>Her tuttuğun altın olsun!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331640" y="620688"/>
            <a:ext cx="7509520" cy="650336"/>
          </a:xfrm>
        </p:spPr>
        <p:txBody>
          <a:bodyPr>
            <a:normAutofit fontScale="90000"/>
          </a:bodyPr>
          <a:lstStyle/>
          <a:p>
            <a:r>
              <a:rPr lang="tr-TR" altLang="tr-TR" dirty="0">
                <a:solidFill>
                  <a:srgbClr val="FF3300"/>
                </a:solidFill>
              </a:rPr>
              <a:t>Soru cümlesi</a:t>
            </a:r>
          </a:p>
        </p:txBody>
      </p:sp>
      <p:sp>
        <p:nvSpPr>
          <p:cNvPr id="103427" name="Rectangle 3"/>
          <p:cNvSpPr>
            <a:spLocks noGrp="1" noChangeArrowheads="1"/>
          </p:cNvSpPr>
          <p:nvPr>
            <p:ph idx="1"/>
          </p:nvPr>
        </p:nvSpPr>
        <p:spPr>
          <a:xfrm>
            <a:off x="900113" y="1628775"/>
            <a:ext cx="7772400" cy="4114800"/>
          </a:xfrm>
        </p:spPr>
        <p:txBody>
          <a:bodyPr>
            <a:normAutofit fontScale="92500"/>
          </a:bodyPr>
          <a:lstStyle/>
          <a:p>
            <a:pPr>
              <a:lnSpc>
                <a:spcPct val="80000"/>
              </a:lnSpc>
            </a:pPr>
            <a:r>
              <a:rPr lang="tr-TR" altLang="tr-TR" sz="2800"/>
              <a:t>Bir şey öğrenmek istediğimizde soru sorarız. Öğrenmek amacıyla bir şey soran cümlelere soru cümlesi denir. Soru cümleleri diğer bütün cümlelerden bu noktada ayrılır. Diğer cümleler bir şey anlatmak için kurulurken soru cümleleri bir şey öğrenmek için kurulur. İletişim tablosunu hatırlayınız. Soru cümleleri göndericinin, yani konuşan kişinin bilmediği bir şeyi öğrenmek ve bildiği bir şeyin doğruluğunu teyit ve itiraf ettirmek üzere düzenlediği cümle çeşididir.</a:t>
            </a:r>
          </a:p>
          <a:p>
            <a:pPr>
              <a:lnSpc>
                <a:spcPct val="80000"/>
              </a:lnSpc>
            </a:pPr>
            <a:r>
              <a:rPr lang="tr-TR" altLang="tr-TR" sz="2800"/>
              <a:t>Olanları kendisine anlattınız mı?</a:t>
            </a:r>
          </a:p>
          <a:p>
            <a:pPr>
              <a:lnSpc>
                <a:spcPct val="80000"/>
              </a:lnSpc>
            </a:pPr>
            <a:r>
              <a:rPr lang="tr-TR" altLang="tr-TR" sz="2800"/>
              <a:t>Dışarıda yağmur durdu mu acaba?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tr-TR" altLang="tr-TR">
                <a:solidFill>
                  <a:srgbClr val="FF3300"/>
                </a:solidFill>
              </a:rPr>
              <a:t>Ünlem cümlesi</a:t>
            </a:r>
          </a:p>
        </p:txBody>
      </p:sp>
      <p:sp>
        <p:nvSpPr>
          <p:cNvPr id="104451" name="Rectangle 3"/>
          <p:cNvSpPr>
            <a:spLocks noGrp="1" noChangeArrowheads="1"/>
          </p:cNvSpPr>
          <p:nvPr>
            <p:ph idx="1"/>
          </p:nvPr>
        </p:nvSpPr>
        <p:spPr/>
        <p:txBody>
          <a:bodyPr/>
          <a:lstStyle/>
          <a:p>
            <a:pPr>
              <a:lnSpc>
                <a:spcPct val="80000"/>
              </a:lnSpc>
            </a:pPr>
            <a:r>
              <a:rPr lang="tr-TR" altLang="tr-TR" sz="2400"/>
              <a:t>Korku, sevinç, şaşkınlık, coşku ve hayranlık gibi duygular ünlem cümleleri ile aktarılır. Bu cümleler genelde bir ünlem kelimesi içerir. Ünlem niteliğindeki bütün kelimelerle ünlem cümlesi düzenlenebilir. Ünlem cümleleri metni canlandırır, duyguları doğrudan aktarır.</a:t>
            </a:r>
          </a:p>
          <a:p>
            <a:pPr>
              <a:lnSpc>
                <a:spcPct val="80000"/>
              </a:lnSpc>
            </a:pPr>
            <a:r>
              <a:rPr lang="tr-TR" altLang="tr-TR" sz="2400"/>
              <a:t>Öf, hava ne kadar sıcak!</a:t>
            </a:r>
          </a:p>
          <a:p>
            <a:pPr>
              <a:lnSpc>
                <a:spcPct val="80000"/>
              </a:lnSpc>
            </a:pPr>
            <a:r>
              <a:rPr lang="tr-TR" altLang="tr-TR" sz="2400"/>
              <a:t>Ayağım acıyor, ay!</a:t>
            </a:r>
          </a:p>
          <a:p>
            <a:pPr>
              <a:lnSpc>
                <a:spcPct val="80000"/>
              </a:lnSpc>
            </a:pPr>
            <a:r>
              <a:rPr lang="tr-TR" altLang="tr-TR" sz="2400"/>
              <a:t>Ne hoş bir manzara!</a:t>
            </a:r>
          </a:p>
          <a:p>
            <a:pPr>
              <a:lnSpc>
                <a:spcPct val="80000"/>
              </a:lnSpc>
            </a:pPr>
            <a:r>
              <a:rPr lang="tr-TR" altLang="tr-TR" sz="2400"/>
              <a:t>Ne güzel bir kitap bu!</a:t>
            </a:r>
          </a:p>
          <a:p>
            <a:pPr>
              <a:lnSpc>
                <a:spcPct val="80000"/>
              </a:lnSpc>
            </a:pPr>
            <a:r>
              <a:rPr lang="tr-TR" altLang="tr-TR" sz="2400"/>
              <a:t>Oturun yerinize hemen!</a:t>
            </a:r>
          </a:p>
          <a:p>
            <a:pPr>
              <a:lnSpc>
                <a:spcPct val="80000"/>
              </a:lnSpc>
            </a:pPr>
            <a:r>
              <a:rPr lang="tr-TR" altLang="tr-TR" sz="2400"/>
              <a:t>Ayağım birden kaymasın mı!</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67544" y="548680"/>
            <a:ext cx="8229600" cy="650336"/>
          </a:xfrm>
        </p:spPr>
        <p:txBody>
          <a:bodyPr>
            <a:normAutofit fontScale="90000"/>
          </a:bodyPr>
          <a:lstStyle/>
          <a:p>
            <a:r>
              <a:rPr lang="tr-TR" altLang="tr-TR" sz="4000" dirty="0">
                <a:solidFill>
                  <a:srgbClr val="FF3300"/>
                </a:solidFill>
              </a:rPr>
              <a:t>Olumlu, olumsuz cümleler</a:t>
            </a:r>
          </a:p>
        </p:txBody>
      </p:sp>
      <p:sp>
        <p:nvSpPr>
          <p:cNvPr id="105475" name="Rectangle 3"/>
          <p:cNvSpPr>
            <a:spLocks noGrp="1" noChangeArrowheads="1"/>
          </p:cNvSpPr>
          <p:nvPr>
            <p:ph idx="1"/>
          </p:nvPr>
        </p:nvSpPr>
        <p:spPr>
          <a:xfrm>
            <a:off x="827088" y="1557338"/>
            <a:ext cx="7772400" cy="4114800"/>
          </a:xfrm>
        </p:spPr>
        <p:txBody>
          <a:bodyPr>
            <a:normAutofit fontScale="92500" lnSpcReduction="10000"/>
          </a:bodyPr>
          <a:lstStyle/>
          <a:p>
            <a:pPr>
              <a:lnSpc>
                <a:spcPct val="80000"/>
              </a:lnSpc>
            </a:pPr>
            <a:r>
              <a:rPr lang="tr-TR" altLang="tr-TR" sz="2600"/>
              <a:t>Cümle bir işin yapıldığını, yapılacağını bir durumun var olduğunu bildiriyorsa cümle “olumlu”, değilse “olumsuz”dur. Olumsuzluk, fiil cümlelerinde “-me” olumsuzluk ekiyle isim cümlelerinde “yok, değil” kelimeleriyle yapılır.</a:t>
            </a:r>
          </a:p>
          <a:p>
            <a:pPr>
              <a:lnSpc>
                <a:spcPct val="80000"/>
              </a:lnSpc>
            </a:pPr>
            <a:r>
              <a:rPr lang="tr-TR" altLang="tr-TR" sz="2600"/>
              <a:t>Artık lambalar yandı. (olumlu)</a:t>
            </a:r>
          </a:p>
          <a:p>
            <a:pPr>
              <a:lnSpc>
                <a:spcPct val="80000"/>
              </a:lnSpc>
            </a:pPr>
            <a:r>
              <a:rPr lang="tr-TR" altLang="tr-TR" sz="2600"/>
              <a:t>Ailemizde söz sahibi olan dedemdir. (olumlu)</a:t>
            </a:r>
          </a:p>
          <a:p>
            <a:pPr>
              <a:lnSpc>
                <a:spcPct val="80000"/>
              </a:lnSpc>
            </a:pPr>
            <a:r>
              <a:rPr lang="tr-TR" altLang="tr-TR" sz="2600"/>
              <a:t>Şirketimiz itibarlıdır. (olumlu)</a:t>
            </a:r>
          </a:p>
          <a:p>
            <a:pPr>
              <a:lnSpc>
                <a:spcPct val="80000"/>
              </a:lnSpc>
            </a:pPr>
            <a:r>
              <a:rPr lang="tr-TR" altLang="tr-TR" sz="2600"/>
              <a:t>Dışarıda kar var. (olumlu)</a:t>
            </a:r>
          </a:p>
          <a:p>
            <a:pPr>
              <a:lnSpc>
                <a:spcPct val="80000"/>
              </a:lnSpc>
            </a:pPr>
            <a:r>
              <a:rPr lang="tr-TR" altLang="tr-TR" sz="2600"/>
              <a:t>Şimdilik lambalar yanmadı. (olumsuz)</a:t>
            </a:r>
          </a:p>
          <a:p>
            <a:pPr>
              <a:lnSpc>
                <a:spcPct val="80000"/>
              </a:lnSpc>
            </a:pPr>
            <a:r>
              <a:rPr lang="tr-TR" altLang="tr-TR" sz="2600"/>
              <a:t>Ailemizde söz sahibi olan dedem değildir. (olumsuz)</a:t>
            </a:r>
          </a:p>
          <a:p>
            <a:pPr>
              <a:lnSpc>
                <a:spcPct val="80000"/>
              </a:lnSpc>
            </a:pPr>
            <a:r>
              <a:rPr lang="tr-TR" altLang="tr-TR" sz="2600"/>
              <a:t>Şirketimiz itibarsızdır. (olumsuz)</a:t>
            </a:r>
          </a:p>
          <a:p>
            <a:pPr>
              <a:lnSpc>
                <a:spcPct val="80000"/>
              </a:lnSpc>
            </a:pPr>
            <a:r>
              <a:rPr lang="tr-TR" altLang="tr-TR" sz="2600"/>
              <a:t>Dışarıda kar yok. (olumsuz)</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67544" y="836712"/>
            <a:ext cx="8229600" cy="650336"/>
          </a:xfrm>
        </p:spPr>
        <p:txBody>
          <a:bodyPr>
            <a:normAutofit fontScale="90000"/>
          </a:bodyPr>
          <a:lstStyle/>
          <a:p>
            <a:r>
              <a:rPr lang="tr-TR" altLang="tr-TR" sz="4000" dirty="0">
                <a:solidFill>
                  <a:srgbClr val="FF3300"/>
                </a:solidFill>
              </a:rPr>
              <a:t>Anlamlarına göre cümleler </a:t>
            </a:r>
          </a:p>
        </p:txBody>
      </p:sp>
      <p:sp>
        <p:nvSpPr>
          <p:cNvPr id="106499" name="Rectangle 3"/>
          <p:cNvSpPr>
            <a:spLocks noGrp="1" noChangeArrowheads="1"/>
          </p:cNvSpPr>
          <p:nvPr>
            <p:ph idx="1"/>
          </p:nvPr>
        </p:nvSpPr>
        <p:spPr/>
        <p:txBody>
          <a:bodyPr>
            <a:noAutofit/>
          </a:bodyPr>
          <a:lstStyle/>
          <a:p>
            <a:pPr>
              <a:lnSpc>
                <a:spcPct val="80000"/>
              </a:lnSpc>
            </a:pPr>
            <a:r>
              <a:rPr lang="tr-TR" altLang="tr-TR" sz="2400" dirty="0"/>
              <a:t>Anlamlarına göre cümleleri ayırma</a:t>
            </a:r>
            <a:r>
              <a:rPr lang="tr-TR" altLang="tr-TR" sz="2400" b="1" dirty="0"/>
              <a:t>	</a:t>
            </a:r>
            <a:endParaRPr lang="tr-TR" altLang="tr-TR" sz="2400" dirty="0"/>
          </a:p>
          <a:p>
            <a:pPr>
              <a:lnSpc>
                <a:spcPct val="80000"/>
              </a:lnSpc>
            </a:pPr>
            <a:r>
              <a:rPr lang="tr-TR" altLang="tr-TR" sz="2400" dirty="0"/>
              <a:t>Cümlelerin anlamları ya açık, anlaşılır ya da örtülü, kapalıdır:</a:t>
            </a:r>
          </a:p>
          <a:p>
            <a:pPr>
              <a:lnSpc>
                <a:spcPct val="80000"/>
              </a:lnSpc>
            </a:pPr>
            <a:r>
              <a:rPr lang="tr-TR" altLang="tr-TR" sz="2400" dirty="0"/>
              <a:t>Artık gitmeliyim. (açık, anlaşılır.)</a:t>
            </a:r>
          </a:p>
          <a:p>
            <a:pPr>
              <a:lnSpc>
                <a:spcPct val="80000"/>
              </a:lnSpc>
            </a:pPr>
            <a:r>
              <a:rPr lang="tr-TR" altLang="tr-TR" sz="2400" dirty="0"/>
              <a:t>Bana yol göründü. (kapalı, örtülü, mecazlı)</a:t>
            </a:r>
          </a:p>
          <a:p>
            <a:pPr>
              <a:lnSpc>
                <a:spcPct val="80000"/>
              </a:lnSpc>
            </a:pPr>
            <a:r>
              <a:rPr lang="tr-TR" altLang="tr-TR" sz="2400" dirty="0"/>
              <a:t>Anlatılan her şeyi çabuk anlıyorsun. (açık, anlaşılır)</a:t>
            </a:r>
          </a:p>
          <a:p>
            <a:pPr>
              <a:lnSpc>
                <a:spcPct val="80000"/>
              </a:lnSpc>
            </a:pPr>
            <a:r>
              <a:rPr lang="tr-TR" altLang="tr-TR" sz="2400" dirty="0"/>
              <a:t>Leb demeden leblebiyi anlıyorsun. (kapalı, örtülü, mecazlı)</a:t>
            </a:r>
          </a:p>
          <a:p>
            <a:pPr>
              <a:lnSpc>
                <a:spcPct val="80000"/>
              </a:lnSpc>
            </a:pPr>
            <a:r>
              <a:rPr lang="tr-TR" altLang="tr-TR" sz="2400" dirty="0"/>
              <a:t>Romanınız başarılı değil. (açık, anlaşılır)</a:t>
            </a:r>
          </a:p>
          <a:p>
            <a:pPr>
              <a:lnSpc>
                <a:spcPct val="80000"/>
              </a:lnSpc>
            </a:pPr>
            <a:r>
              <a:rPr lang="tr-TR" altLang="tr-TR" sz="2400" dirty="0"/>
              <a:t>Romanınız başarılı bir yapıtta olması gereken niteliklerin uzağında duruyor. (kapalı, örtülü</a:t>
            </a:r>
            <a:r>
              <a:rPr lang="tr-TR" altLang="tr-TR" sz="2400" dirty="0" smtClean="0"/>
              <a:t>)                           </a:t>
            </a:r>
            <a:endParaRPr lang="tr-TR" altLang="tr-TR" sz="24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971600" y="548680"/>
            <a:ext cx="7581528" cy="854968"/>
          </a:xfrm>
        </p:spPr>
        <p:txBody>
          <a:bodyPr>
            <a:normAutofit fontScale="90000"/>
          </a:bodyPr>
          <a:lstStyle/>
          <a:p>
            <a:r>
              <a:rPr lang="tr-TR" altLang="tr-TR" sz="6000" dirty="0">
                <a:solidFill>
                  <a:srgbClr val="FF3300"/>
                </a:solidFill>
              </a:rPr>
              <a:t>Yan cümlecik</a:t>
            </a:r>
            <a:r>
              <a:rPr lang="tr-TR" altLang="tr-TR" dirty="0"/>
              <a:t> </a:t>
            </a:r>
          </a:p>
        </p:txBody>
      </p:sp>
      <p:sp>
        <p:nvSpPr>
          <p:cNvPr id="88067" name="Rectangle 3"/>
          <p:cNvSpPr>
            <a:spLocks noGrp="1" noChangeArrowheads="1"/>
          </p:cNvSpPr>
          <p:nvPr>
            <p:ph idx="1"/>
          </p:nvPr>
        </p:nvSpPr>
        <p:spPr>
          <a:xfrm>
            <a:off x="827088" y="1700213"/>
            <a:ext cx="7772400" cy="4114800"/>
          </a:xfrm>
        </p:spPr>
        <p:txBody>
          <a:bodyPr/>
          <a:lstStyle/>
          <a:p>
            <a:pPr>
              <a:lnSpc>
                <a:spcPct val="90000"/>
              </a:lnSpc>
            </a:pPr>
            <a:r>
              <a:rPr lang="tr-TR" altLang="tr-TR" sz="2400" dirty="0"/>
              <a:t>Bazı cümleler tek yargı bildirirken bazıları da birden çok yargı bildirir, iş anlatır. Bir yüklem ile gerçekleşen anlatımlar genellikle yalındır, çok iş, durum anlatmaz. Birden çok iş ve durum anlatan cümleler de vardır. </a:t>
            </a:r>
            <a:endParaRPr lang="tr-TR" altLang="tr-TR" sz="2400" dirty="0" smtClean="0"/>
          </a:p>
          <a:p>
            <a:pPr>
              <a:lnSpc>
                <a:spcPct val="90000"/>
              </a:lnSpc>
            </a:pPr>
            <a:r>
              <a:rPr lang="tr-TR" altLang="tr-TR" sz="2400" dirty="0" smtClean="0"/>
              <a:t>Yüklemin </a:t>
            </a:r>
            <a:r>
              <a:rPr lang="tr-TR" altLang="tr-TR" sz="2400" dirty="0"/>
              <a:t>dışında yargı varsa bu yargılar, işler, durumlar yan cümleciklerde anlatılır. Yan cümlecik ya fiilimsiyle, ya ekfiille ya da çekimli fiille yapılır. Fiilimsinin, ekfiilin ya da çekimli fiilin bulunduğu öğe tümden yancümle diye adlandırılır. Yüklem, cümlenin merkezidir, yan cümlecikler ikinci unsurlardır. Aşağıdaki yan cümlecik örneklerini inceleyiniz.</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1042988" y="1557338"/>
            <a:ext cx="8101012" cy="4114800"/>
          </a:xfrm>
        </p:spPr>
        <p:txBody>
          <a:bodyPr>
            <a:normAutofit/>
          </a:bodyPr>
          <a:lstStyle/>
          <a:p>
            <a:pPr>
              <a:lnSpc>
                <a:spcPct val="90000"/>
              </a:lnSpc>
            </a:pPr>
            <a:r>
              <a:rPr lang="tr-TR" altLang="tr-TR" sz="2400" u="sng"/>
              <a:t>Babamın </a:t>
            </a:r>
            <a:r>
              <a:rPr lang="tr-TR" altLang="tr-TR" sz="2400" b="1" u="sng"/>
              <a:t>üzülmesini</a:t>
            </a:r>
            <a:r>
              <a:rPr lang="tr-TR" altLang="tr-TR" sz="2400"/>
              <a:t> istemiyorum. </a:t>
            </a:r>
            <a:r>
              <a:rPr lang="tr-TR" altLang="tr-TR" sz="1600"/>
              <a:t>(yancümle fiilimsiyle yapılmış)</a:t>
            </a:r>
          </a:p>
          <a:p>
            <a:pPr>
              <a:lnSpc>
                <a:spcPct val="90000"/>
              </a:lnSpc>
            </a:pPr>
            <a:r>
              <a:rPr lang="tr-TR" altLang="tr-TR" sz="1600"/>
              <a:t>         </a:t>
            </a:r>
            <a:r>
              <a:rPr lang="tr-TR" altLang="tr-TR" sz="1600">
                <a:solidFill>
                  <a:srgbClr val="FF3300"/>
                </a:solidFill>
              </a:rPr>
              <a:t>Yan cümlecik</a:t>
            </a:r>
            <a:endParaRPr lang="tr-TR" altLang="tr-TR" sz="1600" b="1" u="sng">
              <a:solidFill>
                <a:srgbClr val="FF3300"/>
              </a:solidFill>
            </a:endParaRPr>
          </a:p>
          <a:p>
            <a:pPr>
              <a:lnSpc>
                <a:spcPct val="90000"/>
              </a:lnSpc>
            </a:pPr>
            <a:r>
              <a:rPr lang="tr-TR" altLang="tr-TR" sz="2400" b="1" u="sng"/>
              <a:t>Hastaysan</a:t>
            </a:r>
            <a:r>
              <a:rPr lang="tr-TR" altLang="tr-TR" sz="2400"/>
              <a:t> çalışma. (yancümle ekfiille yapılmış)</a:t>
            </a:r>
          </a:p>
          <a:p>
            <a:pPr>
              <a:lnSpc>
                <a:spcPct val="90000"/>
              </a:lnSpc>
            </a:pPr>
            <a:r>
              <a:rPr lang="tr-TR" altLang="tr-TR" sz="1600">
                <a:solidFill>
                  <a:srgbClr val="FF3300"/>
                </a:solidFill>
              </a:rPr>
              <a:t>yan cümlecik</a:t>
            </a:r>
          </a:p>
          <a:p>
            <a:pPr>
              <a:lnSpc>
                <a:spcPct val="90000"/>
              </a:lnSpc>
            </a:pPr>
            <a:r>
              <a:rPr lang="tr-TR" altLang="tr-TR" sz="2400"/>
              <a:t>Bana o gün, </a:t>
            </a:r>
            <a:r>
              <a:rPr lang="tr-TR" altLang="tr-TR" sz="2400" u="sng"/>
              <a:t>elbette </a:t>
            </a:r>
            <a:r>
              <a:rPr lang="tr-TR" altLang="tr-TR" sz="2400" b="1" u="sng"/>
              <a:t>görüşeceğiz</a:t>
            </a:r>
            <a:r>
              <a:rPr lang="tr-TR" altLang="tr-TR" sz="2400"/>
              <a:t>, demişti. </a:t>
            </a:r>
            <a:r>
              <a:rPr lang="tr-TR" altLang="tr-TR" sz="900"/>
              <a:t>(yancümle çekimli fiille yapılmış)</a:t>
            </a:r>
          </a:p>
          <a:p>
            <a:pPr>
              <a:lnSpc>
                <a:spcPct val="90000"/>
              </a:lnSpc>
            </a:pPr>
            <a:r>
              <a:rPr lang="tr-TR" altLang="tr-TR" sz="2400"/>
              <a:t>                               </a:t>
            </a:r>
            <a:r>
              <a:rPr lang="tr-TR" altLang="tr-TR" sz="1600">
                <a:solidFill>
                  <a:srgbClr val="FF3300"/>
                </a:solidFill>
              </a:rPr>
              <a:t>yan cümlecik</a:t>
            </a:r>
          </a:p>
          <a:p>
            <a:pPr>
              <a:lnSpc>
                <a:spcPct val="90000"/>
              </a:lnSpc>
            </a:pPr>
            <a:r>
              <a:rPr lang="tr-TR" altLang="tr-TR" sz="2400"/>
              <a:t>Bir cümlede ne kadar fiilimsi, ekfiil ya da çekimli fiil varsa o kadar yan cümlecik vardır diyebiliriz.</a:t>
            </a:r>
            <a:endParaRPr lang="tr-TR" altLang="tr-TR" sz="2400" u="sng"/>
          </a:p>
          <a:p>
            <a:pPr>
              <a:lnSpc>
                <a:spcPct val="90000"/>
              </a:lnSpc>
            </a:pPr>
            <a:endParaRPr lang="tr-TR" altLang="tr-TR" sz="2400" u="sng"/>
          </a:p>
          <a:p>
            <a:pPr>
              <a:lnSpc>
                <a:spcPct val="90000"/>
              </a:lnSpc>
            </a:pPr>
            <a:r>
              <a:rPr lang="tr-TR" altLang="tr-TR" sz="2400" u="sng"/>
              <a:t>Tasarruf </a:t>
            </a:r>
            <a:r>
              <a:rPr lang="tr-TR" altLang="tr-TR" sz="2400" b="1" u="sng"/>
              <a:t>yapanlar</a:t>
            </a:r>
            <a:r>
              <a:rPr lang="tr-TR" altLang="tr-TR" sz="2400"/>
              <a:t> </a:t>
            </a:r>
            <a:r>
              <a:rPr lang="tr-TR" altLang="tr-TR" sz="2400" u="sng"/>
              <a:t>zorluk zamanı </a:t>
            </a:r>
            <a:r>
              <a:rPr lang="tr-TR" altLang="tr-TR" sz="2400" b="1" u="sng"/>
              <a:t>geldiğinde</a:t>
            </a:r>
            <a:r>
              <a:rPr lang="tr-TR" altLang="tr-TR" sz="2400"/>
              <a:t> rahattır.</a:t>
            </a:r>
          </a:p>
          <a:p>
            <a:pPr>
              <a:lnSpc>
                <a:spcPct val="90000"/>
              </a:lnSpc>
            </a:pPr>
            <a:r>
              <a:rPr lang="tr-TR" altLang="tr-TR" sz="1400"/>
              <a:t>            1. yan cümlecik                                        2. yan cümlecik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899592" y="260648"/>
            <a:ext cx="7797552" cy="782960"/>
          </a:xfrm>
        </p:spPr>
        <p:txBody>
          <a:bodyPr>
            <a:normAutofit fontScale="90000"/>
          </a:bodyPr>
          <a:lstStyle/>
          <a:p>
            <a:r>
              <a:rPr lang="tr-TR" altLang="tr-TR" dirty="0">
                <a:solidFill>
                  <a:srgbClr val="FF3300"/>
                </a:solidFill>
              </a:rPr>
              <a:t>Yapılarına göre cümleler</a:t>
            </a:r>
          </a:p>
        </p:txBody>
      </p:sp>
      <p:sp>
        <p:nvSpPr>
          <p:cNvPr id="92163" name="Rectangle 3"/>
          <p:cNvSpPr>
            <a:spLocks noGrp="1" noChangeArrowheads="1"/>
          </p:cNvSpPr>
          <p:nvPr>
            <p:ph idx="1"/>
          </p:nvPr>
        </p:nvSpPr>
        <p:spPr>
          <a:xfrm>
            <a:off x="827088" y="1125538"/>
            <a:ext cx="7772400" cy="4114800"/>
          </a:xfrm>
        </p:spPr>
        <p:txBody>
          <a:bodyPr>
            <a:normAutofit fontScale="92500" lnSpcReduction="10000"/>
          </a:bodyPr>
          <a:lstStyle/>
          <a:p>
            <a:pPr>
              <a:lnSpc>
                <a:spcPct val="80000"/>
              </a:lnSpc>
            </a:pPr>
            <a:r>
              <a:rPr lang="tr-TR" altLang="tr-TR" sz="2400" dirty="0">
                <a:solidFill>
                  <a:srgbClr val="FF3300"/>
                </a:solidFill>
              </a:rPr>
              <a:t>Basit ve bileşik cümle:</a:t>
            </a:r>
          </a:p>
          <a:p>
            <a:pPr>
              <a:lnSpc>
                <a:spcPct val="80000"/>
              </a:lnSpc>
            </a:pPr>
            <a:r>
              <a:rPr lang="tr-TR" altLang="tr-TR" sz="2400" dirty="0"/>
              <a:t>Yan cümleciği olmayanlara “basit cümle” denir. Yan cümleciği olan, tek </a:t>
            </a:r>
            <a:r>
              <a:rPr lang="tr-TR" altLang="tr-TR" sz="2400" dirty="0" err="1"/>
              <a:t>yüklemli</a:t>
            </a:r>
            <a:r>
              <a:rPr lang="tr-TR" altLang="tr-TR" sz="2400" dirty="0"/>
              <a:t> cümlelere “bileşik cümle” denir. Aşağıdaki cümleleri inceleyiniz.</a:t>
            </a:r>
          </a:p>
          <a:p>
            <a:pPr>
              <a:lnSpc>
                <a:spcPct val="80000"/>
              </a:lnSpc>
            </a:pPr>
            <a:r>
              <a:rPr lang="tr-TR" altLang="tr-TR" sz="2400" dirty="0"/>
              <a:t>Vadinin dibinde bir araba görünüyor. (Basit cümle)</a:t>
            </a:r>
          </a:p>
          <a:p>
            <a:pPr>
              <a:lnSpc>
                <a:spcPct val="80000"/>
              </a:lnSpc>
            </a:pPr>
            <a:r>
              <a:rPr lang="tr-TR" altLang="tr-TR" sz="2400" dirty="0"/>
              <a:t>Gelenleri karşıladık. (Bileşik cümle)</a:t>
            </a:r>
          </a:p>
          <a:p>
            <a:pPr>
              <a:lnSpc>
                <a:spcPct val="80000"/>
              </a:lnSpc>
            </a:pPr>
            <a:r>
              <a:rPr lang="tr-TR" altLang="tr-TR" sz="2400" dirty="0"/>
              <a:t>Sarı odalı bu konağın alt katındaki kapalı bölümün dış duvarındaki renkli resimleri ben yaptım. (Basit cümle)</a:t>
            </a:r>
          </a:p>
          <a:p>
            <a:pPr>
              <a:lnSpc>
                <a:spcPct val="80000"/>
              </a:lnSpc>
            </a:pPr>
            <a:r>
              <a:rPr lang="tr-TR" altLang="tr-TR" sz="2400" dirty="0"/>
              <a:t>Uyudukça daha fazla uyuyorum. (Bileşik cümle)</a:t>
            </a:r>
          </a:p>
          <a:p>
            <a:pPr>
              <a:lnSpc>
                <a:spcPct val="80000"/>
              </a:lnSpc>
            </a:pPr>
            <a:r>
              <a:rPr lang="tr-TR" altLang="tr-TR" sz="2400" dirty="0"/>
              <a:t>İhtiyar adam, yorgunum, dedi. (Bileşik cümle)</a:t>
            </a:r>
          </a:p>
          <a:p>
            <a:pPr>
              <a:lnSpc>
                <a:spcPct val="80000"/>
              </a:lnSpc>
            </a:pPr>
            <a:r>
              <a:rPr lang="tr-TR" altLang="tr-TR" sz="2400" dirty="0"/>
              <a:t>Hava açarsa meydanda buluşalım. (Bileşik cümle)</a:t>
            </a:r>
          </a:p>
          <a:p>
            <a:pPr>
              <a:lnSpc>
                <a:spcPct val="80000"/>
              </a:lnSpc>
            </a:pPr>
            <a:r>
              <a:rPr lang="tr-TR" altLang="tr-TR" sz="2400" dirty="0"/>
              <a:t>Çocukları getirip kaydettirdim. (Bileşik cümle)</a:t>
            </a:r>
          </a:p>
          <a:p>
            <a:pPr>
              <a:lnSpc>
                <a:spcPct val="80000"/>
              </a:lnSpc>
            </a:pPr>
            <a:r>
              <a:rPr lang="tr-TR" altLang="tr-TR" sz="2400" dirty="0"/>
              <a:t>Benim en yakın dostum sensin, diyordu. (Bileşik cümle)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539552" y="548680"/>
            <a:ext cx="8229600" cy="794352"/>
          </a:xfrm>
        </p:spPr>
        <p:txBody>
          <a:bodyPr>
            <a:normAutofit fontScale="90000"/>
          </a:bodyPr>
          <a:lstStyle/>
          <a:p>
            <a:pPr algn="ctr"/>
            <a:r>
              <a:rPr lang="tr-TR" altLang="tr-TR" b="1" dirty="0">
                <a:solidFill>
                  <a:srgbClr val="FF3300"/>
                </a:solidFill>
              </a:rPr>
              <a:t>Sıralı ve bağlı cümleler</a:t>
            </a:r>
            <a:endParaRPr lang="tr-TR" altLang="tr-TR" dirty="0">
              <a:solidFill>
                <a:srgbClr val="FF3300"/>
              </a:solidFill>
            </a:endParaRPr>
          </a:p>
        </p:txBody>
      </p:sp>
      <p:sp>
        <p:nvSpPr>
          <p:cNvPr id="93187" name="Rectangle 3"/>
          <p:cNvSpPr>
            <a:spLocks noGrp="1" noChangeArrowheads="1"/>
          </p:cNvSpPr>
          <p:nvPr>
            <p:ph idx="1"/>
          </p:nvPr>
        </p:nvSpPr>
        <p:spPr>
          <a:xfrm>
            <a:off x="827088" y="1557338"/>
            <a:ext cx="7772400" cy="4114800"/>
          </a:xfrm>
        </p:spPr>
        <p:txBody>
          <a:bodyPr/>
          <a:lstStyle/>
          <a:p>
            <a:pPr>
              <a:lnSpc>
                <a:spcPct val="80000"/>
              </a:lnSpc>
            </a:pPr>
            <a:r>
              <a:rPr lang="tr-TR" altLang="tr-TR" sz="2400"/>
              <a:t>Araları virgül ya da noktalı virgülle ayrılmış birden fazla cümleye </a:t>
            </a:r>
            <a:r>
              <a:rPr lang="tr-TR" altLang="tr-TR" sz="2400" b="1"/>
              <a:t>sıralı cümle</a:t>
            </a:r>
            <a:r>
              <a:rPr lang="tr-TR" altLang="tr-TR" sz="2400"/>
              <a:t> denir. Araları bağlaçla ayrılmış birden fazla cümleye </a:t>
            </a:r>
            <a:r>
              <a:rPr lang="tr-TR" altLang="tr-TR" sz="2400" b="1"/>
              <a:t>bağlı cümle</a:t>
            </a:r>
            <a:r>
              <a:rPr lang="tr-TR" altLang="tr-TR" sz="2400"/>
              <a:t> denir. Sıralı cümle ile bağlı cümle arasındaki tek fark birincinin virgül ya da noktalı virgülle, ikincinin bağlaçla kurulmuş olmasıdır.</a:t>
            </a:r>
          </a:p>
          <a:p>
            <a:pPr>
              <a:lnSpc>
                <a:spcPct val="80000"/>
              </a:lnSpc>
            </a:pPr>
            <a:r>
              <a:rPr lang="tr-TR" altLang="tr-TR" sz="2400"/>
              <a:t>Hastalara ilaç verdi. Onların sağlık durumlarını sordu. </a:t>
            </a:r>
            <a:r>
              <a:rPr lang="tr-TR" altLang="tr-TR" sz="1600"/>
              <a:t>(ayrı iki cümle)</a:t>
            </a:r>
          </a:p>
          <a:p>
            <a:pPr>
              <a:lnSpc>
                <a:spcPct val="80000"/>
              </a:lnSpc>
            </a:pPr>
            <a:r>
              <a:rPr lang="tr-TR" altLang="tr-TR" sz="2400"/>
              <a:t>Hastalara ilaç verdi, onların sağlık durumlarını sordu. </a:t>
            </a:r>
            <a:r>
              <a:rPr lang="tr-TR" altLang="tr-TR" sz="1800"/>
              <a:t>(sıralı cümle)</a:t>
            </a:r>
          </a:p>
          <a:p>
            <a:pPr>
              <a:lnSpc>
                <a:spcPct val="80000"/>
              </a:lnSpc>
            </a:pPr>
            <a:r>
              <a:rPr lang="tr-TR" altLang="tr-TR" sz="2400"/>
              <a:t>Hastalara ilaç verdi; onların sağlık durumlarını sordu. </a:t>
            </a:r>
            <a:r>
              <a:rPr lang="tr-TR" altLang="tr-TR" sz="1800"/>
              <a:t>(sıralı cümle)</a:t>
            </a:r>
          </a:p>
          <a:p>
            <a:pPr>
              <a:lnSpc>
                <a:spcPct val="80000"/>
              </a:lnSpc>
            </a:pPr>
            <a:r>
              <a:rPr lang="tr-TR" altLang="tr-TR" sz="2400"/>
              <a:t>Hastalara ilaç verdi ve onların sağlık durumlarını sordu. </a:t>
            </a:r>
          </a:p>
          <a:p>
            <a:pPr>
              <a:lnSpc>
                <a:spcPct val="80000"/>
              </a:lnSpc>
              <a:buFontTx/>
              <a:buNone/>
            </a:pPr>
            <a:r>
              <a:rPr lang="tr-TR" altLang="tr-TR" sz="1400"/>
              <a:t>	</a:t>
            </a:r>
            <a:r>
              <a:rPr lang="tr-TR" altLang="tr-TR" sz="1800"/>
              <a:t>(bağlı cümle)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tr-TR" altLang="tr-TR" sz="4000">
                <a:solidFill>
                  <a:srgbClr val="FF3300"/>
                </a:solidFill>
              </a:rPr>
              <a:t>Yüklemine göre cümleler</a:t>
            </a:r>
          </a:p>
        </p:txBody>
      </p:sp>
      <p:sp>
        <p:nvSpPr>
          <p:cNvPr id="95235" name="Rectangle 3"/>
          <p:cNvSpPr>
            <a:spLocks noGrp="1" noChangeArrowheads="1"/>
          </p:cNvSpPr>
          <p:nvPr>
            <p:ph idx="1"/>
          </p:nvPr>
        </p:nvSpPr>
        <p:spPr/>
        <p:txBody>
          <a:bodyPr>
            <a:normAutofit/>
          </a:bodyPr>
          <a:lstStyle/>
          <a:p>
            <a:r>
              <a:rPr lang="tr-TR" altLang="tr-TR" sz="2800"/>
              <a:t>Cümlelerin yüklemi ya çekimli bir fiildir ya da ek fiil almış bir, isim, sıfat, zarf, edat, bağlaç, ünlemdir. Yüklem fiilse cümle “fiil cümlesi” adını alır, fiil değilse cümle “isim cümlesi”dir. </a:t>
            </a:r>
          </a:p>
          <a:p>
            <a:r>
              <a:rPr lang="tr-TR" altLang="tr-TR" sz="2800"/>
              <a:t>Yolcular şimdi </a:t>
            </a:r>
            <a:r>
              <a:rPr lang="tr-TR" altLang="tr-TR" sz="2800" b="1">
                <a:solidFill>
                  <a:srgbClr val="FFFF00"/>
                </a:solidFill>
              </a:rPr>
              <a:t>gitti</a:t>
            </a:r>
            <a:r>
              <a:rPr lang="tr-TR" altLang="tr-TR" sz="2800"/>
              <a:t>. (fiil cümlesi)</a:t>
            </a:r>
          </a:p>
          <a:p>
            <a:r>
              <a:rPr lang="tr-TR" altLang="tr-TR" sz="2800"/>
              <a:t>Gidenler </a:t>
            </a:r>
            <a:r>
              <a:rPr lang="tr-TR" altLang="tr-TR" sz="2800" b="1">
                <a:solidFill>
                  <a:srgbClr val="FFFF00"/>
                </a:solidFill>
              </a:rPr>
              <a:t>akrabamızdı</a:t>
            </a:r>
            <a:r>
              <a:rPr lang="tr-TR" altLang="tr-TR" sz="2800"/>
              <a:t>. (isim cümlesi)</a:t>
            </a:r>
          </a:p>
          <a:p>
            <a:r>
              <a:rPr lang="tr-TR" altLang="tr-TR" sz="2800"/>
              <a:t>Hava </a:t>
            </a:r>
            <a:r>
              <a:rPr lang="tr-TR" altLang="tr-TR" sz="2800" b="1">
                <a:solidFill>
                  <a:srgbClr val="FFFF00"/>
                </a:solidFill>
              </a:rPr>
              <a:t>soğudu</a:t>
            </a:r>
            <a:r>
              <a:rPr lang="tr-TR" altLang="tr-TR" sz="2800">
                <a:solidFill>
                  <a:srgbClr val="FFFF00"/>
                </a:solidFill>
              </a:rPr>
              <a:t>.</a:t>
            </a:r>
            <a:r>
              <a:rPr lang="tr-TR" altLang="tr-TR" sz="2800"/>
              <a:t> (fiil cümlesi)</a:t>
            </a:r>
          </a:p>
          <a:p>
            <a:r>
              <a:rPr lang="tr-TR" altLang="tr-TR" sz="2800"/>
              <a:t>Hava </a:t>
            </a:r>
            <a:r>
              <a:rPr lang="tr-TR" altLang="tr-TR" sz="2800" b="1">
                <a:solidFill>
                  <a:srgbClr val="FFFF00"/>
                </a:solidFill>
              </a:rPr>
              <a:t>soğuktu</a:t>
            </a:r>
            <a:r>
              <a:rPr lang="tr-TR" altLang="tr-TR" sz="2800"/>
              <a:t>. (isim cümlesi)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tr-TR" altLang="tr-TR" sz="4000">
                <a:solidFill>
                  <a:srgbClr val="FF3300"/>
                </a:solidFill>
              </a:rPr>
              <a:t>Kuruluşuna göre cümleler</a:t>
            </a:r>
          </a:p>
        </p:txBody>
      </p:sp>
      <p:sp>
        <p:nvSpPr>
          <p:cNvPr id="90115" name="Rectangle 3"/>
          <p:cNvSpPr>
            <a:spLocks noGrp="1" noChangeArrowheads="1"/>
          </p:cNvSpPr>
          <p:nvPr>
            <p:ph idx="1"/>
          </p:nvPr>
        </p:nvSpPr>
        <p:spPr/>
        <p:txBody>
          <a:bodyPr/>
          <a:lstStyle/>
          <a:p>
            <a:pPr>
              <a:lnSpc>
                <a:spcPct val="90000"/>
              </a:lnSpc>
            </a:pPr>
            <a:r>
              <a:rPr lang="tr-TR" altLang="tr-TR"/>
              <a:t>Yüklem sondaysa cümle “</a:t>
            </a:r>
            <a:r>
              <a:rPr lang="tr-TR" altLang="tr-TR">
                <a:solidFill>
                  <a:srgbClr val="FF3300"/>
                </a:solidFill>
              </a:rPr>
              <a:t>kurallı</a:t>
            </a:r>
            <a:r>
              <a:rPr lang="tr-TR" altLang="tr-TR"/>
              <a:t>”dır.</a:t>
            </a:r>
          </a:p>
          <a:p>
            <a:pPr>
              <a:lnSpc>
                <a:spcPct val="90000"/>
              </a:lnSpc>
            </a:pPr>
            <a:r>
              <a:rPr lang="tr-TR" altLang="tr-TR"/>
              <a:t>Ödevlerimin hepsini bugün bitirdim</a:t>
            </a:r>
          </a:p>
          <a:p>
            <a:pPr>
              <a:lnSpc>
                <a:spcPct val="90000"/>
              </a:lnSpc>
            </a:pPr>
            <a:r>
              <a:rPr lang="tr-TR" altLang="tr-TR"/>
              <a:t>Yüklem başta veya ortadaysa cümle “</a:t>
            </a:r>
            <a:r>
              <a:rPr lang="tr-TR" altLang="tr-TR">
                <a:solidFill>
                  <a:srgbClr val="FF3300"/>
                </a:solidFill>
              </a:rPr>
              <a:t>devrik</a:t>
            </a:r>
            <a:r>
              <a:rPr lang="tr-TR" altLang="tr-TR"/>
              <a:t>”tir</a:t>
            </a:r>
          </a:p>
          <a:p>
            <a:pPr>
              <a:lnSpc>
                <a:spcPct val="90000"/>
              </a:lnSpc>
            </a:pPr>
            <a:r>
              <a:rPr lang="tr-TR" altLang="tr-TR"/>
              <a:t>Ağlarım ben halime.</a:t>
            </a:r>
          </a:p>
          <a:p>
            <a:pPr>
              <a:lnSpc>
                <a:spcPct val="90000"/>
              </a:lnSpc>
            </a:pPr>
            <a:r>
              <a:rPr lang="tr-TR" altLang="tr-TR"/>
              <a:t>Yüklem yoksa, düşmüşse cümle “</a:t>
            </a:r>
            <a:r>
              <a:rPr lang="tr-TR" altLang="tr-TR">
                <a:solidFill>
                  <a:srgbClr val="FF3300"/>
                </a:solidFill>
              </a:rPr>
              <a:t>eksiltili</a:t>
            </a:r>
            <a:r>
              <a:rPr lang="tr-TR" altLang="tr-TR"/>
              <a:t>”dir.</a:t>
            </a:r>
          </a:p>
          <a:p>
            <a:pPr>
              <a:lnSpc>
                <a:spcPct val="90000"/>
              </a:lnSpc>
            </a:pPr>
            <a:r>
              <a:rPr lang="tr-TR" altLang="tr-TR"/>
              <a:t>Yıllardır ne bir haber ne bir selam…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95536" y="404664"/>
            <a:ext cx="8229600" cy="866360"/>
          </a:xfrm>
        </p:spPr>
        <p:txBody>
          <a:bodyPr/>
          <a:lstStyle/>
          <a:p>
            <a:r>
              <a:rPr lang="tr-TR" altLang="tr-TR" sz="4000" dirty="0">
                <a:solidFill>
                  <a:srgbClr val="FF3300"/>
                </a:solidFill>
              </a:rPr>
              <a:t>Cümlede anlamın oluşması</a:t>
            </a:r>
          </a:p>
        </p:txBody>
      </p:sp>
      <p:sp>
        <p:nvSpPr>
          <p:cNvPr id="96259" name="Rectangle 3"/>
          <p:cNvSpPr>
            <a:spLocks noGrp="1" noChangeArrowheads="1"/>
          </p:cNvSpPr>
          <p:nvPr>
            <p:ph idx="1"/>
          </p:nvPr>
        </p:nvSpPr>
        <p:spPr>
          <a:xfrm>
            <a:off x="827088" y="1628775"/>
            <a:ext cx="7772400" cy="4114800"/>
          </a:xfrm>
        </p:spPr>
        <p:txBody>
          <a:bodyPr>
            <a:normAutofit fontScale="92500"/>
          </a:bodyPr>
          <a:lstStyle/>
          <a:p>
            <a:pPr>
              <a:lnSpc>
                <a:spcPct val="90000"/>
              </a:lnSpc>
            </a:pPr>
            <a:r>
              <a:rPr lang="tr-TR" altLang="tr-TR" sz="2800" dirty="0"/>
              <a:t>Cümle kelime ve kelime gruplarından yargı bildirme özelliği ile ayrılan bir anlam birimidir. Cümlede anlam, yükleme göre şekillenir. Çünkü cümlenin özü yüklemdedir. Diğer öğeler yüklemin </a:t>
            </a:r>
            <a:r>
              <a:rPr lang="tr-TR" altLang="tr-TR" sz="2400" dirty="0"/>
              <a:t>anlamlarını</a:t>
            </a:r>
            <a:r>
              <a:rPr lang="tr-TR" altLang="tr-TR" sz="2800" dirty="0"/>
              <a:t> açmak, göz önüne sermek için vardır. Cümle zaten kelime ve kelime gruplarının bir anlam ifade etmek üzere bir kurala uygun biçimde düzenlenmesiyle oluşan bir anlam birimidir. Bu düzenleme yüklem temel alınarak yapılır. Yüklemin bildirdiği anlam kişi, zaman, yer, nesne, durum,  sebep gibi noktalardan zenginleştirilir.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tr-TR" altLang="tr-TR">
                <a:solidFill>
                  <a:srgbClr val="FF3300"/>
                </a:solidFill>
              </a:rPr>
              <a:t>Örnek</a:t>
            </a:r>
          </a:p>
        </p:txBody>
      </p:sp>
      <p:sp>
        <p:nvSpPr>
          <p:cNvPr id="97283" name="Rectangle 3"/>
          <p:cNvSpPr>
            <a:spLocks noGrp="1" noChangeArrowheads="1"/>
          </p:cNvSpPr>
          <p:nvPr>
            <p:ph idx="1"/>
          </p:nvPr>
        </p:nvSpPr>
        <p:spPr>
          <a:xfrm>
            <a:off x="827088" y="1773238"/>
            <a:ext cx="7772400" cy="4114800"/>
          </a:xfrm>
        </p:spPr>
        <p:txBody>
          <a:bodyPr/>
          <a:lstStyle/>
          <a:p>
            <a:pPr>
              <a:lnSpc>
                <a:spcPct val="80000"/>
              </a:lnSpc>
            </a:pPr>
            <a:r>
              <a:rPr lang="tr-TR" altLang="tr-TR" sz="2400"/>
              <a:t>“Yazdım.” kelimesi sadece yüklemden oluşan bir cümledir. </a:t>
            </a:r>
          </a:p>
          <a:p>
            <a:pPr>
              <a:lnSpc>
                <a:spcPct val="80000"/>
              </a:lnSpc>
            </a:pPr>
            <a:r>
              <a:rPr lang="tr-TR" altLang="tr-TR" sz="2400"/>
              <a:t>Bu cümleye kişi eklenirse “Ben yazdım.”, </a:t>
            </a:r>
          </a:p>
          <a:p>
            <a:pPr>
              <a:lnSpc>
                <a:spcPct val="80000"/>
              </a:lnSpc>
            </a:pPr>
            <a:r>
              <a:rPr lang="tr-TR" altLang="tr-TR" sz="2400"/>
              <a:t>zaman eklenirse “Ben gün boyu yazdım.”, </a:t>
            </a:r>
          </a:p>
          <a:p>
            <a:pPr>
              <a:lnSpc>
                <a:spcPct val="80000"/>
              </a:lnSpc>
            </a:pPr>
            <a:r>
              <a:rPr lang="tr-TR" altLang="tr-TR" sz="2400"/>
              <a:t>yer eklenirse “Ben gün boyu evde yazdım.”, </a:t>
            </a:r>
          </a:p>
          <a:p>
            <a:pPr>
              <a:lnSpc>
                <a:spcPct val="80000"/>
              </a:lnSpc>
            </a:pPr>
            <a:r>
              <a:rPr lang="tr-TR" altLang="tr-TR" sz="2400"/>
              <a:t>nesne eklenirse “Ben gün boyu evde bir hikaye yazdım.”, </a:t>
            </a:r>
          </a:p>
          <a:p>
            <a:pPr>
              <a:lnSpc>
                <a:spcPct val="80000"/>
              </a:lnSpc>
            </a:pPr>
            <a:r>
              <a:rPr lang="tr-TR" altLang="tr-TR" sz="2400"/>
              <a:t>durum eklenirse “Ben gün boyu evde zorlukla bir hikaye yazdım.”, </a:t>
            </a:r>
          </a:p>
          <a:p>
            <a:pPr>
              <a:lnSpc>
                <a:spcPct val="80000"/>
              </a:lnSpc>
            </a:pPr>
            <a:r>
              <a:rPr lang="tr-TR" altLang="tr-TR" sz="2400"/>
              <a:t>sebep eklenirse “Ben dergiye yetiştirmek için gün boyu evde zorlukla bir hikaye yazdım.” cümlesi elde edilir.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317</TotalTime>
  <Words>1628</Words>
  <Application>Microsoft Office PowerPoint</Application>
  <PresentationFormat>Ekran Gösterisi (4:3)</PresentationFormat>
  <Paragraphs>128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Akış</vt:lpstr>
      <vt:lpstr>Cümlenin yapısı </vt:lpstr>
      <vt:lpstr>Yan cümlecik </vt:lpstr>
      <vt:lpstr>Slayt 3</vt:lpstr>
      <vt:lpstr>Yapılarına göre cümleler</vt:lpstr>
      <vt:lpstr>Sıralı ve bağlı cümleler</vt:lpstr>
      <vt:lpstr>Yüklemine göre cümleler</vt:lpstr>
      <vt:lpstr>Kuruluşuna göre cümleler</vt:lpstr>
      <vt:lpstr>Cümlede anlamın oluşması</vt:lpstr>
      <vt:lpstr>Örnek</vt:lpstr>
      <vt:lpstr>Bağdaştırma</vt:lpstr>
      <vt:lpstr>Bildirdikleri anlamlara göre cümleler</vt:lpstr>
      <vt:lpstr>Slayt 12</vt:lpstr>
      <vt:lpstr>Dilek  (istek, gereklilik, emir, şart)  cümleleri</vt:lpstr>
      <vt:lpstr>Dilek cümlelerini şu durumlarda kullanırız</vt:lpstr>
      <vt:lpstr>Soru cümlesi</vt:lpstr>
      <vt:lpstr>Ünlem cümlesi</vt:lpstr>
      <vt:lpstr>Olumlu, olumsuz cümleler</vt:lpstr>
      <vt:lpstr>Anlamlarına göre cümleler </vt:lpstr>
    </vt:vector>
  </TitlesOfParts>
  <Manager>www.turkceciler.com</Manager>
  <Company>www.turkceciler.com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www.turkceciler.com</dc:title>
  <dc:subject>www.turkceciler.com</dc:subject>
  <dc:creator>www.turkceciler.com</dc:creator>
  <cp:keywords>www.turkceciler.com</cp:keywords>
  <dc:description>www.turkceciler.com</dc:description>
  <cp:lastModifiedBy>Your User Name</cp:lastModifiedBy>
  <cp:revision>2</cp:revision>
  <cp:lastPrinted>1601-01-01T00:00:00Z</cp:lastPrinted>
  <dcterms:created xsi:type="dcterms:W3CDTF">2005-01-24T09:59:09Z</dcterms:created>
  <dcterms:modified xsi:type="dcterms:W3CDTF">2015-01-25T21:15:17Z</dcterms:modified>
  <cp:category>http://www.turkceciler.com</cp:category>
  <cp:contentStatus>www.turkceciler.com</cp:contentStatus>
  <dc:language>www.turkceciler.com</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y fmtid="{D5CDD505-2E9C-101B-9397-08002B2CF9AE}" pid="3" name="LCID">
    <vt:i4>1055</vt:i4>
  </property>
</Properties>
</file>