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2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B199-B606-4FF0-BBC9-90DF56DBA458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EDFF-0FE4-46C6-A8D5-261043776BB7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788-85F6-4159-982F-691A3B299EBF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FA91-0FCE-4336-85AC-CC482F8C148F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AFCA-3211-4150-B5AE-5CD0980968CE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85C-882E-4907-A502-768A88C0A2D3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817E-D3D0-4712-AEBB-BABFCA101ED2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C325-8877-421E-8E89-CEB9440DF843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0EE6-7ACA-4F96-9836-20C46186B78E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981E5-CDC6-4090-A66B-3A8BD536C634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31AC4E9-24A6-428D-93EE-D442E2E47308}" type="slidenum">
              <a:rPr lang="en-US" altLang="tr-TR" smtClean="0"/>
              <a:pPr/>
              <a:t>‹#›</a:t>
            </a:fld>
            <a:endParaRPr lang="en-US" alt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alt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alt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E64251-038B-4C9B-85E5-B0A0E46B8649}" type="slidenum">
              <a:rPr lang="en-US" altLang="tr-TR" smtClean="0"/>
              <a:pPr/>
              <a:t>‹#›</a:t>
            </a:fld>
            <a:endParaRPr lang="en-US" alt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rkceciler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C</a:t>
            </a:r>
            <a:r>
              <a:rPr lang="tr-TR" altLang="ja-JP" b="1">
                <a:solidFill>
                  <a:schemeClr val="hlink"/>
                </a:solidFill>
              </a:rPr>
              <a:t>ümle</a:t>
            </a:r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 Ç</a:t>
            </a:r>
            <a:r>
              <a:rPr lang="tr-TR" altLang="ja-JP" b="1">
                <a:solidFill>
                  <a:schemeClr val="hlink"/>
                </a:solidFill>
              </a:rPr>
              <a:t>eşitleri</a:t>
            </a:r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 </a:t>
            </a:r>
            <a:r>
              <a:rPr lang="en-US" altLang="ja-JP">
                <a:ea typeface="ＭＳ Ｐゴシック" charset="-128"/>
              </a:rPr>
              <a:t> </a:t>
            </a:r>
            <a:endParaRPr lang="en-US" alt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z="2800" dirty="0">
                <a:solidFill>
                  <a:srgbClr val="FF0000"/>
                </a:solidFill>
                <a:cs typeface="Times New Roman" pitchFamily="18" charset="0"/>
              </a:rPr>
              <a:t>A. YÜKLEMİN TÜRÜNE GÖRE </a:t>
            </a:r>
            <a:r>
              <a:rPr lang="tr-TR" altLang="tr-TR" sz="2800" dirty="0">
                <a:solidFill>
                  <a:srgbClr val="FF0000"/>
                </a:solidFill>
              </a:rPr>
              <a:t> </a:t>
            </a:r>
            <a:r>
              <a:rPr lang="tr-TR" altLang="tr-TR" sz="2800" dirty="0">
                <a:solidFill>
                  <a:srgbClr val="FF0000"/>
                </a:solidFill>
                <a:cs typeface="Times New Roman" pitchFamily="18" charset="0"/>
              </a:rPr>
              <a:t>CÜMLELER</a:t>
            </a:r>
            <a:endParaRPr lang="en-US" altLang="tr-TR" sz="280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 sz="2800" dirty="0">
                <a:cs typeface="Times New Roman" pitchFamily="18" charset="0"/>
              </a:rPr>
              <a:t>1. Fiil Cümlesi </a:t>
            </a:r>
            <a:endParaRPr lang="en-US" altLang="tr-TR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 sz="2800" dirty="0">
                <a:cs typeface="Times New Roman" pitchFamily="18" charset="0"/>
              </a:rPr>
              <a:t>2. İsim Cümlesi </a:t>
            </a:r>
            <a:endParaRPr lang="en-US" altLang="tr-TR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 sz="2800" dirty="0">
                <a:solidFill>
                  <a:srgbClr val="FF0000"/>
                </a:solidFill>
                <a:cs typeface="Times New Roman" pitchFamily="18" charset="0"/>
              </a:rPr>
              <a:t>B. ÖĞELERİN DİZİLİŞİNE GÖRE CÜMLELER</a:t>
            </a:r>
            <a:endParaRPr lang="en-US" altLang="tr-TR" sz="280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 sz="2800" dirty="0">
                <a:cs typeface="Times New Roman" pitchFamily="18" charset="0"/>
              </a:rPr>
              <a:t>1. Kurallı (Düz) Cümle</a:t>
            </a:r>
            <a:endParaRPr lang="en-US" altLang="tr-TR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 sz="2800" dirty="0">
                <a:cs typeface="Times New Roman" pitchFamily="18" charset="0"/>
              </a:rPr>
              <a:t>2. Devrik Cümle</a:t>
            </a:r>
            <a:endParaRPr lang="en-US" altLang="tr-TR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 sz="2800" dirty="0">
                <a:cs typeface="Times New Roman" pitchFamily="18" charset="0"/>
              </a:rPr>
              <a:t>3. </a:t>
            </a:r>
            <a:r>
              <a:rPr lang="tr-TR" altLang="tr-TR" sz="2800" dirty="0" err="1">
                <a:cs typeface="Times New Roman" pitchFamily="18" charset="0"/>
              </a:rPr>
              <a:t>Eksiltili</a:t>
            </a:r>
            <a:r>
              <a:rPr lang="tr-TR" altLang="tr-TR" sz="2800" dirty="0">
                <a:cs typeface="Times New Roman" pitchFamily="18" charset="0"/>
              </a:rPr>
              <a:t> (Kesik) Cümle</a:t>
            </a:r>
            <a:endParaRPr lang="en-US" altLang="tr-TR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buNone/>
            </a:pPr>
            <a:endParaRPr lang="tr-TR" altLang="tr-TR" sz="2800" b="1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2. Devrik Cümle</a:t>
            </a:r>
            <a:r>
              <a:rPr lang="en-US" altLang="ja-JP">
                <a:ea typeface="ＭＳ Ｐゴシック" charset="-128"/>
              </a:rPr>
              <a:t> </a:t>
            </a:r>
            <a:endParaRPr lang="en-US" altLang="tr-TR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8153400" cy="5638800"/>
          </a:xfrm>
        </p:spPr>
        <p:txBody>
          <a:bodyPr/>
          <a:lstStyle/>
          <a:p>
            <a:r>
              <a:rPr lang="tr-TR" altLang="tr-TR" sz="2800"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·</a:t>
            </a:r>
            <a:r>
              <a:rPr lang="tr-TR" altLang="tr-TR" sz="2800">
                <a:cs typeface="Times New Roman" pitchFamily="18" charset="0"/>
              </a:rPr>
              <a:t> Yüklemi sonda değil, herhangi bir yerinde bulunan cümlelerdir.</a:t>
            </a:r>
            <a:r>
              <a:rPr lang="tr-TR" altLang="tr-TR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 sz="2800" b="1">
                <a:cs typeface="Times New Roman" pitchFamily="18" charset="0"/>
              </a:rPr>
              <a:t>Görmüyor musun </a:t>
            </a:r>
            <a:r>
              <a:rPr lang="tr-TR" altLang="tr-TR" sz="2800">
                <a:cs typeface="Times New Roman" pitchFamily="18" charset="0"/>
              </a:rPr>
              <a:t>sana doğru geldiğini?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 sz="2800" b="1">
                <a:cs typeface="Times New Roman" pitchFamily="18" charset="0"/>
              </a:rPr>
              <a:t>Bendim</a:t>
            </a:r>
            <a:r>
              <a:rPr lang="tr-TR" altLang="tr-TR" sz="2800">
                <a:cs typeface="Times New Roman" pitchFamily="18" charset="0"/>
              </a:rPr>
              <a:t> dün gece evinizin önünden geçen.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 sz="2800"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·</a:t>
            </a:r>
            <a:r>
              <a:rPr lang="tr-TR" altLang="tr-TR" sz="2800"/>
              <a:t> </a:t>
            </a:r>
            <a:r>
              <a:rPr lang="tr-TR" altLang="tr-TR" sz="2800">
                <a:cs typeface="Times New Roman" pitchFamily="18" charset="0"/>
              </a:rPr>
              <a:t>Şiirde ve günlük konuşmalarda çok kullanılır.</a:t>
            </a:r>
            <a:r>
              <a:rPr lang="tr-TR" altLang="tr-TR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 sz="2800">
                <a:cs typeface="Times New Roman" pitchFamily="18" charset="0"/>
              </a:rPr>
              <a:t>Çok insan </a:t>
            </a:r>
            <a:r>
              <a:rPr lang="tr-TR" altLang="tr-TR" sz="2800" b="1">
                <a:cs typeface="Times New Roman" pitchFamily="18" charset="0"/>
              </a:rPr>
              <a:t>anlayamaz </a:t>
            </a:r>
            <a:r>
              <a:rPr lang="tr-TR" altLang="tr-TR" sz="2800">
                <a:cs typeface="Times New Roman" pitchFamily="18" charset="0"/>
              </a:rPr>
              <a:t>eski musikimizden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 sz="2800">
                <a:cs typeface="Times New Roman" pitchFamily="18" charset="0"/>
              </a:rPr>
              <a:t>Ve ondan anlamayan bir şey anlamaz bizden.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 sz="2800">
                <a:cs typeface="Times New Roman" pitchFamily="18" charset="0"/>
              </a:rPr>
              <a:t>Ağır, ağır </a:t>
            </a:r>
            <a:r>
              <a:rPr lang="tr-TR" altLang="tr-TR" sz="2800" b="1">
                <a:cs typeface="Times New Roman" pitchFamily="18" charset="0"/>
              </a:rPr>
              <a:t>çıkacaksın</a:t>
            </a:r>
            <a:r>
              <a:rPr lang="tr-TR" altLang="tr-TR" sz="2800">
                <a:cs typeface="Times New Roman" pitchFamily="18" charset="0"/>
              </a:rPr>
              <a:t> bu merdivenlerden,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 sz="2800"/>
              <a:t> </a:t>
            </a:r>
            <a:r>
              <a:rPr lang="tr-TR" altLang="tr-TR" sz="2800"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·</a:t>
            </a:r>
            <a:r>
              <a:rPr lang="tr-TR" altLang="tr-TR" sz="2800">
                <a:cs typeface="Times New Roman" pitchFamily="18" charset="0"/>
              </a:rPr>
              <a:t>Atasözleri de kafiye amaçlı devrik yapılabilir:</a:t>
            </a:r>
            <a:r>
              <a:rPr lang="tr-TR" altLang="tr-TR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 sz="2800" b="1">
                <a:cs typeface="Times New Roman" pitchFamily="18" charset="0"/>
              </a:rPr>
              <a:t>Sakla</a:t>
            </a:r>
            <a:r>
              <a:rPr lang="tr-TR" altLang="tr-TR" sz="2800">
                <a:cs typeface="Times New Roman" pitchFamily="18" charset="0"/>
              </a:rPr>
              <a:t> samanı, </a:t>
            </a:r>
            <a:r>
              <a:rPr lang="tr-TR" altLang="tr-TR" sz="2800" b="1">
                <a:cs typeface="Times New Roman" pitchFamily="18" charset="0"/>
              </a:rPr>
              <a:t>gelir</a:t>
            </a:r>
            <a:r>
              <a:rPr lang="tr-TR" altLang="tr-TR" sz="2800">
                <a:cs typeface="Times New Roman" pitchFamily="18" charset="0"/>
              </a:rPr>
              <a:t> zamanı.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 sz="2800" b="1">
                <a:cs typeface="Times New Roman" pitchFamily="18" charset="0"/>
              </a:rPr>
              <a:t>Besle</a:t>
            </a:r>
            <a:r>
              <a:rPr lang="tr-TR" altLang="tr-TR" sz="2800">
                <a:cs typeface="Times New Roman" pitchFamily="18" charset="0"/>
              </a:rPr>
              <a:t> kargayı, </a:t>
            </a:r>
            <a:r>
              <a:rPr lang="tr-TR" altLang="tr-TR" sz="2800" b="1">
                <a:cs typeface="Times New Roman" pitchFamily="18" charset="0"/>
              </a:rPr>
              <a:t>oysun</a:t>
            </a:r>
            <a:r>
              <a:rPr lang="tr-TR" altLang="tr-TR" sz="2800">
                <a:cs typeface="Times New Roman" pitchFamily="18" charset="0"/>
              </a:rPr>
              <a:t> gözünü.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endParaRPr lang="en-US" altLang="tr-TR" sz="28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990600"/>
          </a:xfrm>
        </p:spPr>
        <p:txBody>
          <a:bodyPr/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3. Eksiltili (Kesik) Cümle</a:t>
            </a:r>
            <a:r>
              <a:rPr lang="en-US" altLang="ja-JP">
                <a:ea typeface="ＭＳ Ｐゴシック" charset="-128"/>
              </a:rPr>
              <a:t> </a:t>
            </a:r>
            <a:endParaRPr lang="en-US" altLang="tr-TR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458200" cy="5105400"/>
          </a:xfrm>
        </p:spPr>
        <p:txBody>
          <a:bodyPr/>
          <a:lstStyle/>
          <a:p>
            <a:r>
              <a:rPr lang="tr-TR" altLang="tr-TR">
                <a:cs typeface="Times New Roman" pitchFamily="18" charset="0"/>
              </a:rPr>
              <a:t>Çoğu zaman yüklemi, kimi zaman da başka bir öğesi bulunmayan cümlelere denir. Eksiltili cümlelerde eksik olan öğeyi okuyan kişi tamamlayabilmelidir. Aksi halde o ifade cümle olmaz.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>
                <a:cs typeface="Times New Roman" pitchFamily="18" charset="0"/>
              </a:rPr>
              <a:t>İnsan böyle bir olayla karşılaşınca neler düşünmüyor ki ...  Eksiltili cümle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>
                <a:cs typeface="Times New Roman" pitchFamily="18" charset="0"/>
              </a:rPr>
              <a:t>- Okula dün sabah kim geldi?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>
                <a:cs typeface="Times New Roman" pitchFamily="18" charset="0"/>
              </a:rPr>
              <a:t>- Arkadaşım. (geldi)    Eksiltili cümle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tr-TR" altLang="tr-TR" b="1">
                <a:solidFill>
                  <a:srgbClr val="FF0000"/>
                </a:solidFill>
                <a:cs typeface="Times New Roman" pitchFamily="18" charset="0"/>
              </a:rPr>
              <a:t>C. A</a:t>
            </a:r>
            <a:r>
              <a:rPr lang="tr-TR" altLang="tr-TR" b="1">
                <a:solidFill>
                  <a:srgbClr val="FF0000"/>
                </a:solidFill>
              </a:rPr>
              <a:t>nlamlarına Göre Cümleler</a:t>
            </a:r>
            <a:r>
              <a:rPr lang="tr-TR" altLang="tr-TR" b="1">
                <a:cs typeface="Times New Roman" pitchFamily="18" charset="0"/>
              </a:rPr>
              <a:t> 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8001000" cy="5638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b="1">
                <a:solidFill>
                  <a:schemeClr val="hlink"/>
                </a:solidFill>
              </a:rPr>
              <a:t>1. </a:t>
            </a:r>
            <a:r>
              <a:rPr lang="tr-TR" altLang="tr-TR" b="1">
                <a:solidFill>
                  <a:schemeClr val="hlink"/>
                </a:solidFill>
                <a:cs typeface="Times New Roman" pitchFamily="18" charset="0"/>
              </a:rPr>
              <a:t>Olumlu Cümle</a:t>
            </a:r>
            <a:endParaRPr lang="en-US" altLang="tr-TR">
              <a:solidFill>
                <a:schemeClr val="hlin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</a:t>
            </a:r>
            <a:r>
              <a:rPr lang="tr-TR" altLang="tr-TR">
                <a:cs typeface="Times New Roman" pitchFamily="18" charset="0"/>
              </a:rPr>
              <a:t>Fiil cümlesinde işin, oluşun yapıldığını veya olduğunu; isim cümlesinde ise sözü edilen kavramın bulunduğunu, var olduğunu, bahsedilen şekilde olduğunu bildiren cümlelerdir.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 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Bursa bu mevsimde soğuktur.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Yarın daha erken gelmelisin.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Bu binanın yerinde şeftali bahçesi vardı.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2. Olumsuz Cümle</a:t>
            </a:r>
            <a:r>
              <a:rPr lang="en-US" altLang="ja-JP">
                <a:ea typeface="ＭＳ Ｐゴシック" charset="-128"/>
              </a:rPr>
              <a:t> </a:t>
            </a:r>
            <a:endParaRPr lang="en-US" altLang="tr-TR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9248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Fiil cümlesinde işin, oluşun yapılmadığını, yapılmayacağını veya olmadığını; isim cümlesinde ise sözü edilen kavramın bulunmadığını, var olmadığını, bahsedilen şekilde olmadığını bildiren cümlelerdir.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</a:t>
            </a:r>
            <a:r>
              <a:rPr lang="tr-TR" altLang="tr-TR">
                <a:cs typeface="Times New Roman" pitchFamily="18" charset="0"/>
              </a:rPr>
              <a:t>Fiil cümleleri, olumsuzluk ekiyle ve "ne.....ne" bağlacıyla; isim cümleleri de "yok, değil" kelimeleriyle, "ne....ne" bağlacıyla ve "-sİz" olumsuzluk ekiyle kurulur.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 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3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Olumsuz Cümle</a:t>
            </a:r>
            <a:endParaRPr lang="en-US" altLang="tr-TR" b="1">
              <a:solidFill>
                <a:schemeClr val="hlink"/>
              </a:solidFill>
              <a:ea typeface="MS Mincho" pitchFamily="49" charset="-128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buFontTx/>
              <a:buNone/>
            </a:pPr>
            <a:endParaRPr lang="tr-TR" altLang="tr-TR"/>
          </a:p>
          <a:p>
            <a:pPr>
              <a:buFontTx/>
              <a:buNone/>
            </a:pPr>
            <a:r>
              <a:rPr lang="tr-TR" altLang="tr-TR">
                <a:cs typeface="Times New Roman" pitchFamily="18" charset="0"/>
              </a:rPr>
              <a:t>Yarın daha erken gelmemelisin.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>
                <a:cs typeface="Times New Roman" pitchFamily="18" charset="0"/>
              </a:rPr>
              <a:t>Buraları daha önce hiç görmemiştim.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>
                <a:cs typeface="Times New Roman" pitchFamily="18" charset="0"/>
              </a:rPr>
              <a:t>Ateşle oyun olmaz.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>
                <a:cs typeface="Times New Roman" pitchFamily="18" charset="0"/>
              </a:rPr>
              <a:t>Bursa bu mevsimde soğuk değildir.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>
                <a:cs typeface="Times New Roman" pitchFamily="18" charset="0"/>
              </a:rPr>
              <a:t>Sokakta ne araba ne de insan var.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ja-JP"/>
              <a:t>  </a:t>
            </a:r>
            <a:r>
              <a:rPr lang="tr-TR" altLang="ja-JP">
                <a:ea typeface="MS Mincho" pitchFamily="49" charset="-128"/>
              </a:rPr>
              <a:t>Ankara bugün hem elektriksiz hem susuz</a:t>
            </a:r>
            <a:r>
              <a:rPr lang="tr-TR" altLang="ja-JP"/>
              <a:t>.</a:t>
            </a:r>
          </a:p>
          <a:p>
            <a:pPr>
              <a:buFontTx/>
              <a:buNone/>
            </a:pP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5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38200"/>
          </a:xfrm>
        </p:spPr>
        <p:txBody>
          <a:bodyPr/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Olumsuz Cümle</a:t>
            </a:r>
            <a:endParaRPr lang="en-US" altLang="tr-TR" b="1">
              <a:solidFill>
                <a:schemeClr val="hlink"/>
              </a:solidFill>
              <a:ea typeface="MS Mincho" pitchFamily="49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610600" cy="5334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Bazı cümleler yapı bakımından olumsuz olduğu hâlde anlamca olumlu olabilir.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 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Çocuklarının okumasını istemiyor değildi. (İstiyordu)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Cezaya çarptırılanlar suçsuz değildiler. (Suçluydular)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Yangından korkmayan yoktur.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Beni sevindiren onun iyi haberlerini almaktan başka bir şey değildi.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48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848600" cy="838200"/>
          </a:xfrm>
        </p:spPr>
        <p:txBody>
          <a:bodyPr/>
          <a:lstStyle/>
          <a:p>
            <a:r>
              <a:rPr lang="tr-TR" altLang="tr-TR" b="1">
                <a:solidFill>
                  <a:schemeClr val="hlink"/>
                </a:solidFill>
              </a:rPr>
              <a:t>Soru Cümlesi</a:t>
            </a:r>
            <a:endParaRPr lang="en-US" altLang="tr-TR" b="1">
              <a:solidFill>
                <a:schemeClr val="hlink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763000" cy="5562600"/>
          </a:xfrm>
        </p:spPr>
        <p:txBody>
          <a:bodyPr/>
          <a:lstStyle/>
          <a:p>
            <a:r>
              <a:rPr lang="tr-TR" altLang="tr-TR">
                <a:cs typeface="Times New Roman" pitchFamily="18" charset="0"/>
              </a:rPr>
              <a:t>İçinde soru anlamı bulunan; bir konuda bilgi edinmek, şüpheleri gidermek ve düşünceleri onaylatmak için kurulan cümlelere soru cümlesi denir.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>
                <a:cs typeface="Times New Roman" pitchFamily="18" charset="0"/>
              </a:rPr>
              <a:t>Cümlenin öğelerini bulmaya yönelik tüm soru kelimeleriyle soru cümleleri yapılabilir.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>
                <a:cs typeface="Times New Roman" pitchFamily="18" charset="0"/>
              </a:rPr>
              <a:t>Elimdekinin ne olduğunu kim söyleyecek? Özne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>
                <a:cs typeface="Times New Roman" pitchFamily="18" charset="0"/>
              </a:rPr>
              <a:t>Babası çocuğa ne getirmiş? nesne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>
                <a:cs typeface="Times New Roman" pitchFamily="18" charset="0"/>
              </a:rPr>
              <a:t>Ankara'ya ne zaman yerleştiniz? Zarf tümleci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>
                <a:cs typeface="Times New Roman" pitchFamily="18" charset="0"/>
              </a:rPr>
              <a:t>Daha sonra nereye gidecekler? </a:t>
            </a: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Dolaylı tümleç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  <p:bldP spid="2150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tr-TR" altLang="tr-TR" b="1">
                <a:solidFill>
                  <a:schemeClr val="hlink"/>
                </a:solidFill>
              </a:rPr>
              <a:t>Soru Cümlesi</a:t>
            </a:r>
            <a:endParaRPr lang="en-US" altLang="tr-TR" b="1">
              <a:solidFill>
                <a:schemeClr val="hlink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153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>
                <a:cs typeface="Times New Roman" pitchFamily="18" charset="0"/>
              </a:rPr>
              <a:t>Cümlelerde soru anlamı soru sıfatları, soru zarfları, soru zamirleri, soru edatları, soru ekiyle    sağlanır.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tr-TR" altLang="tr-TR">
                <a:solidFill>
                  <a:schemeClr val="hlink"/>
                </a:solidFill>
                <a:cs typeface="Times New Roman" pitchFamily="18" charset="0"/>
              </a:rPr>
              <a:t>"m</a:t>
            </a:r>
            <a:r>
              <a:rPr lang="tr-TR" altLang="tr-TR">
                <a:solidFill>
                  <a:schemeClr val="hlink"/>
                </a:solidFill>
              </a:rPr>
              <a:t>i</a:t>
            </a:r>
            <a:r>
              <a:rPr lang="tr-TR" altLang="tr-TR">
                <a:solidFill>
                  <a:schemeClr val="hlink"/>
                </a:solidFill>
                <a:cs typeface="Times New Roman" pitchFamily="18" charset="0"/>
              </a:rPr>
              <a:t>" soru ekiyle:</a:t>
            </a:r>
            <a:endParaRPr lang="en-US" altLang="tr-TR">
              <a:solidFill>
                <a:schemeClr val="hlin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tr-TR" altLang="tr-TR">
                <a:cs typeface="Times New Roman" pitchFamily="18" charset="0"/>
              </a:rPr>
              <a:t>Soru eki sadece yüklemin değil, diğer öğelerin ve unsurların da sorusunu hazırlar.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tr-TR" altLang="tr-TR">
                <a:cs typeface="Times New Roman" pitchFamily="18" charset="0"/>
              </a:rPr>
              <a:t>Son sözünüz bu mu anneciğim?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tr-TR" altLang="tr-TR">
                <a:cs typeface="Times New Roman" pitchFamily="18" charset="0"/>
              </a:rPr>
              <a:t>Hiç mi anlatacak bir şeyin yok?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tr-TR" altLang="tr-TR">
                <a:cs typeface="Times New Roman" pitchFamily="18" charset="0"/>
              </a:rPr>
              <a:t>Tarlamı bana zorla mı sattıracaksınız?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tr-TR" altLang="ja-JP">
                <a:ea typeface="MS Mincho" pitchFamily="49" charset="-128"/>
              </a:rPr>
              <a:t>Sular mı yandı, neden tunca benziyor mermer</a:t>
            </a:r>
            <a:r>
              <a:rPr lang="en-US" altLang="ja-JP">
                <a:ea typeface="ＭＳ Ｐゴシック" charset="-128"/>
              </a:rPr>
              <a:t> </a:t>
            </a: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tr-TR" altLang="tr-TR" b="1">
                <a:solidFill>
                  <a:schemeClr val="hlink"/>
                </a:solidFill>
              </a:rPr>
              <a:t>Ünlem Cümlesi</a:t>
            </a:r>
            <a:endParaRPr lang="en-US" altLang="tr-TR" b="1">
              <a:solidFill>
                <a:schemeClr val="hlink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z="2800">
                <a:cs typeface="Times New Roman" pitchFamily="18" charset="0"/>
              </a:rPr>
              <a:t>Sevgi, korku, şaşma, hayret, seslenme, coşkunluk, heyecan ve sitem ifade eden cümlelere ünlem cümlesi denir.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>
                <a:cs typeface="Times New Roman" pitchFamily="18" charset="0"/>
              </a:rPr>
              <a:t>Ünlem cümleleri, ünlemlerle, bazı sıfatlarla, emir kipiyle, "ki" bağlacıyla, haykırmalarla ve ses tonuyla kurulur.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>
                <a:cs typeface="Times New Roman" pitchFamily="18" charset="0"/>
              </a:rPr>
              <a:t>Ee, yeter artık!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>
                <a:cs typeface="Times New Roman" pitchFamily="18" charset="0"/>
              </a:rPr>
              <a:t>Ah, ne yaptım!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>
                <a:cs typeface="Times New Roman" pitchFamily="18" charset="0"/>
              </a:rPr>
              <a:t>Hah, şimdi oldu!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>
                <a:cs typeface="Times New Roman" pitchFamily="18" charset="0"/>
              </a:rPr>
              <a:t>Eyvah! Geç kaldım!</a:t>
            </a:r>
            <a:endParaRPr lang="tr-TR" altLang="tr-TR" sz="2800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>
                <a:cs typeface="Times New Roman" pitchFamily="18" charset="0"/>
              </a:rPr>
              <a:t>Ey Türk Gençliği!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>
                <a:cs typeface="Times New Roman" pitchFamily="18" charset="0"/>
              </a:rPr>
              <a:t>Hemşehrilerim!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tr-TR" sz="2800">
              <a:latin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5. Şart Cümlesi</a:t>
            </a:r>
            <a:r>
              <a:rPr lang="en-US" altLang="ja-JP">
                <a:ea typeface="ＭＳ Ｐゴシック" charset="-128"/>
              </a:rPr>
              <a:t> </a:t>
            </a:r>
            <a:endParaRPr lang="en-US" altLang="tr-TR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305800" cy="5334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İçinde şart ve koşul anlamı bulunan cümlelere şart cümlesi denir. Şart cümlelerinin yüklemleri şart kipine göre çekimlenmiştir ve yardımcı cümle oluşturmuştur. Yani bir cümleyi şart çekimiyle bir yardımcı cümle yapabiliriz.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 </a:t>
            </a:r>
            <a:endParaRPr lang="tr-TR" altLang="tr-TR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Örnek: </a:t>
            </a:r>
            <a:r>
              <a:rPr lang="tr-TR" altLang="tr-TR">
                <a:cs typeface="Times New Roman" pitchFamily="18" charset="0"/>
              </a:rPr>
              <a:t>Eve geldiyse bizi beklesin.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</a:t>
            </a:r>
            <a:r>
              <a:rPr lang="tr-TR" altLang="tr-TR">
                <a:cs typeface="Times New Roman" pitchFamily="18" charset="0"/>
              </a:rPr>
              <a:t>Ankara'ya gidersen Kızılay'dan bana kaset al.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</a:t>
            </a:r>
            <a:r>
              <a:rPr lang="tr-TR" altLang="tr-TR">
                <a:cs typeface="Times New Roman" pitchFamily="18" charset="0"/>
              </a:rPr>
              <a:t>Beni arayan Dursun ise gelmediğimi söyleyin.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 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P spid="2457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C</a:t>
            </a:r>
            <a:r>
              <a:rPr lang="tr-TR" altLang="ja-JP" b="1">
                <a:solidFill>
                  <a:schemeClr val="hlink"/>
                </a:solidFill>
              </a:rPr>
              <a:t>ümle</a:t>
            </a:r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 Ç</a:t>
            </a:r>
            <a:r>
              <a:rPr lang="tr-TR" altLang="ja-JP" b="1">
                <a:solidFill>
                  <a:schemeClr val="hlink"/>
                </a:solidFill>
              </a:rPr>
              <a:t>eşitleri</a:t>
            </a:r>
            <a:endParaRPr lang="en-US" altLang="tr-TR" b="1">
              <a:solidFill>
                <a:schemeClr val="hlink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altLang="tr-TR">
                <a:solidFill>
                  <a:srgbClr val="FF0000"/>
                </a:solidFill>
                <a:cs typeface="Times New Roman" pitchFamily="18" charset="0"/>
              </a:rPr>
              <a:t>C. ANLAM YÖNÜNDEN CÜMLELER</a:t>
            </a:r>
            <a:endParaRPr lang="en-US" altLang="tr-TR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>
                <a:cs typeface="Times New Roman" pitchFamily="18" charset="0"/>
              </a:rPr>
              <a:t>1. Olumlu Cümle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>
                <a:cs typeface="Times New Roman" pitchFamily="18" charset="0"/>
              </a:rPr>
              <a:t>2. Olumsuz Cümle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>
                <a:cs typeface="Times New Roman" pitchFamily="18" charset="0"/>
              </a:rPr>
              <a:t>3. Soru Cümlesi 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>
                <a:cs typeface="Times New Roman" pitchFamily="18" charset="0"/>
              </a:rPr>
              <a:t>4. Ünlem Cümlesi 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>
                <a:cs typeface="Times New Roman" pitchFamily="18" charset="0"/>
              </a:rPr>
              <a:t>5. Şart Cümlesi 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D. Y</a:t>
            </a:r>
            <a:r>
              <a:rPr lang="tr-TR" altLang="ja-JP" b="1">
                <a:solidFill>
                  <a:schemeClr val="hlink"/>
                </a:solidFill>
              </a:rPr>
              <a:t>apı </a:t>
            </a:r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B</a:t>
            </a:r>
            <a:r>
              <a:rPr lang="tr-TR" altLang="ja-JP" b="1">
                <a:solidFill>
                  <a:schemeClr val="hlink"/>
                </a:solidFill>
              </a:rPr>
              <a:t>akımından</a:t>
            </a:r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 C</a:t>
            </a:r>
            <a:r>
              <a:rPr lang="tr-TR" altLang="ja-JP" b="1">
                <a:solidFill>
                  <a:schemeClr val="hlink"/>
                </a:solidFill>
              </a:rPr>
              <a:t>ümleler</a:t>
            </a:r>
            <a:r>
              <a:rPr lang="en-US" altLang="ja-JP">
                <a:ea typeface="ＭＳ Ｐゴシック" charset="-128"/>
              </a:rPr>
              <a:t> </a:t>
            </a:r>
            <a:endParaRPr lang="en-US" altLang="tr-TR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458200" cy="51054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</a:t>
            </a:r>
            <a:r>
              <a:rPr lang="tr-TR" altLang="tr-TR">
                <a:cs typeface="Times New Roman" pitchFamily="18" charset="0"/>
              </a:rPr>
              <a:t>Cümleler, bildirdikleri yargı sayısına ve öğelerin yüklemle olan ilişkisine göre çeşitlere ayrılırlar. 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ja-JP"/>
              <a:t>     </a:t>
            </a:r>
            <a:r>
              <a:rPr lang="tr-TR" altLang="ja-JP">
                <a:ea typeface="MS Mincho" pitchFamily="49" charset="-128"/>
              </a:rPr>
              <a:t>Cümlede bir ya da birden fazla yargı vardır. Başka bir deyişle birden fazla cümle bir araya gelip bir cümleymiş gibi görünebilir</a:t>
            </a:r>
            <a:r>
              <a:rPr lang="tr-TR" altLang="ja-JP"/>
              <a:t>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Örnek: </a:t>
            </a:r>
            <a:r>
              <a:rPr lang="tr-TR" altLang="tr-TR">
                <a:cs typeface="Times New Roman" pitchFamily="18" charset="0"/>
              </a:rPr>
              <a:t>Bir ceylan gibi ürktü. Tek yargı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ja-JP"/>
              <a:t>      </a:t>
            </a:r>
            <a:r>
              <a:rPr lang="tr-TR" altLang="ja-JP">
                <a:ea typeface="MS Mincho" pitchFamily="49" charset="-128"/>
              </a:rPr>
              <a:t>Sevincinden ne yapacağını şaşırmıştı. </a:t>
            </a:r>
            <a:endParaRPr lang="tr-TR" altLang="ja-JP"/>
          </a:p>
          <a:p>
            <a:pPr>
              <a:buFontTx/>
              <a:buNone/>
            </a:pPr>
            <a:r>
              <a:rPr lang="tr-TR" altLang="ja-JP"/>
              <a:t>      </a:t>
            </a:r>
            <a:r>
              <a:rPr lang="tr-TR" altLang="ja-JP">
                <a:ea typeface="MS Mincho" pitchFamily="49" charset="-128"/>
              </a:rPr>
              <a:t>İki yargı</a:t>
            </a:r>
            <a:r>
              <a:rPr lang="en-US" altLang="ja-JP">
                <a:ea typeface="ＭＳ Ｐゴシック" charset="-128"/>
              </a:rPr>
              <a:t> </a:t>
            </a:r>
            <a:endParaRPr lang="en-US" altLang="tr-TR"/>
          </a:p>
          <a:p>
            <a:pPr>
              <a:buFontTx/>
              <a:buNone/>
            </a:pP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Y</a:t>
            </a:r>
            <a:r>
              <a:rPr lang="tr-TR" altLang="ja-JP" b="1">
                <a:solidFill>
                  <a:schemeClr val="hlink"/>
                </a:solidFill>
              </a:rPr>
              <a:t>apı </a:t>
            </a:r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B</a:t>
            </a:r>
            <a:r>
              <a:rPr lang="tr-TR" altLang="ja-JP" b="1">
                <a:solidFill>
                  <a:schemeClr val="hlink"/>
                </a:solidFill>
              </a:rPr>
              <a:t>akımından</a:t>
            </a:r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 C</a:t>
            </a:r>
            <a:r>
              <a:rPr lang="tr-TR" altLang="ja-JP" b="1">
                <a:solidFill>
                  <a:schemeClr val="hlink"/>
                </a:solidFill>
              </a:rPr>
              <a:t>ümleler</a:t>
            </a:r>
            <a:endParaRPr lang="en-US" altLang="tr-TR" b="1">
              <a:solidFill>
                <a:schemeClr val="hlink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Cümleler yapı bakımından çeşitlere ayrılırken içlerindeki kelime sayısı değil yüklem, fiil veya yargı sayısı dikkate alınır</a:t>
            </a:r>
            <a:r>
              <a:rPr lang="tr-TR" altLang="tr-TR"/>
              <a:t>.</a:t>
            </a:r>
            <a:endParaRPr lang="en-US" altLang="tr-TR"/>
          </a:p>
          <a:p>
            <a:r>
              <a:rPr lang="tr-TR" altLang="tr-TR">
                <a:cs typeface="Times New Roman" pitchFamily="18" charset="0"/>
              </a:rPr>
              <a:t>Yapı bakımından cümleler; basit, birleşik, bağlı ve sıralı olmak üzere dörde ayrılır.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  <p:bldP spid="2662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1. Basit Cümle</a:t>
            </a:r>
            <a:r>
              <a:rPr lang="en-US" altLang="ja-JP">
                <a:ea typeface="ＭＳ Ｐゴシック" charset="-128"/>
              </a:rPr>
              <a:t> </a:t>
            </a:r>
            <a:endParaRPr lang="en-US" altLang="tr-TR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  </a:t>
            </a:r>
            <a:r>
              <a:rPr lang="tr-TR" altLang="tr-TR">
                <a:cs typeface="Times New Roman" pitchFamily="18" charset="0"/>
              </a:rPr>
              <a:t>İçerisinde tek yargı, tek fiil, dolayısıyla isim veya fiil cinsinden tek yüklem bulunan</a:t>
            </a:r>
            <a:endParaRPr lang="tr-TR" altLang="tr-TR"/>
          </a:p>
          <a:p>
            <a:pPr>
              <a:buFontTx/>
              <a:buNone/>
            </a:pPr>
            <a:r>
              <a:rPr lang="tr-TR" altLang="tr-TR"/>
              <a:t> </a:t>
            </a:r>
            <a:r>
              <a:rPr lang="tr-TR" altLang="tr-TR">
                <a:cs typeface="Times New Roman" pitchFamily="18" charset="0"/>
              </a:rPr>
              <a:t>cümledir.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 </a:t>
            </a:r>
            <a:r>
              <a:rPr lang="tr-TR" altLang="tr-TR">
                <a:cs typeface="Times New Roman" pitchFamily="18" charset="0"/>
              </a:rPr>
              <a:t>Yarın akşam maç yapacaklar.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ja-JP"/>
              <a:t>    </a:t>
            </a:r>
            <a:r>
              <a:rPr lang="tr-TR" altLang="ja-JP">
                <a:ea typeface="MS Mincho" pitchFamily="49" charset="-128"/>
              </a:rPr>
              <a:t>Zayıf kolları kirli tunç rengindeydi. </a:t>
            </a:r>
            <a:endParaRPr lang="tr-TR" altLang="ja-JP"/>
          </a:p>
          <a:p>
            <a:pPr>
              <a:buFontTx/>
              <a:buNone/>
            </a:pPr>
            <a:r>
              <a:rPr lang="tr-TR" altLang="ja-JP"/>
              <a:t>    Derse yine geç kaldı.</a:t>
            </a: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2. Birleşik Cümle</a:t>
            </a:r>
            <a:r>
              <a:rPr lang="en-US" altLang="ja-JP">
                <a:ea typeface="ＭＳ Ｐゴシック" charset="-128"/>
              </a:rPr>
              <a:t> </a:t>
            </a:r>
            <a:endParaRPr lang="en-US" altLang="tr-TR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458200" cy="48768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Bir temel cümle ile onun anlamını tamamlayan en az bir yan cümlecikten meydana cümlelerdir.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Yani yapısında birden fazla cümle bulunduran cümlelerdir.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Temel cümleyle yan cümlenin bir araya geliş şekillerine göre birleşik cümleler çeşitlere ayrılır.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a. Girişik Birleşik Cümle</a:t>
            </a:r>
            <a:r>
              <a:rPr lang="en-US" altLang="ja-JP">
                <a:ea typeface="ＭＳ Ｐゴシック" charset="-128"/>
              </a:rPr>
              <a:t> </a:t>
            </a:r>
            <a:endParaRPr lang="en-US" altLang="tr-TR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305800" cy="5562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Bu tür cümlelerde yan cümlecik temel cümleciğin herhangi bir öğesi olabildiği gibi, </a:t>
            </a: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bir öğenin parçası da olabilir.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Girişik birleşik cümleler, fiilimsilerle ve çekimli fiillerle kurulur.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</a:t>
            </a:r>
            <a:r>
              <a:rPr lang="tr-TR" altLang="tr-TR">
                <a:cs typeface="Times New Roman" pitchFamily="18" charset="0"/>
              </a:rPr>
              <a:t>Havaların ısınması / tatil düşkünlerini sevindirdi. Çadırları çalanlar / bulunamadı. Evlerin ne zaman biteceğini / bilmiyoruz. </a:t>
            </a:r>
            <a:endParaRPr lang="tr-TR" altLang="tr-TR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</a:t>
            </a:r>
            <a:r>
              <a:rPr lang="tr-TR" altLang="tr-TR">
                <a:cs typeface="Times New Roman" pitchFamily="18" charset="0"/>
              </a:rPr>
              <a:t>Yarın / bir tanıdığa / gideceğiz. 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</a:t>
            </a:r>
            <a:r>
              <a:rPr lang="tr-TR" altLang="tr-TR">
                <a:cs typeface="Times New Roman" pitchFamily="18" charset="0"/>
              </a:rPr>
              <a:t>Babasını karşısında görünce / çok sevindi. Havalar soğuduğundan / artık dışarı çıkmıyor.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  <p:bldP spid="29699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b. İç İçe Birleşik Cümle</a:t>
            </a:r>
            <a:r>
              <a:rPr lang="en-US" altLang="ja-JP">
                <a:ea typeface="ＭＳ Ｐゴシック" charset="-128"/>
              </a:rPr>
              <a:t> </a:t>
            </a:r>
            <a:endParaRPr lang="en-US" altLang="tr-TR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534400" cy="51816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Bir temel cümleyle, herhangi bir sebeple onun içinde kullanılan bir yardımcı cümleden oluşan cümlelerdir.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Yardımcı cümle de temel cümle gibi bağımsız bir cümle yapısındadır.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   </a:t>
            </a:r>
            <a:r>
              <a:rPr lang="tr-TR" altLang="tr-TR">
                <a:cs typeface="Times New Roman" pitchFamily="18" charset="0"/>
              </a:rPr>
              <a:t>Asıl yargı sonda bulunur.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Adam, / “Kartınız geçerli değil.” / demez </a:t>
            </a:r>
            <a:r>
              <a:rPr lang="tr-TR" altLang="tr-TR"/>
              <a:t> </a:t>
            </a:r>
            <a:r>
              <a:rPr lang="tr-TR" altLang="tr-TR">
                <a:cs typeface="Times New Roman" pitchFamily="18" charset="0"/>
              </a:rPr>
              <a:t>mi?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Şark için “Ölümün sırrına sahiptir.” derler.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  <p:bldP spid="30723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c. Şartlı Birleşik Cümle</a:t>
            </a:r>
            <a:r>
              <a:rPr lang="en-US" altLang="ja-JP">
                <a:ea typeface="ＭＳ Ｐゴシック" charset="-128"/>
              </a:rPr>
              <a:t> </a:t>
            </a:r>
            <a:endParaRPr lang="en-US" altLang="tr-TR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3820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Bir temel cümle ve onun şartı olan bir cümleden oluşan birleşik cümlelerdir.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Şart cümlesi tek başına yargı bildirmez; ana cümleyi zaman, şart, sebep ve benzetme yönlerinden tamamlar. Onun zarfı olarak kullanılır.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</a:t>
            </a:r>
            <a:r>
              <a:rPr lang="tr-TR" altLang="tr-TR">
                <a:cs typeface="Times New Roman" pitchFamily="18" charset="0"/>
              </a:rPr>
              <a:t>Hava güzel olursa / yarın pikniğe gideriz.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</a:t>
            </a:r>
            <a:r>
              <a:rPr lang="tr-TR" altLang="tr-TR">
                <a:cs typeface="Times New Roman" pitchFamily="18" charset="0"/>
              </a:rPr>
              <a:t>Çanakkale’yi de gezerdik, / vaktimiz olsaydı.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ja-JP"/>
              <a:t>   </a:t>
            </a:r>
            <a:r>
              <a:rPr lang="tr-TR" altLang="ja-JP">
                <a:ea typeface="MS Mincho" pitchFamily="49" charset="-128"/>
              </a:rPr>
              <a:t>Cihanın yurdu hep çiğnense, çiğnenmez senin</a:t>
            </a:r>
            <a:endParaRPr lang="tr-TR" altLang="ja-JP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ja-JP"/>
              <a:t>    </a:t>
            </a:r>
            <a:r>
              <a:rPr lang="tr-TR" altLang="ja-JP">
                <a:ea typeface="MS Mincho" pitchFamily="49" charset="-128"/>
              </a:rPr>
              <a:t>yurdun</a:t>
            </a:r>
            <a:r>
              <a:rPr lang="tr-TR" altLang="ja-JP"/>
              <a:t>.</a:t>
            </a:r>
            <a:endParaRPr lang="en-US" altLang="tr-TR"/>
          </a:p>
          <a:p>
            <a:pPr>
              <a:lnSpc>
                <a:spcPct val="90000"/>
              </a:lnSpc>
              <a:buFontTx/>
              <a:buNone/>
            </a:pP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  <p:bldP spid="31747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Şartlı Birleşik Cümle</a:t>
            </a:r>
            <a:endParaRPr lang="en-US" altLang="tr-TR" b="1">
              <a:solidFill>
                <a:schemeClr val="hlink"/>
              </a:solidFill>
              <a:ea typeface="MS Mincho" pitchFamily="49" charset="-128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>
                <a:cs typeface="Times New Roman" pitchFamily="18" charset="0"/>
              </a:rPr>
              <a:t>“Havaya bakarsam hava alırım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 </a:t>
            </a:r>
            <a:r>
              <a:rPr lang="tr-TR" altLang="tr-TR">
                <a:cs typeface="Times New Roman" pitchFamily="18" charset="0"/>
              </a:rPr>
              <a:t>Toprağa bakarsam dua alırım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 </a:t>
            </a:r>
            <a:r>
              <a:rPr lang="tr-TR" altLang="tr-TR">
                <a:cs typeface="Times New Roman" pitchFamily="18" charset="0"/>
              </a:rPr>
              <a:t>Topraktan ayrılsam nerde kalırım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 </a:t>
            </a:r>
            <a:r>
              <a:rPr lang="tr-TR" altLang="tr-TR">
                <a:cs typeface="Times New Roman" pitchFamily="18" charset="0"/>
              </a:rPr>
              <a:t>Benim sadık yarim kara topraktır.”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 </a:t>
            </a:r>
          </a:p>
          <a:p>
            <a:pPr>
              <a:buFontTx/>
              <a:buNone/>
            </a:pPr>
            <a:r>
              <a:rPr lang="tr-TR" altLang="tr-TR">
                <a:cs typeface="Times New Roman" pitchFamily="18" charset="0"/>
              </a:rPr>
              <a:t>Artık demir almak günü gelmişse zamandan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 </a:t>
            </a:r>
            <a:r>
              <a:rPr lang="tr-TR" altLang="tr-TR">
                <a:cs typeface="Times New Roman" pitchFamily="18" charset="0"/>
              </a:rPr>
              <a:t>Meçhule giden bir gemi kalkar bu limandan.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utoUpdateAnimBg="0"/>
      <p:bldP spid="3277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>
            <a:normAutofit fontScale="90000"/>
          </a:bodyPr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3. Sıralı Cümleler</a:t>
            </a:r>
            <a:r>
              <a:rPr lang="en-US" altLang="ja-JP">
                <a:ea typeface="ＭＳ Ｐゴシック" charset="-128"/>
              </a:rPr>
              <a:t> </a:t>
            </a:r>
            <a:endParaRPr lang="en-US" altLang="tr-TR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Bağımsız cümlelerin, aralarındaki anlam ilgisinden dolayı virgülle veya noktalı virgülle birbiri ardına sıralanmasıyla oluşan cümleler topluluğudur.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   </a:t>
            </a:r>
            <a:r>
              <a:rPr lang="tr-TR" altLang="tr-TR">
                <a:cs typeface="Times New Roman" pitchFamily="18" charset="0"/>
              </a:rPr>
              <a:t>En az iki cümleden oluşur.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>
                <a:cs typeface="Times New Roman" pitchFamily="18" charset="0"/>
              </a:rPr>
              <a:t>“Yağız atlar kişnedi, / meşin kırbaç şakladı, /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Bir dakika araba yerinde durakladı.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Neden sonra sarsıldı altımda demir yaylar, /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Gözlerimin önünden geçti kervansaraylar...”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utoUpdateAnimBg="0"/>
      <p:bldP spid="33795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>
            <a:normAutofit fontScale="90000"/>
          </a:bodyPr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Sıralı Cümleler</a:t>
            </a:r>
            <a:endParaRPr lang="en-US" altLang="tr-TR" b="1">
              <a:solidFill>
                <a:schemeClr val="hlink"/>
              </a:solidFill>
              <a:ea typeface="MS Mincho" pitchFamily="49" charset="-128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8610600" cy="5867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altLang="tr-TR" sz="2800">
                <a:cs typeface="Times New Roman" pitchFamily="18" charset="0"/>
              </a:rPr>
              <a:t>Sarı çiçeğin saçları yolunmuş, kana bulanmıştı.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tr-TR" altLang="tr-TR" sz="2800">
                <a:cs typeface="Times New Roman" pitchFamily="18" charset="0"/>
              </a:rPr>
              <a:t>Bu, asırlardan beri böyle olagelmişti, asırlarca da böyle dürüp gidecekti.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tr-TR" altLang="tr-TR" sz="2800">
                <a:cs typeface="Times New Roman" pitchFamily="18" charset="0"/>
              </a:rPr>
              <a:t>Sıralı cümlelerin bütün öğeleri ayrı olabildiği gibi bazıları ortak da olabilir.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tr-TR" altLang="tr-TR" sz="2800">
                <a:cs typeface="Times New Roman" pitchFamily="18" charset="0"/>
              </a:rPr>
              <a:t>Otobüs her zamanki gibi yine geç geldi; / biz de derse geç kaldık.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tr-TR" altLang="tr-TR" sz="2800">
                <a:cs typeface="Times New Roman" pitchFamily="18" charset="0"/>
              </a:rPr>
              <a:t>Mart kapıdan baktırır; kazma kürek yaktırır. Özne ortak.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tr-TR" altLang="tr-TR" sz="2800">
                <a:cs typeface="Times New Roman" pitchFamily="18" charset="0"/>
              </a:rPr>
              <a:t>Mallarımızı önce çaldılar, sonra geri bize sattılar. Özne ve nesne ortak.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tr-TR" altLang="tr-TR" sz="2800">
                <a:cs typeface="Times New Roman" pitchFamily="18" charset="0"/>
              </a:rPr>
              <a:t>Merdivenleri kardeşin yıkasın, sen de sil. Nesne ortak.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tr-TR" altLang="tr-TR" sz="2800">
                <a:cs typeface="Times New Roman" pitchFamily="18" charset="0"/>
              </a:rPr>
              <a:t>İnatçı adama dil döküyor, sürekli yalvarıyordu. Özne ve dolaylı tüml.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endParaRPr lang="en-US" altLang="tr-TR" sz="28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utoUpdateAnimBg="0"/>
      <p:bldP spid="3481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C</a:t>
            </a:r>
            <a:r>
              <a:rPr lang="tr-TR" altLang="ja-JP" b="1">
                <a:solidFill>
                  <a:schemeClr val="hlink"/>
                </a:solidFill>
              </a:rPr>
              <a:t>ümle</a:t>
            </a:r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 Ç</a:t>
            </a:r>
            <a:r>
              <a:rPr lang="tr-TR" altLang="ja-JP" b="1">
                <a:solidFill>
                  <a:schemeClr val="hlink"/>
                </a:solidFill>
              </a:rPr>
              <a:t>eşitleri</a:t>
            </a:r>
            <a:endParaRPr lang="en-US" altLang="tr-TR" b="1">
              <a:solidFill>
                <a:schemeClr val="hlink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8153400" cy="5791200"/>
          </a:xfrm>
        </p:spPr>
        <p:txBody>
          <a:bodyPr/>
          <a:lstStyle/>
          <a:p>
            <a:r>
              <a:rPr lang="tr-TR" altLang="tr-TR">
                <a:solidFill>
                  <a:srgbClr val="FF0000"/>
                </a:solidFill>
                <a:cs typeface="Times New Roman" pitchFamily="18" charset="0"/>
              </a:rPr>
              <a:t>D. YAPI BAKIMINDAN CÜMLELER</a:t>
            </a:r>
            <a:endParaRPr lang="en-US" altLang="tr-TR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>
                <a:cs typeface="Times New Roman" pitchFamily="18" charset="0"/>
              </a:rPr>
              <a:t>1. Basit Cümle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>
                <a:cs typeface="Times New Roman" pitchFamily="18" charset="0"/>
              </a:rPr>
              <a:t>2. Birleşik Cümle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>
                <a:cs typeface="Times New Roman" pitchFamily="18" charset="0"/>
              </a:rPr>
              <a:t>    </a:t>
            </a:r>
            <a:r>
              <a:rPr lang="tr-TR" altLang="tr-TR">
                <a:solidFill>
                  <a:schemeClr val="hlink"/>
                </a:solidFill>
                <a:cs typeface="Times New Roman" pitchFamily="18" charset="0"/>
              </a:rPr>
              <a:t>a. Girişik Birleşik Cümle</a:t>
            </a:r>
            <a:endParaRPr lang="en-US" altLang="tr-TR">
              <a:solidFill>
                <a:schemeClr val="hlin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>
                <a:solidFill>
                  <a:schemeClr val="hlink"/>
                </a:solidFill>
                <a:cs typeface="Times New Roman" pitchFamily="18" charset="0"/>
              </a:rPr>
              <a:t>    b. İç İçe Birleşik Cümle</a:t>
            </a:r>
            <a:endParaRPr lang="en-US" altLang="tr-TR">
              <a:solidFill>
                <a:schemeClr val="hlin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>
                <a:solidFill>
                  <a:schemeClr val="hlink"/>
                </a:solidFill>
                <a:cs typeface="Times New Roman" pitchFamily="18" charset="0"/>
              </a:rPr>
              <a:t>    c. İlgi Cümlesi</a:t>
            </a:r>
            <a:endParaRPr lang="en-US" altLang="tr-TR">
              <a:solidFill>
                <a:schemeClr val="hlin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>
                <a:solidFill>
                  <a:schemeClr val="hlink"/>
                </a:solidFill>
                <a:cs typeface="Times New Roman" pitchFamily="18" charset="0"/>
              </a:rPr>
              <a:t>    d. Şartlı Birleşik Cümle</a:t>
            </a:r>
            <a:endParaRPr lang="en-US" altLang="tr-TR">
              <a:solidFill>
                <a:schemeClr val="hlin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>
                <a:cs typeface="Times New Roman" pitchFamily="18" charset="0"/>
              </a:rPr>
              <a:t>3. Sıralı Cümleler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>
                <a:cs typeface="Times New Roman" pitchFamily="18" charset="0"/>
              </a:rPr>
              <a:t>4. Bağlı Cümle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4. Bağlı Cümle</a:t>
            </a:r>
            <a:r>
              <a:rPr lang="en-US" altLang="ja-JP">
                <a:ea typeface="ＭＳ Ｐゴシック" charset="-128"/>
              </a:rPr>
              <a:t> </a:t>
            </a:r>
            <a:endParaRPr lang="en-US" altLang="tr-TR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50292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Aralarındaki ilgiden dolayı birbirlerine bir bağlaçla bağlanan cümlelerdir.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Bağlaçlar cümle öğesi değildir.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cs typeface="Times New Roman" pitchFamily="18" charset="0"/>
              </a:rPr>
              <a:t>Kızıl havaları seyret ki akşam olmakta.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>
                <a:cs typeface="Times New Roman" pitchFamily="18" charset="0"/>
              </a:rPr>
              <a:t>“Gönlüm isterdi ki mazini dirilten sanat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 </a:t>
            </a:r>
            <a:r>
              <a:rPr lang="tr-TR" altLang="tr-TR">
                <a:cs typeface="Times New Roman" pitchFamily="18" charset="0"/>
              </a:rPr>
              <a:t>Sana tarihini her lâhza hayal ettirsin.”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/>
              <a:t> </a:t>
            </a:r>
            <a:r>
              <a:rPr lang="tr-TR" altLang="tr-TR">
                <a:cs typeface="Times New Roman" pitchFamily="18" charset="0"/>
              </a:rPr>
              <a:t>(Gönlüm, mazini dirilten sanatın sana </a:t>
            </a:r>
            <a:r>
              <a:rPr lang="tr-TR" altLang="tr-TR"/>
              <a:t> </a:t>
            </a:r>
            <a:r>
              <a:rPr lang="tr-TR" altLang="tr-TR">
                <a:cs typeface="Times New Roman" pitchFamily="18" charset="0"/>
              </a:rPr>
              <a:t>tarihini her lâhza hayal ettirmesini isterdi.)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utoUpdateAnimBg="0"/>
      <p:bldP spid="35843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Bağlı Cümle</a:t>
            </a:r>
            <a:endParaRPr lang="en-US" altLang="tr-TR" b="1">
              <a:solidFill>
                <a:schemeClr val="hlink"/>
              </a:solidFill>
              <a:ea typeface="MS Mincho" pitchFamily="49" charset="-128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Hava bulutlu ve durduğumuz tepe rüzgârlı idi.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Çocukluk günlerini hatırladı ve gözlerinde iki damla yaş belirdi.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Okumayı bilmiyor veya numara yapıyor.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“Ne doğan güne hükm</a:t>
            </a:r>
            <a:r>
              <a:rPr lang="tr-TR" altLang="tr-TR"/>
              <a:t>ü</a:t>
            </a:r>
            <a:r>
              <a:rPr lang="tr-TR" altLang="tr-TR">
                <a:cs typeface="Times New Roman" pitchFamily="18" charset="0"/>
              </a:rPr>
              <a:t>m geçer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Ne hâlden anlayan bulunur.”</a:t>
            </a:r>
            <a:endParaRPr lang="tr-TR" altLang="tr-TR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Gönlümle oturdum da hüzünlendim o yerde.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Ben saatinde gelmiştim, ama o henüz ortalıkta yoktu.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tr-TR">
              <a:latin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  <p:bldP spid="36867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tr-TR" altLang="tr-TR">
                <a:solidFill>
                  <a:srgbClr val="FF0000"/>
                </a:solidFill>
              </a:rPr>
              <a:t>Konuyla İlgili Sorular</a:t>
            </a:r>
            <a:endParaRPr lang="en-US" altLang="tr-TR">
              <a:solidFill>
                <a:srgbClr val="FF0000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838200"/>
            <a:ext cx="7924800" cy="6019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z="2800">
                <a:cs typeface="Times New Roman" pitchFamily="18" charset="0"/>
              </a:rPr>
              <a:t>1-“Yorgun Savaşçı önemli bir romandır.” cümlesinin çeşitlerini yazınız.</a:t>
            </a:r>
            <a:endParaRPr lang="tr-TR" altLang="tr-TR" sz="2800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>
                <a:cs typeface="Times New Roman" pitchFamily="18" charset="0"/>
              </a:rPr>
              <a:t>2-“Bahar, her yeri süslemeli yine çiçeklerle.” cümlesinin çeşitlerini yazınız.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>
                <a:cs typeface="Times New Roman" pitchFamily="18" charset="0"/>
              </a:rPr>
              <a:t>3-Aşağıdaki cümlelerin yükleminin türüne (isim, fiil) çeşidini yazınız.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>
                <a:cs typeface="Times New Roman" pitchFamily="18" charset="0"/>
              </a:rPr>
              <a:t>a) Kar bütün gün </a:t>
            </a:r>
            <a:r>
              <a:rPr lang="tr-TR" altLang="tr-TR" sz="2800" u="sng">
                <a:cs typeface="Times New Roman" pitchFamily="18" charset="0"/>
              </a:rPr>
              <a:t>yağdı </a:t>
            </a:r>
            <a:r>
              <a:rPr lang="tr-TR" altLang="tr-TR" sz="2800">
                <a:cs typeface="Times New Roman" pitchFamily="18" charset="0"/>
              </a:rPr>
              <a:t>       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>
                <a:cs typeface="Times New Roman" pitchFamily="18" charset="0"/>
              </a:rPr>
              <a:t>b) Ömrümün son </a:t>
            </a:r>
            <a:r>
              <a:rPr lang="tr-TR" altLang="tr-TR" sz="2800" u="sng">
                <a:cs typeface="Times New Roman" pitchFamily="18" charset="0"/>
              </a:rPr>
              <a:t>demi</a:t>
            </a:r>
            <a:r>
              <a:rPr lang="tr-TR" altLang="tr-TR" sz="2800">
                <a:cs typeface="Times New Roman" pitchFamily="18" charset="0"/>
              </a:rPr>
              <a:t>, </a:t>
            </a:r>
            <a:r>
              <a:rPr lang="tr-TR" altLang="tr-TR" sz="2800" u="sng">
                <a:cs typeface="Times New Roman" pitchFamily="18" charset="0"/>
              </a:rPr>
              <a:t>sonbaharıdır </a:t>
            </a:r>
            <a:r>
              <a:rPr lang="tr-TR" altLang="tr-TR" sz="2800">
                <a:cs typeface="Times New Roman" pitchFamily="18" charset="0"/>
              </a:rPr>
              <a:t>artık! (iki </a:t>
            </a:r>
            <a:r>
              <a:rPr lang="tr-TR" altLang="tr-TR" sz="2800"/>
              <a:t>   </a:t>
            </a:r>
            <a:r>
              <a:rPr lang="tr-TR" altLang="tr-TR" sz="2800">
                <a:cs typeface="Times New Roman" pitchFamily="18" charset="0"/>
              </a:rPr>
              <a:t>cümle var) ikisi de </a:t>
            </a:r>
            <a:endParaRPr lang="tr-TR" altLang="tr-TR" sz="2800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>
                <a:cs typeface="Times New Roman" pitchFamily="18" charset="0"/>
              </a:rPr>
              <a:t>c) Koca bir </a:t>
            </a:r>
            <a:r>
              <a:rPr lang="tr-TR" altLang="tr-TR" sz="2800" u="sng">
                <a:cs typeface="Times New Roman" pitchFamily="18" charset="0"/>
              </a:rPr>
              <a:t>hayattı </a:t>
            </a:r>
            <a:r>
              <a:rPr lang="tr-TR" altLang="tr-TR" sz="2800">
                <a:cs typeface="Times New Roman" pitchFamily="18" charset="0"/>
              </a:rPr>
              <a:t>arkada bıraktığımız.    </a:t>
            </a:r>
            <a:endParaRPr lang="tr-TR" altLang="tr-TR" sz="2800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>
                <a:cs typeface="Times New Roman" pitchFamily="18" charset="0"/>
              </a:rPr>
              <a:t>d) Bu soruyu kim </a:t>
            </a:r>
            <a:r>
              <a:rPr lang="tr-TR" altLang="tr-TR" sz="2800" u="sng">
                <a:cs typeface="Times New Roman" pitchFamily="18" charset="0"/>
              </a:rPr>
              <a:t>hazırlamış</a:t>
            </a:r>
            <a:r>
              <a:rPr lang="tr-TR" altLang="tr-TR" sz="2800">
                <a:cs typeface="Times New Roman" pitchFamily="18" charset="0"/>
              </a:rPr>
              <a:t>?        </a:t>
            </a:r>
            <a:endParaRPr lang="tr-TR" altLang="tr-TR" sz="2800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>
                <a:cs typeface="Times New Roman" pitchFamily="18" charset="0"/>
              </a:rPr>
              <a:t>e) Dershanede test odası</a:t>
            </a:r>
            <a:r>
              <a:rPr lang="tr-TR" altLang="tr-TR" sz="2800" u="sng">
                <a:cs typeface="Times New Roman" pitchFamily="18" charset="0"/>
              </a:rPr>
              <a:t> neresi</a:t>
            </a:r>
            <a:r>
              <a:rPr lang="tr-TR" altLang="tr-TR" sz="2800">
                <a:cs typeface="Times New Roman" pitchFamily="18" charset="0"/>
              </a:rPr>
              <a:t>?    </a:t>
            </a:r>
            <a:endParaRPr lang="tr-TR" altLang="tr-TR" sz="2800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ja-JP" sz="2800">
                <a:cs typeface="Times New Roman" pitchFamily="18" charset="0"/>
              </a:rPr>
              <a:t>f) Yarın akşam sadece Türkçe </a:t>
            </a:r>
            <a:r>
              <a:rPr lang="tr-TR" altLang="ja-JP" sz="2800" u="sng">
                <a:cs typeface="Times New Roman" pitchFamily="18" charset="0"/>
              </a:rPr>
              <a:t>çalışacağım.</a:t>
            </a:r>
            <a:r>
              <a:rPr lang="tr-TR" altLang="ja-JP" sz="2800">
                <a:cs typeface="Times New Roman" pitchFamily="18" charset="0"/>
              </a:rPr>
              <a:t>  </a:t>
            </a:r>
            <a:r>
              <a:rPr lang="en-US" altLang="ja-JP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altLang="tr-TR" sz="2800">
              <a:latin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tr-TR" sz="28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tr-TR" altLang="tr-TR" b="1">
                <a:solidFill>
                  <a:srgbClr val="FF0000"/>
                </a:solidFill>
              </a:rPr>
              <a:t>Konuyla İlgili Sorular</a:t>
            </a:r>
            <a:endParaRPr lang="en-US" altLang="tr-TR" b="1">
              <a:solidFill>
                <a:srgbClr val="FF0000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>
            <a:normAutofit lnSpcReduction="10000"/>
          </a:bodyPr>
          <a:lstStyle/>
          <a:p>
            <a:pPr marL="533400" indent="-533400">
              <a:buFontTx/>
              <a:buNone/>
            </a:pPr>
            <a:r>
              <a:rPr lang="tr-TR" altLang="tr-TR" sz="2800" b="1">
                <a:solidFill>
                  <a:schemeClr val="hlink"/>
                </a:solidFill>
                <a:cs typeface="Times New Roman" pitchFamily="18" charset="0"/>
              </a:rPr>
              <a:t>4-Aşağıdaki cümlelerin yapı bakımından (basit, birleşik, bağlı, sıralı) çeşidini yazınız.</a:t>
            </a:r>
            <a:endParaRPr lang="en-US" altLang="tr-TR" sz="2800" b="1">
              <a:solidFill>
                <a:schemeClr val="hlin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33400" indent="-533400">
              <a:buFontTx/>
              <a:buAutoNum type="alphaLcParenR"/>
            </a:pPr>
            <a:r>
              <a:rPr lang="tr-TR" altLang="tr-TR" sz="2800">
                <a:cs typeface="Times New Roman" pitchFamily="18" charset="0"/>
              </a:rPr>
              <a:t>Onun gibiler insana yardım eder mi?   </a:t>
            </a:r>
            <a:endParaRPr lang="tr-TR" altLang="tr-TR" sz="2800"/>
          </a:p>
          <a:p>
            <a:pPr marL="533400" indent="-533400">
              <a:buFontTx/>
              <a:buAutoNum type="alphaLcParenR"/>
            </a:pPr>
            <a:r>
              <a:rPr lang="tr-TR" altLang="tr-TR" sz="2800">
                <a:cs typeface="Times New Roman" pitchFamily="18" charset="0"/>
              </a:rPr>
              <a:t> </a:t>
            </a:r>
            <a:r>
              <a:rPr lang="tr-TR" altLang="ja-JP" sz="2800">
                <a:ea typeface="MS Mincho" pitchFamily="49" charset="-128"/>
              </a:rPr>
              <a:t>b) Yarın seni arayamayacağımı söylemiştim.    </a:t>
            </a:r>
            <a:endParaRPr lang="tr-TR" altLang="ja-JP" sz="2800"/>
          </a:p>
          <a:p>
            <a:pPr marL="533400" indent="-533400">
              <a:buFontTx/>
              <a:buNone/>
            </a:pPr>
            <a:r>
              <a:rPr lang="tr-TR" altLang="tr-TR" sz="2800" b="1"/>
              <a:t>  </a:t>
            </a:r>
            <a:r>
              <a:rPr lang="tr-TR" altLang="tr-TR" sz="2800" b="1">
                <a:cs typeface="Times New Roman" pitchFamily="18" charset="0"/>
              </a:rPr>
              <a:t>c)</a:t>
            </a:r>
            <a:r>
              <a:rPr lang="tr-TR" altLang="tr-TR" sz="2800">
                <a:cs typeface="Times New Roman" pitchFamily="18" charset="0"/>
              </a:rPr>
              <a:t> Saksıdaki çiçekleri her gün </a:t>
            </a:r>
            <a:r>
              <a:rPr lang="tr-TR" altLang="tr-TR" sz="2800" u="sng">
                <a:cs typeface="Times New Roman" pitchFamily="18" charset="0"/>
              </a:rPr>
              <a:t>suluyor</a:t>
            </a:r>
            <a:r>
              <a:rPr lang="tr-TR" altLang="tr-TR" sz="2800">
                <a:cs typeface="Times New Roman" pitchFamily="18" charset="0"/>
              </a:rPr>
              <a:t>, onların topraklarını </a:t>
            </a:r>
            <a:r>
              <a:rPr lang="tr-TR" altLang="tr-TR" sz="2800" u="sng">
                <a:cs typeface="Times New Roman" pitchFamily="18" charset="0"/>
              </a:rPr>
              <a:t>değiştiriyorum.</a:t>
            </a:r>
            <a:r>
              <a:rPr lang="tr-TR" altLang="tr-TR" sz="2800">
                <a:cs typeface="Times New Roman" pitchFamily="18" charset="0"/>
              </a:rPr>
              <a:t>    sıralı cümleler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33400" indent="-533400">
              <a:buFontTx/>
              <a:buNone/>
            </a:pPr>
            <a:r>
              <a:rPr lang="tr-TR" altLang="tr-TR" sz="2800">
                <a:cs typeface="Times New Roman" pitchFamily="18" charset="0"/>
              </a:rPr>
              <a:t>d) Edebiyatın konusu</a:t>
            </a:r>
            <a:r>
              <a:rPr lang="tr-TR" altLang="tr-TR" sz="2800" u="sng">
                <a:cs typeface="Times New Roman" pitchFamily="18" charset="0"/>
              </a:rPr>
              <a:t> insandır</a:t>
            </a:r>
            <a:r>
              <a:rPr lang="tr-TR" altLang="tr-TR" sz="2800">
                <a:cs typeface="Times New Roman" pitchFamily="18" charset="0"/>
              </a:rPr>
              <a:t>, </a:t>
            </a:r>
            <a:r>
              <a:rPr lang="tr-TR" altLang="tr-TR" sz="2800" u="sng">
                <a:cs typeface="Times New Roman" pitchFamily="18" charset="0"/>
              </a:rPr>
              <a:t>doğadır</a:t>
            </a:r>
            <a:r>
              <a:rPr lang="tr-TR" altLang="tr-TR" sz="2800">
                <a:cs typeface="Times New Roman" pitchFamily="18" charset="0"/>
              </a:rPr>
              <a:t>. </a:t>
            </a:r>
            <a:endParaRPr lang="tr-TR" altLang="tr-TR" sz="2800"/>
          </a:p>
          <a:p>
            <a:pPr marL="533400" indent="-533400">
              <a:buFontTx/>
              <a:buNone/>
            </a:pPr>
            <a:r>
              <a:rPr lang="tr-TR" altLang="tr-TR" sz="2800" b="1">
                <a:cs typeface="Times New Roman" pitchFamily="18" charset="0"/>
              </a:rPr>
              <a:t>e)</a:t>
            </a:r>
            <a:r>
              <a:rPr lang="tr-TR" altLang="tr-TR" sz="2800">
                <a:cs typeface="Times New Roman" pitchFamily="18" charset="0"/>
              </a:rPr>
              <a:t> Gidiyorum gurbeti gönlümde duya duya.    birleşik cümle (duya duya fiilimsi)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33400" indent="-533400">
              <a:buFontTx/>
              <a:buNone/>
            </a:pPr>
            <a:r>
              <a:rPr lang="tr-TR" altLang="tr-TR" sz="2800" b="1">
                <a:cs typeface="Times New Roman" pitchFamily="18" charset="0"/>
              </a:rPr>
              <a:t> 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  <p:bldP spid="38915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tr-TR" altLang="tr-TR" b="1">
                <a:solidFill>
                  <a:srgbClr val="FF0000"/>
                </a:solidFill>
              </a:rPr>
              <a:t>Konuyla İlgili Sorular</a:t>
            </a:r>
            <a:endParaRPr lang="en-US" altLang="tr-TR" b="1">
              <a:solidFill>
                <a:srgbClr val="FF0000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534400" cy="54864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>
                <a:solidFill>
                  <a:schemeClr val="hlink"/>
                </a:solidFill>
                <a:cs typeface="Times New Roman" pitchFamily="18" charset="0"/>
              </a:rPr>
              <a:t>7-Aşağıdaki devrik cümleleri kurallı; eksiltili cümleleri de devrik cümle haline getiriniz.</a:t>
            </a:r>
            <a:r>
              <a:rPr lang="tr-TR" altLang="tr-TR">
                <a:cs typeface="Times New Roman" pitchFamily="18" charset="0"/>
              </a:rPr>
              <a:t> 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ja-JP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a)</a:t>
            </a:r>
            <a:r>
              <a:rPr lang="tr-TR" altLang="ja-JP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Tamam, anladım, yapın istediğiniz gibi.</a:t>
            </a:r>
            <a:endParaRPr lang="en-US" altLang="ja-JP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ja-JP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b)</a:t>
            </a:r>
            <a:r>
              <a:rPr lang="tr-TR" altLang="ja-JP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Sallanmaz o kalkışta ne mendil ne de </a:t>
            </a:r>
            <a:r>
              <a:rPr lang="tr-TR" altLang="ja-JP"/>
              <a:t>  </a:t>
            </a:r>
            <a:r>
              <a:rPr lang="tr-TR" altLang="ja-JP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bir</a:t>
            </a:r>
            <a:endParaRPr lang="en-US" altLang="ja-JP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ja-JP"/>
              <a:t>      </a:t>
            </a:r>
            <a:r>
              <a:rPr lang="tr-TR" altLang="ja-JP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kol.</a:t>
            </a:r>
            <a:endParaRPr lang="tr-TR" altLang="ja-JP" b="1"/>
          </a:p>
          <a:p>
            <a:pPr>
              <a:buFontTx/>
              <a:buNone/>
            </a:pPr>
            <a:r>
              <a:rPr lang="tr-TR" altLang="ja-JP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c)</a:t>
            </a:r>
            <a:r>
              <a:rPr lang="tr-TR" altLang="ja-JP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Kardeşin kaçıncı sınıfta okuyor? </a:t>
            </a:r>
            <a:endParaRPr lang="en-US" altLang="ja-JP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ja-JP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d)</a:t>
            </a:r>
            <a:r>
              <a:rPr lang="tr-TR" altLang="ja-JP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Az veren candan, çok veren maldan.</a:t>
            </a:r>
            <a:r>
              <a:rPr lang="tr-TR" altLang="ja-JP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r>
              <a:rPr lang="tr-TR" altLang="ja-JP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altLang="ja-JP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ja-JP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e)</a:t>
            </a:r>
            <a:r>
              <a:rPr lang="tr-TR" altLang="ja-JP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Dalgalandığın yerde ne korku ne keder...</a:t>
            </a:r>
            <a:endParaRPr lang="en-US" altLang="ja-JP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endParaRPr lang="en-US" altLang="ja-JP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utoUpdateAnimBg="0"/>
      <p:bldP spid="39939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tr-TR" altLang="tr-TR" b="1">
                <a:solidFill>
                  <a:srgbClr val="FF0000"/>
                </a:solidFill>
              </a:rPr>
              <a:t>Konuyla İlgili Sorular</a:t>
            </a:r>
            <a:endParaRPr lang="en-US" altLang="tr-TR" b="1">
              <a:solidFill>
                <a:srgbClr val="FF0000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tr-TR" altLang="ja-JP" sz="2800" b="1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8- Aşağıdaki cümleleri biçimce de anlamca da olumlu cümle haline getiriniz.</a:t>
            </a:r>
            <a:r>
              <a:rPr lang="tr-TR" altLang="ja-JP" sz="280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altLang="ja-JP" sz="2800">
              <a:solidFill>
                <a:schemeClr val="hlin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ja-JP" sz="2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a)</a:t>
            </a:r>
            <a:r>
              <a:rPr lang="tr-TR" altLang="ja-JP" sz="280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Ne okula uğramış, ne de parka gitmiş.</a:t>
            </a:r>
            <a:endParaRPr lang="en-US" altLang="ja-JP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ja-JP" sz="2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b)</a:t>
            </a:r>
            <a:r>
              <a:rPr lang="tr-TR" altLang="ja-JP" sz="280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Çocukların okumasını o da istemiyor değil. </a:t>
            </a:r>
            <a:endParaRPr lang="en-US" altLang="ja-JP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ja-JP" sz="2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c)</a:t>
            </a:r>
            <a:r>
              <a:rPr lang="tr-TR" altLang="ja-JP" sz="280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Bu raporu ne Hüseyin hazırladı ne de Cemal.</a:t>
            </a:r>
            <a:endParaRPr lang="en-US" altLang="ja-JP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ja-JP" sz="2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d)</a:t>
            </a:r>
            <a:r>
              <a:rPr lang="tr-TR" altLang="ja-JP" sz="280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Sizin kadar büyük zorluklara katlandığınızı bilmez miyim? </a:t>
            </a:r>
            <a:endParaRPr lang="en-US" altLang="ja-JP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ja-JP" sz="2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e)</a:t>
            </a:r>
            <a:r>
              <a:rPr lang="tr-TR" altLang="ja-JP" sz="280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Siz çağırırsanız da Ali derse gelmez mi?</a:t>
            </a:r>
            <a:endParaRPr lang="en-US" altLang="ja-JP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altLang="tr-TR" sz="28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utoUpdateAnimBg="0"/>
      <p:bldP spid="41987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tr-TR" altLang="tr-TR" b="1">
                <a:solidFill>
                  <a:srgbClr val="FF0000"/>
                </a:solidFill>
              </a:rPr>
              <a:t>Konuyla İlgili Sorular</a:t>
            </a:r>
            <a:endParaRPr lang="en-US" altLang="tr-TR" b="1">
              <a:solidFill>
                <a:srgbClr val="FF0000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tr-TR" altLang="tr-TR" sz="2800" b="1" dirty="0">
                <a:solidFill>
                  <a:schemeClr val="hlink"/>
                </a:solidFill>
                <a:cs typeface="Times New Roman" pitchFamily="18" charset="0"/>
              </a:rPr>
              <a:t>12- Aşağıdaki cümleleri bağlı cümle yapmak için boş yere uygun bir kelime yazınız.</a:t>
            </a:r>
            <a:r>
              <a:rPr lang="tr-TR" altLang="tr-TR" sz="2800" dirty="0">
                <a:solidFill>
                  <a:schemeClr val="hlink"/>
                </a:solidFill>
                <a:cs typeface="Times New Roman" pitchFamily="18" charset="0"/>
              </a:rPr>
              <a:t> </a:t>
            </a:r>
            <a:endParaRPr lang="en-US" altLang="tr-TR" sz="2800" dirty="0">
              <a:solidFill>
                <a:schemeClr val="hlin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tr-TR" altLang="ja-JP" sz="28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a)</a:t>
            </a:r>
            <a:r>
              <a:rPr lang="tr-TR" altLang="ja-JP" sz="28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Yanlış yere geldiğini anladı;</a:t>
            </a:r>
            <a:r>
              <a:rPr lang="tr-TR" altLang="ja-JP" sz="2800" dirty="0">
                <a:solidFill>
                  <a:srgbClr val="000000"/>
                </a:solidFill>
              </a:rPr>
              <a:t> ............</a:t>
            </a:r>
            <a:r>
              <a:rPr lang="tr-TR" altLang="ja-JP" sz="28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iş işten geçmişti. </a:t>
            </a:r>
            <a:endParaRPr lang="en-US" altLang="ja-JP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tr-TR" altLang="ja-JP" sz="28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b)</a:t>
            </a:r>
            <a:r>
              <a:rPr lang="tr-TR" altLang="ja-JP" sz="28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Önlüğünü çıkarıp ceketini giydi </a:t>
            </a:r>
            <a:r>
              <a:rPr lang="tr-TR" altLang="ja-JP" sz="2800" dirty="0">
                <a:solidFill>
                  <a:srgbClr val="000000"/>
                </a:solidFill>
              </a:rPr>
              <a:t>............. </a:t>
            </a:r>
            <a:r>
              <a:rPr lang="tr-TR" altLang="ja-JP" sz="28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koşarcasına dışarı çıktı. </a:t>
            </a:r>
            <a:endParaRPr lang="en-US" altLang="ja-JP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tr-TR" altLang="ja-JP" sz="28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c)</a:t>
            </a:r>
            <a:r>
              <a:rPr lang="tr-TR" altLang="ja-JP" sz="28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Akşama kadar bekledi</a:t>
            </a:r>
            <a:r>
              <a:rPr lang="tr-TR" altLang="ja-JP" sz="2800" dirty="0">
                <a:solidFill>
                  <a:srgbClr val="000000"/>
                </a:solidFill>
              </a:rPr>
              <a:t> ..........</a:t>
            </a:r>
            <a:r>
              <a:rPr lang="tr-TR" altLang="ja-JP" sz="28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kimseye derdini anlatamadı. </a:t>
            </a:r>
            <a:endParaRPr lang="en-US" altLang="ja-JP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tr-TR" altLang="ja-JP" sz="28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d)</a:t>
            </a:r>
            <a:r>
              <a:rPr lang="tr-TR" altLang="ja-JP" sz="28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Sabaha kadar ders çalıştı </a:t>
            </a:r>
            <a:r>
              <a:rPr lang="tr-TR" altLang="ja-JP" sz="2800" dirty="0">
                <a:solidFill>
                  <a:srgbClr val="000000"/>
                </a:solidFill>
              </a:rPr>
              <a:t>...............</a:t>
            </a:r>
            <a:r>
              <a:rPr lang="tr-TR" altLang="ja-JP" sz="28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yarın önemli bir sınavı vardı. </a:t>
            </a:r>
            <a:endParaRPr lang="en-US" altLang="ja-JP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tr-TR" altLang="tr-TR" dirty="0" smtClean="0">
              <a:effectLst>
                <a:outerShdw blurRad="38100" dist="38100" dir="2700000" algn="tl">
                  <a:srgbClr val="FFFFFF"/>
                </a:outerShdw>
              </a:effectLst>
              <a:hlinkClick r:id="rId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tr-TR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tr-TR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altLang="tr-TR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utoUpdateAnimBg="0"/>
      <p:bldP spid="430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tr-TR" altLang="ja-JP" b="1">
                <a:solidFill>
                  <a:srgbClr val="FF0000"/>
                </a:solidFill>
                <a:ea typeface="MS Mincho" pitchFamily="49" charset="-128"/>
              </a:rPr>
              <a:t>C</a:t>
            </a:r>
            <a:r>
              <a:rPr lang="tr-TR" altLang="ja-JP" b="1">
                <a:solidFill>
                  <a:srgbClr val="FF0000"/>
                </a:solidFill>
              </a:rPr>
              <a:t>ümle</a:t>
            </a:r>
            <a:r>
              <a:rPr lang="tr-TR" altLang="ja-JP" b="1">
                <a:solidFill>
                  <a:srgbClr val="FF0000"/>
                </a:solidFill>
                <a:ea typeface="MS Mincho" pitchFamily="49" charset="-128"/>
              </a:rPr>
              <a:t> Ç</a:t>
            </a:r>
            <a:r>
              <a:rPr lang="tr-TR" altLang="ja-JP" b="1">
                <a:solidFill>
                  <a:srgbClr val="FF0000"/>
                </a:solidFill>
              </a:rPr>
              <a:t>eşitleri</a:t>
            </a:r>
            <a:endParaRPr lang="en-US" altLang="tr-TR" b="1">
              <a:solidFill>
                <a:srgbClr val="FF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5344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b="1">
                <a:solidFill>
                  <a:schemeClr val="hlink"/>
                </a:solidFill>
                <a:cs typeface="Times New Roman" pitchFamily="18" charset="0"/>
              </a:rPr>
              <a:t>A. Y</a:t>
            </a:r>
            <a:r>
              <a:rPr lang="tr-TR" altLang="tr-TR" b="1">
                <a:solidFill>
                  <a:schemeClr val="hlink"/>
                </a:solidFill>
              </a:rPr>
              <a:t>üklemin</a:t>
            </a:r>
            <a:r>
              <a:rPr lang="tr-TR" altLang="tr-TR" b="1">
                <a:solidFill>
                  <a:schemeClr val="hlink"/>
                </a:solidFill>
                <a:cs typeface="Times New Roman" pitchFamily="18" charset="0"/>
              </a:rPr>
              <a:t> T</a:t>
            </a:r>
            <a:r>
              <a:rPr lang="tr-TR" altLang="tr-TR" b="1">
                <a:solidFill>
                  <a:schemeClr val="hlink"/>
                </a:solidFill>
              </a:rPr>
              <a:t>ürüne</a:t>
            </a:r>
            <a:r>
              <a:rPr lang="tr-TR" altLang="tr-TR" b="1">
                <a:solidFill>
                  <a:schemeClr val="hlink"/>
                </a:solidFill>
                <a:cs typeface="Times New Roman" pitchFamily="18" charset="0"/>
              </a:rPr>
              <a:t> G</a:t>
            </a:r>
            <a:r>
              <a:rPr lang="tr-TR" altLang="tr-TR" b="1">
                <a:solidFill>
                  <a:schemeClr val="hlink"/>
                </a:solidFill>
              </a:rPr>
              <a:t>öre</a:t>
            </a:r>
            <a:r>
              <a:rPr lang="tr-TR" altLang="tr-TR" b="1">
                <a:solidFill>
                  <a:schemeClr val="hlink"/>
                </a:solidFill>
                <a:cs typeface="Times New Roman" pitchFamily="18" charset="0"/>
              </a:rPr>
              <a:t> C</a:t>
            </a:r>
            <a:r>
              <a:rPr lang="tr-TR" altLang="tr-TR" b="1">
                <a:solidFill>
                  <a:schemeClr val="hlink"/>
                </a:solidFill>
              </a:rPr>
              <a:t>ümleler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Bir cümlenin yüklemi ya çekimli bir fiil ya da ek-fiille çekimlenmiş bir isim olabilir.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Buna göre yüklemin türü bakımından cümleler ikiye ayrılır: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b="1">
                <a:solidFill>
                  <a:schemeClr val="hlink"/>
                </a:solidFill>
                <a:cs typeface="Times New Roman" pitchFamily="18" charset="0"/>
              </a:rPr>
              <a:t>1. Fiil Cümlesi</a:t>
            </a:r>
            <a:r>
              <a:rPr lang="tr-TR" altLang="tr-TR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Yüklemi çekimli bir fiil olan cümlelerdir.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Bu fiil şahıs ve kip eki alarak çekimlenir.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cs typeface="Times New Roman" pitchFamily="18" charset="0"/>
              </a:rPr>
              <a:t>Türkçe'de  fiil cümlesi isim cümlesinden daha çok kullanılır.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764704"/>
            <a:ext cx="7772400" cy="1371600"/>
          </a:xfrm>
        </p:spPr>
        <p:txBody>
          <a:bodyPr>
            <a:normAutofit fontScale="90000"/>
          </a:bodyPr>
          <a:lstStyle/>
          <a:p>
            <a:r>
              <a:rPr lang="tr-TR" altLang="tr-TR" b="1" dirty="0">
                <a:solidFill>
                  <a:schemeClr val="hlink"/>
                </a:solidFill>
                <a:cs typeface="Times New Roman" pitchFamily="18" charset="0"/>
              </a:rPr>
              <a:t>1. Fiil Cümlesi</a:t>
            </a:r>
            <a:r>
              <a:rPr lang="tr-TR" altLang="tr-TR" dirty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tr-TR" dirty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altLang="tr-TR" dirty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altLang="tr-TR" dirty="0">
              <a:solidFill>
                <a:schemeClr val="hlin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00808"/>
            <a:ext cx="7772400" cy="49285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tr-TR" dirty="0">
                <a:cs typeface="Times New Roman" pitchFamily="18" charset="0"/>
              </a:rPr>
              <a:t>Annem dün sessizce odama </a:t>
            </a:r>
            <a:r>
              <a:rPr lang="tr-TR" altLang="tr-TR" b="1" u="sng" dirty="0">
                <a:cs typeface="Times New Roman" pitchFamily="18" charset="0"/>
              </a:rPr>
              <a:t>girdi.</a:t>
            </a:r>
            <a:r>
              <a:rPr lang="tr-TR" altLang="tr-TR" dirty="0">
                <a:cs typeface="Times New Roman" pitchFamily="18" charset="0"/>
              </a:rPr>
              <a:t> En ziyade düşman olduğu bu cansız arkadaşıma kinli bir nazar attıktan sonra bir iskemle</a:t>
            </a:r>
            <a:r>
              <a:rPr lang="tr-TR" altLang="tr-TR" b="1" dirty="0">
                <a:cs typeface="Times New Roman" pitchFamily="18" charset="0"/>
              </a:rPr>
              <a:t> </a:t>
            </a:r>
            <a:r>
              <a:rPr lang="tr-TR" altLang="tr-TR" b="1" u="sng" dirty="0">
                <a:cs typeface="Times New Roman" pitchFamily="18" charset="0"/>
              </a:rPr>
              <a:t>çekti,</a:t>
            </a:r>
            <a:r>
              <a:rPr lang="tr-TR" altLang="tr-TR" dirty="0">
                <a:cs typeface="Times New Roman" pitchFamily="18" charset="0"/>
              </a:rPr>
              <a:t> karşıma </a:t>
            </a:r>
            <a:r>
              <a:rPr lang="tr-TR" altLang="tr-TR" b="1" u="sng" dirty="0">
                <a:cs typeface="Times New Roman" pitchFamily="18" charset="0"/>
              </a:rPr>
              <a:t>oturdu</a:t>
            </a:r>
            <a:r>
              <a:rPr lang="tr-TR" altLang="tr-TR" b="1" dirty="0">
                <a:cs typeface="Times New Roman" pitchFamily="18" charset="0"/>
              </a:rPr>
              <a:t>,</a:t>
            </a:r>
            <a:r>
              <a:rPr lang="tr-TR" altLang="tr-TR" dirty="0">
                <a:cs typeface="Times New Roman" pitchFamily="18" charset="0"/>
              </a:rPr>
              <a:t> bol bir </a:t>
            </a:r>
            <a:r>
              <a:rPr lang="tr-TR" altLang="tr-TR" b="1" u="sng" dirty="0">
                <a:cs typeface="Times New Roman" pitchFamily="18" charset="0"/>
              </a:rPr>
              <a:t>nefes aldı</a:t>
            </a:r>
            <a:r>
              <a:rPr lang="tr-TR" altLang="tr-TR" dirty="0">
                <a:cs typeface="Times New Roman" pitchFamily="18" charset="0"/>
              </a:rPr>
              <a:t>. Belli ki mühim bir şey, çok düşünülen ve az söylenen endişelerden, aile üzüntülerinden birini bana açmak</a:t>
            </a:r>
            <a:r>
              <a:rPr lang="tr-TR" altLang="tr-TR" b="1" dirty="0">
                <a:cs typeface="Times New Roman" pitchFamily="18" charset="0"/>
              </a:rPr>
              <a:t> </a:t>
            </a:r>
            <a:r>
              <a:rPr lang="tr-TR" altLang="tr-TR" b="1" u="sng" dirty="0">
                <a:cs typeface="Times New Roman" pitchFamily="18" charset="0"/>
              </a:rPr>
              <a:t>istiyordu</a:t>
            </a:r>
            <a:r>
              <a:rPr lang="tr-TR" altLang="tr-TR" dirty="0">
                <a:cs typeface="Times New Roman" pitchFamily="18" charset="0"/>
              </a:rPr>
              <a:t>. Bunu ben onun bir iğne izi kadar ince iki gölge ile, belirsizce çatılan kaşlarından </a:t>
            </a:r>
            <a:r>
              <a:rPr lang="tr-TR" altLang="tr-TR" b="1" u="sng" dirty="0">
                <a:cs typeface="Times New Roman" pitchFamily="18" charset="0"/>
              </a:rPr>
              <a:t>anlamıştım</a:t>
            </a:r>
            <a:r>
              <a:rPr lang="tr-TR" altLang="tr-TR" b="1" dirty="0">
                <a:cs typeface="Times New Roman" pitchFamily="18" charset="0"/>
              </a:rPr>
              <a:t>,</a:t>
            </a:r>
            <a:r>
              <a:rPr lang="tr-TR" altLang="tr-TR" dirty="0">
                <a:cs typeface="Times New Roman" pitchFamily="18" charset="0"/>
              </a:rPr>
              <a:t> hatta bu keşfimde o kadar ileri gittim ki, bana, artık bu sefer katî bir tarzda, izdivaç meselesini açacağına bile </a:t>
            </a:r>
            <a:r>
              <a:rPr lang="tr-TR" altLang="tr-TR" b="1" u="sng" dirty="0">
                <a:cs typeface="Times New Roman" pitchFamily="18" charset="0"/>
              </a:rPr>
              <a:t>hükmettim</a:t>
            </a:r>
            <a:r>
              <a:rPr lang="tr-TR" altLang="tr-TR" b="1" dirty="0">
                <a:cs typeface="Times New Roman" pitchFamily="18" charset="0"/>
              </a:rPr>
              <a:t>.</a:t>
            </a:r>
            <a:r>
              <a:rPr lang="tr-TR" altLang="tr-TR" dirty="0">
                <a:cs typeface="Times New Roman" pitchFamily="18" charset="0"/>
              </a:rPr>
              <a:t> </a:t>
            </a:r>
            <a:endParaRPr lang="en-US" altLang="tr-T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endParaRPr lang="en-US" alt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>
            <a:normAutofit fontScale="90000"/>
          </a:bodyPr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2. İsim Cümlesi</a:t>
            </a:r>
            <a:r>
              <a:rPr lang="tr-TR" altLang="ja-JP">
                <a:ea typeface="MS Mincho" pitchFamily="49" charset="-128"/>
              </a:rPr>
              <a:t> </a:t>
            </a:r>
            <a:endParaRPr lang="en-US" altLang="tr-TR">
              <a:ea typeface="MS Mincho" pitchFamily="49" charset="-128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5410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tr-TR" altLang="tr-TR" sz="2800">
                <a:cs typeface="Times New Roman" pitchFamily="18" charset="0"/>
              </a:rPr>
              <a:t>Yüklemi isim soylu bir kelime olup, ek-fiilin zamanlarından biri ile çekimlenmiş olan cümlelerdir.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 sz="2800">
                <a:cs typeface="Times New Roman" pitchFamily="18" charset="0"/>
              </a:rPr>
              <a:t>Uzun bir yolculuktan sonra </a:t>
            </a:r>
            <a:r>
              <a:rPr lang="tr-TR" altLang="tr-TR" sz="2800" b="1" u="sng">
                <a:cs typeface="Times New Roman" pitchFamily="18" charset="0"/>
              </a:rPr>
              <a:t>İncesu'daydık</a:t>
            </a:r>
            <a:r>
              <a:rPr lang="tr-TR" altLang="tr-TR" sz="2800" b="1">
                <a:cs typeface="Times New Roman" pitchFamily="18" charset="0"/>
              </a:rPr>
              <a:t>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 sz="2800">
                <a:cs typeface="Times New Roman" pitchFamily="18" charset="0"/>
              </a:rPr>
              <a:t>Bir handa, yorgun argın, tatlı bir </a:t>
            </a:r>
            <a:r>
              <a:rPr lang="tr-TR" altLang="tr-TR" sz="2800" b="1" u="sng">
                <a:cs typeface="Times New Roman" pitchFamily="18" charset="0"/>
              </a:rPr>
              <a:t>uykudaydık</a:t>
            </a:r>
            <a:r>
              <a:rPr lang="tr-TR" altLang="tr-TR" sz="2800" u="sng">
                <a:cs typeface="Times New Roman" pitchFamily="18" charset="0"/>
              </a:rPr>
              <a:t>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 sz="2800">
                <a:cs typeface="Times New Roman" pitchFamily="18" charset="0"/>
              </a:rPr>
              <a:t>İçinde kaybolup gittiğini sandığı bu kalabalık şehirde bir tek tanıdığı bile </a:t>
            </a:r>
            <a:r>
              <a:rPr lang="tr-TR" altLang="tr-TR" sz="2800" b="1" u="sng">
                <a:cs typeface="Times New Roman" pitchFamily="18" charset="0"/>
              </a:rPr>
              <a:t>yoktu.</a:t>
            </a:r>
            <a:r>
              <a:rPr lang="tr-TR" altLang="tr-TR" sz="2800">
                <a:cs typeface="Times New Roman" pitchFamily="18" charset="0"/>
              </a:rPr>
              <a:t> Ama şimdi sevgili öğrencileri, vefalı arkadaşları, dostları </a:t>
            </a:r>
            <a:r>
              <a:rPr lang="tr-TR" altLang="tr-TR" sz="2800" b="1" u="sng">
                <a:cs typeface="Times New Roman" pitchFamily="18" charset="0"/>
              </a:rPr>
              <a:t>var.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tr-TR" sz="2800">
                <a:cs typeface="Times New Roman" pitchFamily="18" charset="0"/>
              </a:rPr>
              <a:t>Gök </a:t>
            </a:r>
            <a:r>
              <a:rPr lang="tr-TR" altLang="tr-TR" sz="2800" b="1" u="sng">
                <a:cs typeface="Times New Roman" pitchFamily="18" charset="0"/>
              </a:rPr>
              <a:t>sarı</a:t>
            </a:r>
            <a:r>
              <a:rPr lang="tr-TR" altLang="tr-TR" sz="2800" b="1">
                <a:cs typeface="Times New Roman" pitchFamily="18" charset="0"/>
              </a:rPr>
              <a:t>,</a:t>
            </a:r>
            <a:r>
              <a:rPr lang="tr-TR" altLang="tr-TR" sz="2800">
                <a:cs typeface="Times New Roman" pitchFamily="18" charset="0"/>
              </a:rPr>
              <a:t> toprak </a:t>
            </a:r>
            <a:r>
              <a:rPr lang="tr-TR" altLang="tr-TR" sz="2800" u="sng">
                <a:cs typeface="Times New Roman" pitchFamily="18" charset="0"/>
              </a:rPr>
              <a:t>sarı</a:t>
            </a:r>
            <a:r>
              <a:rPr lang="tr-TR" altLang="tr-TR" sz="2800">
                <a:cs typeface="Times New Roman" pitchFamily="18" charset="0"/>
              </a:rPr>
              <a:t>, çıplak ağaçlar </a:t>
            </a:r>
            <a:r>
              <a:rPr lang="tr-TR" altLang="tr-TR" sz="2800" u="sng">
                <a:cs typeface="Times New Roman" pitchFamily="18" charset="0"/>
              </a:rPr>
              <a:t>sarı</a:t>
            </a:r>
            <a:r>
              <a:rPr lang="tr-TR" altLang="tr-TR" sz="2800">
                <a:cs typeface="Times New Roman" pitchFamily="18" charset="0"/>
              </a:rPr>
              <a:t>..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tr-TR" altLang="ja-JP" sz="2800">
                <a:ea typeface="MS Mincho" pitchFamily="49" charset="-128"/>
              </a:rPr>
              <a:t>Arkada zincirlenen yüksek Toros dağları, </a:t>
            </a:r>
            <a:r>
              <a:rPr lang="tr-TR" altLang="ja-JP" sz="2800" b="1" u="sng">
                <a:solidFill>
                  <a:srgbClr val="FF0000"/>
                </a:solidFill>
                <a:ea typeface="MS Mincho" pitchFamily="49" charset="-128"/>
              </a:rPr>
              <a:t>(var)</a:t>
            </a:r>
            <a:r>
              <a:rPr lang="tr-TR" altLang="ja-JP" sz="2800" b="1">
                <a:solidFill>
                  <a:srgbClr val="FF0000"/>
                </a:solidFill>
                <a:ea typeface="MS Mincho" pitchFamily="49" charset="-128"/>
              </a:rPr>
              <a:t> </a:t>
            </a:r>
            <a:r>
              <a:rPr lang="tr-TR" altLang="ja-JP" sz="2800">
                <a:ea typeface="MS Mincho" pitchFamily="49" charset="-128"/>
              </a:rPr>
              <a:t>eksiltili cümle</a:t>
            </a:r>
            <a:r>
              <a:rPr lang="en-US" altLang="ja-JP" sz="2800">
                <a:ea typeface="ＭＳ Ｐゴシック" charset="-128"/>
              </a:rPr>
              <a:t> </a:t>
            </a:r>
            <a:endParaRPr lang="en-US" altLang="tr-TR" sz="28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İsim Cümlesi</a:t>
            </a:r>
            <a:endParaRPr lang="en-US" altLang="tr-TR" b="1">
              <a:solidFill>
                <a:schemeClr val="hlink"/>
              </a:solidFill>
              <a:ea typeface="MS Mincho" pitchFamily="49" charset="-128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839200" cy="57150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z="2800"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·</a:t>
            </a:r>
            <a:r>
              <a:rPr lang="tr-TR" altLang="tr-TR" sz="2800">
                <a:cs typeface="Times New Roman" pitchFamily="18" charset="0"/>
              </a:rPr>
              <a:t>İsim cümleleri genellikle iki unsurdan, özne ve yüklemden meydana gelir. </a:t>
            </a:r>
            <a:r>
              <a:rPr lang="tr-TR" altLang="tr-TR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 sz="2800" u="sng">
                <a:cs typeface="Times New Roman" pitchFamily="18" charset="0"/>
              </a:rPr>
              <a:t>İnsan</a:t>
            </a:r>
            <a:r>
              <a:rPr lang="tr-TR" altLang="tr-TR" sz="2800">
                <a:cs typeface="Times New Roman" pitchFamily="18" charset="0"/>
              </a:rPr>
              <a:t>, </a:t>
            </a:r>
            <a:r>
              <a:rPr lang="tr-TR" altLang="tr-TR" sz="2800" u="sng">
                <a:cs typeface="Times New Roman" pitchFamily="18" charset="0"/>
              </a:rPr>
              <a:t>üç beş damla kan</a:t>
            </a:r>
            <a:r>
              <a:rPr lang="tr-TR" altLang="tr-TR" sz="2800">
                <a:cs typeface="Times New Roman" pitchFamily="18" charset="0"/>
              </a:rPr>
              <a:t>, </a:t>
            </a:r>
            <a:r>
              <a:rPr lang="tr-TR" altLang="tr-TR" sz="2800" u="sng">
                <a:cs typeface="Times New Roman" pitchFamily="18" charset="0"/>
              </a:rPr>
              <a:t>ırmak</a:t>
            </a:r>
            <a:r>
              <a:rPr lang="tr-TR" altLang="tr-TR" sz="2800">
                <a:cs typeface="Times New Roman" pitchFamily="18" charset="0"/>
              </a:rPr>
              <a:t>, </a:t>
            </a:r>
            <a:r>
              <a:rPr lang="tr-TR" altLang="tr-TR" sz="2800" u="sng">
                <a:cs typeface="Times New Roman" pitchFamily="18" charset="0"/>
              </a:rPr>
              <a:t>üç beş damla su</a:t>
            </a:r>
            <a:r>
              <a:rPr lang="tr-TR" altLang="tr-TR" sz="2800">
                <a:cs typeface="Times New Roman" pitchFamily="18" charset="0"/>
              </a:rPr>
              <a:t> 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 sz="2800">
                <a:cs typeface="Times New Roman" pitchFamily="18" charset="0"/>
              </a:rPr>
              <a:t>Bir hayata çattık ki hayata kurmuş pusu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tr-TR" altLang="tr-TR" sz="2800">
                <a:cs typeface="Times New Roman" pitchFamily="18" charset="0"/>
              </a:rPr>
              <a:t>Birinci mısrada iki isim cümlesi var; ikinci mısrada ise fiil cümlesi bulunuyor)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tr-TR" altLang="tr-TR" sz="2800" b="1">
                <a:cs typeface="Times New Roman" pitchFamily="18" charset="0"/>
              </a:rPr>
              <a:t>CENGE GİDERKEN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 sz="2800">
                <a:cs typeface="Times New Roman" pitchFamily="18" charset="0"/>
              </a:rPr>
              <a:t>Ben bir Türk'üm; dinim, cinsim uludur; (isim cümlesi)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 sz="2800">
                <a:cs typeface="Times New Roman" pitchFamily="18" charset="0"/>
              </a:rPr>
              <a:t>Sinem, özüm ateş ile doludur.        (isim cümlesi)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 sz="2800">
                <a:cs typeface="Times New Roman" pitchFamily="18" charset="0"/>
              </a:rPr>
              <a:t>İnsan olan vatanının kuludur.        (isim cümlesi)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altLang="tr-TR" sz="2800">
                <a:cs typeface="Times New Roman" pitchFamily="18" charset="0"/>
              </a:rPr>
              <a:t>Türk evladı evde durmaz giderim  (fiil cümlesi)</a:t>
            </a:r>
            <a:endParaRPr lang="en-US" altLang="tr-TR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altLang="tr-TR" sz="28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980728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tr-TR" altLang="ja-JP" b="1" dirty="0">
                <a:solidFill>
                  <a:schemeClr val="hlink"/>
                </a:solidFill>
                <a:ea typeface="MS Mincho" pitchFamily="49" charset="-128"/>
              </a:rPr>
              <a:t>B. Ö</a:t>
            </a:r>
            <a:r>
              <a:rPr lang="tr-TR" altLang="ja-JP" b="1" dirty="0">
                <a:solidFill>
                  <a:schemeClr val="hlink"/>
                </a:solidFill>
              </a:rPr>
              <a:t>ğelerin</a:t>
            </a:r>
            <a:r>
              <a:rPr lang="tr-TR" altLang="ja-JP" b="1" dirty="0">
                <a:solidFill>
                  <a:schemeClr val="hlink"/>
                </a:solidFill>
                <a:ea typeface="MS Mincho" pitchFamily="49" charset="-128"/>
              </a:rPr>
              <a:t> D</a:t>
            </a:r>
            <a:r>
              <a:rPr lang="tr-TR" altLang="ja-JP" b="1" dirty="0">
                <a:solidFill>
                  <a:schemeClr val="hlink"/>
                </a:solidFill>
              </a:rPr>
              <a:t>izilişine</a:t>
            </a:r>
            <a:r>
              <a:rPr lang="tr-TR" altLang="ja-JP" b="1" dirty="0">
                <a:solidFill>
                  <a:schemeClr val="hlink"/>
                </a:solidFill>
                <a:ea typeface="MS Mincho" pitchFamily="49" charset="-128"/>
              </a:rPr>
              <a:t> G</a:t>
            </a:r>
            <a:r>
              <a:rPr lang="tr-TR" altLang="ja-JP" b="1" dirty="0">
                <a:solidFill>
                  <a:schemeClr val="hlink"/>
                </a:solidFill>
              </a:rPr>
              <a:t>öre</a:t>
            </a:r>
            <a:r>
              <a:rPr lang="tr-TR" altLang="ja-JP" b="1" dirty="0">
                <a:solidFill>
                  <a:schemeClr val="hlink"/>
                </a:solidFill>
                <a:ea typeface="MS Mincho" pitchFamily="49" charset="-128"/>
              </a:rPr>
              <a:t> C</a:t>
            </a:r>
            <a:r>
              <a:rPr lang="tr-TR" altLang="ja-JP" b="1" dirty="0">
                <a:solidFill>
                  <a:schemeClr val="hlink"/>
                </a:solidFill>
              </a:rPr>
              <a:t>ümleler</a:t>
            </a:r>
            <a:r>
              <a:rPr lang="en-US" altLang="ja-JP" dirty="0">
                <a:ea typeface="ＭＳ Ｐゴシック" charset="-128"/>
              </a:rPr>
              <a:t> </a:t>
            </a:r>
            <a:endParaRPr lang="en-US" altLang="tr-TR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>
                <a:cs typeface="Times New Roman" pitchFamily="18" charset="0"/>
              </a:rPr>
              <a:t>Türkçe cümle yapısında öğe dizilişi şöyledir: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tr-TR" altLang="tr-TR">
                <a:cs typeface="Times New Roman" pitchFamily="18" charset="0"/>
              </a:rPr>
              <a:t> </a:t>
            </a:r>
            <a:r>
              <a:rPr lang="tr-TR" altLang="tr-TR">
                <a:solidFill>
                  <a:schemeClr val="hlink"/>
                </a:solidFill>
                <a:cs typeface="Times New Roman" pitchFamily="18" charset="0"/>
              </a:rPr>
              <a:t>Özne + tümleçler + yüklem.</a:t>
            </a:r>
            <a:endParaRPr lang="en-US" altLang="tr-TR">
              <a:solidFill>
                <a:schemeClr val="hlin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tr-TR" altLang="tr-TR">
                <a:cs typeface="Times New Roman" pitchFamily="18" charset="0"/>
              </a:rPr>
              <a:t> Yüklem sonda bulunur. Ama meselâ şiirde yüklem cümlenin herhangi bir yerinde olabilir.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tr-TR" altLang="tr-TR">
                <a:cs typeface="Times New Roman" pitchFamily="18" charset="0"/>
              </a:rPr>
              <a:t>Diğer öğelerin yeri önem sırasına göre değişebilir.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tr-TR" altLang="tr-TR">
                <a:cs typeface="Times New Roman" pitchFamily="18" charset="0"/>
              </a:rPr>
              <a:t>Yüklemin cümle sonunda olup olmamasına göre cümleler ikiye ayrılır: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tr-TR" altLang="ja-JP" b="1">
                <a:solidFill>
                  <a:schemeClr val="hlink"/>
                </a:solidFill>
                <a:ea typeface="MS Mincho" pitchFamily="49" charset="-128"/>
              </a:rPr>
              <a:t>1. Kurallı (Düz) Cümle</a:t>
            </a:r>
            <a:r>
              <a:rPr lang="en-US" altLang="ja-JP">
                <a:ea typeface="ＭＳ Ｐゴシック" charset="-128"/>
              </a:rPr>
              <a:t> </a:t>
            </a:r>
            <a:endParaRPr lang="en-US" altLang="tr-TR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9248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>
                <a:cs typeface="Times New Roman" pitchFamily="18" charset="0"/>
              </a:rPr>
              <a:t>Yüklemi sonda bulunan cümledir. Dilimizin söz dizim özelliğine göre asıl öğe sonda, yardımcı öğeler de başta bulunur. 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tr-TR" altLang="tr-TR">
                <a:cs typeface="Times New Roman" pitchFamily="18" charset="0"/>
              </a:rPr>
              <a:t>Kapalıçarşı'da birkaç istikametten düdük sesleri </a:t>
            </a:r>
            <a:r>
              <a:rPr lang="tr-TR" altLang="tr-TR" u="sng">
                <a:cs typeface="Times New Roman" pitchFamily="18" charset="0"/>
              </a:rPr>
              <a:t>gelmeye başladı</a:t>
            </a:r>
            <a:r>
              <a:rPr lang="tr-TR" altLang="tr-TR">
                <a:cs typeface="Times New Roman" pitchFamily="18" charset="0"/>
              </a:rPr>
              <a:t>. Bu, her akşam üzeri çarşı bekçilerinin verdiği bir işarettir ki, kapanma saatinin geldiğini ve dükkanını kapamaya geç kalanların acele etmesini </a:t>
            </a:r>
            <a:r>
              <a:rPr lang="tr-TR" altLang="tr-TR" u="sng">
                <a:cs typeface="Times New Roman" pitchFamily="18" charset="0"/>
              </a:rPr>
              <a:t>ilân eder</a:t>
            </a:r>
            <a:r>
              <a:rPr lang="tr-TR" altLang="tr-TR">
                <a:cs typeface="Times New Roman" pitchFamily="18" charset="0"/>
              </a:rPr>
              <a:t>. O saatte Sahaflar Çarşısı tarafındaki büyük kapıdan içeri bir göz atmak </a:t>
            </a:r>
            <a:r>
              <a:rPr lang="tr-TR" altLang="tr-TR" u="sng">
                <a:cs typeface="Times New Roman" pitchFamily="18" charset="0"/>
              </a:rPr>
              <a:t>korkunçtur.</a:t>
            </a:r>
            <a:r>
              <a:rPr lang="tr-TR" altLang="tr-TR">
                <a:cs typeface="Times New Roman" pitchFamily="18" charset="0"/>
              </a:rPr>
              <a:t> </a:t>
            </a:r>
            <a:endParaRPr lang="en-US" altLang="tr-TR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</TotalTime>
  <Words>1722</Words>
  <PresentationFormat>Ekran Gösterisi (4:3)</PresentationFormat>
  <Paragraphs>253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37" baseType="lpstr">
      <vt:lpstr>Akış</vt:lpstr>
      <vt:lpstr>Cümle Çeşitleri  </vt:lpstr>
      <vt:lpstr>Cümle Çeşitleri</vt:lpstr>
      <vt:lpstr>Cümle Çeşitleri</vt:lpstr>
      <vt:lpstr>Cümle Çeşitleri</vt:lpstr>
      <vt:lpstr>1. Fiil Cümlesi  </vt:lpstr>
      <vt:lpstr>2. İsim Cümlesi </vt:lpstr>
      <vt:lpstr>İsim Cümlesi</vt:lpstr>
      <vt:lpstr>B. Öğelerin Dizilişine Göre Cümleler </vt:lpstr>
      <vt:lpstr>1. Kurallı (Düz) Cümle </vt:lpstr>
      <vt:lpstr>2. Devrik Cümle </vt:lpstr>
      <vt:lpstr>3. Eksiltili (Kesik) Cümle </vt:lpstr>
      <vt:lpstr>C. Anlamlarına Göre Cümleler </vt:lpstr>
      <vt:lpstr>2. Olumsuz Cümle </vt:lpstr>
      <vt:lpstr>Olumsuz Cümle</vt:lpstr>
      <vt:lpstr>Olumsuz Cümle</vt:lpstr>
      <vt:lpstr>Soru Cümlesi</vt:lpstr>
      <vt:lpstr>Soru Cümlesi</vt:lpstr>
      <vt:lpstr>Ünlem Cümlesi</vt:lpstr>
      <vt:lpstr>5. Şart Cümlesi </vt:lpstr>
      <vt:lpstr>D. Yapı Bakımından Cümleler </vt:lpstr>
      <vt:lpstr>Yapı Bakımından Cümleler</vt:lpstr>
      <vt:lpstr>1. Basit Cümle </vt:lpstr>
      <vt:lpstr>2. Birleşik Cümle </vt:lpstr>
      <vt:lpstr>a. Girişik Birleşik Cümle </vt:lpstr>
      <vt:lpstr>b. İç İçe Birleşik Cümle </vt:lpstr>
      <vt:lpstr>c. Şartlı Birleşik Cümle </vt:lpstr>
      <vt:lpstr>Şartlı Birleşik Cümle</vt:lpstr>
      <vt:lpstr>3. Sıralı Cümleler </vt:lpstr>
      <vt:lpstr>Sıralı Cümleler</vt:lpstr>
      <vt:lpstr>4. Bağlı Cümle </vt:lpstr>
      <vt:lpstr>Bağlı Cümle</vt:lpstr>
      <vt:lpstr>Konuyla İlgili Sorular</vt:lpstr>
      <vt:lpstr>Konuyla İlgili Sorular</vt:lpstr>
      <vt:lpstr>Konuyla İlgili Sorular</vt:lpstr>
      <vt:lpstr>Konuyla İlgili Sorular</vt:lpstr>
      <vt:lpstr>Konuyla İlgili Sorular</vt:lpstr>
    </vt:vector>
  </TitlesOfParts>
  <Manager>www.turkceciler.com</Manager>
  <Company>www.turkceciler.com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www.turkceciler.com</dc:title>
  <dc:subject>www.turkceciler.com</dc:subject>
  <dc:creator>www.turkceciler.com</dc:creator>
  <cp:keywords>www.turkceciler.com</cp:keywords>
  <dc:description>www.turkceciler.com</dc:description>
  <cp:lastModifiedBy>Your User Name</cp:lastModifiedBy>
  <cp:revision>1</cp:revision>
  <dcterms:created xsi:type="dcterms:W3CDTF">2001-06-20T21:59:14Z</dcterms:created>
  <dcterms:modified xsi:type="dcterms:W3CDTF">2015-01-25T21:15:33Z</dcterms:modified>
  <cp:category>http://www.turkceciler.com</cp:category>
  <cp:contentStatus>www.turkceciler.com</cp:contentStatus>
  <dc:language>www.turkceciler.com</dc:language>
</cp:coreProperties>
</file>