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A7824-6D04-4959-BE0D-F5343294094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3171919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1C5D4-238C-4B74-B735-EDB05B398FB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8431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FDD58-406C-4998-9A91-651B37E225D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893781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C6B5C80-29B5-43B5-BCBD-171FFC433FB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04404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4FA97-5CCE-47D6-8E8E-3FD7A95908F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395674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B49A0-2740-4E59-9D0B-9C6FE58B997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85767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4C1E9-6F7B-4CD4-AA5F-23726AFE11B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53096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7E50B-8FBD-4E2B-A872-F39E28BE8E8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61224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DB856-1FA8-404C-9B53-F422BE89130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5830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2E638-F678-40D0-A92F-5C9AC7A6CDE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3136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713CA-50D6-4DA4-8194-8FC12A56083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8825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02A00-716F-44ED-92C5-693EAB64143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25488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E0791D-EF59-459B-A346-C49672A38436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34"/>
          <p:cNvGrpSpPr>
            <a:grpSpLocks/>
          </p:cNvGrpSpPr>
          <p:nvPr/>
        </p:nvGrpSpPr>
        <p:grpSpPr bwMode="auto">
          <a:xfrm>
            <a:off x="0" y="228600"/>
            <a:ext cx="9144000" cy="6477000"/>
            <a:chOff x="288" y="1017"/>
            <a:chExt cx="5038" cy="3312"/>
          </a:xfrm>
        </p:grpSpPr>
        <p:cxnSp>
          <p:nvCxnSpPr>
            <p:cNvPr id="4165" name="_s4165"/>
            <p:cNvCxnSpPr>
              <a:cxnSpLocks noChangeShapeType="1"/>
              <a:stCxn id="21" idx="1"/>
              <a:endCxn id="9" idx="2"/>
            </p:cNvCxnSpPr>
            <p:nvPr/>
          </p:nvCxnSpPr>
          <p:spPr bwMode="auto">
            <a:xfrm rot="10800000">
              <a:off x="1871" y="2176"/>
              <a:ext cx="136" cy="1577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63" name="_s4163"/>
            <p:cNvCxnSpPr>
              <a:cxnSpLocks noChangeShapeType="1"/>
              <a:stCxn id="20" idx="1"/>
              <a:endCxn id="9" idx="2"/>
            </p:cNvCxnSpPr>
            <p:nvPr/>
          </p:nvCxnSpPr>
          <p:spPr bwMode="auto">
            <a:xfrm rot="10800000">
              <a:off x="1871" y="2176"/>
              <a:ext cx="136" cy="1145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61" name="_s4161"/>
            <p:cNvCxnSpPr>
              <a:cxnSpLocks noChangeShapeType="1"/>
              <a:stCxn id="19" idx="1"/>
              <a:endCxn id="9" idx="2"/>
            </p:cNvCxnSpPr>
            <p:nvPr/>
          </p:nvCxnSpPr>
          <p:spPr bwMode="auto">
            <a:xfrm rot="10800000">
              <a:off x="1871" y="2176"/>
              <a:ext cx="136" cy="713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59" name="_s4159"/>
            <p:cNvCxnSpPr>
              <a:cxnSpLocks noChangeShapeType="1"/>
              <a:stCxn id="18" idx="1"/>
              <a:endCxn id="9" idx="2"/>
            </p:cNvCxnSpPr>
            <p:nvPr/>
          </p:nvCxnSpPr>
          <p:spPr bwMode="auto">
            <a:xfrm rot="10800000">
              <a:off x="1871" y="2176"/>
              <a:ext cx="136" cy="281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57" name="_s4157"/>
            <p:cNvCxnSpPr>
              <a:cxnSpLocks noChangeShapeType="1"/>
              <a:stCxn id="17" idx="1"/>
              <a:endCxn id="8" idx="2"/>
            </p:cNvCxnSpPr>
            <p:nvPr/>
          </p:nvCxnSpPr>
          <p:spPr bwMode="auto">
            <a:xfrm rot="10800000">
              <a:off x="720" y="2176"/>
              <a:ext cx="137" cy="2009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55" name="_s4155"/>
            <p:cNvCxnSpPr>
              <a:cxnSpLocks noChangeShapeType="1"/>
              <a:stCxn id="16" idx="1"/>
              <a:endCxn id="8" idx="2"/>
            </p:cNvCxnSpPr>
            <p:nvPr/>
          </p:nvCxnSpPr>
          <p:spPr bwMode="auto">
            <a:xfrm rot="10800000">
              <a:off x="720" y="2176"/>
              <a:ext cx="137" cy="1577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53" name="_s4153"/>
            <p:cNvCxnSpPr>
              <a:cxnSpLocks noChangeShapeType="1"/>
              <a:stCxn id="15" idx="1"/>
              <a:endCxn id="8" idx="2"/>
            </p:cNvCxnSpPr>
            <p:nvPr/>
          </p:nvCxnSpPr>
          <p:spPr bwMode="auto">
            <a:xfrm rot="10800000">
              <a:off x="720" y="2176"/>
              <a:ext cx="137" cy="1145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51" name="_s4151"/>
            <p:cNvCxnSpPr>
              <a:cxnSpLocks noChangeShapeType="1"/>
              <a:stCxn id="14" idx="1"/>
              <a:endCxn id="8" idx="2"/>
            </p:cNvCxnSpPr>
            <p:nvPr/>
          </p:nvCxnSpPr>
          <p:spPr bwMode="auto">
            <a:xfrm rot="10800000">
              <a:off x="720" y="2176"/>
              <a:ext cx="137" cy="713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49" name="_s4149"/>
            <p:cNvCxnSpPr>
              <a:cxnSpLocks noChangeShapeType="1"/>
              <a:stCxn id="13" idx="1"/>
              <a:endCxn id="8" idx="2"/>
            </p:cNvCxnSpPr>
            <p:nvPr/>
          </p:nvCxnSpPr>
          <p:spPr bwMode="auto">
            <a:xfrm rot="10800000">
              <a:off x="720" y="2176"/>
              <a:ext cx="137" cy="281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47" name="_s4147"/>
            <p:cNvCxnSpPr>
              <a:cxnSpLocks noChangeShapeType="1"/>
              <a:stCxn id="12" idx="0"/>
              <a:endCxn id="7" idx="2"/>
            </p:cNvCxnSpPr>
            <p:nvPr/>
          </p:nvCxnSpPr>
          <p:spPr bwMode="auto">
            <a:xfrm rot="5400000" flipH="1">
              <a:off x="4326" y="1305"/>
              <a:ext cx="129" cy="1009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45" name="_s4145"/>
            <p:cNvCxnSpPr>
              <a:cxnSpLocks noChangeShapeType="1"/>
              <a:stCxn id="11" idx="0"/>
              <a:endCxn id="7" idx="2"/>
            </p:cNvCxnSpPr>
            <p:nvPr/>
          </p:nvCxnSpPr>
          <p:spPr bwMode="auto">
            <a:xfrm rot="5400000" flipH="1">
              <a:off x="3822" y="1809"/>
              <a:ext cx="129" cy="1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43" name="_s4143"/>
            <p:cNvCxnSpPr>
              <a:cxnSpLocks noChangeShapeType="1"/>
              <a:stCxn id="10" idx="0"/>
              <a:endCxn id="7" idx="2"/>
            </p:cNvCxnSpPr>
            <p:nvPr/>
          </p:nvCxnSpPr>
          <p:spPr bwMode="auto">
            <a:xfrm rot="16200000">
              <a:off x="3318" y="1306"/>
              <a:ext cx="129" cy="1007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41" name="_s4141"/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5400000" flipH="1">
              <a:off x="1518" y="1522"/>
              <a:ext cx="129" cy="576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39" name="_s4139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rot="16200000">
              <a:off x="943" y="1522"/>
              <a:ext cx="129" cy="575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36" name="_s4136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5400000" flipH="1">
              <a:off x="3173" y="730"/>
              <a:ext cx="129" cy="1296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4135" name="_s4135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1878" y="730"/>
              <a:ext cx="129" cy="1295"/>
            </a:xfrm>
            <a:prstGeom prst="bentConnector3">
              <a:avLst>
                <a:gd name="adj1" fmla="val 4586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" name="_s4131"/>
            <p:cNvSpPr>
              <a:spLocks noChangeArrowheads="1"/>
            </p:cNvSpPr>
            <p:nvPr/>
          </p:nvSpPr>
          <p:spPr bwMode="auto">
            <a:xfrm>
              <a:off x="2158" y="101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0000">
                <a:alpha val="50000"/>
              </a:srgbClr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Fiil Kipleri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(Fiillerde Zaman)</a:t>
              </a:r>
            </a:p>
          </p:txBody>
        </p:sp>
        <p:sp>
          <p:nvSpPr>
            <p:cNvPr id="6" name="_s4132"/>
            <p:cNvSpPr>
              <a:spLocks noChangeArrowheads="1"/>
            </p:cNvSpPr>
            <p:nvPr/>
          </p:nvSpPr>
          <p:spPr bwMode="auto">
            <a:xfrm>
              <a:off x="863" y="14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00FF">
                <a:alpha val="50000"/>
              </a:srgbClr>
            </a:solidFill>
            <a:ln w="28575">
              <a:solidFill>
                <a:srgbClr val="FF00AD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Basit Zamanlı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Fiiller</a:t>
              </a:r>
            </a:p>
          </p:txBody>
        </p:sp>
        <p:sp>
          <p:nvSpPr>
            <p:cNvPr id="7" name="_s4133"/>
            <p:cNvSpPr>
              <a:spLocks noChangeArrowheads="1"/>
            </p:cNvSpPr>
            <p:nvPr/>
          </p:nvSpPr>
          <p:spPr bwMode="auto">
            <a:xfrm>
              <a:off x="3454" y="144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00FF">
                <a:alpha val="50000"/>
              </a:srgbClr>
            </a:solidFill>
            <a:ln w="28575">
              <a:solidFill>
                <a:srgbClr val="FF00AD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Birleşik Zamanlı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Fiiller</a:t>
              </a:r>
            </a:p>
          </p:txBody>
        </p:sp>
        <p:sp>
          <p:nvSpPr>
            <p:cNvPr id="8" name="_s4138"/>
            <p:cNvSpPr>
              <a:spLocks noChangeArrowheads="1"/>
            </p:cNvSpPr>
            <p:nvPr/>
          </p:nvSpPr>
          <p:spPr bwMode="auto">
            <a:xfrm>
              <a:off x="288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1BD0A">
                <a:alpha val="50000"/>
              </a:srgbClr>
            </a:solidFill>
            <a:ln w="28575">
              <a:solidFill>
                <a:srgbClr val="01BD0A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Haber (Bildirme)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Kipleri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_s4140"/>
            <p:cNvSpPr>
              <a:spLocks noChangeArrowheads="1"/>
            </p:cNvSpPr>
            <p:nvPr/>
          </p:nvSpPr>
          <p:spPr bwMode="auto">
            <a:xfrm>
              <a:off x="1439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1BD0A">
                <a:alpha val="50000"/>
              </a:srgbClr>
            </a:solidFill>
            <a:ln w="28575">
              <a:solidFill>
                <a:srgbClr val="01BD0A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Dilek (İstek)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Kipleri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_s4142"/>
            <p:cNvSpPr>
              <a:spLocks noChangeArrowheads="1"/>
            </p:cNvSpPr>
            <p:nvPr/>
          </p:nvSpPr>
          <p:spPr bwMode="auto">
            <a:xfrm>
              <a:off x="2447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1BD0A">
                <a:alpha val="50000"/>
              </a:srgbClr>
            </a:solidFill>
            <a:ln w="28575">
              <a:solidFill>
                <a:srgbClr val="01BD0A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Hikâye Birleşik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Zamanlı Fiiller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-di</a:t>
              </a:r>
            </a:p>
          </p:txBody>
        </p:sp>
        <p:sp>
          <p:nvSpPr>
            <p:cNvPr id="11" name="_s4144"/>
            <p:cNvSpPr>
              <a:spLocks noChangeArrowheads="1"/>
            </p:cNvSpPr>
            <p:nvPr/>
          </p:nvSpPr>
          <p:spPr bwMode="auto">
            <a:xfrm>
              <a:off x="3455" y="188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1BD0A">
                <a:alpha val="50000"/>
              </a:srgbClr>
            </a:solidFill>
            <a:ln w="28575">
              <a:solidFill>
                <a:srgbClr val="01BD0A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Rivayet Birleşik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Zamanlı Fiiller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-miş</a:t>
              </a:r>
            </a:p>
          </p:txBody>
        </p:sp>
        <p:sp>
          <p:nvSpPr>
            <p:cNvPr id="12" name="_s4146"/>
            <p:cNvSpPr>
              <a:spLocks noChangeArrowheads="1"/>
            </p:cNvSpPr>
            <p:nvPr/>
          </p:nvSpPr>
          <p:spPr bwMode="auto">
            <a:xfrm>
              <a:off x="4463" y="188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1BD0A">
                <a:alpha val="50000"/>
              </a:srgbClr>
            </a:solidFill>
            <a:ln w="28575">
              <a:solidFill>
                <a:srgbClr val="01BD0A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Şart  Birleşik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Zamanlı Fiiller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-se</a:t>
              </a:r>
            </a:p>
          </p:txBody>
        </p:sp>
        <p:sp>
          <p:nvSpPr>
            <p:cNvPr id="13" name="_s4148"/>
            <p:cNvSpPr>
              <a:spLocks noChangeArrowheads="1"/>
            </p:cNvSpPr>
            <p:nvPr/>
          </p:nvSpPr>
          <p:spPr bwMode="auto">
            <a:xfrm>
              <a:off x="864" y="2313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Görülen(Bilinen)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Geçmiş Zaman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-di</a:t>
              </a:r>
            </a:p>
          </p:txBody>
        </p:sp>
        <p:sp>
          <p:nvSpPr>
            <p:cNvPr id="14" name="_s4150"/>
            <p:cNvSpPr>
              <a:spLocks noChangeArrowheads="1"/>
            </p:cNvSpPr>
            <p:nvPr/>
          </p:nvSpPr>
          <p:spPr bwMode="auto">
            <a:xfrm>
              <a:off x="864" y="2745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Duyulan(Öğrenilen)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Geçmiş Zaman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-miş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_s4152"/>
            <p:cNvSpPr>
              <a:spLocks noChangeArrowheads="1"/>
            </p:cNvSpPr>
            <p:nvPr/>
          </p:nvSpPr>
          <p:spPr bwMode="auto">
            <a:xfrm>
              <a:off x="864" y="3177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Geniş Zaman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-r,-ar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_s4154"/>
            <p:cNvSpPr>
              <a:spLocks noChangeArrowheads="1"/>
            </p:cNvSpPr>
            <p:nvPr/>
          </p:nvSpPr>
          <p:spPr bwMode="auto">
            <a:xfrm>
              <a:off x="864" y="360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Gelecek Zaman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-ecek</a:t>
              </a:r>
            </a:p>
          </p:txBody>
        </p:sp>
        <p:sp>
          <p:nvSpPr>
            <p:cNvPr id="17" name="_s4156"/>
            <p:cNvSpPr>
              <a:spLocks noChangeArrowheads="1"/>
            </p:cNvSpPr>
            <p:nvPr/>
          </p:nvSpPr>
          <p:spPr bwMode="auto">
            <a:xfrm>
              <a:off x="864" y="404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altLang="tr-T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Şimdiki Zaman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-yor</a:t>
              </a:r>
            </a:p>
          </p:txBody>
        </p:sp>
        <p:sp>
          <p:nvSpPr>
            <p:cNvPr id="18" name="_s4158"/>
            <p:cNvSpPr>
              <a:spLocks noChangeArrowheads="1"/>
            </p:cNvSpPr>
            <p:nvPr/>
          </p:nvSpPr>
          <p:spPr bwMode="auto">
            <a:xfrm>
              <a:off x="2015" y="2313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İstek Kipi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-e,-a</a:t>
              </a:r>
            </a:p>
          </p:txBody>
        </p:sp>
        <p:sp>
          <p:nvSpPr>
            <p:cNvPr id="19" name="_s4160"/>
            <p:cNvSpPr>
              <a:spLocks noChangeArrowheads="1"/>
            </p:cNvSpPr>
            <p:nvPr/>
          </p:nvSpPr>
          <p:spPr bwMode="auto">
            <a:xfrm>
              <a:off x="2015" y="2745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Dilek-Şart Kipi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-se,-sa</a:t>
              </a:r>
            </a:p>
          </p:txBody>
        </p:sp>
        <p:sp>
          <p:nvSpPr>
            <p:cNvPr id="20" name="_s4162"/>
            <p:cNvSpPr>
              <a:spLocks noChangeArrowheads="1"/>
            </p:cNvSpPr>
            <p:nvPr/>
          </p:nvSpPr>
          <p:spPr bwMode="auto">
            <a:xfrm>
              <a:off x="2015" y="3177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Gereklilik Kipi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-meli,-malı</a:t>
              </a:r>
            </a:p>
          </p:txBody>
        </p:sp>
        <p:sp>
          <p:nvSpPr>
            <p:cNvPr id="21" name="_s4164"/>
            <p:cNvSpPr>
              <a:spLocks noChangeArrowheads="1"/>
            </p:cNvSpPr>
            <p:nvPr/>
          </p:nvSpPr>
          <p:spPr bwMode="auto">
            <a:xfrm>
              <a:off x="2015" y="3609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0399FF">
                <a:alpha val="50000"/>
              </a:srgbClr>
            </a:solidFill>
            <a:ln w="28575">
              <a:solidFill>
                <a:srgbClr val="0399FF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Emir Kipi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altLang="tr-TR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(Eki yok)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8213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d.Emir Kipi:</a:t>
            </a:r>
          </a:p>
          <a:p>
            <a:pPr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       </a:t>
            </a:r>
            <a:r>
              <a:rPr lang="tr-TR" altLang="tr-TR"/>
              <a:t>“Geç saatlere kadar sokakta top oynama.”    oyna-ma</a:t>
            </a:r>
          </a:p>
          <a:p>
            <a:pPr>
              <a:buFontTx/>
              <a:buNone/>
            </a:pPr>
            <a:r>
              <a:rPr lang="tr-TR" altLang="tr-TR"/>
              <a:t>		“Üzerine düşen görevleri yerine getirsin.”        getir-sin</a:t>
            </a:r>
          </a:p>
          <a:p>
            <a:pPr>
              <a:buFontTx/>
              <a:buNone/>
            </a:pPr>
            <a:r>
              <a:rPr lang="tr-TR" altLang="tr-TR"/>
              <a:t>		“Zil çalar çalmaz sınıflarınıza giriniz.”</a:t>
            </a:r>
          </a:p>
          <a:p>
            <a:pPr>
              <a:buFontTx/>
              <a:buNone/>
            </a:pPr>
            <a:r>
              <a:rPr lang="tr-TR" altLang="tr-TR"/>
              <a:t> gir-iniz</a:t>
            </a:r>
          </a:p>
          <a:p>
            <a:pPr>
              <a:buFontTx/>
              <a:buNone/>
            </a:pPr>
            <a:r>
              <a:rPr lang="tr-TR" altLang="tr-TR" sz="2400"/>
              <a:t>1.tekil şahıs                               1.çoğul şahıs    </a:t>
            </a:r>
          </a:p>
          <a:p>
            <a:pPr>
              <a:buFontTx/>
              <a:buNone/>
            </a:pPr>
            <a:r>
              <a:rPr lang="tr-TR" altLang="tr-TR" sz="2400"/>
              <a:t>2.tekil şahıs       gül                   2.çoğul şahıs      gül-ün(gül-ünüz)</a:t>
            </a:r>
          </a:p>
          <a:p>
            <a:pPr>
              <a:buFontTx/>
              <a:buNone/>
            </a:pPr>
            <a:r>
              <a:rPr lang="tr-TR" altLang="tr-TR" sz="2400"/>
              <a:t>3.tekil şahıs       gül-sün            3.çoğul şahıs      gül-sünler</a:t>
            </a:r>
          </a:p>
          <a:p>
            <a:pPr>
              <a:buFontTx/>
              <a:buNone/>
            </a:pPr>
            <a:endParaRPr lang="tr-TR" altLang="tr-TR" sz="2400"/>
          </a:p>
          <a:p>
            <a:pPr>
              <a:buFontTx/>
              <a:buNone/>
            </a:pPr>
            <a:endParaRPr lang="tr-TR" altLang="tr-TR" sz="2400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228600" y="9906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5146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866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9812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400800" y="533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62484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9812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6477000" y="4419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9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4" grpId="1" animBg="1"/>
      <p:bldP spid="15365" grpId="0" animBg="1"/>
      <p:bldP spid="15366" grpId="0" animBg="1"/>
      <p:bldP spid="15367" grpId="0" animBg="1"/>
      <p:bldP spid="15368" grpId="0" animBg="1"/>
      <p:bldP spid="15369" grpId="0" animBg="1"/>
      <p:bldP spid="15370" grpId="0" animBg="1"/>
      <p:bldP spid="15371" grpId="0" animBg="1"/>
      <p:bldP spid="153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solidFill>
                  <a:schemeClr val="hlink"/>
                </a:solidFill>
              </a:rPr>
              <a:t>SORU:</a:t>
            </a:r>
            <a:r>
              <a:rPr lang="tr-TR" altLang="tr-TR"/>
              <a:t> “Bilmek” fiilinin gereklilik kipinin ikinci çoğul kişisi aşağıdakilerden hangisidir?</a:t>
            </a:r>
          </a:p>
          <a:p>
            <a:pPr>
              <a:buFontTx/>
              <a:buNone/>
            </a:pPr>
            <a:r>
              <a:rPr lang="tr-TR" altLang="tr-TR" sz="2800"/>
              <a:t>a.Bilseniz  b.Bilesiniz   c.Bilmelisiniz d.Bilirsiniz</a:t>
            </a:r>
          </a:p>
          <a:p>
            <a:pPr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endParaRPr lang="tr-TR" altLang="tr-T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a.Hikâye Birleşik Zamanlı Fiiller:  (-di )</a:t>
            </a:r>
          </a:p>
          <a:p>
            <a:pPr>
              <a:buFontTx/>
              <a:buNone/>
            </a:pPr>
            <a:r>
              <a:rPr lang="tr-TR" altLang="tr-TR"/>
              <a:t>	“Arabasıyla yola devam ediyordu.”</a:t>
            </a:r>
          </a:p>
          <a:p>
            <a:pPr algn="ctr">
              <a:buFontTx/>
              <a:buNone/>
            </a:pPr>
            <a:r>
              <a:rPr lang="tr-TR" altLang="tr-TR"/>
              <a:t>                         et- i-  yor-  du   </a:t>
            </a:r>
            <a:r>
              <a:rPr lang="tr-TR" altLang="tr-TR" sz="2000" i="1"/>
              <a:t>(şimdiki zamanın hikâyesi)</a:t>
            </a:r>
          </a:p>
          <a:p>
            <a:pPr algn="ctr">
              <a:buFontTx/>
              <a:buNone/>
            </a:pPr>
            <a:endParaRPr lang="tr-TR" altLang="tr-TR" sz="2000" i="1"/>
          </a:p>
          <a:p>
            <a:pPr algn="ctr">
              <a:buFontTx/>
              <a:buNone/>
            </a:pPr>
            <a:r>
              <a:rPr lang="tr-TR" altLang="tr-TR" sz="2000"/>
              <a:t>     </a:t>
            </a:r>
            <a:r>
              <a:rPr lang="tr-TR" altLang="tr-TR" sz="1800"/>
              <a:t>şimdiki     hikâye</a:t>
            </a:r>
          </a:p>
          <a:p>
            <a:pPr>
              <a:buFontTx/>
              <a:buNone/>
            </a:pPr>
            <a:r>
              <a:rPr lang="tr-TR" altLang="tr-TR" sz="1800"/>
              <a:t>	                                                zaman eki        eki</a:t>
            </a:r>
          </a:p>
          <a:p>
            <a:pPr>
              <a:buFontTx/>
              <a:buNone/>
            </a:pPr>
            <a:r>
              <a:rPr lang="tr-TR" altLang="tr-TR"/>
              <a:t>	“Önce benimle görüşmeliydin.”</a:t>
            </a:r>
          </a:p>
          <a:p>
            <a:pPr algn="ctr">
              <a:buFontTx/>
              <a:buNone/>
            </a:pPr>
            <a:r>
              <a:rPr lang="tr-TR" altLang="tr-TR"/>
              <a:t>                      gör-üş-meli-y-di-n  </a:t>
            </a:r>
            <a:r>
              <a:rPr lang="tr-TR" altLang="tr-TR" sz="1800" i="1"/>
              <a:t>(gereklilik kipinin hikâyesi)</a:t>
            </a:r>
            <a:endParaRPr lang="tr-TR" altLang="tr-TR" i="1"/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685800" y="152400"/>
            <a:ext cx="7391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r-T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BİRLEŞİK ZAMANLI FİİLLER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2672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51816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3" grpId="1" animBg="1"/>
      <p:bldP spid="17414" grpId="0" animBg="1"/>
      <p:bldP spid="174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458200" cy="58975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	“Akşam sizler de gelseydiniz keşke.”</a:t>
            </a:r>
          </a:p>
          <a:p>
            <a:pPr algn="ctr">
              <a:buFontTx/>
              <a:buNone/>
            </a:pPr>
            <a:r>
              <a:rPr lang="tr-TR" altLang="tr-TR"/>
              <a:t>                       gel-se-y-di-niz </a:t>
            </a:r>
            <a:r>
              <a:rPr lang="tr-TR" altLang="tr-TR" sz="2000" i="1"/>
              <a:t>(dilek-şartın hikâyesi)</a:t>
            </a:r>
          </a:p>
          <a:p>
            <a:pPr>
              <a:buFontTx/>
              <a:buNone/>
            </a:pPr>
            <a:r>
              <a:rPr lang="tr-TR" altLang="tr-TR" sz="2000" i="1"/>
              <a:t>	</a:t>
            </a:r>
            <a:r>
              <a:rPr lang="tr-TR" altLang="tr-TR" sz="2800" i="1">
                <a:solidFill>
                  <a:srgbClr val="FF33CC"/>
                </a:solidFill>
              </a:rPr>
              <a:t>NOT:</a:t>
            </a:r>
            <a:r>
              <a:rPr lang="tr-TR" altLang="tr-TR" sz="2800">
                <a:solidFill>
                  <a:srgbClr val="FF33CC"/>
                </a:solidFill>
              </a:rPr>
              <a:t>  Emir kipinin hikâyesi yoktur.</a:t>
            </a:r>
          </a:p>
          <a:p>
            <a:pPr>
              <a:buFontTx/>
              <a:buNone/>
            </a:pPr>
            <a:r>
              <a:rPr lang="tr-TR" altLang="tr-TR" sz="2800">
                <a:solidFill>
                  <a:schemeClr val="accent2"/>
                </a:solidFill>
              </a:rPr>
              <a:t>b.Rivayet Birleşik Zamanlı Fiiller:  (-miş )</a:t>
            </a:r>
          </a:p>
          <a:p>
            <a:pPr>
              <a:buFontTx/>
              <a:buNone/>
            </a:pPr>
            <a:r>
              <a:rPr lang="tr-TR" altLang="tr-TR" sz="2800">
                <a:solidFill>
                  <a:schemeClr val="accent2"/>
                </a:solidFill>
              </a:rPr>
              <a:t>	</a:t>
            </a:r>
            <a:r>
              <a:rPr lang="tr-TR" altLang="tr-TR" sz="2800"/>
              <a:t>“Az sonra gideceklermiş.”</a:t>
            </a:r>
          </a:p>
          <a:p>
            <a:pPr algn="ctr">
              <a:buFontTx/>
              <a:buNone/>
            </a:pPr>
            <a:r>
              <a:rPr lang="tr-TR" altLang="tr-TR" sz="2800"/>
              <a:t>                git-ecek-ler-miş   </a:t>
            </a:r>
            <a:r>
              <a:rPr lang="tr-TR" altLang="tr-TR" sz="2000" i="1"/>
              <a:t>(gelecek zamanın rivayeti)</a:t>
            </a:r>
          </a:p>
          <a:p>
            <a:pPr>
              <a:buFontTx/>
              <a:buNone/>
            </a:pPr>
            <a:r>
              <a:rPr lang="tr-TR" altLang="tr-TR" sz="2000" i="1"/>
              <a:t>	</a:t>
            </a:r>
            <a:r>
              <a:rPr lang="tr-TR" altLang="tr-TR" sz="2800" i="1"/>
              <a:t>“Bu ödülü o almalıymış.”</a:t>
            </a:r>
          </a:p>
          <a:p>
            <a:pPr algn="ctr">
              <a:buFontTx/>
              <a:buNone/>
            </a:pPr>
            <a:r>
              <a:rPr lang="tr-TR" altLang="tr-TR" sz="2800" i="1"/>
              <a:t>               al-malı-y-mış             </a:t>
            </a:r>
            <a:r>
              <a:rPr lang="tr-TR" altLang="tr-TR" sz="2000" i="1"/>
              <a:t>(gerekliliğin rivayeti)</a:t>
            </a:r>
          </a:p>
          <a:p>
            <a:pPr algn="ctr">
              <a:buFontTx/>
              <a:buNone/>
            </a:pPr>
            <a:endParaRPr lang="tr-TR" altLang="tr-TR" sz="2000" i="1"/>
          </a:p>
          <a:p>
            <a:pPr>
              <a:buFontTx/>
              <a:buNone/>
            </a:pPr>
            <a:r>
              <a:rPr lang="tr-TR" altLang="tr-TR" sz="2000" i="1"/>
              <a:t>	</a:t>
            </a:r>
            <a:r>
              <a:rPr lang="tr-TR" altLang="tr-TR" sz="2800" i="1">
                <a:solidFill>
                  <a:srgbClr val="FF33CC"/>
                </a:solidFill>
              </a:rPr>
              <a:t>NOT:</a:t>
            </a:r>
            <a:r>
              <a:rPr lang="tr-TR" altLang="tr-TR" sz="2800">
                <a:solidFill>
                  <a:srgbClr val="FF33CC"/>
                </a:solidFill>
              </a:rPr>
              <a:t>  Emir kipinin ve görülen geçmiş zamanın rivayeti yoktur.</a:t>
            </a:r>
            <a:endParaRPr lang="tr-TR" altLang="tr-TR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382000" cy="58213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i="1">
                <a:solidFill>
                  <a:schemeClr val="accent2"/>
                </a:solidFill>
              </a:rPr>
              <a:t>c.Şart </a:t>
            </a:r>
            <a:r>
              <a:rPr lang="tr-TR" altLang="tr-TR" sz="2800">
                <a:solidFill>
                  <a:schemeClr val="accent2"/>
                </a:solidFill>
              </a:rPr>
              <a:t>Birleşik Zamanlı Fiiller:  (-se)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400"/>
              <a:t>	“Ağlarsa anam ağlar.”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altLang="tr-TR" sz="2400"/>
              <a:t>                  ağla-r-sa         </a:t>
            </a:r>
            <a:r>
              <a:rPr lang="tr-TR" altLang="tr-TR" sz="1800" i="1"/>
              <a:t>(geniş zamanın şartı)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1800" i="1"/>
              <a:t>	</a:t>
            </a:r>
            <a:r>
              <a:rPr lang="tr-TR" altLang="tr-TR" sz="2400" i="1"/>
              <a:t>“Susmuşsam bir şeylere kırılmışımdır.”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tr-TR" altLang="tr-TR" sz="1800" i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altLang="tr-TR" sz="2400" i="1"/>
              <a:t>               sus-muş-sa-m  </a:t>
            </a:r>
            <a:r>
              <a:rPr lang="tr-TR" altLang="tr-TR" sz="1800" i="1"/>
              <a:t>(öğrenilen geçmiş zamanın şartı)</a:t>
            </a:r>
            <a:endParaRPr lang="tr-TR" altLang="tr-TR" sz="24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solidFill>
                  <a:schemeClr val="hlink"/>
                </a:solidFill>
              </a:rPr>
              <a:t>SORU:Aşağıdaki cümlelerden hangisinin yüklemi birleşik zamanlı fiil değildir?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a.Çayına her zaman süt katardı.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b.Her yaz geziye gidermiş.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c.İşlerini zamanında yaparmış.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d.Babasından tatil izni kopardı.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kat-ar-</a:t>
            </a:r>
            <a:r>
              <a:rPr lang="tr-TR" altLang="tr-TR" dirty="0" err="1"/>
              <a:t>dı</a:t>
            </a:r>
            <a:r>
              <a:rPr lang="tr-TR" altLang="tr-TR" dirty="0"/>
              <a:t>   (geniş zamanın hikâyesi)  </a:t>
            </a:r>
          </a:p>
          <a:p>
            <a:pPr>
              <a:buFontTx/>
              <a:buNone/>
            </a:pPr>
            <a:r>
              <a:rPr lang="tr-TR" altLang="tr-TR" dirty="0"/>
              <a:t>git-er-</a:t>
            </a:r>
            <a:r>
              <a:rPr lang="tr-TR" altLang="tr-TR" dirty="0" err="1"/>
              <a:t>miş</a:t>
            </a:r>
            <a:r>
              <a:rPr lang="tr-TR" altLang="tr-TR" dirty="0"/>
              <a:t> (geniş zamanın hikâyesi) </a:t>
            </a:r>
          </a:p>
          <a:p>
            <a:pPr>
              <a:buFontTx/>
              <a:buNone/>
            </a:pPr>
            <a:r>
              <a:rPr lang="tr-TR" altLang="tr-TR" dirty="0"/>
              <a:t>yap-ar-</a:t>
            </a:r>
            <a:r>
              <a:rPr lang="tr-TR" altLang="tr-TR" dirty="0" err="1"/>
              <a:t>mış</a:t>
            </a:r>
            <a:r>
              <a:rPr lang="tr-TR" altLang="tr-TR" dirty="0"/>
              <a:t> (geniş zamanın hikâyesi)</a:t>
            </a:r>
          </a:p>
          <a:p>
            <a:pPr>
              <a:buFontTx/>
              <a:buNone/>
            </a:pPr>
            <a:r>
              <a:rPr lang="tr-TR" altLang="tr-TR" dirty="0"/>
              <a:t>kop-</a:t>
            </a:r>
            <a:r>
              <a:rPr lang="tr-TR" altLang="tr-TR" u="sng" dirty="0"/>
              <a:t>ar</a:t>
            </a:r>
            <a:r>
              <a:rPr lang="tr-TR" altLang="tr-TR" dirty="0"/>
              <a:t>-</a:t>
            </a:r>
            <a:r>
              <a:rPr lang="tr-TR" altLang="tr-TR" dirty="0" err="1"/>
              <a:t>dı</a:t>
            </a:r>
            <a:r>
              <a:rPr lang="tr-TR" altLang="tr-TR" dirty="0"/>
              <a:t>   (geniş zaman)</a:t>
            </a:r>
          </a:p>
          <a:p>
            <a:pPr>
              <a:buFontTx/>
              <a:buNone/>
            </a:pPr>
            <a:r>
              <a:rPr lang="tr-TR" altLang="tr-TR" dirty="0"/>
              <a:t>    yapım</a:t>
            </a:r>
          </a:p>
          <a:p>
            <a:pPr>
              <a:buFontTx/>
              <a:buNone/>
            </a:pPr>
            <a:r>
              <a:rPr lang="tr-TR" altLang="tr-TR" dirty="0"/>
              <a:t>      eki</a:t>
            </a:r>
          </a:p>
          <a:p>
            <a:pPr>
              <a:buFontTx/>
              <a:buNone/>
            </a:pPr>
            <a:r>
              <a:rPr lang="tr-TR" altLang="tr-TR" dirty="0"/>
              <a:t>kop-ar-</a:t>
            </a:r>
            <a:r>
              <a:rPr lang="tr-TR" altLang="tr-TR" dirty="0" err="1"/>
              <a:t>ır</a:t>
            </a:r>
            <a:r>
              <a:rPr lang="tr-TR" altLang="tr-TR" dirty="0"/>
              <a:t>-</a:t>
            </a:r>
            <a:r>
              <a:rPr lang="tr-TR" altLang="tr-TR" dirty="0" err="1"/>
              <a:t>dı</a:t>
            </a:r>
            <a:r>
              <a:rPr lang="tr-TR" altLang="tr-TR" dirty="0"/>
              <a:t> (geniş zamanın hikâyesi)</a:t>
            </a:r>
          </a:p>
          <a:p>
            <a:pPr>
              <a:buFontTx/>
              <a:buNone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r-TR" altLang="tr-TR" dirty="0"/>
          </a:p>
          <a:p>
            <a:pPr>
              <a:buFontTx/>
              <a:buNone/>
            </a:pPr>
            <a:endParaRPr lang="tr-TR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i="1">
                <a:solidFill>
                  <a:schemeClr val="accent2"/>
                </a:solidFill>
              </a:rPr>
              <a:t>A) HABER KİPLERİ: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i="1">
                <a:solidFill>
                  <a:schemeClr val="accent2"/>
                </a:solidFill>
              </a:rPr>
              <a:t>     a.GÖRÜLEN GEÇMİŞ ZAMAN: (-di)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“Onu geçenlerde tiyatroya giderken </a:t>
            </a:r>
            <a:r>
              <a:rPr lang="tr-TR" altLang="tr-TR" sz="2800" u="sng"/>
              <a:t>gördüm</a:t>
            </a:r>
            <a:r>
              <a:rPr lang="tr-TR" altLang="tr-TR" sz="2800"/>
              <a:t>.”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             gör-dü-m</a:t>
            </a:r>
          </a:p>
          <a:p>
            <a:pPr>
              <a:lnSpc>
                <a:spcPct val="90000"/>
              </a:lnSpc>
            </a:pP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			     </a:t>
            </a:r>
            <a:r>
              <a:rPr lang="tr-TR" altLang="tr-TR" sz="1600"/>
              <a:t>fiil     görülen   kişi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1600"/>
              <a:t>                                                  g.z.eki   eki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16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“ Bakmak” fiilini görülen geçmiş zamanın tüm şahıslarında çekimleyiniz.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r-TR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BASİT ZAMANLI FİİLLER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2971800" y="3352800"/>
            <a:ext cx="0" cy="60960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3657600" y="3429000"/>
            <a:ext cx="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191000" y="3429000"/>
            <a:ext cx="0" cy="6096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685800" y="4876800"/>
            <a:ext cx="838200" cy="485775"/>
          </a:xfrm>
          <a:prstGeom prst="rightArrow">
            <a:avLst>
              <a:gd name="adj1" fmla="val 50000"/>
              <a:gd name="adj2" fmla="val 431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609600" y="2590800"/>
            <a:ext cx="609600" cy="609600"/>
          </a:xfrm>
          <a:prstGeom prst="curvedDown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7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 animBg="1"/>
      <p:bldP spid="6153" grpId="0" animBg="1"/>
      <p:bldP spid="6155" grpId="0" animBg="1"/>
      <p:bldP spid="61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8153400" cy="55165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         bak-tı-m, bak-tı-n, bak-tı, bak-tı-k, </a:t>
            </a:r>
          </a:p>
          <a:p>
            <a:pPr>
              <a:buFontTx/>
              <a:buNone/>
            </a:pPr>
            <a:r>
              <a:rPr lang="tr-TR" altLang="tr-TR"/>
              <a:t>  bak-tı-nız, bak-tı-lar.</a:t>
            </a:r>
          </a:p>
          <a:p>
            <a:pPr>
              <a:buFontTx/>
              <a:buNone/>
            </a:pPr>
            <a:r>
              <a:rPr lang="tr-TR" altLang="tr-TR" i="1">
                <a:solidFill>
                  <a:schemeClr val="accent2"/>
                </a:solidFill>
              </a:rPr>
              <a:t> b.Öğrenilen Geçmiş Zaman: (-miş)</a:t>
            </a:r>
          </a:p>
          <a:p>
            <a:pPr>
              <a:buFontTx/>
              <a:buNone/>
            </a:pPr>
            <a:r>
              <a:rPr lang="tr-TR" altLang="tr-TR" sz="2800"/>
              <a:t>      “Dün sinemaya gitmiş;ama bilet bulamamış.”</a:t>
            </a:r>
          </a:p>
          <a:p>
            <a:pPr algn="ctr">
              <a:buFontTx/>
              <a:buNone/>
            </a:pPr>
            <a:r>
              <a:rPr lang="tr-TR" altLang="tr-TR" sz="2800"/>
              <a:t>git-miş,    bul-a-ma-mış.”</a:t>
            </a:r>
          </a:p>
          <a:p>
            <a:pPr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r>
              <a:rPr lang="tr-TR" altLang="tr-TR" sz="2800"/>
              <a:t>			  </a:t>
            </a:r>
            <a:r>
              <a:rPr lang="tr-TR" altLang="tr-TR" sz="2000"/>
              <a:t>fiil  öğr.             fiil  </a:t>
            </a:r>
            <a:r>
              <a:rPr lang="tr-TR" altLang="tr-TR" sz="1600" i="1"/>
              <a:t>y.ses </a:t>
            </a:r>
            <a:r>
              <a:rPr lang="tr-TR" altLang="tr-TR" sz="2000"/>
              <a:t> olumsuzluk     öğr.g.z.eki</a:t>
            </a:r>
          </a:p>
          <a:p>
            <a:pPr>
              <a:buFontTx/>
              <a:buNone/>
            </a:pPr>
            <a:r>
              <a:rPr lang="tr-TR" altLang="tr-TR" sz="2000"/>
              <a:t>                                g.z.eki                          eki</a:t>
            </a:r>
          </a:p>
          <a:p>
            <a:pPr>
              <a:buFontTx/>
              <a:buNone/>
            </a:pPr>
            <a:r>
              <a:rPr lang="tr-TR" altLang="tr-TR"/>
              <a:t>            “ Okumak” fiilini duyulan geçmiş zamanın tüm şahıslarında çekimleyiniz.</a:t>
            </a:r>
          </a:p>
          <a:p>
            <a:pPr>
              <a:buFontTx/>
              <a:buNone/>
            </a:pPr>
            <a:endParaRPr lang="tr-TR" altLang="tr-TR" sz="2000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838200" y="304800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8956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429000" y="3352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54102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096000" y="3352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4495800" y="3352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48768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838200" y="4800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457200" y="24384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5" grpId="0" animBg="1"/>
      <p:bldP spid="7175" grpId="1" animBg="1"/>
      <p:bldP spid="7176" grpId="0" animBg="1"/>
      <p:bldP spid="7176" grpId="1" animBg="1"/>
      <p:bldP spid="7177" grpId="0" animBg="1"/>
      <p:bldP spid="7177" grpId="1" animBg="1"/>
      <p:bldP spid="7178" grpId="0" animBg="1"/>
      <p:bldP spid="7178" grpId="1" animBg="1"/>
      <p:bldP spid="7179" grpId="0" animBg="1"/>
      <p:bldP spid="7179" grpId="1" animBg="1"/>
      <p:bldP spid="7180" grpId="0" animBg="1"/>
      <p:bldP spid="7180" grpId="1" animBg="1"/>
      <p:bldP spid="7181" grpId="0" animBg="1"/>
      <p:bldP spid="7183" grpId="0" animBg="1"/>
      <p:bldP spid="718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57451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       oku-muş-um, oku-muş-sun, oku-muş,</a:t>
            </a:r>
          </a:p>
          <a:p>
            <a:pPr>
              <a:buFontTx/>
              <a:buNone/>
            </a:pPr>
            <a:r>
              <a:rPr lang="tr-TR" altLang="tr-TR"/>
              <a:t>oku-muş-uz, oku-muş-sunuz, oku-muş-lar.</a:t>
            </a:r>
          </a:p>
          <a:p>
            <a:pPr>
              <a:buFontTx/>
              <a:buNone/>
            </a:pPr>
            <a:r>
              <a:rPr lang="tr-TR" altLang="tr-TR" i="1">
                <a:solidFill>
                  <a:schemeClr val="accent2"/>
                </a:solidFill>
              </a:rPr>
              <a:t>  c.ŞİMDİKİ ZAMAN: (-yor)</a:t>
            </a:r>
          </a:p>
          <a:p>
            <a:pPr>
              <a:buFontTx/>
              <a:buNone/>
            </a:pPr>
            <a:r>
              <a:rPr lang="tr-TR" altLang="tr-TR"/>
              <a:t>     “</a:t>
            </a:r>
            <a:r>
              <a:rPr lang="tr-TR" altLang="tr-TR" sz="2800"/>
              <a:t>Güzel davranışlar sergileyerek öğretmenlerini çok mutlu ediyorlar.”</a:t>
            </a:r>
          </a:p>
          <a:p>
            <a:pPr algn="ctr">
              <a:buFontTx/>
              <a:buNone/>
            </a:pPr>
            <a:r>
              <a:rPr lang="tr-TR" altLang="tr-TR" sz="2800"/>
              <a:t>     et-    i-   yor-    lar</a:t>
            </a:r>
          </a:p>
          <a:p>
            <a:pPr algn="ctr"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r>
              <a:rPr lang="tr-TR" altLang="tr-TR" sz="2000"/>
              <a:t>				    fiil</a:t>
            </a:r>
            <a:r>
              <a:rPr lang="tr-TR" altLang="tr-TR" sz="1400" i="1"/>
              <a:t>   yard.ünlü  </a:t>
            </a:r>
            <a:r>
              <a:rPr lang="tr-TR" altLang="tr-TR" sz="2000"/>
              <a:t>  şimdiki    kişi </a:t>
            </a:r>
          </a:p>
          <a:p>
            <a:pPr>
              <a:buFontTx/>
              <a:buNone/>
            </a:pPr>
            <a:r>
              <a:rPr lang="tr-TR" altLang="tr-TR" sz="2000"/>
              <a:t>                                                               z.eki       eki</a:t>
            </a:r>
          </a:p>
          <a:p>
            <a:pPr>
              <a:buFontTx/>
              <a:buNone/>
            </a:pPr>
            <a:r>
              <a:rPr lang="tr-TR" altLang="tr-TR" sz="3600"/>
              <a:t>     </a:t>
            </a:r>
            <a:r>
              <a:rPr lang="tr-TR" altLang="tr-TR" sz="2400"/>
              <a:t>“Bulmak” fiilini şimdiki zamanın tüm şahıslarında çekimleyiniz.</a:t>
            </a:r>
            <a:endParaRPr lang="tr-TR" altLang="tr-TR" sz="280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152400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28600" y="2133600"/>
            <a:ext cx="609600" cy="609600"/>
          </a:xfrm>
          <a:prstGeom prst="curvedDown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3581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4267200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0292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5943600" y="3581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304800" y="5029200"/>
            <a:ext cx="685800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7" grpId="1" animBg="1"/>
      <p:bldP spid="8198" grpId="0" animBg="1"/>
      <p:bldP spid="8198" grpId="1" animBg="1"/>
      <p:bldP spid="8199" grpId="0" animBg="1"/>
      <p:bldP spid="8199" grpId="1" animBg="1"/>
      <p:bldP spid="8200" grpId="0" animBg="1"/>
      <p:bldP spid="8200" grpId="1" animBg="1"/>
      <p:bldP spid="8201" grpId="0" animBg="1"/>
      <p:bldP spid="8201" grpId="1" animBg="1"/>
      <p:bldP spid="8202" grpId="0" animBg="1"/>
      <p:bldP spid="8202" grpId="1" animBg="1"/>
      <p:bldP spid="82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305800" cy="55927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    bul-u-yor-um, bul-u-yor-sun, bul-u-yor,</a:t>
            </a:r>
          </a:p>
          <a:p>
            <a:pPr>
              <a:buFontTx/>
              <a:buNone/>
            </a:pPr>
            <a:r>
              <a:rPr lang="tr-TR" altLang="tr-TR"/>
              <a:t>bul-u-yor-uz, bul-u-yor-sunuz, bul-u-yor-lar.</a:t>
            </a:r>
          </a:p>
          <a:p>
            <a:pPr>
              <a:buFontTx/>
              <a:buNone/>
            </a:pPr>
            <a:r>
              <a:rPr lang="tr-TR" altLang="tr-TR" i="1">
                <a:solidFill>
                  <a:schemeClr val="accent2"/>
                </a:solidFill>
              </a:rPr>
              <a:t>  d.Gelecek Zaman: (-ecek)</a:t>
            </a:r>
          </a:p>
          <a:p>
            <a:pPr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       </a:t>
            </a:r>
            <a:r>
              <a:rPr lang="tr-TR" altLang="tr-TR"/>
              <a:t>“</a:t>
            </a:r>
            <a:r>
              <a:rPr lang="tr-TR" altLang="tr-TR" sz="2800"/>
              <a:t>Bu yıl Bursa Fen Lisesi’ni kazanacağım.”</a:t>
            </a:r>
          </a:p>
          <a:p>
            <a:pPr algn="ctr">
              <a:buFontTx/>
              <a:buNone/>
            </a:pPr>
            <a:r>
              <a:rPr lang="tr-TR" altLang="tr-TR" sz="2800"/>
              <a:t>kazan -   acak  -   ım</a:t>
            </a:r>
          </a:p>
          <a:p>
            <a:pPr algn="ctr"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r>
              <a:rPr lang="tr-TR" altLang="tr-TR" sz="2800"/>
              <a:t>			         	</a:t>
            </a:r>
            <a:r>
              <a:rPr lang="tr-TR" altLang="tr-TR" sz="1800"/>
              <a:t>fiil                gelecek         şahıs</a:t>
            </a:r>
          </a:p>
          <a:p>
            <a:pPr>
              <a:buFontTx/>
              <a:buNone/>
            </a:pPr>
            <a:r>
              <a:rPr lang="tr-TR" altLang="tr-TR" sz="1800"/>
              <a:t>					      z.eki               eki</a:t>
            </a:r>
          </a:p>
          <a:p>
            <a:pPr>
              <a:buFontTx/>
              <a:buNone/>
            </a:pPr>
            <a:r>
              <a:rPr lang="tr-TR" altLang="tr-TR" sz="2400"/>
              <a:t>            “Vermek” fiilini gelecek zamanın tüm şahıslarında çekimleyiniz.</a:t>
            </a:r>
          </a:p>
          <a:p>
            <a:pPr>
              <a:buFontTx/>
              <a:buNone/>
            </a:pPr>
            <a:endParaRPr lang="tr-TR" altLang="tr-TR" sz="2400"/>
          </a:p>
          <a:p>
            <a:pPr>
              <a:buFontTx/>
              <a:buNone/>
            </a:pPr>
            <a:endParaRPr lang="tr-TR" altLang="tr-TR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457200" y="304800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457200" y="24384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3528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59436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47244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685800" y="4648200"/>
            <a:ext cx="685800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9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8" presetClass="exit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98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8" presetClass="exit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trips(downLeft)">
                                      <p:cBhvr>
                                        <p:cTn id="101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1" grpId="1" animBg="1"/>
      <p:bldP spid="9222" grpId="0" animBg="1"/>
      <p:bldP spid="9222" grpId="1" animBg="1"/>
      <p:bldP spid="9223" grpId="0" animBg="1"/>
      <p:bldP spid="9223" grpId="1" animBg="1"/>
      <p:bldP spid="9224" grpId="0" animBg="1"/>
      <p:bldP spid="9224" grpId="1" animBg="1"/>
      <p:bldP spid="9225" grpId="0" animBg="1"/>
      <p:bldP spid="9225" grpId="1" animBg="1"/>
      <p:bldP spid="92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382000" cy="57451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ver-ecek-im, ver-ecek-sin, ver-ecek,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ver-ecek-iz, ver-ecek-siniz, ver-ecek-ler.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i="1">
                <a:solidFill>
                  <a:schemeClr val="accent2"/>
                </a:solidFill>
              </a:rPr>
              <a:t>  e.Geniş Zaman: (-r,-ar)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“Sabahları erken kalkmayı ister misin?”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altLang="tr-TR"/>
              <a:t>iste-r mi-sin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			</a:t>
            </a:r>
            <a:r>
              <a:rPr lang="tr-TR" altLang="tr-TR" sz="1800"/>
              <a:t>	                     soru 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				   </a:t>
            </a:r>
            <a:r>
              <a:rPr lang="tr-TR" altLang="tr-TR" sz="1800"/>
              <a:t>fiil  	geniş         şahıs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1800"/>
              <a:t>					z.e.             Eki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1800"/>
              <a:t>                   </a:t>
            </a:r>
            <a:r>
              <a:rPr lang="tr-TR" altLang="tr-TR" sz="2400"/>
              <a:t>“Masa tenisi oynamayı pek </a:t>
            </a:r>
            <a:r>
              <a:rPr lang="tr-TR" altLang="tr-TR" sz="2400" u="sng"/>
              <a:t>sevmez</a:t>
            </a:r>
            <a:r>
              <a:rPr lang="tr-TR" altLang="tr-TR" sz="2400"/>
              <a:t>.”</a:t>
            </a:r>
            <a:r>
              <a:rPr lang="tr-TR" altLang="tr-TR" sz="2800"/>
              <a:t> </a:t>
            </a:r>
            <a:r>
              <a:rPr lang="tr-TR" altLang="tr-TR" sz="2000" i="1"/>
              <a:t>(olumsuz)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1800"/>
              <a:t>                  </a:t>
            </a:r>
            <a:r>
              <a:rPr lang="tr-TR" altLang="tr-TR" sz="2400"/>
              <a:t>“Bakmak,bitirmek” fiillerini geniş zamanın tüm şahıslarında çekimleyiniz.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400"/>
          </a:p>
          <a:p>
            <a:pPr>
              <a:lnSpc>
                <a:spcPct val="90000"/>
              </a:lnSpc>
              <a:buFontTx/>
              <a:buNone/>
            </a:pPr>
            <a:endParaRPr lang="tr-TR" altLang="tr-TR" sz="1800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33400" y="228600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09600" y="21336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8100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267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724400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410200" y="2895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685800" y="4800600"/>
            <a:ext cx="685800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6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9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3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4" grpId="1" animBg="1"/>
      <p:bldP spid="10245" grpId="0" animBg="1"/>
      <p:bldP spid="10245" grpId="1" animBg="1"/>
      <p:bldP spid="10247" grpId="0" animBg="1"/>
      <p:bldP spid="10247" grpId="1" animBg="1"/>
      <p:bldP spid="10248" grpId="0" animBg="1"/>
      <p:bldP spid="10248" grpId="1" animBg="1"/>
      <p:bldP spid="10249" grpId="0" animBg="1"/>
      <p:bldP spid="10249" grpId="1" animBg="1"/>
      <p:bldP spid="10250" grpId="0" animBg="1"/>
      <p:bldP spid="10250" grpId="1" animBg="1"/>
      <p:bldP spid="102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gel-ir-im, gel-ir-sin, gel-ir, gel-ir-iz,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gel-ir-siniz, gel-ir-ler.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B)DİLEK (İSTEK) KİPLERİ: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>
                <a:solidFill>
                  <a:schemeClr val="accent2"/>
                </a:solidFill>
              </a:rPr>
              <a:t>      a.İstek Kipi: (-e)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i="1"/>
              <a:t>      “Güzel bir şiir okuyayım.”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tr-TR" altLang="tr-TR" i="1"/>
              <a:t>     oku- y-  a-  y-  ım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000" i="1"/>
              <a:t>             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000" i="1"/>
              <a:t>                                          fiil    k.h.    istek  k.h.  kişi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000" i="1"/>
              <a:t>                                                        kipi eki            eki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“Gülmek” fiilini istek kipinin tüm şahıslarında çekimleyiniz.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/>
          </a:p>
          <a:p>
            <a:pPr>
              <a:lnSpc>
                <a:spcPct val="90000"/>
              </a:lnSpc>
              <a:buFontTx/>
              <a:buNone/>
            </a:pPr>
            <a:endParaRPr lang="tr-TR" altLang="tr-TR" sz="2400"/>
          </a:p>
          <a:p>
            <a:pPr>
              <a:lnSpc>
                <a:spcPct val="90000"/>
              </a:lnSpc>
              <a:buFontTx/>
              <a:buNone/>
            </a:pPr>
            <a:endParaRPr lang="tr-TR" altLang="tr-TR" sz="2000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457200" y="25908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5814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9530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486400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1722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267200" y="3733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533400" y="4800600"/>
            <a:ext cx="685800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152400" y="228600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5" presetClass="exit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9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7" presetClass="entr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4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 animBg="1"/>
      <p:bldP spid="11269" grpId="1" animBg="1"/>
      <p:bldP spid="11270" grpId="0" animBg="1"/>
      <p:bldP spid="11270" grpId="1" animBg="1"/>
      <p:bldP spid="11271" grpId="0" animBg="1"/>
      <p:bldP spid="11271" grpId="1" animBg="1"/>
      <p:bldP spid="11272" grpId="0" animBg="1"/>
      <p:bldP spid="11272" grpId="1" animBg="1"/>
      <p:bldP spid="11273" grpId="0" animBg="1"/>
      <p:bldP spid="11273" grpId="1" animBg="1"/>
      <p:bldP spid="11274" grpId="0" animBg="1"/>
      <p:bldP spid="11275" grpId="0" animBg="1"/>
      <p:bldP spid="1127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58213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i="1"/>
              <a:t>            oku-y-a-y-ım, oku-y-a-sın, oku-y-a, </a:t>
            </a:r>
          </a:p>
          <a:p>
            <a:pPr>
              <a:buFontTx/>
              <a:buNone/>
            </a:pPr>
            <a:r>
              <a:rPr lang="tr-TR" altLang="tr-TR" i="1"/>
              <a:t>oku-y-a-lım, oku-y-a-sınız, oku-y-a-lar.</a:t>
            </a:r>
          </a:p>
          <a:p>
            <a:pPr>
              <a:buFontTx/>
              <a:buNone/>
            </a:pPr>
            <a:r>
              <a:rPr lang="tr-TR" altLang="tr-TR" i="1">
                <a:solidFill>
                  <a:schemeClr val="accent2"/>
                </a:solidFill>
              </a:rPr>
              <a:t>        b.Dilek-Şart Kipi: (-se)</a:t>
            </a:r>
          </a:p>
          <a:p>
            <a:pPr>
              <a:buFontTx/>
              <a:buNone/>
            </a:pPr>
            <a:r>
              <a:rPr lang="tr-TR" altLang="tr-TR"/>
              <a:t>         “Üniversiteyi bir kazanabilsem.”</a:t>
            </a:r>
          </a:p>
          <a:p>
            <a:pPr algn="ctr">
              <a:buFontTx/>
              <a:buNone/>
            </a:pPr>
            <a:r>
              <a:rPr lang="tr-TR" altLang="tr-TR"/>
              <a:t>kazan-a-bil-se-m</a:t>
            </a:r>
          </a:p>
          <a:p>
            <a:pPr>
              <a:buFontTx/>
              <a:buNone/>
            </a:pPr>
            <a:r>
              <a:rPr lang="tr-TR" altLang="tr-TR"/>
              <a:t>         “Karşılaşırsam size söylerim.”</a:t>
            </a:r>
          </a:p>
          <a:p>
            <a:pPr algn="ctr">
              <a:buFontTx/>
              <a:buNone/>
            </a:pPr>
            <a:endParaRPr lang="tr-TR" altLang="tr-TR"/>
          </a:p>
          <a:p>
            <a:pPr>
              <a:buFontTx/>
              <a:buNone/>
            </a:pPr>
            <a:r>
              <a:rPr lang="tr-TR" altLang="tr-TR"/>
              <a:t>              “Konuşmak” fiilini dilek-şart kipinin tüm şahıslarında çekimleyiniz.</a:t>
            </a:r>
          </a:p>
          <a:p>
            <a:pPr>
              <a:buFontTx/>
              <a:buNone/>
            </a:pPr>
            <a:endParaRPr lang="tr-TR" altLang="tr-TR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152400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533400" y="21336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762000" y="4495800"/>
            <a:ext cx="685800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xit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16" grpId="1" animBg="1"/>
      <p:bldP spid="13317" grpId="0" animBg="1"/>
      <p:bldP spid="13317" grpId="1" animBg="1"/>
      <p:bldP spid="133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57451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>
                <a:solidFill>
                  <a:schemeClr val="accent2"/>
                </a:solidFill>
              </a:rPr>
              <a:t>c.Gereklilik Kipi: (-meli)</a:t>
            </a:r>
          </a:p>
          <a:p>
            <a:pPr algn="ctr">
              <a:buFontTx/>
              <a:buNone/>
            </a:pPr>
            <a:r>
              <a:rPr lang="tr-TR" altLang="tr-TR"/>
              <a:t>        “Öğrencimle bu konuyu görüşmeliyim.”</a:t>
            </a:r>
          </a:p>
          <a:p>
            <a:pPr algn="ctr">
              <a:buFontTx/>
              <a:buNone/>
            </a:pPr>
            <a:r>
              <a:rPr lang="tr-TR" altLang="tr-TR"/>
              <a:t> gör-üş-meli-y-im  </a:t>
            </a:r>
            <a:r>
              <a:rPr lang="tr-TR" altLang="tr-TR" sz="2000"/>
              <a:t>(</a:t>
            </a:r>
            <a:r>
              <a:rPr lang="tr-TR" altLang="tr-TR" sz="2000" i="1"/>
              <a:t>gereklilik)</a:t>
            </a:r>
          </a:p>
          <a:p>
            <a:pPr>
              <a:buFontTx/>
              <a:buNone/>
            </a:pPr>
            <a:r>
              <a:rPr lang="tr-TR" altLang="tr-TR"/>
              <a:t>		 “Babası, okula gelmiş olmalı.”</a:t>
            </a:r>
          </a:p>
          <a:p>
            <a:pPr>
              <a:buFontTx/>
              <a:buNone/>
            </a:pPr>
            <a:r>
              <a:rPr lang="tr-TR" altLang="tr-TR"/>
              <a:t>                           ol-malı </a:t>
            </a:r>
            <a:r>
              <a:rPr lang="tr-TR" altLang="tr-TR" sz="2000" i="1"/>
              <a:t>(</a:t>
            </a:r>
            <a:r>
              <a:rPr lang="tr-TR" altLang="tr-TR" sz="2000"/>
              <a:t> </a:t>
            </a:r>
            <a:r>
              <a:rPr lang="tr-TR" altLang="tr-TR" sz="2000" i="1"/>
              <a:t>olasılık)</a:t>
            </a:r>
          </a:p>
          <a:p>
            <a:pPr>
              <a:buFontTx/>
              <a:buNone/>
            </a:pPr>
            <a:r>
              <a:rPr lang="tr-TR" altLang="tr-TR"/>
              <a:t>        “Korumak” fiilini gereklilik kipinin tüm şahıslarında çekimleyiniz.</a:t>
            </a:r>
          </a:p>
          <a:p>
            <a:pPr>
              <a:buFontTx/>
              <a:buNone/>
            </a:pPr>
            <a:endParaRPr lang="tr-TR" altLang="tr-TR"/>
          </a:p>
          <a:p>
            <a:pPr>
              <a:buFontTx/>
              <a:buNone/>
            </a:pPr>
            <a:endParaRPr lang="tr-TR" altLang="tr-TR"/>
          </a:p>
          <a:p>
            <a:pPr>
              <a:buFontTx/>
              <a:buNone/>
            </a:pPr>
            <a:r>
              <a:rPr lang="tr-TR" altLang="tr-TR"/>
              <a:t>           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09600" y="1143000"/>
            <a:ext cx="609600" cy="533400"/>
          </a:xfrm>
          <a:prstGeom prst="curvedDownArrow">
            <a:avLst>
              <a:gd name="adj1" fmla="val 22857"/>
              <a:gd name="adj2" fmla="val 4571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457200" y="3352800"/>
            <a:ext cx="685800" cy="485775"/>
          </a:xfrm>
          <a:prstGeom prst="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9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0" grpId="1" animBg="1"/>
      <p:bldP spid="14341" grpId="0" animBg="1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461</Words>
  <Application>Microsoft Office PowerPoint</Application>
  <PresentationFormat>Ekran Gösterisi (4:3)</PresentationFormat>
  <Paragraphs>171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Varsayılan Tasarım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Manager>www.turkceciler.com</Manager>
  <Company>www.turkceciler.com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www.turkceciler.com</dc:title>
  <dc:subject>www.turkceciler.com</dc:subject>
  <dc:creator>www.turkceciler.com</dc:creator>
  <cp:keywords>www.turkceciler.com</cp:keywords>
  <dc:description>www.turkceciler.com</dc:description>
  <cp:lastModifiedBy>Your User Name</cp:lastModifiedBy>
  <cp:revision>20</cp:revision>
  <cp:lastPrinted>1601-01-01T00:00:00Z</cp:lastPrinted>
  <dcterms:created xsi:type="dcterms:W3CDTF">1601-01-01T00:00:00Z</dcterms:created>
  <dcterms:modified xsi:type="dcterms:W3CDTF">2015-01-25T20:58:37Z</dcterms:modified>
  <cp:category>www.turkceciler.com</cp:category>
  <cp:contentStatus>www.turkceciler.com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