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9" r:id="rId11"/>
    <p:sldId id="266" r:id="rId12"/>
    <p:sldId id="267" r:id="rId13"/>
    <p:sldId id="268"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32787"/>
    <p:restoredTop sz="90929"/>
  </p:normalViewPr>
  <p:slideViewPr>
    <p:cSldViewPr>
      <p:cViewPr varScale="1">
        <p:scale>
          <a:sx n="67" d="100"/>
          <a:sy n="67" d="100"/>
        </p:scale>
        <p:origin x="-21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B82608-A29F-443E-AFF7-6E24885142AB}" type="datetimeFigureOut">
              <a:rPr lang="tr-TR" smtClean="0"/>
              <a:pPr/>
              <a:t>25.01.2015</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5B796B-C2AA-457E-872D-1676ADFD0759}" type="slidenum">
              <a:rPr lang="tr-TR" smtClean="0"/>
              <a:pPr/>
              <a:t>‹#›</a:t>
            </a:fld>
            <a:endParaRPr lang="tr-TR"/>
          </a:p>
        </p:txBody>
      </p:sp>
    </p:spTree>
    <p:extLst>
      <p:ext uri="{BB962C8B-B14F-4D97-AF65-F5344CB8AC3E}">
        <p14:creationId xmlns:p14="http://schemas.microsoft.com/office/powerpoint/2010/main" xmlns="" val="2763092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endParaRPr lang="en-US" altLang="tr-TR"/>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altLang="tr-TR" smtClean="0"/>
              <a:t>www.turkceciler.com</a:t>
            </a:r>
            <a:endParaRPr lang="en-US" alt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DD8783E-7973-47C2-B363-09525DA54869}" type="slidenum">
              <a:rPr lang="en-US" altLang="tr-TR" smtClean="0"/>
              <a:pPr/>
              <a:t>‹#›</a:t>
            </a:fld>
            <a:endParaRPr lang="en-US" alt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endParaRPr lang="en-US" altLang="tr-TR"/>
          </a:p>
        </p:txBody>
      </p:sp>
      <p:sp>
        <p:nvSpPr>
          <p:cNvPr id="5" name="Footer Placeholder 4"/>
          <p:cNvSpPr>
            <a:spLocks noGrp="1"/>
          </p:cNvSpPr>
          <p:nvPr>
            <p:ph type="ftr" sz="quarter" idx="11"/>
          </p:nvPr>
        </p:nvSpPr>
        <p:spPr/>
        <p:txBody>
          <a:bodyPr/>
          <a:lstStyle/>
          <a:p>
            <a:r>
              <a:rPr lang="en-US" altLang="tr-TR" smtClean="0"/>
              <a:t>www.turkceciler.com</a:t>
            </a:r>
            <a:endParaRPr lang="en-US" altLang="tr-TR"/>
          </a:p>
        </p:txBody>
      </p:sp>
      <p:sp>
        <p:nvSpPr>
          <p:cNvPr id="6" name="Slide Number Placeholder 5"/>
          <p:cNvSpPr>
            <a:spLocks noGrp="1"/>
          </p:cNvSpPr>
          <p:nvPr>
            <p:ph type="sldNum" sz="quarter" idx="12"/>
          </p:nvPr>
        </p:nvSpPr>
        <p:spPr/>
        <p:txBody>
          <a:bodyPr/>
          <a:lstStyle/>
          <a:p>
            <a:fld id="{C376D61D-6C46-4305-B3B3-70F223554586}" type="slidenum">
              <a:rPr lang="en-US" altLang="tr-TR" smtClean="0"/>
              <a:pPr/>
              <a:t>‹#›</a:t>
            </a:fld>
            <a:endParaRPr lang="en-US" alt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endParaRPr lang="en-US" altLang="tr-TR"/>
          </a:p>
        </p:txBody>
      </p:sp>
      <p:sp>
        <p:nvSpPr>
          <p:cNvPr id="5" name="Footer Placeholder 4"/>
          <p:cNvSpPr>
            <a:spLocks noGrp="1"/>
          </p:cNvSpPr>
          <p:nvPr>
            <p:ph type="ftr" sz="quarter" idx="11"/>
          </p:nvPr>
        </p:nvSpPr>
        <p:spPr/>
        <p:txBody>
          <a:bodyPr/>
          <a:lstStyle/>
          <a:p>
            <a:r>
              <a:rPr lang="en-US" altLang="tr-TR" smtClean="0"/>
              <a:t>www.turkceciler.com</a:t>
            </a:r>
            <a:endParaRPr lang="en-US" altLang="tr-TR"/>
          </a:p>
        </p:txBody>
      </p:sp>
      <p:sp>
        <p:nvSpPr>
          <p:cNvPr id="6" name="Slide Number Placeholder 5"/>
          <p:cNvSpPr>
            <a:spLocks noGrp="1"/>
          </p:cNvSpPr>
          <p:nvPr>
            <p:ph type="sldNum" sz="quarter" idx="12"/>
          </p:nvPr>
        </p:nvSpPr>
        <p:spPr/>
        <p:txBody>
          <a:bodyPr/>
          <a:lstStyle/>
          <a:p>
            <a:fld id="{C7AA1184-4831-462A-8C66-25740CEAB5FC}" type="slidenum">
              <a:rPr lang="en-US" altLang="tr-TR" smtClean="0"/>
              <a:pPr/>
              <a:t>‹#›</a:t>
            </a:fld>
            <a:endParaRPr lang="en-US" alt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endParaRPr lang="en-US" altLang="tr-TR"/>
          </a:p>
        </p:txBody>
      </p:sp>
      <p:sp>
        <p:nvSpPr>
          <p:cNvPr id="5" name="Footer Placeholder 4"/>
          <p:cNvSpPr>
            <a:spLocks noGrp="1"/>
          </p:cNvSpPr>
          <p:nvPr>
            <p:ph type="ftr" sz="quarter" idx="11"/>
          </p:nvPr>
        </p:nvSpPr>
        <p:spPr/>
        <p:txBody>
          <a:bodyPr/>
          <a:lstStyle/>
          <a:p>
            <a:r>
              <a:rPr lang="en-US" altLang="tr-TR" smtClean="0"/>
              <a:t>www.turkceciler.com</a:t>
            </a:r>
            <a:endParaRPr lang="en-US" altLang="tr-TR"/>
          </a:p>
        </p:txBody>
      </p:sp>
      <p:sp>
        <p:nvSpPr>
          <p:cNvPr id="6" name="Slide Number Placeholder 5"/>
          <p:cNvSpPr>
            <a:spLocks noGrp="1"/>
          </p:cNvSpPr>
          <p:nvPr>
            <p:ph type="sldNum" sz="quarter" idx="12"/>
          </p:nvPr>
        </p:nvSpPr>
        <p:spPr/>
        <p:txBody>
          <a:bodyPr/>
          <a:lstStyle/>
          <a:p>
            <a:fld id="{6595E438-B0A6-4D23-9517-F5AD2EBD08E4}" type="slidenum">
              <a:rPr lang="en-US" altLang="tr-TR" smtClean="0"/>
              <a:pPr/>
              <a:t>‹#›</a:t>
            </a:fld>
            <a:endParaRPr lang="en-US" altLang="tr-TR"/>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endParaRPr lang="en-US" altLang="tr-TR"/>
          </a:p>
        </p:txBody>
      </p:sp>
      <p:sp>
        <p:nvSpPr>
          <p:cNvPr id="5" name="Footer Placeholder 4"/>
          <p:cNvSpPr>
            <a:spLocks noGrp="1"/>
          </p:cNvSpPr>
          <p:nvPr>
            <p:ph type="ftr" sz="quarter" idx="11"/>
          </p:nvPr>
        </p:nvSpPr>
        <p:spPr/>
        <p:txBody>
          <a:bodyPr/>
          <a:lstStyle/>
          <a:p>
            <a:r>
              <a:rPr lang="en-US" altLang="tr-TR" smtClean="0"/>
              <a:t>www.turkceciler.com</a:t>
            </a:r>
            <a:endParaRPr lang="en-US" altLang="tr-TR"/>
          </a:p>
        </p:txBody>
      </p:sp>
      <p:sp>
        <p:nvSpPr>
          <p:cNvPr id="6" name="Slide Number Placeholder 5"/>
          <p:cNvSpPr>
            <a:spLocks noGrp="1"/>
          </p:cNvSpPr>
          <p:nvPr>
            <p:ph type="sldNum" sz="quarter" idx="12"/>
          </p:nvPr>
        </p:nvSpPr>
        <p:spPr/>
        <p:txBody>
          <a:bodyPr/>
          <a:lstStyle/>
          <a:p>
            <a:fld id="{A48EFA2D-2CD3-41E1-90C1-90302F756D96}" type="slidenum">
              <a:rPr lang="en-US" altLang="tr-TR" smtClean="0"/>
              <a:pPr/>
              <a:t>‹#›</a:t>
            </a:fld>
            <a:endParaRPr lang="en-US" alt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US" altLang="tr-TR"/>
          </a:p>
        </p:txBody>
      </p:sp>
      <p:sp>
        <p:nvSpPr>
          <p:cNvPr id="6" name="Footer Placeholder 5"/>
          <p:cNvSpPr>
            <a:spLocks noGrp="1"/>
          </p:cNvSpPr>
          <p:nvPr>
            <p:ph type="ftr" sz="quarter" idx="11"/>
          </p:nvPr>
        </p:nvSpPr>
        <p:spPr/>
        <p:txBody>
          <a:bodyPr/>
          <a:lstStyle/>
          <a:p>
            <a:r>
              <a:rPr lang="en-US" altLang="tr-TR" smtClean="0"/>
              <a:t>www.turkceciler.com</a:t>
            </a:r>
            <a:endParaRPr lang="en-US" altLang="tr-TR"/>
          </a:p>
        </p:txBody>
      </p:sp>
      <p:sp>
        <p:nvSpPr>
          <p:cNvPr id="7" name="Slide Number Placeholder 6"/>
          <p:cNvSpPr>
            <a:spLocks noGrp="1"/>
          </p:cNvSpPr>
          <p:nvPr>
            <p:ph type="sldNum" sz="quarter" idx="12"/>
          </p:nvPr>
        </p:nvSpPr>
        <p:spPr/>
        <p:txBody>
          <a:bodyPr/>
          <a:lstStyle/>
          <a:p>
            <a:fld id="{1C3D1BAD-0B72-40F3-8E2D-385C53ADADA3}" type="slidenum">
              <a:rPr lang="en-US" altLang="tr-TR" smtClean="0"/>
              <a:pPr/>
              <a:t>‹#›</a:t>
            </a:fld>
            <a:endParaRPr lang="en-US" altLang="tr-TR"/>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endParaRPr lang="en-US" altLang="tr-TR"/>
          </a:p>
        </p:txBody>
      </p:sp>
      <p:sp>
        <p:nvSpPr>
          <p:cNvPr id="8" name="Footer Placeholder 7"/>
          <p:cNvSpPr>
            <a:spLocks noGrp="1"/>
          </p:cNvSpPr>
          <p:nvPr>
            <p:ph type="ftr" sz="quarter" idx="11"/>
          </p:nvPr>
        </p:nvSpPr>
        <p:spPr/>
        <p:txBody>
          <a:bodyPr/>
          <a:lstStyle/>
          <a:p>
            <a:r>
              <a:rPr lang="en-US" altLang="tr-TR" smtClean="0"/>
              <a:t>www.turkceciler.com</a:t>
            </a:r>
            <a:endParaRPr lang="en-US" altLang="tr-TR"/>
          </a:p>
        </p:txBody>
      </p:sp>
      <p:sp>
        <p:nvSpPr>
          <p:cNvPr id="9" name="Slide Number Placeholder 8"/>
          <p:cNvSpPr>
            <a:spLocks noGrp="1"/>
          </p:cNvSpPr>
          <p:nvPr>
            <p:ph type="sldNum" sz="quarter" idx="12"/>
          </p:nvPr>
        </p:nvSpPr>
        <p:spPr/>
        <p:txBody>
          <a:bodyPr/>
          <a:lstStyle/>
          <a:p>
            <a:fld id="{F74EA374-45D6-49B6-B17E-17BA38D16797}" type="slidenum">
              <a:rPr lang="en-US" altLang="tr-TR" smtClean="0"/>
              <a:pPr/>
              <a:t>‹#›</a:t>
            </a:fld>
            <a:endParaRPr lang="en-US" alt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endParaRPr lang="en-US" altLang="tr-TR"/>
          </a:p>
        </p:txBody>
      </p:sp>
      <p:sp>
        <p:nvSpPr>
          <p:cNvPr id="4" name="Footer Placeholder 3"/>
          <p:cNvSpPr>
            <a:spLocks noGrp="1"/>
          </p:cNvSpPr>
          <p:nvPr>
            <p:ph type="ftr" sz="quarter" idx="11"/>
          </p:nvPr>
        </p:nvSpPr>
        <p:spPr/>
        <p:txBody>
          <a:bodyPr/>
          <a:lstStyle/>
          <a:p>
            <a:r>
              <a:rPr lang="en-US" altLang="tr-TR" smtClean="0"/>
              <a:t>www.turkceciler.com</a:t>
            </a:r>
            <a:endParaRPr lang="en-US" altLang="tr-TR"/>
          </a:p>
        </p:txBody>
      </p:sp>
      <p:sp>
        <p:nvSpPr>
          <p:cNvPr id="5" name="Slide Number Placeholder 4"/>
          <p:cNvSpPr>
            <a:spLocks noGrp="1"/>
          </p:cNvSpPr>
          <p:nvPr>
            <p:ph type="sldNum" sz="quarter" idx="12"/>
          </p:nvPr>
        </p:nvSpPr>
        <p:spPr/>
        <p:txBody>
          <a:bodyPr/>
          <a:lstStyle/>
          <a:p>
            <a:fld id="{927D6FCD-D1DA-43C6-BECF-364C1D3A1BE9}" type="slidenum">
              <a:rPr lang="en-US" altLang="tr-TR" smtClean="0"/>
              <a:pPr/>
              <a:t>‹#›</a:t>
            </a:fld>
            <a:endParaRPr lang="en-US" alt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tr-TR"/>
          </a:p>
        </p:txBody>
      </p:sp>
      <p:sp>
        <p:nvSpPr>
          <p:cNvPr id="3" name="Footer Placeholder 2"/>
          <p:cNvSpPr>
            <a:spLocks noGrp="1"/>
          </p:cNvSpPr>
          <p:nvPr>
            <p:ph type="ftr" sz="quarter" idx="11"/>
          </p:nvPr>
        </p:nvSpPr>
        <p:spPr/>
        <p:txBody>
          <a:bodyPr/>
          <a:lstStyle/>
          <a:p>
            <a:r>
              <a:rPr lang="en-US" altLang="tr-TR" smtClean="0"/>
              <a:t>www.turkceciler.com</a:t>
            </a:r>
            <a:endParaRPr lang="en-US" altLang="tr-TR"/>
          </a:p>
        </p:txBody>
      </p:sp>
      <p:sp>
        <p:nvSpPr>
          <p:cNvPr id="4" name="Slide Number Placeholder 3"/>
          <p:cNvSpPr>
            <a:spLocks noGrp="1"/>
          </p:cNvSpPr>
          <p:nvPr>
            <p:ph type="sldNum" sz="quarter" idx="12"/>
          </p:nvPr>
        </p:nvSpPr>
        <p:spPr/>
        <p:txBody>
          <a:bodyPr/>
          <a:lstStyle/>
          <a:p>
            <a:fld id="{7FFBEF98-EFD0-411A-B32C-A119580D9285}" type="slidenum">
              <a:rPr lang="en-US" altLang="tr-TR" smtClean="0"/>
              <a:pPr/>
              <a:t>‹#›</a:t>
            </a:fld>
            <a:endParaRPr lang="en-US" alt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endParaRPr lang="en-US" altLang="tr-TR"/>
          </a:p>
        </p:txBody>
      </p:sp>
      <p:sp>
        <p:nvSpPr>
          <p:cNvPr id="6" name="Footer Placeholder 5"/>
          <p:cNvSpPr>
            <a:spLocks noGrp="1"/>
          </p:cNvSpPr>
          <p:nvPr>
            <p:ph type="ftr" sz="quarter" idx="11"/>
          </p:nvPr>
        </p:nvSpPr>
        <p:spPr/>
        <p:txBody>
          <a:bodyPr/>
          <a:lstStyle/>
          <a:p>
            <a:r>
              <a:rPr lang="en-US" altLang="tr-TR" smtClean="0"/>
              <a:t>www.turkceciler.com</a:t>
            </a:r>
            <a:endParaRPr lang="en-US" altLang="tr-TR"/>
          </a:p>
        </p:txBody>
      </p:sp>
      <p:sp>
        <p:nvSpPr>
          <p:cNvPr id="7" name="Slide Number Placeholder 6"/>
          <p:cNvSpPr>
            <a:spLocks noGrp="1"/>
          </p:cNvSpPr>
          <p:nvPr>
            <p:ph type="sldNum" sz="quarter" idx="12"/>
          </p:nvPr>
        </p:nvSpPr>
        <p:spPr/>
        <p:txBody>
          <a:bodyPr/>
          <a:lstStyle/>
          <a:p>
            <a:fld id="{A3EFB204-758C-42B3-B72C-C9CA733CC9CC}" type="slidenum">
              <a:rPr lang="en-US" altLang="tr-TR" smtClean="0"/>
              <a:pPr/>
              <a:t>‹#›</a:t>
            </a:fld>
            <a:endParaRPr lang="en-US" alt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endParaRPr lang="en-US" altLang="tr-TR"/>
          </a:p>
        </p:txBody>
      </p:sp>
      <p:sp>
        <p:nvSpPr>
          <p:cNvPr id="6" name="Footer Placeholder 5"/>
          <p:cNvSpPr>
            <a:spLocks noGrp="1"/>
          </p:cNvSpPr>
          <p:nvPr>
            <p:ph type="ftr" sz="quarter" idx="11"/>
          </p:nvPr>
        </p:nvSpPr>
        <p:spPr/>
        <p:txBody>
          <a:bodyPr/>
          <a:lstStyle/>
          <a:p>
            <a:r>
              <a:rPr lang="en-US" altLang="tr-TR" smtClean="0"/>
              <a:t>www.turkceciler.com</a:t>
            </a:r>
            <a:endParaRPr lang="en-US" altLang="tr-TR"/>
          </a:p>
        </p:txBody>
      </p:sp>
      <p:sp>
        <p:nvSpPr>
          <p:cNvPr id="7" name="Slide Number Placeholder 6"/>
          <p:cNvSpPr>
            <a:spLocks noGrp="1"/>
          </p:cNvSpPr>
          <p:nvPr>
            <p:ph type="sldNum" sz="quarter" idx="12"/>
          </p:nvPr>
        </p:nvSpPr>
        <p:spPr/>
        <p:txBody>
          <a:bodyPr/>
          <a:lstStyle/>
          <a:p>
            <a:fld id="{54D20D2D-DDB9-4FBE-AF9F-FB9514A73C3F}" type="slidenum">
              <a:rPr lang="en-US" altLang="tr-TR" smtClean="0"/>
              <a:pPr/>
              <a:t>‹#›</a:t>
            </a:fld>
            <a:endParaRPr lang="en-US" alt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endParaRPr lang="en-US" alt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r>
              <a:rPr lang="en-US" altLang="tr-TR" smtClean="0"/>
              <a:t>www.turkceciler.com</a:t>
            </a:r>
            <a:endParaRPr lang="en-US" alt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E88081A7-2118-48FB-82C6-EACE8A9CD5D4}" type="slidenum">
              <a:rPr lang="en-US" altLang="tr-TR" smtClean="0"/>
              <a:pPr/>
              <a:t>‹#›</a:t>
            </a:fld>
            <a:endParaRPr lang="en-US" alt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p:txBody>
          <a:bodyPr/>
          <a:lstStyle/>
          <a:p>
            <a:pPr>
              <a:buFontTx/>
              <a:buNone/>
            </a:pPr>
            <a:r>
              <a:rPr lang="tr-TR" altLang="tr-TR" dirty="0"/>
              <a:t>     Fiil kök ya da gövdeleri üzerine birtakım türetme ekleri getirilerek fiillerin özne ve nesnelerine göre göstermiş oldukları durumlara “fiillerde çatı” denir.</a:t>
            </a:r>
            <a:endParaRPr lang="en-US" altLang="tr-TR" dirty="0"/>
          </a:p>
          <a:p>
            <a:pPr>
              <a:buFontTx/>
              <a:buNone/>
            </a:pPr>
            <a:endParaRPr lang="en-US" altLang="tr-TR" dirty="0"/>
          </a:p>
        </p:txBody>
      </p:sp>
      <p:sp>
        <p:nvSpPr>
          <p:cNvPr id="3074" name="Rectangle 2"/>
          <p:cNvSpPr>
            <a:spLocks noGrp="1" noChangeArrowheads="1"/>
          </p:cNvSpPr>
          <p:nvPr>
            <p:ph type="title"/>
          </p:nvPr>
        </p:nvSpPr>
        <p:spPr>
          <a:xfrm>
            <a:off x="685800" y="609600"/>
            <a:ext cx="7772400" cy="914400"/>
          </a:xfrm>
        </p:spPr>
        <p:txBody>
          <a:bodyPr/>
          <a:lstStyle/>
          <a:p>
            <a:r>
              <a:rPr lang="tr-TR" altLang="tr-TR" dirty="0" smtClean="0"/>
              <a:t>Fiillerde </a:t>
            </a:r>
            <a:r>
              <a:rPr lang="tr-TR" altLang="tr-TR" dirty="0"/>
              <a:t>Çatı</a:t>
            </a:r>
            <a:endParaRPr lang="en-US" altLang="tr-T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0-#ppt_w/2"/>
                                          </p:val>
                                        </p:tav>
                                        <p:tav tm="100000">
                                          <p:val>
                                            <p:strVal val="#ppt_x"/>
                                          </p:val>
                                        </p:tav>
                                      </p:tavLst>
                                    </p:anim>
                                    <p:anim calcmode="lin" valueType="num">
                                      <p:cBhvr additive="base">
                                        <p:cTn id="8" dur="500" fill="hold"/>
                                        <p:tgtEl>
                                          <p:spTgt spid="307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075">
                                            <p:txEl>
                                              <p:pRg st="0" end="0"/>
                                            </p:txEl>
                                          </p:spTgt>
                                        </p:tgtEl>
                                        <p:attrNameLst>
                                          <p:attrName>style.visibility</p:attrName>
                                        </p:attrNameLst>
                                      </p:cBhvr>
                                      <p:to>
                                        <p:strVal val="visible"/>
                                      </p:to>
                                    </p:set>
                                    <p:anim calcmode="lin" valueType="num">
                                      <p:cBhvr additive="base">
                                        <p:cTn id="13" dur="500" fill="hold"/>
                                        <p:tgtEl>
                                          <p:spTgt spid="3075">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P spid="3074"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p:txBody>
          <a:bodyPr/>
          <a:lstStyle/>
          <a:p>
            <a:pPr>
              <a:buFontTx/>
              <a:buNone/>
            </a:pPr>
            <a:r>
              <a:rPr lang="tr-TR" altLang="tr-TR" dirty="0"/>
              <a:t>     </a:t>
            </a:r>
            <a:endParaRPr lang="tr-TR" altLang="tr-TR" dirty="0" smtClean="0"/>
          </a:p>
          <a:p>
            <a:pPr>
              <a:buFontTx/>
              <a:buNone/>
            </a:pPr>
            <a:r>
              <a:rPr lang="tr-TR" altLang="tr-TR" sz="3200" dirty="0" smtClean="0"/>
              <a:t>Fiiller </a:t>
            </a:r>
            <a:r>
              <a:rPr lang="tr-TR" altLang="tr-TR" sz="3200" dirty="0"/>
              <a:t>nesne alıp almamalarına göre değişik şekillerde adlandırılır.</a:t>
            </a:r>
            <a:endParaRPr lang="en-US" altLang="tr-TR" sz="3200" dirty="0"/>
          </a:p>
        </p:txBody>
      </p:sp>
      <p:sp>
        <p:nvSpPr>
          <p:cNvPr id="20482" name="Rectangle 2"/>
          <p:cNvSpPr>
            <a:spLocks noGrp="1" noChangeArrowheads="1"/>
          </p:cNvSpPr>
          <p:nvPr>
            <p:ph type="title"/>
          </p:nvPr>
        </p:nvSpPr>
        <p:spPr/>
        <p:txBody>
          <a:bodyPr/>
          <a:lstStyle/>
          <a:p>
            <a:r>
              <a:rPr lang="tr-TR" altLang="tr-TR" sz="4400" dirty="0"/>
              <a:t>B) Nesnesine Göre Fiil Çatıları</a:t>
            </a:r>
            <a:endParaRPr lang="en-US" altLang="tr-TR" sz="4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additive="base">
                                        <p:cTn id="7" dur="500" fill="hold"/>
                                        <p:tgtEl>
                                          <p:spTgt spid="20482"/>
                                        </p:tgtEl>
                                        <p:attrNameLst>
                                          <p:attrName>ppt_x</p:attrName>
                                        </p:attrNameLst>
                                      </p:cBhvr>
                                      <p:tavLst>
                                        <p:tav tm="0">
                                          <p:val>
                                            <p:strVal val="0-#ppt_w/2"/>
                                          </p:val>
                                        </p:tav>
                                        <p:tav tm="100000">
                                          <p:val>
                                            <p:strVal val="#ppt_x"/>
                                          </p:val>
                                        </p:tav>
                                      </p:tavLst>
                                    </p:anim>
                                    <p:anim calcmode="lin" valueType="num">
                                      <p:cBhvr additive="base">
                                        <p:cTn id="8" dur="500" fill="hold"/>
                                        <p:tgtEl>
                                          <p:spTgt spid="2048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20483">
                                            <p:txEl>
                                              <p:pRg st="0" end="0"/>
                                            </p:txEl>
                                          </p:spTgt>
                                        </p:tgtEl>
                                        <p:attrNameLst>
                                          <p:attrName>style.visibility</p:attrName>
                                        </p:attrNameLst>
                                      </p:cBhvr>
                                      <p:to>
                                        <p:strVal val="visible"/>
                                      </p:to>
                                    </p:set>
                                    <p:anim calcmode="lin" valueType="num">
                                      <p:cBhvr additive="base">
                                        <p:cTn id="13" dur="500" fill="hold"/>
                                        <p:tgtEl>
                                          <p:spTgt spid="2048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4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20483">
                                            <p:txEl>
                                              <p:pRg st="1" end="1"/>
                                            </p:txEl>
                                          </p:spTgt>
                                        </p:tgtEl>
                                        <p:attrNameLst>
                                          <p:attrName>style.visibility</p:attrName>
                                        </p:attrNameLst>
                                      </p:cBhvr>
                                      <p:to>
                                        <p:strVal val="visible"/>
                                      </p:to>
                                    </p:set>
                                    <p:anim calcmode="lin" valueType="num">
                                      <p:cBhvr additive="base">
                                        <p:cTn id="19" dur="500" fill="hold"/>
                                        <p:tgtEl>
                                          <p:spTgt spid="2048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048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P spid="20482"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304800" y="1447800"/>
            <a:ext cx="8153400" cy="5105400"/>
          </a:xfrm>
        </p:spPr>
        <p:txBody>
          <a:bodyPr/>
          <a:lstStyle/>
          <a:p>
            <a:pPr>
              <a:buFontTx/>
              <a:buNone/>
            </a:pPr>
            <a:r>
              <a:rPr lang="tr-TR" altLang="tr-TR" dirty="0"/>
              <a:t>     </a:t>
            </a:r>
            <a:endParaRPr lang="tr-TR" altLang="tr-TR" dirty="0" smtClean="0"/>
          </a:p>
          <a:p>
            <a:pPr>
              <a:buFontTx/>
              <a:buNone/>
            </a:pPr>
            <a:endParaRPr lang="tr-TR" altLang="tr-TR" dirty="0"/>
          </a:p>
          <a:p>
            <a:pPr>
              <a:buFontTx/>
              <a:buNone/>
            </a:pPr>
            <a:r>
              <a:rPr lang="tr-TR" altLang="tr-TR" dirty="0" smtClean="0"/>
              <a:t>Nesne </a:t>
            </a:r>
            <a:r>
              <a:rPr lang="tr-TR" altLang="tr-TR" dirty="0"/>
              <a:t>alan veya alabilen, nesne ile birlikte kullanılabilen fiillere “geçişli fiiller” denir. Bu fiillere “</a:t>
            </a:r>
            <a:r>
              <a:rPr lang="tr-TR" altLang="tr-TR" b="1" dirty="0">
                <a:solidFill>
                  <a:srgbClr val="FF0000"/>
                </a:solidFill>
              </a:rPr>
              <a:t>ne?, neyi?, kimi?</a:t>
            </a:r>
            <a:r>
              <a:rPr lang="tr-TR" altLang="tr-TR" dirty="0"/>
              <a:t>” sorularını yöneltiriz. Mantıklı bir cevap alıyorsak fiil, geçişlidir.</a:t>
            </a:r>
          </a:p>
          <a:p>
            <a:pPr>
              <a:buFontTx/>
              <a:buNone/>
            </a:pPr>
            <a:r>
              <a:rPr lang="tr-TR" altLang="tr-TR" dirty="0"/>
              <a:t>   </a:t>
            </a:r>
            <a:endParaRPr lang="tr-TR" altLang="tr-TR" dirty="0" smtClean="0"/>
          </a:p>
          <a:p>
            <a:pPr>
              <a:buFontTx/>
              <a:buNone/>
            </a:pPr>
            <a:r>
              <a:rPr lang="tr-TR" altLang="tr-TR" dirty="0" smtClean="0"/>
              <a:t>Örnek</a:t>
            </a:r>
            <a:r>
              <a:rPr lang="tr-TR" altLang="tr-TR" dirty="0"/>
              <a:t>: Akşam olunca lambayı yaktı.--  Geçişli</a:t>
            </a:r>
          </a:p>
          <a:p>
            <a:pPr>
              <a:buFontTx/>
              <a:buNone/>
            </a:pPr>
            <a:r>
              <a:rPr lang="tr-TR" altLang="tr-TR" dirty="0"/>
              <a:t>               Ona güzel bir hediye aldım.</a:t>
            </a:r>
          </a:p>
          <a:p>
            <a:pPr>
              <a:buFontTx/>
              <a:buNone/>
            </a:pPr>
            <a:r>
              <a:rPr lang="tr-TR" altLang="tr-TR" dirty="0"/>
              <a:t>               Bahçedeki kurumuş ağaçları kestiler.</a:t>
            </a:r>
          </a:p>
          <a:p>
            <a:pPr>
              <a:buFontTx/>
              <a:buNone/>
            </a:pPr>
            <a:r>
              <a:rPr lang="tr-TR" altLang="tr-TR" dirty="0"/>
              <a:t>               Kitaplarımı evde unutmuşum.</a:t>
            </a:r>
            <a:endParaRPr lang="en-US" altLang="tr-TR" dirty="0"/>
          </a:p>
        </p:txBody>
      </p:sp>
      <p:sp>
        <p:nvSpPr>
          <p:cNvPr id="16386" name="Rectangle 2"/>
          <p:cNvSpPr>
            <a:spLocks noGrp="1" noChangeArrowheads="1"/>
          </p:cNvSpPr>
          <p:nvPr>
            <p:ph type="title"/>
          </p:nvPr>
        </p:nvSpPr>
        <p:spPr>
          <a:xfrm>
            <a:off x="685800" y="304800"/>
            <a:ext cx="7772400" cy="990600"/>
          </a:xfrm>
        </p:spPr>
        <p:txBody>
          <a:bodyPr/>
          <a:lstStyle/>
          <a:p>
            <a:r>
              <a:rPr lang="tr-TR" altLang="tr-TR"/>
              <a:t>1- Geçişli Fiiller</a:t>
            </a:r>
            <a:endParaRPr lang="en-US"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additive="base">
                                        <p:cTn id="7" dur="500" fill="hold"/>
                                        <p:tgtEl>
                                          <p:spTgt spid="16386"/>
                                        </p:tgtEl>
                                        <p:attrNameLst>
                                          <p:attrName>ppt_x</p:attrName>
                                        </p:attrNameLst>
                                      </p:cBhvr>
                                      <p:tavLst>
                                        <p:tav tm="0">
                                          <p:val>
                                            <p:strVal val="0-#ppt_w/2"/>
                                          </p:val>
                                        </p:tav>
                                        <p:tav tm="100000">
                                          <p:val>
                                            <p:strVal val="#ppt_x"/>
                                          </p:val>
                                        </p:tav>
                                      </p:tavLst>
                                    </p:anim>
                                    <p:anim calcmode="lin" valueType="num">
                                      <p:cBhvr additive="base">
                                        <p:cTn id="8" dur="500" fill="hold"/>
                                        <p:tgtEl>
                                          <p:spTgt spid="1638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6387">
                                            <p:txEl>
                                              <p:pRg st="0" end="0"/>
                                            </p:txEl>
                                          </p:spTgt>
                                        </p:tgtEl>
                                        <p:attrNameLst>
                                          <p:attrName>style.visibility</p:attrName>
                                        </p:attrNameLst>
                                      </p:cBhvr>
                                      <p:to>
                                        <p:strVal val="visible"/>
                                      </p:to>
                                    </p:set>
                                    <p:anim calcmode="lin" valueType="num">
                                      <p:cBhvr additive="base">
                                        <p:cTn id="13" dur="500" fill="hold"/>
                                        <p:tgtEl>
                                          <p:spTgt spid="16387">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63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 calcmode="lin" valueType="num">
                                      <p:cBhvr additive="base">
                                        <p:cTn id="19" dur="500" fill="hold"/>
                                        <p:tgtEl>
                                          <p:spTgt spid="1638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63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16387">
                                            <p:txEl>
                                              <p:pRg st="3" end="3"/>
                                            </p:txEl>
                                          </p:spTgt>
                                        </p:tgtEl>
                                        <p:attrNameLst>
                                          <p:attrName>style.visibility</p:attrName>
                                        </p:attrNameLst>
                                      </p:cBhvr>
                                      <p:to>
                                        <p:strVal val="visible"/>
                                      </p:to>
                                    </p:set>
                                    <p:anim calcmode="lin" valueType="num">
                                      <p:cBhvr additive="base">
                                        <p:cTn id="25" dur="500" fill="hold"/>
                                        <p:tgtEl>
                                          <p:spTgt spid="1638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638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16387">
                                            <p:txEl>
                                              <p:pRg st="4" end="4"/>
                                            </p:txEl>
                                          </p:spTgt>
                                        </p:tgtEl>
                                        <p:attrNameLst>
                                          <p:attrName>style.visibility</p:attrName>
                                        </p:attrNameLst>
                                      </p:cBhvr>
                                      <p:to>
                                        <p:strVal val="visible"/>
                                      </p:to>
                                    </p:set>
                                    <p:anim calcmode="lin" valueType="num">
                                      <p:cBhvr additive="base">
                                        <p:cTn id="31" dur="500" fill="hold"/>
                                        <p:tgtEl>
                                          <p:spTgt spid="1638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638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16387">
                                            <p:txEl>
                                              <p:pRg st="5" end="5"/>
                                            </p:txEl>
                                          </p:spTgt>
                                        </p:tgtEl>
                                        <p:attrNameLst>
                                          <p:attrName>style.visibility</p:attrName>
                                        </p:attrNameLst>
                                      </p:cBhvr>
                                      <p:to>
                                        <p:strVal val="visible"/>
                                      </p:to>
                                    </p:set>
                                    <p:anim calcmode="lin" valueType="num">
                                      <p:cBhvr additive="base">
                                        <p:cTn id="37" dur="500" fill="hold"/>
                                        <p:tgtEl>
                                          <p:spTgt spid="16387">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638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16387">
                                            <p:txEl>
                                              <p:pRg st="6" end="6"/>
                                            </p:txEl>
                                          </p:spTgt>
                                        </p:tgtEl>
                                        <p:attrNameLst>
                                          <p:attrName>style.visibility</p:attrName>
                                        </p:attrNameLst>
                                      </p:cBhvr>
                                      <p:to>
                                        <p:strVal val="visible"/>
                                      </p:to>
                                    </p:set>
                                    <p:anim calcmode="lin" valueType="num">
                                      <p:cBhvr additive="base">
                                        <p:cTn id="43" dur="500" fill="hold"/>
                                        <p:tgtEl>
                                          <p:spTgt spid="16387">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638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16387">
                                            <p:txEl>
                                              <p:pRg st="7" end="7"/>
                                            </p:txEl>
                                          </p:spTgt>
                                        </p:tgtEl>
                                        <p:attrNameLst>
                                          <p:attrName>style.visibility</p:attrName>
                                        </p:attrNameLst>
                                      </p:cBhvr>
                                      <p:to>
                                        <p:strVal val="visible"/>
                                      </p:to>
                                    </p:set>
                                    <p:anim calcmode="lin" valueType="num">
                                      <p:cBhvr additive="base">
                                        <p:cTn id="49" dur="500" fill="hold"/>
                                        <p:tgtEl>
                                          <p:spTgt spid="16387">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1638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P spid="16386"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228600" y="1143000"/>
            <a:ext cx="8610600" cy="5257800"/>
          </a:xfrm>
        </p:spPr>
        <p:txBody>
          <a:bodyPr/>
          <a:lstStyle/>
          <a:p>
            <a:pPr>
              <a:buFontTx/>
              <a:buNone/>
            </a:pPr>
            <a:r>
              <a:rPr lang="tr-TR" altLang="tr-TR" dirty="0"/>
              <a:t>   </a:t>
            </a:r>
            <a:endParaRPr lang="tr-TR" altLang="tr-TR" dirty="0" smtClean="0"/>
          </a:p>
          <a:p>
            <a:pPr>
              <a:buFontTx/>
              <a:buNone/>
            </a:pPr>
            <a:endParaRPr lang="tr-TR" altLang="tr-TR" dirty="0"/>
          </a:p>
          <a:p>
            <a:pPr algn="just">
              <a:buFontTx/>
              <a:buNone/>
            </a:pPr>
            <a:r>
              <a:rPr lang="tr-TR" altLang="tr-TR" dirty="0" smtClean="0"/>
              <a:t>  </a:t>
            </a:r>
            <a:r>
              <a:rPr lang="tr-TR" altLang="tr-TR" dirty="0"/>
              <a:t>Fiilin geçişli olması için cümlede mutlaka </a:t>
            </a:r>
            <a:r>
              <a:rPr lang="tr-TR" altLang="tr-TR" dirty="0" smtClean="0"/>
              <a:t>nesnenin bulunması </a:t>
            </a:r>
            <a:r>
              <a:rPr lang="tr-TR" altLang="tr-TR" dirty="0"/>
              <a:t>gerekmez. Bazen fiil, geçişli olduğu halde cümlede nesne kullanılmamış olabilir. </a:t>
            </a:r>
            <a:endParaRPr lang="tr-TR" altLang="tr-TR" dirty="0" smtClean="0"/>
          </a:p>
          <a:p>
            <a:pPr>
              <a:buFontTx/>
              <a:buNone/>
            </a:pPr>
            <a:endParaRPr lang="tr-TR" altLang="tr-TR" dirty="0"/>
          </a:p>
          <a:p>
            <a:pPr>
              <a:buFontTx/>
              <a:buNone/>
            </a:pPr>
            <a:r>
              <a:rPr lang="tr-TR" altLang="tr-TR" dirty="0" smtClean="0"/>
              <a:t>Örneğin </a:t>
            </a:r>
            <a:r>
              <a:rPr lang="tr-TR" altLang="tr-TR" dirty="0"/>
              <a:t>“Mustafa mutlaka senden öğrenmiştir.” cümlesinde “öğrenmiştir” fiiline “neyi öğrenmiştir?” </a:t>
            </a:r>
            <a:r>
              <a:rPr lang="tr-TR" altLang="tr-TR" dirty="0" smtClean="0"/>
              <a:t>diye sorduğumuzda </a:t>
            </a:r>
            <a:r>
              <a:rPr lang="tr-TR" altLang="tr-TR" dirty="0"/>
              <a:t>cümlede herhangi bir öğenin cevap vermediğini görüyoruz. Ancak biz, cümleye “onu” gibi bir nesne ekleyebiliriz. Öyleyse bu cümlenin fiili geçişlidir, ancak cümlede nesne yoktur.</a:t>
            </a:r>
            <a:endParaRPr lang="en-US" altLang="tr-TR" dirty="0"/>
          </a:p>
        </p:txBody>
      </p:sp>
      <p:sp>
        <p:nvSpPr>
          <p:cNvPr id="17410" name="Rectangle 2"/>
          <p:cNvSpPr>
            <a:spLocks noGrp="1" noChangeArrowheads="1"/>
          </p:cNvSpPr>
          <p:nvPr>
            <p:ph type="title"/>
          </p:nvPr>
        </p:nvSpPr>
        <p:spPr>
          <a:xfrm>
            <a:off x="685800" y="304800"/>
            <a:ext cx="7772400" cy="838200"/>
          </a:xfrm>
        </p:spPr>
        <p:txBody>
          <a:bodyPr/>
          <a:lstStyle/>
          <a:p>
            <a:r>
              <a:rPr lang="tr-TR" altLang="tr-TR" dirty="0">
                <a:solidFill>
                  <a:srgbClr val="FF0000"/>
                </a:solidFill>
              </a:rPr>
              <a:t>Uyarı</a:t>
            </a:r>
            <a:r>
              <a:rPr lang="tr-TR" altLang="tr-TR" dirty="0"/>
              <a:t>:</a:t>
            </a:r>
            <a:endParaRPr lang="en-US" altLang="tr-T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500" fill="hold"/>
                                        <p:tgtEl>
                                          <p:spTgt spid="17410"/>
                                        </p:tgtEl>
                                        <p:attrNameLst>
                                          <p:attrName>ppt_x</p:attrName>
                                        </p:attrNameLst>
                                      </p:cBhvr>
                                      <p:tavLst>
                                        <p:tav tm="0">
                                          <p:val>
                                            <p:strVal val="0-#ppt_w/2"/>
                                          </p:val>
                                        </p:tav>
                                        <p:tav tm="100000">
                                          <p:val>
                                            <p:strVal val="#ppt_x"/>
                                          </p:val>
                                        </p:tav>
                                      </p:tavLst>
                                    </p:anim>
                                    <p:anim calcmode="lin" valueType="num">
                                      <p:cBhvr additive="base">
                                        <p:cTn id="8" dur="500" fill="hold"/>
                                        <p:tgtEl>
                                          <p:spTgt spid="17410"/>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7411">
                                            <p:txEl>
                                              <p:pRg st="0" end="0"/>
                                            </p:txEl>
                                          </p:spTgt>
                                        </p:tgtEl>
                                        <p:attrNameLst>
                                          <p:attrName>style.visibility</p:attrName>
                                        </p:attrNameLst>
                                      </p:cBhvr>
                                      <p:to>
                                        <p:strVal val="visible"/>
                                      </p:to>
                                    </p:set>
                                    <p:anim calcmode="lin" valueType="num">
                                      <p:cBhvr additive="base">
                                        <p:cTn id="13" dur="500" fill="hold"/>
                                        <p:tgtEl>
                                          <p:spTgt spid="17411">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74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 calcmode="lin" valueType="num">
                                      <p:cBhvr additive="base">
                                        <p:cTn id="19" dur="500" fill="hold"/>
                                        <p:tgtEl>
                                          <p:spTgt spid="1741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74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17411">
                                            <p:txEl>
                                              <p:pRg st="4" end="4"/>
                                            </p:txEl>
                                          </p:spTgt>
                                        </p:tgtEl>
                                        <p:attrNameLst>
                                          <p:attrName>style.visibility</p:attrName>
                                        </p:attrNameLst>
                                      </p:cBhvr>
                                      <p:to>
                                        <p:strVal val="visible"/>
                                      </p:to>
                                    </p:set>
                                    <p:anim calcmode="lin" valueType="num">
                                      <p:cBhvr additive="base">
                                        <p:cTn id="25" dur="500" fill="hold"/>
                                        <p:tgtEl>
                                          <p:spTgt spid="17411">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741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P spid="17410"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685800" y="1905000"/>
            <a:ext cx="7772400" cy="4495800"/>
          </a:xfrm>
        </p:spPr>
        <p:txBody>
          <a:bodyPr/>
          <a:lstStyle/>
          <a:p>
            <a:pPr>
              <a:buFontTx/>
              <a:buNone/>
            </a:pPr>
            <a:r>
              <a:rPr lang="tr-TR" altLang="tr-TR" dirty="0"/>
              <a:t>     </a:t>
            </a:r>
            <a:endParaRPr lang="tr-TR" altLang="tr-TR" dirty="0" smtClean="0"/>
          </a:p>
          <a:p>
            <a:pPr>
              <a:buFontTx/>
              <a:buNone/>
            </a:pPr>
            <a:r>
              <a:rPr lang="tr-TR" altLang="tr-TR" dirty="0" smtClean="0"/>
              <a:t>Nesne </a:t>
            </a:r>
            <a:r>
              <a:rPr lang="tr-TR" altLang="tr-TR" dirty="0"/>
              <a:t>alamayan, </a:t>
            </a:r>
            <a:r>
              <a:rPr lang="tr-TR" altLang="tr-TR" dirty="0" err="1"/>
              <a:t>nesnesiz</a:t>
            </a:r>
            <a:r>
              <a:rPr lang="tr-TR" altLang="tr-TR" dirty="0"/>
              <a:t> kullanılan fiillere “</a:t>
            </a:r>
            <a:r>
              <a:rPr lang="tr-TR" altLang="tr-TR" dirty="0" err="1"/>
              <a:t>geçişsiz</a:t>
            </a:r>
            <a:r>
              <a:rPr lang="tr-TR" altLang="tr-TR" dirty="0"/>
              <a:t> fiiller” denir. Bu fiillere </a:t>
            </a:r>
            <a:r>
              <a:rPr lang="tr-TR" altLang="tr-TR" b="1" dirty="0">
                <a:solidFill>
                  <a:srgbClr val="FF0000"/>
                </a:solidFill>
              </a:rPr>
              <a:t>“ne?, neyi?, kimi?” </a:t>
            </a:r>
            <a:r>
              <a:rPr lang="tr-TR" altLang="tr-TR" dirty="0"/>
              <a:t>sorularını yöneltiriz. Bir cevap alamazsak fiil </a:t>
            </a:r>
            <a:r>
              <a:rPr lang="tr-TR" altLang="tr-TR" dirty="0" err="1"/>
              <a:t>geçişsizdir</a:t>
            </a:r>
            <a:r>
              <a:rPr lang="tr-TR" altLang="tr-TR" dirty="0"/>
              <a:t>. </a:t>
            </a:r>
          </a:p>
          <a:p>
            <a:pPr>
              <a:buFontTx/>
              <a:buNone/>
            </a:pPr>
            <a:r>
              <a:rPr lang="tr-TR" altLang="tr-TR" dirty="0"/>
              <a:t>   </a:t>
            </a:r>
            <a:endParaRPr lang="tr-TR" altLang="tr-TR" dirty="0" smtClean="0"/>
          </a:p>
          <a:p>
            <a:pPr>
              <a:buFontTx/>
              <a:buNone/>
            </a:pPr>
            <a:r>
              <a:rPr lang="tr-TR" altLang="tr-TR" dirty="0" smtClean="0"/>
              <a:t> </a:t>
            </a:r>
            <a:r>
              <a:rPr lang="tr-TR" altLang="tr-TR" dirty="0"/>
              <a:t>Örnek: Bugün okula erken gittim.</a:t>
            </a:r>
          </a:p>
          <a:p>
            <a:pPr>
              <a:buFontTx/>
              <a:buNone/>
            </a:pPr>
            <a:r>
              <a:rPr lang="tr-TR" altLang="tr-TR" dirty="0"/>
              <a:t>                Ayağı kayınca yere düştü.</a:t>
            </a:r>
          </a:p>
          <a:p>
            <a:pPr>
              <a:buFontTx/>
              <a:buNone/>
            </a:pPr>
            <a:r>
              <a:rPr lang="tr-TR" altLang="tr-TR" dirty="0"/>
              <a:t>                Onun bu sözlerine çok güldüm.</a:t>
            </a:r>
            <a:endParaRPr lang="en-US" altLang="tr-TR" dirty="0"/>
          </a:p>
        </p:txBody>
      </p:sp>
      <p:sp>
        <p:nvSpPr>
          <p:cNvPr id="18434" name="Rectangle 2"/>
          <p:cNvSpPr>
            <a:spLocks noGrp="1" noChangeArrowheads="1"/>
          </p:cNvSpPr>
          <p:nvPr>
            <p:ph type="title"/>
          </p:nvPr>
        </p:nvSpPr>
        <p:spPr>
          <a:xfrm>
            <a:off x="685800" y="609600"/>
            <a:ext cx="7772400" cy="990600"/>
          </a:xfrm>
        </p:spPr>
        <p:txBody>
          <a:bodyPr/>
          <a:lstStyle/>
          <a:p>
            <a:r>
              <a:rPr lang="tr-TR" altLang="tr-TR"/>
              <a:t>2- Geçişsiz Fiiller</a:t>
            </a:r>
            <a:endParaRPr lang="en-US"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additive="base">
                                        <p:cTn id="7" dur="500" fill="hold"/>
                                        <p:tgtEl>
                                          <p:spTgt spid="18434"/>
                                        </p:tgtEl>
                                        <p:attrNameLst>
                                          <p:attrName>ppt_x</p:attrName>
                                        </p:attrNameLst>
                                      </p:cBhvr>
                                      <p:tavLst>
                                        <p:tav tm="0">
                                          <p:val>
                                            <p:strVal val="0-#ppt_w/2"/>
                                          </p:val>
                                        </p:tav>
                                        <p:tav tm="100000">
                                          <p:val>
                                            <p:strVal val="#ppt_x"/>
                                          </p:val>
                                        </p:tav>
                                      </p:tavLst>
                                    </p:anim>
                                    <p:anim calcmode="lin" valueType="num">
                                      <p:cBhvr additive="base">
                                        <p:cTn id="8" dur="500" fill="hold"/>
                                        <p:tgtEl>
                                          <p:spTgt spid="1843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8435">
                                            <p:txEl>
                                              <p:pRg st="0" end="0"/>
                                            </p:txEl>
                                          </p:spTgt>
                                        </p:tgtEl>
                                        <p:attrNameLst>
                                          <p:attrName>style.visibility</p:attrName>
                                        </p:attrNameLst>
                                      </p:cBhvr>
                                      <p:to>
                                        <p:strVal val="visible"/>
                                      </p:to>
                                    </p:set>
                                    <p:anim calcmode="lin" valueType="num">
                                      <p:cBhvr additive="base">
                                        <p:cTn id="13" dur="500" fill="hold"/>
                                        <p:tgtEl>
                                          <p:spTgt spid="18435">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8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8435">
                                            <p:txEl>
                                              <p:pRg st="1" end="1"/>
                                            </p:txEl>
                                          </p:spTgt>
                                        </p:tgtEl>
                                        <p:attrNameLst>
                                          <p:attrName>style.visibility</p:attrName>
                                        </p:attrNameLst>
                                      </p:cBhvr>
                                      <p:to>
                                        <p:strVal val="visible"/>
                                      </p:to>
                                    </p:set>
                                    <p:anim calcmode="lin" valueType="num">
                                      <p:cBhvr additive="base">
                                        <p:cTn id="19" dur="500" fill="hold"/>
                                        <p:tgtEl>
                                          <p:spTgt spid="18435">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18435">
                                            <p:txEl>
                                              <p:pRg st="2" end="2"/>
                                            </p:txEl>
                                          </p:spTgt>
                                        </p:tgtEl>
                                        <p:attrNameLst>
                                          <p:attrName>style.visibility</p:attrName>
                                        </p:attrNameLst>
                                      </p:cBhvr>
                                      <p:to>
                                        <p:strVal val="visible"/>
                                      </p:to>
                                    </p:set>
                                    <p:anim calcmode="lin" valueType="num">
                                      <p:cBhvr additive="base">
                                        <p:cTn id="25" dur="500" fill="hold"/>
                                        <p:tgtEl>
                                          <p:spTgt spid="18435">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8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18435">
                                            <p:txEl>
                                              <p:pRg st="3" end="3"/>
                                            </p:txEl>
                                          </p:spTgt>
                                        </p:tgtEl>
                                        <p:attrNameLst>
                                          <p:attrName>style.visibility</p:attrName>
                                        </p:attrNameLst>
                                      </p:cBhvr>
                                      <p:to>
                                        <p:strVal val="visible"/>
                                      </p:to>
                                    </p:set>
                                    <p:anim calcmode="lin" valueType="num">
                                      <p:cBhvr additive="base">
                                        <p:cTn id="31" dur="500" fill="hold"/>
                                        <p:tgtEl>
                                          <p:spTgt spid="18435">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18435">
                                            <p:txEl>
                                              <p:pRg st="4" end="4"/>
                                            </p:txEl>
                                          </p:spTgt>
                                        </p:tgtEl>
                                        <p:attrNameLst>
                                          <p:attrName>style.visibility</p:attrName>
                                        </p:attrNameLst>
                                      </p:cBhvr>
                                      <p:to>
                                        <p:strVal val="visible"/>
                                      </p:to>
                                    </p:set>
                                    <p:anim calcmode="lin" valueType="num">
                                      <p:cBhvr additive="base">
                                        <p:cTn id="37" dur="500" fill="hold"/>
                                        <p:tgtEl>
                                          <p:spTgt spid="18435">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843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18435">
                                            <p:txEl>
                                              <p:pRg st="5" end="5"/>
                                            </p:txEl>
                                          </p:spTgt>
                                        </p:tgtEl>
                                        <p:attrNameLst>
                                          <p:attrName>style.visibility</p:attrName>
                                        </p:attrNameLst>
                                      </p:cBhvr>
                                      <p:to>
                                        <p:strVal val="visible"/>
                                      </p:to>
                                    </p:set>
                                    <p:anim calcmode="lin" valueType="num">
                                      <p:cBhvr additive="base">
                                        <p:cTn id="43" dur="500" fill="hold"/>
                                        <p:tgtEl>
                                          <p:spTgt spid="18435">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843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P spid="18434"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p:txBody>
          <a:bodyPr/>
          <a:lstStyle/>
          <a:p>
            <a:pPr>
              <a:buFontTx/>
              <a:buNone/>
            </a:pPr>
            <a:r>
              <a:rPr lang="tr-TR" altLang="tr-TR" dirty="0"/>
              <a:t>     </a:t>
            </a:r>
            <a:r>
              <a:rPr lang="tr-TR" altLang="tr-TR" dirty="0" err="1"/>
              <a:t>Geçişsiz</a:t>
            </a:r>
            <a:r>
              <a:rPr lang="tr-TR" altLang="tr-TR" dirty="0"/>
              <a:t> olan bir fiilin </a:t>
            </a:r>
            <a:r>
              <a:rPr lang="tr-TR" altLang="tr-TR" dirty="0" err="1"/>
              <a:t>ettirgenlik</a:t>
            </a:r>
            <a:r>
              <a:rPr lang="tr-TR" altLang="tr-TR" dirty="0"/>
              <a:t> eklerini alarak geçişli fiil haline dönüşmesine </a:t>
            </a:r>
            <a:r>
              <a:rPr lang="tr-TR" altLang="tr-TR" dirty="0" err="1"/>
              <a:t>oldurganlık</a:t>
            </a:r>
            <a:r>
              <a:rPr lang="tr-TR" altLang="tr-TR" dirty="0"/>
              <a:t>, bu haldeki fiillere ise “oldurgan fiiller” denir. </a:t>
            </a:r>
            <a:endParaRPr lang="tr-TR" altLang="tr-TR" dirty="0" smtClean="0"/>
          </a:p>
          <a:p>
            <a:pPr>
              <a:buFontTx/>
              <a:buNone/>
            </a:pPr>
            <a:endParaRPr lang="tr-TR" altLang="tr-TR" dirty="0"/>
          </a:p>
          <a:p>
            <a:pPr>
              <a:buFontTx/>
              <a:buNone/>
            </a:pPr>
            <a:r>
              <a:rPr lang="tr-TR" altLang="tr-TR" dirty="0" smtClean="0"/>
              <a:t>Oldurgan </a:t>
            </a:r>
            <a:r>
              <a:rPr lang="tr-TR" altLang="tr-TR" dirty="0"/>
              <a:t>fiillerin hiçbiri kök halinde değildir. Bu fiiller türemiş, yani gövde halindeki fiillerdir. </a:t>
            </a:r>
            <a:endParaRPr lang="en-US" altLang="tr-TR" dirty="0"/>
          </a:p>
        </p:txBody>
      </p:sp>
      <p:sp>
        <p:nvSpPr>
          <p:cNvPr id="21506" name="Rectangle 2"/>
          <p:cNvSpPr>
            <a:spLocks noGrp="1" noChangeArrowheads="1"/>
          </p:cNvSpPr>
          <p:nvPr>
            <p:ph type="title"/>
          </p:nvPr>
        </p:nvSpPr>
        <p:spPr/>
        <p:txBody>
          <a:bodyPr/>
          <a:lstStyle/>
          <a:p>
            <a:r>
              <a:rPr lang="tr-TR" altLang="tr-TR"/>
              <a:t>3-Oldurgan Fiiller</a:t>
            </a:r>
            <a:endParaRPr lang="en-US"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additive="base">
                                        <p:cTn id="7" dur="500" fill="hold"/>
                                        <p:tgtEl>
                                          <p:spTgt spid="21506"/>
                                        </p:tgtEl>
                                        <p:attrNameLst>
                                          <p:attrName>ppt_x</p:attrName>
                                        </p:attrNameLst>
                                      </p:cBhvr>
                                      <p:tavLst>
                                        <p:tav tm="0">
                                          <p:val>
                                            <p:strVal val="0-#ppt_w/2"/>
                                          </p:val>
                                        </p:tav>
                                        <p:tav tm="100000">
                                          <p:val>
                                            <p:strVal val="#ppt_x"/>
                                          </p:val>
                                        </p:tav>
                                      </p:tavLst>
                                    </p:anim>
                                    <p:anim calcmode="lin" valueType="num">
                                      <p:cBhvr additive="base">
                                        <p:cTn id="8" dur="500" fill="hold"/>
                                        <p:tgtEl>
                                          <p:spTgt spid="2150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21507">
                                            <p:txEl>
                                              <p:pRg st="0" end="0"/>
                                            </p:txEl>
                                          </p:spTgt>
                                        </p:tgtEl>
                                        <p:attrNameLst>
                                          <p:attrName>style.visibility</p:attrName>
                                        </p:attrNameLst>
                                      </p:cBhvr>
                                      <p:to>
                                        <p:strVal val="visible"/>
                                      </p:to>
                                    </p:set>
                                    <p:anim calcmode="lin" valueType="num">
                                      <p:cBhvr additive="base">
                                        <p:cTn id="13" dur="500" fill="hold"/>
                                        <p:tgtEl>
                                          <p:spTgt spid="21507">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15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21507">
                                            <p:txEl>
                                              <p:pRg st="2" end="2"/>
                                            </p:txEl>
                                          </p:spTgt>
                                        </p:tgtEl>
                                        <p:attrNameLst>
                                          <p:attrName>style.visibility</p:attrName>
                                        </p:attrNameLst>
                                      </p:cBhvr>
                                      <p:to>
                                        <p:strVal val="visible"/>
                                      </p:to>
                                    </p:set>
                                    <p:anim calcmode="lin" valueType="num">
                                      <p:cBhvr additive="base">
                                        <p:cTn id="19" dur="500" fill="hold"/>
                                        <p:tgtEl>
                                          <p:spTgt spid="2150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150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P spid="21506"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228600" y="1219200"/>
            <a:ext cx="8686800" cy="4876800"/>
          </a:xfrm>
        </p:spPr>
        <p:txBody>
          <a:bodyPr>
            <a:normAutofit lnSpcReduction="10000"/>
          </a:bodyPr>
          <a:lstStyle/>
          <a:p>
            <a:pPr>
              <a:lnSpc>
                <a:spcPct val="90000"/>
              </a:lnSpc>
              <a:buFontTx/>
              <a:buNone/>
            </a:pPr>
            <a:r>
              <a:rPr lang="tr-TR" altLang="tr-TR" dirty="0"/>
              <a:t>    </a:t>
            </a:r>
            <a:endParaRPr lang="tr-TR" altLang="tr-TR" dirty="0" smtClean="0"/>
          </a:p>
          <a:p>
            <a:pPr>
              <a:lnSpc>
                <a:spcPct val="90000"/>
              </a:lnSpc>
              <a:buFontTx/>
              <a:buNone/>
            </a:pPr>
            <a:endParaRPr lang="tr-TR" altLang="tr-TR" dirty="0"/>
          </a:p>
          <a:p>
            <a:pPr>
              <a:lnSpc>
                <a:spcPct val="90000"/>
              </a:lnSpc>
              <a:buFontTx/>
              <a:buNone/>
            </a:pPr>
            <a:endParaRPr lang="tr-TR" altLang="tr-TR" dirty="0" smtClean="0"/>
          </a:p>
          <a:p>
            <a:pPr>
              <a:lnSpc>
                <a:spcPct val="90000"/>
              </a:lnSpc>
              <a:buFontTx/>
              <a:buNone/>
            </a:pPr>
            <a:r>
              <a:rPr lang="tr-TR" altLang="tr-TR" dirty="0" smtClean="0"/>
              <a:t>Oldurgan </a:t>
            </a:r>
            <a:r>
              <a:rPr lang="tr-TR" altLang="tr-TR" dirty="0"/>
              <a:t>fiillerde işi bizzat öznenin kendi yapar. </a:t>
            </a:r>
          </a:p>
          <a:p>
            <a:pPr>
              <a:lnSpc>
                <a:spcPct val="90000"/>
              </a:lnSpc>
              <a:buFontTx/>
              <a:buNone/>
            </a:pPr>
            <a:r>
              <a:rPr lang="tr-TR" altLang="tr-TR" dirty="0"/>
              <a:t>    Oldurgan fiiller, </a:t>
            </a:r>
            <a:r>
              <a:rPr lang="tr-TR" altLang="tr-TR" dirty="0" err="1"/>
              <a:t>geçişsiz</a:t>
            </a:r>
            <a:r>
              <a:rPr lang="tr-TR" altLang="tr-TR" dirty="0"/>
              <a:t> fiillere </a:t>
            </a:r>
            <a:r>
              <a:rPr lang="tr-TR" altLang="tr-TR" b="1" dirty="0">
                <a:solidFill>
                  <a:srgbClr val="FF0000"/>
                </a:solidFill>
              </a:rPr>
              <a:t>“-t,-it,-r,-ir,-</a:t>
            </a:r>
            <a:r>
              <a:rPr lang="tr-TR" altLang="tr-TR" b="1" dirty="0" err="1">
                <a:solidFill>
                  <a:srgbClr val="FF0000"/>
                </a:solidFill>
              </a:rPr>
              <a:t>dir</a:t>
            </a:r>
            <a:r>
              <a:rPr lang="tr-TR" altLang="tr-TR" dirty="0"/>
              <a:t>” ekleri getirilerek yapılır. Böylece </a:t>
            </a:r>
            <a:r>
              <a:rPr lang="tr-TR" altLang="tr-TR" dirty="0" err="1"/>
              <a:t>geçişsiz</a:t>
            </a:r>
            <a:r>
              <a:rPr lang="tr-TR" altLang="tr-TR" dirty="0"/>
              <a:t> durumundaki fiil geçişli hale gelmiş olur.</a:t>
            </a:r>
          </a:p>
          <a:p>
            <a:pPr>
              <a:lnSpc>
                <a:spcPct val="90000"/>
              </a:lnSpc>
              <a:buFontTx/>
              <a:buNone/>
            </a:pPr>
            <a:endParaRPr lang="tr-TR" altLang="tr-TR" dirty="0" smtClean="0"/>
          </a:p>
          <a:p>
            <a:pPr>
              <a:lnSpc>
                <a:spcPct val="90000"/>
              </a:lnSpc>
              <a:buFontTx/>
              <a:buNone/>
            </a:pPr>
            <a:r>
              <a:rPr lang="tr-TR" altLang="tr-TR" dirty="0" smtClean="0"/>
              <a:t> </a:t>
            </a:r>
            <a:r>
              <a:rPr lang="tr-TR" altLang="tr-TR" b="1" dirty="0"/>
              <a:t>Örnek</a:t>
            </a:r>
            <a:r>
              <a:rPr lang="tr-TR" altLang="tr-TR" dirty="0"/>
              <a:t>: gülmek (</a:t>
            </a:r>
            <a:r>
              <a:rPr lang="tr-TR" altLang="tr-TR" dirty="0" err="1"/>
              <a:t>geçişsiz</a:t>
            </a:r>
            <a:r>
              <a:rPr lang="tr-TR" altLang="tr-TR" dirty="0"/>
              <a:t>) ---  güldürmek(oldurgan)</a:t>
            </a:r>
          </a:p>
          <a:p>
            <a:pPr>
              <a:lnSpc>
                <a:spcPct val="90000"/>
              </a:lnSpc>
              <a:buFontTx/>
              <a:buNone/>
            </a:pPr>
            <a:r>
              <a:rPr lang="tr-TR" altLang="tr-TR" dirty="0"/>
              <a:t>            ağlamak (</a:t>
            </a:r>
            <a:r>
              <a:rPr lang="tr-TR" altLang="tr-TR" dirty="0" err="1"/>
              <a:t>geçişsiz</a:t>
            </a:r>
            <a:r>
              <a:rPr lang="tr-TR" altLang="tr-TR" dirty="0"/>
              <a:t>) ---  ağlatmak  (oldurgan)</a:t>
            </a:r>
          </a:p>
          <a:p>
            <a:pPr>
              <a:lnSpc>
                <a:spcPct val="90000"/>
              </a:lnSpc>
              <a:buFontTx/>
              <a:buNone/>
            </a:pPr>
            <a:endParaRPr lang="tr-TR" altLang="tr-TR" dirty="0"/>
          </a:p>
          <a:p>
            <a:pPr>
              <a:lnSpc>
                <a:spcPct val="90000"/>
              </a:lnSpc>
              <a:buFontTx/>
              <a:buNone/>
            </a:pPr>
            <a:r>
              <a:rPr lang="tr-TR" altLang="tr-TR" dirty="0"/>
              <a:t>     Milli değerlerimizi yaşatmalıyız. (oldurgan fiil)</a:t>
            </a:r>
          </a:p>
          <a:p>
            <a:pPr>
              <a:lnSpc>
                <a:spcPct val="90000"/>
              </a:lnSpc>
              <a:buFontTx/>
              <a:buNone/>
            </a:pPr>
            <a:r>
              <a:rPr lang="tr-TR" altLang="tr-TR" dirty="0"/>
              <a:t> </a:t>
            </a:r>
            <a:endParaRPr lang="en-US" altLang="tr-TR" dirty="0"/>
          </a:p>
        </p:txBody>
      </p:sp>
      <p:sp>
        <p:nvSpPr>
          <p:cNvPr id="22530" name="Rectangle 2"/>
          <p:cNvSpPr>
            <a:spLocks noGrp="1" noChangeArrowheads="1"/>
          </p:cNvSpPr>
          <p:nvPr>
            <p:ph type="title"/>
          </p:nvPr>
        </p:nvSpPr>
        <p:spPr>
          <a:xfrm>
            <a:off x="685800" y="304800"/>
            <a:ext cx="7772400" cy="838200"/>
          </a:xfrm>
        </p:spPr>
        <p:txBody>
          <a:bodyPr/>
          <a:lstStyle/>
          <a:p>
            <a:r>
              <a:rPr lang="tr-TR" altLang="tr-TR"/>
              <a:t>Oldurgan Fiiller</a:t>
            </a:r>
            <a:endParaRPr lang="en-US" alt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p:txBody>
          <a:bodyPr/>
          <a:lstStyle/>
          <a:p>
            <a:pPr>
              <a:buFontTx/>
              <a:buNone/>
            </a:pPr>
            <a:r>
              <a:rPr lang="tr-TR" altLang="tr-TR" dirty="0"/>
              <a:t>     Geçişli bir fiilin </a:t>
            </a:r>
            <a:r>
              <a:rPr lang="tr-TR" altLang="tr-TR" dirty="0" err="1"/>
              <a:t>ettirgenlik</a:t>
            </a:r>
            <a:r>
              <a:rPr lang="tr-TR" altLang="tr-TR" dirty="0"/>
              <a:t> ekleriyle </a:t>
            </a:r>
            <a:r>
              <a:rPr lang="tr-TR" altLang="tr-TR" dirty="0" err="1"/>
              <a:t>geçişlilik</a:t>
            </a:r>
            <a:r>
              <a:rPr lang="tr-TR" altLang="tr-TR" dirty="0"/>
              <a:t> derecesinin arttırılmış olduğu fiillere “ettirgen fiiller” denir. Bir fiilin ettirgen olabilmesi için ilk şart, o fiilin geçişli olmasıdır.</a:t>
            </a:r>
          </a:p>
          <a:p>
            <a:pPr>
              <a:buFontTx/>
              <a:buNone/>
            </a:pPr>
            <a:r>
              <a:rPr lang="tr-TR" altLang="tr-TR" dirty="0"/>
              <a:t>  </a:t>
            </a:r>
            <a:endParaRPr lang="tr-TR" altLang="tr-TR" dirty="0" smtClean="0"/>
          </a:p>
          <a:p>
            <a:pPr>
              <a:buFontTx/>
              <a:buNone/>
            </a:pPr>
            <a:r>
              <a:rPr lang="tr-TR" altLang="tr-TR" dirty="0" smtClean="0"/>
              <a:t> </a:t>
            </a:r>
            <a:r>
              <a:rPr lang="tr-TR" altLang="tr-TR" dirty="0"/>
              <a:t>Ettirgen fiiller geçişli fiiller üzerine  </a:t>
            </a:r>
            <a:r>
              <a:rPr lang="tr-TR" altLang="tr-TR" b="1" dirty="0">
                <a:solidFill>
                  <a:srgbClr val="FF0000"/>
                </a:solidFill>
              </a:rPr>
              <a:t>“-t-,-r-, -</a:t>
            </a:r>
            <a:r>
              <a:rPr lang="tr-TR" altLang="tr-TR" b="1" dirty="0" err="1">
                <a:solidFill>
                  <a:srgbClr val="FF0000"/>
                </a:solidFill>
              </a:rPr>
              <a:t>dır</a:t>
            </a:r>
            <a:r>
              <a:rPr lang="tr-TR" altLang="tr-TR" b="1" dirty="0">
                <a:solidFill>
                  <a:srgbClr val="FF0000"/>
                </a:solidFill>
              </a:rPr>
              <a:t>-” </a:t>
            </a:r>
            <a:r>
              <a:rPr lang="tr-TR" altLang="tr-TR" dirty="0"/>
              <a:t>ekleri getirilerek yapılır. </a:t>
            </a:r>
            <a:endParaRPr lang="en-US" altLang="tr-TR" dirty="0"/>
          </a:p>
        </p:txBody>
      </p:sp>
      <p:sp>
        <p:nvSpPr>
          <p:cNvPr id="23554" name="Rectangle 2"/>
          <p:cNvSpPr>
            <a:spLocks noGrp="1" noChangeArrowheads="1"/>
          </p:cNvSpPr>
          <p:nvPr>
            <p:ph type="title"/>
          </p:nvPr>
        </p:nvSpPr>
        <p:spPr/>
        <p:txBody>
          <a:bodyPr/>
          <a:lstStyle/>
          <a:p>
            <a:r>
              <a:rPr lang="tr-TR" altLang="tr-TR"/>
              <a:t>4- Ettirgen Fiiller</a:t>
            </a:r>
            <a:endParaRPr lang="en-US"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additive="base">
                                        <p:cTn id="7" dur="500" fill="hold"/>
                                        <p:tgtEl>
                                          <p:spTgt spid="23554"/>
                                        </p:tgtEl>
                                        <p:attrNameLst>
                                          <p:attrName>ppt_x</p:attrName>
                                        </p:attrNameLst>
                                      </p:cBhvr>
                                      <p:tavLst>
                                        <p:tav tm="0">
                                          <p:val>
                                            <p:strVal val="0-#ppt_w/2"/>
                                          </p:val>
                                        </p:tav>
                                        <p:tav tm="100000">
                                          <p:val>
                                            <p:strVal val="#ppt_x"/>
                                          </p:val>
                                        </p:tav>
                                      </p:tavLst>
                                    </p:anim>
                                    <p:anim calcmode="lin" valueType="num">
                                      <p:cBhvr additive="base">
                                        <p:cTn id="8" dur="500" fill="hold"/>
                                        <p:tgtEl>
                                          <p:spTgt spid="2355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23555">
                                            <p:txEl>
                                              <p:pRg st="0" end="0"/>
                                            </p:txEl>
                                          </p:spTgt>
                                        </p:tgtEl>
                                        <p:attrNameLst>
                                          <p:attrName>style.visibility</p:attrName>
                                        </p:attrNameLst>
                                      </p:cBhvr>
                                      <p:to>
                                        <p:strVal val="visible"/>
                                      </p:to>
                                    </p:set>
                                    <p:anim calcmode="lin" valueType="num">
                                      <p:cBhvr additive="base">
                                        <p:cTn id="13" dur="500" fill="hold"/>
                                        <p:tgtEl>
                                          <p:spTgt spid="23555">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35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23555">
                                            <p:txEl>
                                              <p:pRg st="1" end="1"/>
                                            </p:txEl>
                                          </p:spTgt>
                                        </p:tgtEl>
                                        <p:attrNameLst>
                                          <p:attrName>style.visibility</p:attrName>
                                        </p:attrNameLst>
                                      </p:cBhvr>
                                      <p:to>
                                        <p:strVal val="visible"/>
                                      </p:to>
                                    </p:set>
                                    <p:anim calcmode="lin" valueType="num">
                                      <p:cBhvr additive="base">
                                        <p:cTn id="19" dur="500" fill="hold"/>
                                        <p:tgtEl>
                                          <p:spTgt spid="23555">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35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23555">
                                            <p:txEl>
                                              <p:pRg st="2" end="2"/>
                                            </p:txEl>
                                          </p:spTgt>
                                        </p:tgtEl>
                                        <p:attrNameLst>
                                          <p:attrName>style.visibility</p:attrName>
                                        </p:attrNameLst>
                                      </p:cBhvr>
                                      <p:to>
                                        <p:strVal val="visible"/>
                                      </p:to>
                                    </p:set>
                                    <p:anim calcmode="lin" valueType="num">
                                      <p:cBhvr additive="base">
                                        <p:cTn id="25" dur="500" fill="hold"/>
                                        <p:tgtEl>
                                          <p:spTgt spid="23555">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355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P spid="23554"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381000" y="1981200"/>
            <a:ext cx="8534400" cy="4114800"/>
          </a:xfrm>
        </p:spPr>
        <p:txBody>
          <a:bodyPr/>
          <a:lstStyle/>
          <a:p>
            <a:pPr>
              <a:buFontTx/>
              <a:buNone/>
            </a:pPr>
            <a:r>
              <a:rPr lang="tr-TR" altLang="tr-TR" dirty="0"/>
              <a:t> </a:t>
            </a:r>
            <a:endParaRPr lang="tr-TR" altLang="tr-TR" dirty="0" smtClean="0"/>
          </a:p>
          <a:p>
            <a:pPr>
              <a:buFontTx/>
              <a:buNone/>
            </a:pPr>
            <a:r>
              <a:rPr lang="tr-TR" altLang="tr-TR" dirty="0" smtClean="0"/>
              <a:t> </a:t>
            </a:r>
            <a:r>
              <a:rPr lang="tr-TR" altLang="tr-TR" dirty="0">
                <a:solidFill>
                  <a:srgbClr val="FF0000"/>
                </a:solidFill>
              </a:rPr>
              <a:t>Ettirgen Fiil = Geçişli fiil + -t, -r, -</a:t>
            </a:r>
            <a:r>
              <a:rPr lang="tr-TR" altLang="tr-TR" dirty="0" err="1">
                <a:solidFill>
                  <a:srgbClr val="FF0000"/>
                </a:solidFill>
              </a:rPr>
              <a:t>dır</a:t>
            </a:r>
            <a:endParaRPr lang="tr-TR" altLang="tr-TR" dirty="0">
              <a:solidFill>
                <a:srgbClr val="FF0000"/>
              </a:solidFill>
            </a:endParaRPr>
          </a:p>
          <a:p>
            <a:pPr>
              <a:buFontTx/>
              <a:buNone/>
            </a:pPr>
            <a:r>
              <a:rPr lang="tr-TR" altLang="tr-TR" dirty="0"/>
              <a:t>   </a:t>
            </a:r>
          </a:p>
          <a:p>
            <a:pPr>
              <a:buFontTx/>
              <a:buNone/>
            </a:pPr>
            <a:r>
              <a:rPr lang="tr-TR" altLang="tr-TR" dirty="0"/>
              <a:t>   yazmak (geçişli fiil) ---  yazdırmak  (ettirgen fiil)</a:t>
            </a:r>
          </a:p>
          <a:p>
            <a:pPr>
              <a:buFontTx/>
              <a:buNone/>
            </a:pPr>
            <a:r>
              <a:rPr lang="tr-TR" altLang="tr-TR" dirty="0"/>
              <a:t>   okumak (geçişli fiil) ---  okutmak     (ettirgen fiil)</a:t>
            </a:r>
          </a:p>
          <a:p>
            <a:pPr>
              <a:buFontTx/>
              <a:buNone/>
            </a:pPr>
            <a:r>
              <a:rPr lang="tr-TR" altLang="tr-TR" dirty="0"/>
              <a:t>    </a:t>
            </a:r>
            <a:endParaRPr lang="tr-TR" altLang="tr-TR" dirty="0" smtClean="0"/>
          </a:p>
          <a:p>
            <a:r>
              <a:rPr lang="tr-TR" altLang="tr-TR" dirty="0" smtClean="0"/>
              <a:t>Masayı </a:t>
            </a:r>
            <a:r>
              <a:rPr lang="tr-TR" altLang="tr-TR" dirty="0"/>
              <a:t>bir güzel yıkattı.</a:t>
            </a:r>
          </a:p>
          <a:p>
            <a:r>
              <a:rPr lang="tr-TR" altLang="tr-TR" dirty="0" smtClean="0"/>
              <a:t>Masayı </a:t>
            </a:r>
            <a:r>
              <a:rPr lang="tr-TR" altLang="tr-TR" dirty="0"/>
              <a:t>ablasına çözdürdü.</a:t>
            </a:r>
            <a:endParaRPr lang="en-US" altLang="tr-TR" dirty="0"/>
          </a:p>
        </p:txBody>
      </p:sp>
      <p:sp>
        <p:nvSpPr>
          <p:cNvPr id="24578" name="Rectangle 2"/>
          <p:cNvSpPr>
            <a:spLocks noGrp="1" noChangeArrowheads="1"/>
          </p:cNvSpPr>
          <p:nvPr>
            <p:ph type="title"/>
          </p:nvPr>
        </p:nvSpPr>
        <p:spPr/>
        <p:txBody>
          <a:bodyPr/>
          <a:lstStyle/>
          <a:p>
            <a:r>
              <a:rPr lang="tr-TR" altLang="tr-TR"/>
              <a:t>Ettirgen Fiiller</a:t>
            </a:r>
            <a:endParaRPr lang="en-US"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additive="base">
                                        <p:cTn id="7" dur="500" fill="hold"/>
                                        <p:tgtEl>
                                          <p:spTgt spid="24578"/>
                                        </p:tgtEl>
                                        <p:attrNameLst>
                                          <p:attrName>ppt_x</p:attrName>
                                        </p:attrNameLst>
                                      </p:cBhvr>
                                      <p:tavLst>
                                        <p:tav tm="0">
                                          <p:val>
                                            <p:strVal val="0-#ppt_w/2"/>
                                          </p:val>
                                        </p:tav>
                                        <p:tav tm="100000">
                                          <p:val>
                                            <p:strVal val="#ppt_x"/>
                                          </p:val>
                                        </p:tav>
                                      </p:tavLst>
                                    </p:anim>
                                    <p:anim calcmode="lin" valueType="num">
                                      <p:cBhvr additive="base">
                                        <p:cTn id="8" dur="500" fill="hold"/>
                                        <p:tgtEl>
                                          <p:spTgt spid="24578"/>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24579">
                                            <p:txEl>
                                              <p:pRg st="0" end="0"/>
                                            </p:txEl>
                                          </p:spTgt>
                                        </p:tgtEl>
                                        <p:attrNameLst>
                                          <p:attrName>style.visibility</p:attrName>
                                        </p:attrNameLst>
                                      </p:cBhvr>
                                      <p:to>
                                        <p:strVal val="visible"/>
                                      </p:to>
                                    </p:set>
                                    <p:anim calcmode="lin" valueType="num">
                                      <p:cBhvr additive="base">
                                        <p:cTn id="13" dur="500" fill="hold"/>
                                        <p:tgtEl>
                                          <p:spTgt spid="24579">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45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24579">
                                            <p:txEl>
                                              <p:pRg st="1" end="1"/>
                                            </p:txEl>
                                          </p:spTgt>
                                        </p:tgtEl>
                                        <p:attrNameLst>
                                          <p:attrName>style.visibility</p:attrName>
                                        </p:attrNameLst>
                                      </p:cBhvr>
                                      <p:to>
                                        <p:strVal val="visible"/>
                                      </p:to>
                                    </p:set>
                                    <p:anim calcmode="lin" valueType="num">
                                      <p:cBhvr additive="base">
                                        <p:cTn id="19" dur="500" fill="hold"/>
                                        <p:tgtEl>
                                          <p:spTgt spid="24579">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45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24579">
                                            <p:txEl>
                                              <p:pRg st="2" end="2"/>
                                            </p:txEl>
                                          </p:spTgt>
                                        </p:tgtEl>
                                        <p:attrNameLst>
                                          <p:attrName>style.visibility</p:attrName>
                                        </p:attrNameLst>
                                      </p:cBhvr>
                                      <p:to>
                                        <p:strVal val="visible"/>
                                      </p:to>
                                    </p:set>
                                    <p:anim calcmode="lin" valueType="num">
                                      <p:cBhvr additive="base">
                                        <p:cTn id="25" dur="500" fill="hold"/>
                                        <p:tgtEl>
                                          <p:spTgt spid="24579">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45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24579">
                                            <p:txEl>
                                              <p:pRg st="3" end="3"/>
                                            </p:txEl>
                                          </p:spTgt>
                                        </p:tgtEl>
                                        <p:attrNameLst>
                                          <p:attrName>style.visibility</p:attrName>
                                        </p:attrNameLst>
                                      </p:cBhvr>
                                      <p:to>
                                        <p:strVal val="visible"/>
                                      </p:to>
                                    </p:set>
                                    <p:anim calcmode="lin" valueType="num">
                                      <p:cBhvr additive="base">
                                        <p:cTn id="31" dur="500" fill="hold"/>
                                        <p:tgtEl>
                                          <p:spTgt spid="24579">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457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24579">
                                            <p:txEl>
                                              <p:pRg st="4" end="4"/>
                                            </p:txEl>
                                          </p:spTgt>
                                        </p:tgtEl>
                                        <p:attrNameLst>
                                          <p:attrName>style.visibility</p:attrName>
                                        </p:attrNameLst>
                                      </p:cBhvr>
                                      <p:to>
                                        <p:strVal val="visible"/>
                                      </p:to>
                                    </p:set>
                                    <p:anim calcmode="lin" valueType="num">
                                      <p:cBhvr additive="base">
                                        <p:cTn id="37" dur="500" fill="hold"/>
                                        <p:tgtEl>
                                          <p:spTgt spid="24579">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45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24579">
                                            <p:txEl>
                                              <p:pRg st="5" end="5"/>
                                            </p:txEl>
                                          </p:spTgt>
                                        </p:tgtEl>
                                        <p:attrNameLst>
                                          <p:attrName>style.visibility</p:attrName>
                                        </p:attrNameLst>
                                      </p:cBhvr>
                                      <p:to>
                                        <p:strVal val="visible"/>
                                      </p:to>
                                    </p:set>
                                    <p:anim calcmode="lin" valueType="num">
                                      <p:cBhvr additive="base">
                                        <p:cTn id="43" dur="500" fill="hold"/>
                                        <p:tgtEl>
                                          <p:spTgt spid="24579">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457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24579">
                                            <p:txEl>
                                              <p:pRg st="6" end="6"/>
                                            </p:txEl>
                                          </p:spTgt>
                                        </p:tgtEl>
                                        <p:attrNameLst>
                                          <p:attrName>style.visibility</p:attrName>
                                        </p:attrNameLst>
                                      </p:cBhvr>
                                      <p:to>
                                        <p:strVal val="visible"/>
                                      </p:to>
                                    </p:set>
                                    <p:anim calcmode="lin" valueType="num">
                                      <p:cBhvr additive="base">
                                        <p:cTn id="49" dur="500" fill="hold"/>
                                        <p:tgtEl>
                                          <p:spTgt spid="24579">
                                            <p:txEl>
                                              <p:pRg st="6" end="6"/>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2457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6" fill="hold" grpId="0" nodeType="clickEffect">
                                  <p:stCondLst>
                                    <p:cond delay="0"/>
                                  </p:stCondLst>
                                  <p:childTnLst>
                                    <p:set>
                                      <p:cBhvr>
                                        <p:cTn id="54" dur="1" fill="hold">
                                          <p:stCondLst>
                                            <p:cond delay="0"/>
                                          </p:stCondLst>
                                        </p:cTn>
                                        <p:tgtEl>
                                          <p:spTgt spid="24579">
                                            <p:txEl>
                                              <p:pRg st="7" end="7"/>
                                            </p:txEl>
                                          </p:spTgt>
                                        </p:tgtEl>
                                        <p:attrNameLst>
                                          <p:attrName>style.visibility</p:attrName>
                                        </p:attrNameLst>
                                      </p:cBhvr>
                                      <p:to>
                                        <p:strVal val="visible"/>
                                      </p:to>
                                    </p:set>
                                    <p:anim calcmode="lin" valueType="num">
                                      <p:cBhvr additive="base">
                                        <p:cTn id="55" dur="500" fill="hold"/>
                                        <p:tgtEl>
                                          <p:spTgt spid="24579">
                                            <p:txEl>
                                              <p:pRg st="7" end="7"/>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2457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P spid="24578"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685800" y="1981200"/>
            <a:ext cx="7772400" cy="4495800"/>
          </a:xfrm>
        </p:spPr>
        <p:txBody>
          <a:bodyPr/>
          <a:lstStyle/>
          <a:p>
            <a:pPr>
              <a:buFontTx/>
              <a:buNone/>
            </a:pPr>
            <a:r>
              <a:rPr lang="tr-TR" altLang="tr-TR" dirty="0"/>
              <a:t>    </a:t>
            </a:r>
            <a:endParaRPr lang="tr-TR" altLang="tr-TR" dirty="0" smtClean="0"/>
          </a:p>
          <a:p>
            <a:pPr>
              <a:buFontTx/>
              <a:buNone/>
            </a:pPr>
            <a:r>
              <a:rPr lang="tr-TR" altLang="tr-TR" dirty="0" smtClean="0"/>
              <a:t> </a:t>
            </a:r>
            <a:r>
              <a:rPr lang="tr-TR" altLang="tr-TR" dirty="0"/>
              <a:t>1- Fiil çatı ekleri üst üste getirilebilir. Ancak bu işlemde bir sıralama kuralı vardır. Eğer farklı çatı ekleri üst üste getirilecekse edilgenlik eki en sonda bulunmalıdır. Edilgenlik eki diğer çatı eklerinden önce getirilemez. </a:t>
            </a:r>
          </a:p>
          <a:p>
            <a:pPr>
              <a:buFontTx/>
              <a:buNone/>
            </a:pPr>
            <a:r>
              <a:rPr lang="tr-TR" altLang="tr-TR" dirty="0"/>
              <a:t>  </a:t>
            </a:r>
            <a:endParaRPr lang="tr-TR" altLang="tr-TR" dirty="0" smtClean="0"/>
          </a:p>
          <a:p>
            <a:pPr>
              <a:buFontTx/>
              <a:buNone/>
            </a:pPr>
            <a:r>
              <a:rPr lang="tr-TR" altLang="tr-TR" dirty="0" smtClean="0"/>
              <a:t> </a:t>
            </a:r>
            <a:r>
              <a:rPr lang="tr-TR" altLang="tr-TR" b="1" dirty="0"/>
              <a:t>Örnek</a:t>
            </a:r>
            <a:r>
              <a:rPr lang="tr-TR" altLang="tr-TR" dirty="0"/>
              <a:t>: sev-in-</a:t>
            </a:r>
            <a:r>
              <a:rPr lang="tr-TR" altLang="tr-TR" dirty="0" err="1"/>
              <a:t>dir</a:t>
            </a:r>
            <a:r>
              <a:rPr lang="tr-TR" altLang="tr-TR" dirty="0"/>
              <a:t>-il-         sev-il-in-</a:t>
            </a:r>
            <a:r>
              <a:rPr lang="tr-TR" altLang="tr-TR" dirty="0" err="1"/>
              <a:t>dir</a:t>
            </a:r>
            <a:r>
              <a:rPr lang="tr-TR" altLang="tr-TR" dirty="0"/>
              <a:t>-</a:t>
            </a:r>
          </a:p>
          <a:p>
            <a:pPr>
              <a:buFontTx/>
              <a:buNone/>
            </a:pPr>
            <a:r>
              <a:rPr lang="tr-TR" altLang="tr-TR" dirty="0"/>
              <a:t>                  (Doğru)                  (Yanlış)</a:t>
            </a:r>
            <a:endParaRPr lang="en-US" altLang="tr-TR" dirty="0"/>
          </a:p>
        </p:txBody>
      </p:sp>
      <p:sp>
        <p:nvSpPr>
          <p:cNvPr id="25602" name="Rectangle 2"/>
          <p:cNvSpPr>
            <a:spLocks noGrp="1" noChangeArrowheads="1"/>
          </p:cNvSpPr>
          <p:nvPr>
            <p:ph type="title"/>
          </p:nvPr>
        </p:nvSpPr>
        <p:spPr/>
        <p:txBody>
          <a:bodyPr/>
          <a:lstStyle/>
          <a:p>
            <a:r>
              <a:rPr lang="tr-TR" altLang="tr-TR" sz="4400" dirty="0"/>
              <a:t>Fiil Çatılarıyla İlgili Bazı Hususlar:</a:t>
            </a:r>
            <a:endParaRPr lang="en-US" altLang="tr-TR" sz="4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additive="base">
                                        <p:cTn id="7" dur="500" fill="hold"/>
                                        <p:tgtEl>
                                          <p:spTgt spid="25602"/>
                                        </p:tgtEl>
                                        <p:attrNameLst>
                                          <p:attrName>ppt_x</p:attrName>
                                        </p:attrNameLst>
                                      </p:cBhvr>
                                      <p:tavLst>
                                        <p:tav tm="0">
                                          <p:val>
                                            <p:strVal val="0-#ppt_w/2"/>
                                          </p:val>
                                        </p:tav>
                                        <p:tav tm="100000">
                                          <p:val>
                                            <p:strVal val="#ppt_x"/>
                                          </p:val>
                                        </p:tav>
                                      </p:tavLst>
                                    </p:anim>
                                    <p:anim calcmode="lin" valueType="num">
                                      <p:cBhvr additive="base">
                                        <p:cTn id="8" dur="500" fill="hold"/>
                                        <p:tgtEl>
                                          <p:spTgt spid="2560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25603">
                                            <p:txEl>
                                              <p:pRg st="0" end="0"/>
                                            </p:txEl>
                                          </p:spTgt>
                                        </p:tgtEl>
                                        <p:attrNameLst>
                                          <p:attrName>style.visibility</p:attrName>
                                        </p:attrNameLst>
                                      </p:cBhvr>
                                      <p:to>
                                        <p:strVal val="visible"/>
                                      </p:to>
                                    </p:set>
                                    <p:anim calcmode="lin" valueType="num">
                                      <p:cBhvr additive="base">
                                        <p:cTn id="13" dur="500" fill="hold"/>
                                        <p:tgtEl>
                                          <p:spTgt spid="2560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56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25603">
                                            <p:txEl>
                                              <p:pRg st="1" end="1"/>
                                            </p:txEl>
                                          </p:spTgt>
                                        </p:tgtEl>
                                        <p:attrNameLst>
                                          <p:attrName>style.visibility</p:attrName>
                                        </p:attrNameLst>
                                      </p:cBhvr>
                                      <p:to>
                                        <p:strVal val="visible"/>
                                      </p:to>
                                    </p:set>
                                    <p:anim calcmode="lin" valueType="num">
                                      <p:cBhvr additive="base">
                                        <p:cTn id="19" dur="500" fill="hold"/>
                                        <p:tgtEl>
                                          <p:spTgt spid="2560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56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25603">
                                            <p:txEl>
                                              <p:pRg st="2" end="2"/>
                                            </p:txEl>
                                          </p:spTgt>
                                        </p:tgtEl>
                                        <p:attrNameLst>
                                          <p:attrName>style.visibility</p:attrName>
                                        </p:attrNameLst>
                                      </p:cBhvr>
                                      <p:to>
                                        <p:strVal val="visible"/>
                                      </p:to>
                                    </p:set>
                                    <p:anim calcmode="lin" valueType="num">
                                      <p:cBhvr additive="base">
                                        <p:cTn id="25" dur="500" fill="hold"/>
                                        <p:tgtEl>
                                          <p:spTgt spid="2560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56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25603">
                                            <p:txEl>
                                              <p:pRg st="3" end="3"/>
                                            </p:txEl>
                                          </p:spTgt>
                                        </p:tgtEl>
                                        <p:attrNameLst>
                                          <p:attrName>style.visibility</p:attrName>
                                        </p:attrNameLst>
                                      </p:cBhvr>
                                      <p:to>
                                        <p:strVal val="visible"/>
                                      </p:to>
                                    </p:set>
                                    <p:anim calcmode="lin" valueType="num">
                                      <p:cBhvr additive="base">
                                        <p:cTn id="31" dur="500" fill="hold"/>
                                        <p:tgtEl>
                                          <p:spTgt spid="25603">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56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25603">
                                            <p:txEl>
                                              <p:pRg st="4" end="4"/>
                                            </p:txEl>
                                          </p:spTgt>
                                        </p:tgtEl>
                                        <p:attrNameLst>
                                          <p:attrName>style.visibility</p:attrName>
                                        </p:attrNameLst>
                                      </p:cBhvr>
                                      <p:to>
                                        <p:strVal val="visible"/>
                                      </p:to>
                                    </p:set>
                                    <p:anim calcmode="lin" valueType="num">
                                      <p:cBhvr additive="base">
                                        <p:cTn id="37" dur="500" fill="hold"/>
                                        <p:tgtEl>
                                          <p:spTgt spid="25603">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560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P spid="25602"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p:txBody>
          <a:bodyPr/>
          <a:lstStyle/>
          <a:p>
            <a:pPr>
              <a:buFontTx/>
              <a:buNone/>
            </a:pPr>
            <a:r>
              <a:rPr lang="tr-TR" altLang="tr-TR" dirty="0"/>
              <a:t>     </a:t>
            </a:r>
            <a:r>
              <a:rPr lang="tr-TR" altLang="tr-TR" dirty="0" smtClean="0"/>
              <a:t>2- </a:t>
            </a:r>
            <a:r>
              <a:rPr lang="tr-TR" altLang="tr-TR" dirty="0" err="1" smtClean="0"/>
              <a:t>Dönüşlülük</a:t>
            </a:r>
            <a:r>
              <a:rPr lang="tr-TR" altLang="tr-TR" dirty="0"/>
              <a:t>, edilgenlik fiillerinin hiçbiri, işteş fiillerin ise pek çoğu nesne almaz. Yani </a:t>
            </a:r>
            <a:r>
              <a:rPr lang="tr-TR" altLang="tr-TR" dirty="0" err="1"/>
              <a:t>geçişsizdir</a:t>
            </a:r>
            <a:r>
              <a:rPr lang="tr-TR" altLang="tr-TR" dirty="0"/>
              <a:t>. </a:t>
            </a:r>
          </a:p>
          <a:p>
            <a:pPr>
              <a:buFontTx/>
              <a:buNone/>
            </a:pPr>
            <a:r>
              <a:rPr lang="tr-TR" altLang="tr-TR" dirty="0"/>
              <a:t>    </a:t>
            </a:r>
            <a:endParaRPr lang="tr-TR" altLang="tr-TR" dirty="0" smtClean="0"/>
          </a:p>
          <a:p>
            <a:pPr>
              <a:buFontTx/>
              <a:buNone/>
            </a:pPr>
            <a:r>
              <a:rPr lang="tr-TR" altLang="tr-TR" b="1" dirty="0" smtClean="0"/>
              <a:t>Örnek</a:t>
            </a:r>
            <a:r>
              <a:rPr lang="tr-TR" altLang="tr-TR" dirty="0"/>
              <a:t>: </a:t>
            </a:r>
          </a:p>
          <a:p>
            <a:pPr>
              <a:buFontTx/>
              <a:buNone/>
            </a:pPr>
            <a:r>
              <a:rPr lang="tr-TR" altLang="tr-TR" dirty="0"/>
              <a:t>    Ali eve gider gitmez yıkandı. (</a:t>
            </a:r>
            <a:r>
              <a:rPr lang="tr-TR" altLang="tr-TR" dirty="0" err="1"/>
              <a:t>Geçişsiz</a:t>
            </a:r>
            <a:r>
              <a:rPr lang="tr-TR" altLang="tr-TR" dirty="0"/>
              <a:t>)</a:t>
            </a:r>
          </a:p>
          <a:p>
            <a:pPr>
              <a:buFontTx/>
              <a:buNone/>
            </a:pPr>
            <a:r>
              <a:rPr lang="tr-TR" altLang="tr-TR" dirty="0"/>
              <a:t>    Masalar temizlendi. (</a:t>
            </a:r>
            <a:r>
              <a:rPr lang="tr-TR" altLang="tr-TR" dirty="0" err="1"/>
              <a:t>Geçişsiz</a:t>
            </a:r>
            <a:r>
              <a:rPr lang="tr-TR" altLang="tr-TR" dirty="0"/>
              <a:t>) </a:t>
            </a:r>
          </a:p>
          <a:p>
            <a:pPr>
              <a:buFontTx/>
              <a:buNone/>
            </a:pPr>
            <a:r>
              <a:rPr lang="tr-TR" altLang="tr-TR" dirty="0"/>
              <a:t>    Kuzular bahçede meleşiyordu. (</a:t>
            </a:r>
            <a:r>
              <a:rPr lang="tr-TR" altLang="tr-TR" dirty="0" err="1"/>
              <a:t>Geçişsiz</a:t>
            </a:r>
            <a:r>
              <a:rPr lang="tr-TR" altLang="tr-TR" dirty="0"/>
              <a:t>)</a:t>
            </a:r>
            <a:endParaRPr lang="en-US" altLang="tr-TR" dirty="0"/>
          </a:p>
        </p:txBody>
      </p:sp>
      <p:sp>
        <p:nvSpPr>
          <p:cNvPr id="26626" name="Rectangle 2"/>
          <p:cNvSpPr>
            <a:spLocks noGrp="1" noChangeArrowheads="1"/>
          </p:cNvSpPr>
          <p:nvPr>
            <p:ph type="title"/>
          </p:nvPr>
        </p:nvSpPr>
        <p:spPr/>
        <p:txBody>
          <a:bodyPr/>
          <a:lstStyle/>
          <a:p>
            <a:r>
              <a:rPr lang="tr-TR" altLang="tr-TR" sz="4400" dirty="0"/>
              <a:t>Fiil Çatılarıyla İlgili Bazı </a:t>
            </a:r>
            <a:r>
              <a:rPr lang="tr-TR" altLang="tr-TR" sz="4400" dirty="0" err="1"/>
              <a:t>Husular</a:t>
            </a:r>
            <a:endParaRPr lang="en-US" altLang="tr-TR" sz="4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6626"/>
                                        </p:tgtEl>
                                        <p:attrNameLst>
                                          <p:attrName>style.visibility</p:attrName>
                                        </p:attrNameLst>
                                      </p:cBhvr>
                                      <p:to>
                                        <p:strVal val="visible"/>
                                      </p:to>
                                    </p:set>
                                    <p:anim calcmode="lin" valueType="num">
                                      <p:cBhvr additive="base">
                                        <p:cTn id="7" dur="500" fill="hold"/>
                                        <p:tgtEl>
                                          <p:spTgt spid="26626"/>
                                        </p:tgtEl>
                                        <p:attrNameLst>
                                          <p:attrName>ppt_x</p:attrName>
                                        </p:attrNameLst>
                                      </p:cBhvr>
                                      <p:tavLst>
                                        <p:tav tm="0">
                                          <p:val>
                                            <p:strVal val="0-#ppt_w/2"/>
                                          </p:val>
                                        </p:tav>
                                        <p:tav tm="100000">
                                          <p:val>
                                            <p:strVal val="#ppt_x"/>
                                          </p:val>
                                        </p:tav>
                                      </p:tavLst>
                                    </p:anim>
                                    <p:anim calcmode="lin" valueType="num">
                                      <p:cBhvr additive="base">
                                        <p:cTn id="8" dur="500" fill="hold"/>
                                        <p:tgtEl>
                                          <p:spTgt spid="2662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26627">
                                            <p:txEl>
                                              <p:pRg st="0" end="0"/>
                                            </p:txEl>
                                          </p:spTgt>
                                        </p:tgtEl>
                                        <p:attrNameLst>
                                          <p:attrName>style.visibility</p:attrName>
                                        </p:attrNameLst>
                                      </p:cBhvr>
                                      <p:to>
                                        <p:strVal val="visible"/>
                                      </p:to>
                                    </p:set>
                                    <p:anim calcmode="lin" valueType="num">
                                      <p:cBhvr additive="base">
                                        <p:cTn id="13" dur="500" fill="hold"/>
                                        <p:tgtEl>
                                          <p:spTgt spid="26627">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66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26627">
                                            <p:txEl>
                                              <p:pRg st="1" end="1"/>
                                            </p:txEl>
                                          </p:spTgt>
                                        </p:tgtEl>
                                        <p:attrNameLst>
                                          <p:attrName>style.visibility</p:attrName>
                                        </p:attrNameLst>
                                      </p:cBhvr>
                                      <p:to>
                                        <p:strVal val="visible"/>
                                      </p:to>
                                    </p:set>
                                    <p:anim calcmode="lin" valueType="num">
                                      <p:cBhvr additive="base">
                                        <p:cTn id="19" dur="500" fill="hold"/>
                                        <p:tgtEl>
                                          <p:spTgt spid="26627">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66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26627">
                                            <p:txEl>
                                              <p:pRg st="2" end="2"/>
                                            </p:txEl>
                                          </p:spTgt>
                                        </p:tgtEl>
                                        <p:attrNameLst>
                                          <p:attrName>style.visibility</p:attrName>
                                        </p:attrNameLst>
                                      </p:cBhvr>
                                      <p:to>
                                        <p:strVal val="visible"/>
                                      </p:to>
                                    </p:set>
                                    <p:anim calcmode="lin" valueType="num">
                                      <p:cBhvr additive="base">
                                        <p:cTn id="25" dur="500" fill="hold"/>
                                        <p:tgtEl>
                                          <p:spTgt spid="26627">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66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26627">
                                            <p:txEl>
                                              <p:pRg st="3" end="3"/>
                                            </p:txEl>
                                          </p:spTgt>
                                        </p:tgtEl>
                                        <p:attrNameLst>
                                          <p:attrName>style.visibility</p:attrName>
                                        </p:attrNameLst>
                                      </p:cBhvr>
                                      <p:to>
                                        <p:strVal val="visible"/>
                                      </p:to>
                                    </p:set>
                                    <p:anim calcmode="lin" valueType="num">
                                      <p:cBhvr additive="base">
                                        <p:cTn id="31" dur="500" fill="hold"/>
                                        <p:tgtEl>
                                          <p:spTgt spid="26627">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66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26627">
                                            <p:txEl>
                                              <p:pRg st="4" end="4"/>
                                            </p:txEl>
                                          </p:spTgt>
                                        </p:tgtEl>
                                        <p:attrNameLst>
                                          <p:attrName>style.visibility</p:attrName>
                                        </p:attrNameLst>
                                      </p:cBhvr>
                                      <p:to>
                                        <p:strVal val="visible"/>
                                      </p:to>
                                    </p:set>
                                    <p:anim calcmode="lin" valueType="num">
                                      <p:cBhvr additive="base">
                                        <p:cTn id="37" dur="500" fill="hold"/>
                                        <p:tgtEl>
                                          <p:spTgt spid="26627">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66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26627">
                                            <p:txEl>
                                              <p:pRg st="5" end="5"/>
                                            </p:txEl>
                                          </p:spTgt>
                                        </p:tgtEl>
                                        <p:attrNameLst>
                                          <p:attrName>style.visibility</p:attrName>
                                        </p:attrNameLst>
                                      </p:cBhvr>
                                      <p:to>
                                        <p:strVal val="visible"/>
                                      </p:to>
                                    </p:set>
                                    <p:anim calcmode="lin" valueType="num">
                                      <p:cBhvr additive="base">
                                        <p:cTn id="43" dur="500" fill="hold"/>
                                        <p:tgtEl>
                                          <p:spTgt spid="26627">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662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P spid="26626"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762000"/>
            <a:ext cx="7772400" cy="2057400"/>
          </a:xfrm>
        </p:spPr>
        <p:txBody>
          <a:bodyPr/>
          <a:lstStyle/>
          <a:p>
            <a:r>
              <a:rPr lang="tr-TR" altLang="tr-TR" sz="6000"/>
              <a:t>A) Öznelerine Göre Fiil Çatıları</a:t>
            </a:r>
            <a:endParaRPr lang="en-US" altLang="tr-TR" sz="6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500" fill="hold"/>
                                        <p:tgtEl>
                                          <p:spTgt spid="5122"/>
                                        </p:tgtEl>
                                        <p:attrNameLst>
                                          <p:attrName>ppt_x</p:attrName>
                                        </p:attrNameLst>
                                      </p:cBhvr>
                                      <p:tavLst>
                                        <p:tav tm="0">
                                          <p:val>
                                            <p:strVal val="0-#ppt_w/2"/>
                                          </p:val>
                                        </p:tav>
                                        <p:tav tm="100000">
                                          <p:val>
                                            <p:strVal val="#ppt_x"/>
                                          </p:val>
                                        </p:tav>
                                      </p:tavLst>
                                    </p:anim>
                                    <p:anim calcmode="lin" valueType="num">
                                      <p:cBhvr additive="base">
                                        <p:cTn id="8" dur="500" fill="hold"/>
                                        <p:tgtEl>
                                          <p:spTgt spid="512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p:txBody>
          <a:bodyPr/>
          <a:lstStyle/>
          <a:p>
            <a:pPr>
              <a:buFontTx/>
              <a:buNone/>
            </a:pPr>
            <a:r>
              <a:rPr lang="tr-TR" altLang="tr-TR" dirty="0"/>
              <a:t>     Öznesi belli olan ve fiilin bildirdiği işi bizzat öznenin kendisinin yaptığı fiillerdir.</a:t>
            </a:r>
          </a:p>
          <a:p>
            <a:pPr>
              <a:buFontTx/>
              <a:buNone/>
            </a:pPr>
            <a:r>
              <a:rPr lang="tr-TR" altLang="tr-TR" dirty="0"/>
              <a:t>    </a:t>
            </a:r>
            <a:endParaRPr lang="tr-TR" altLang="tr-TR" dirty="0" smtClean="0"/>
          </a:p>
          <a:p>
            <a:pPr>
              <a:buFontTx/>
              <a:buNone/>
            </a:pPr>
            <a:r>
              <a:rPr lang="tr-TR" altLang="tr-TR" dirty="0" smtClean="0"/>
              <a:t>Örnek</a:t>
            </a:r>
            <a:r>
              <a:rPr lang="tr-TR" altLang="tr-TR" dirty="0"/>
              <a:t>: Bugün  imtihana çalıştı</a:t>
            </a:r>
            <a:r>
              <a:rPr lang="tr-TR" altLang="tr-TR" u="sng" dirty="0"/>
              <a:t>m</a:t>
            </a:r>
            <a:r>
              <a:rPr lang="tr-TR" altLang="tr-TR" dirty="0"/>
              <a:t>.              Gizli Özne: Ben -- Etken Fiil</a:t>
            </a:r>
          </a:p>
          <a:p>
            <a:pPr>
              <a:buFontTx/>
              <a:buNone/>
            </a:pPr>
            <a:r>
              <a:rPr lang="tr-TR" altLang="tr-TR" dirty="0"/>
              <a:t>  </a:t>
            </a:r>
            <a:endParaRPr lang="tr-TR" altLang="tr-TR" dirty="0" smtClean="0"/>
          </a:p>
          <a:p>
            <a:r>
              <a:rPr lang="tr-TR" altLang="tr-TR" dirty="0" smtClean="0"/>
              <a:t>Ahmet </a:t>
            </a:r>
            <a:r>
              <a:rPr lang="tr-TR" altLang="tr-TR" dirty="0"/>
              <a:t>yarın Antalya’ya gidecekmiş.-- Etken</a:t>
            </a:r>
          </a:p>
          <a:p>
            <a:r>
              <a:rPr lang="tr-TR" altLang="tr-TR" dirty="0"/>
              <a:t> </a:t>
            </a:r>
            <a:r>
              <a:rPr lang="tr-TR" altLang="tr-TR" dirty="0" smtClean="0"/>
              <a:t>Yağmur </a:t>
            </a:r>
            <a:r>
              <a:rPr lang="tr-TR" altLang="tr-TR" dirty="0"/>
              <a:t>yağıyor şırıl şırıl. -- Etken</a:t>
            </a:r>
          </a:p>
          <a:p>
            <a:r>
              <a:rPr lang="tr-TR" altLang="tr-TR" dirty="0"/>
              <a:t> </a:t>
            </a:r>
            <a:r>
              <a:rPr lang="tr-TR" altLang="tr-TR" dirty="0" smtClean="0"/>
              <a:t>Yapraklar </a:t>
            </a:r>
            <a:r>
              <a:rPr lang="tr-TR" altLang="tr-TR" dirty="0"/>
              <a:t>sarardı. -- Etken</a:t>
            </a:r>
            <a:endParaRPr lang="en-US" altLang="tr-TR" dirty="0"/>
          </a:p>
        </p:txBody>
      </p:sp>
      <p:sp>
        <p:nvSpPr>
          <p:cNvPr id="6146" name="Rectangle 2"/>
          <p:cNvSpPr>
            <a:spLocks noGrp="1" noChangeArrowheads="1"/>
          </p:cNvSpPr>
          <p:nvPr>
            <p:ph type="title"/>
          </p:nvPr>
        </p:nvSpPr>
        <p:spPr/>
        <p:txBody>
          <a:bodyPr/>
          <a:lstStyle/>
          <a:p>
            <a:r>
              <a:rPr lang="tr-TR" altLang="tr-TR" sz="5400" dirty="0" smtClean="0"/>
              <a:t>1- Etken </a:t>
            </a:r>
            <a:r>
              <a:rPr lang="tr-TR" altLang="tr-TR" sz="5400" dirty="0"/>
              <a:t>Fiiller</a:t>
            </a:r>
            <a:endParaRPr lang="en-US" altLang="tr-TR" sz="5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500" fill="hold"/>
                                        <p:tgtEl>
                                          <p:spTgt spid="6146"/>
                                        </p:tgtEl>
                                        <p:attrNameLst>
                                          <p:attrName>ppt_x</p:attrName>
                                        </p:attrNameLst>
                                      </p:cBhvr>
                                      <p:tavLst>
                                        <p:tav tm="0">
                                          <p:val>
                                            <p:strVal val="0-#ppt_w/2"/>
                                          </p:val>
                                        </p:tav>
                                        <p:tav tm="100000">
                                          <p:val>
                                            <p:strVal val="#ppt_x"/>
                                          </p:val>
                                        </p:tav>
                                      </p:tavLst>
                                    </p:anim>
                                    <p:anim calcmode="lin" valueType="num">
                                      <p:cBhvr additive="base">
                                        <p:cTn id="8" dur="500" fill="hold"/>
                                        <p:tgtEl>
                                          <p:spTgt spid="614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6147">
                                            <p:txEl>
                                              <p:pRg st="0" end="0"/>
                                            </p:txEl>
                                          </p:spTgt>
                                        </p:tgtEl>
                                        <p:attrNameLst>
                                          <p:attrName>style.visibility</p:attrName>
                                        </p:attrNameLst>
                                      </p:cBhvr>
                                      <p:to>
                                        <p:strVal val="visible"/>
                                      </p:to>
                                    </p:set>
                                    <p:anim calcmode="lin" valueType="num">
                                      <p:cBhvr additive="base">
                                        <p:cTn id="13" dur="500" fill="hold"/>
                                        <p:tgtEl>
                                          <p:spTgt spid="6147">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6147">
                                            <p:txEl>
                                              <p:pRg st="1" end="1"/>
                                            </p:txEl>
                                          </p:spTgt>
                                        </p:tgtEl>
                                        <p:attrNameLst>
                                          <p:attrName>style.visibility</p:attrName>
                                        </p:attrNameLst>
                                      </p:cBhvr>
                                      <p:to>
                                        <p:strVal val="visible"/>
                                      </p:to>
                                    </p:set>
                                    <p:anim calcmode="lin" valueType="num">
                                      <p:cBhvr additive="base">
                                        <p:cTn id="19" dur="500" fill="hold"/>
                                        <p:tgtEl>
                                          <p:spTgt spid="6147">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61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6147">
                                            <p:txEl>
                                              <p:pRg st="2" end="2"/>
                                            </p:txEl>
                                          </p:spTgt>
                                        </p:tgtEl>
                                        <p:attrNameLst>
                                          <p:attrName>style.visibility</p:attrName>
                                        </p:attrNameLst>
                                      </p:cBhvr>
                                      <p:to>
                                        <p:strVal val="visible"/>
                                      </p:to>
                                    </p:set>
                                    <p:anim calcmode="lin" valueType="num">
                                      <p:cBhvr additive="base">
                                        <p:cTn id="25" dur="500" fill="hold"/>
                                        <p:tgtEl>
                                          <p:spTgt spid="6147">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61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6147">
                                            <p:txEl>
                                              <p:pRg st="3" end="3"/>
                                            </p:txEl>
                                          </p:spTgt>
                                        </p:tgtEl>
                                        <p:attrNameLst>
                                          <p:attrName>style.visibility</p:attrName>
                                        </p:attrNameLst>
                                      </p:cBhvr>
                                      <p:to>
                                        <p:strVal val="visible"/>
                                      </p:to>
                                    </p:set>
                                    <p:anim calcmode="lin" valueType="num">
                                      <p:cBhvr additive="base">
                                        <p:cTn id="31" dur="500" fill="hold"/>
                                        <p:tgtEl>
                                          <p:spTgt spid="6147">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614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6147">
                                            <p:txEl>
                                              <p:pRg st="4" end="4"/>
                                            </p:txEl>
                                          </p:spTgt>
                                        </p:tgtEl>
                                        <p:attrNameLst>
                                          <p:attrName>style.visibility</p:attrName>
                                        </p:attrNameLst>
                                      </p:cBhvr>
                                      <p:to>
                                        <p:strVal val="visible"/>
                                      </p:to>
                                    </p:set>
                                    <p:anim calcmode="lin" valueType="num">
                                      <p:cBhvr additive="base">
                                        <p:cTn id="37" dur="500" fill="hold"/>
                                        <p:tgtEl>
                                          <p:spTgt spid="6147">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614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6147">
                                            <p:txEl>
                                              <p:pRg st="5" end="5"/>
                                            </p:txEl>
                                          </p:spTgt>
                                        </p:tgtEl>
                                        <p:attrNameLst>
                                          <p:attrName>style.visibility</p:attrName>
                                        </p:attrNameLst>
                                      </p:cBhvr>
                                      <p:to>
                                        <p:strVal val="visible"/>
                                      </p:to>
                                    </p:set>
                                    <p:anim calcmode="lin" valueType="num">
                                      <p:cBhvr additive="base">
                                        <p:cTn id="43" dur="500" fill="hold"/>
                                        <p:tgtEl>
                                          <p:spTgt spid="6147">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614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6147">
                                            <p:txEl>
                                              <p:pRg st="6" end="6"/>
                                            </p:txEl>
                                          </p:spTgt>
                                        </p:tgtEl>
                                        <p:attrNameLst>
                                          <p:attrName>style.visibility</p:attrName>
                                        </p:attrNameLst>
                                      </p:cBhvr>
                                      <p:to>
                                        <p:strVal val="visible"/>
                                      </p:to>
                                    </p:set>
                                    <p:anim calcmode="lin" valueType="num">
                                      <p:cBhvr additive="base">
                                        <p:cTn id="49" dur="500" fill="hold"/>
                                        <p:tgtEl>
                                          <p:spTgt spid="6147">
                                            <p:txEl>
                                              <p:pRg st="6" end="6"/>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614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P spid="6146"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685800" y="1143000"/>
            <a:ext cx="7696200" cy="5486400"/>
          </a:xfrm>
        </p:spPr>
        <p:txBody>
          <a:bodyPr/>
          <a:lstStyle/>
          <a:p>
            <a:pPr>
              <a:lnSpc>
                <a:spcPct val="90000"/>
              </a:lnSpc>
              <a:buFontTx/>
              <a:buNone/>
            </a:pPr>
            <a:r>
              <a:rPr lang="tr-TR" altLang="tr-TR" sz="2800" dirty="0"/>
              <a:t>    </a:t>
            </a:r>
            <a:endParaRPr lang="tr-TR" altLang="tr-TR" sz="2800" dirty="0" smtClean="0"/>
          </a:p>
          <a:p>
            <a:pPr>
              <a:lnSpc>
                <a:spcPct val="90000"/>
              </a:lnSpc>
              <a:buFontTx/>
              <a:buNone/>
            </a:pPr>
            <a:endParaRPr lang="tr-TR" altLang="tr-TR" sz="2800" dirty="0"/>
          </a:p>
          <a:p>
            <a:pPr>
              <a:lnSpc>
                <a:spcPct val="90000"/>
              </a:lnSpc>
              <a:buFontTx/>
              <a:buNone/>
            </a:pPr>
            <a:r>
              <a:rPr lang="tr-TR" altLang="tr-TR" dirty="0" smtClean="0"/>
              <a:t>Öznesi </a:t>
            </a:r>
            <a:r>
              <a:rPr lang="tr-TR" altLang="tr-TR" dirty="0"/>
              <a:t>belli olmayan ya da nesnesi özne gibi görünen </a:t>
            </a:r>
            <a:r>
              <a:rPr lang="tr-TR" altLang="tr-TR" dirty="0" err="1"/>
              <a:t>fiillerdir.Fiilin</a:t>
            </a:r>
            <a:r>
              <a:rPr lang="tr-TR" altLang="tr-TR" dirty="0"/>
              <a:t> bildirdiği işi özne değil de başkası yapıyorsa, özne bu işten etkileniyorsa fiil edilgendir. </a:t>
            </a:r>
          </a:p>
          <a:p>
            <a:pPr>
              <a:lnSpc>
                <a:spcPct val="90000"/>
              </a:lnSpc>
              <a:buFontTx/>
              <a:buNone/>
            </a:pPr>
            <a:r>
              <a:rPr lang="tr-TR" altLang="tr-TR" dirty="0"/>
              <a:t>   </a:t>
            </a:r>
            <a:endParaRPr lang="tr-TR" altLang="tr-TR" dirty="0" smtClean="0"/>
          </a:p>
          <a:p>
            <a:pPr>
              <a:lnSpc>
                <a:spcPct val="90000"/>
              </a:lnSpc>
              <a:buFontTx/>
              <a:buNone/>
            </a:pPr>
            <a:r>
              <a:rPr lang="tr-TR" altLang="tr-TR" dirty="0" smtClean="0"/>
              <a:t>Örnek</a:t>
            </a:r>
            <a:r>
              <a:rPr lang="tr-TR" altLang="tr-TR" dirty="0"/>
              <a:t>: Sınıflar temizlendi.(temizleyen yani özne belli değil) -- Edilgen Fiil</a:t>
            </a:r>
          </a:p>
          <a:p>
            <a:pPr>
              <a:lnSpc>
                <a:spcPct val="90000"/>
              </a:lnSpc>
              <a:buFontTx/>
              <a:buNone/>
            </a:pPr>
            <a:r>
              <a:rPr lang="tr-TR" altLang="tr-TR" dirty="0"/>
              <a:t>   </a:t>
            </a:r>
          </a:p>
          <a:p>
            <a:pPr>
              <a:lnSpc>
                <a:spcPct val="90000"/>
              </a:lnSpc>
              <a:buFontTx/>
              <a:buNone/>
            </a:pPr>
            <a:r>
              <a:rPr lang="tr-TR" altLang="tr-TR" dirty="0"/>
              <a:t>     Edilgen fiiller birtakım eklerle yapılır.   Bunlar: </a:t>
            </a:r>
            <a:r>
              <a:rPr lang="tr-TR" altLang="tr-TR" b="1" dirty="0">
                <a:solidFill>
                  <a:srgbClr val="FF0000"/>
                </a:solidFill>
              </a:rPr>
              <a:t>“-n </a:t>
            </a:r>
            <a:r>
              <a:rPr lang="tr-TR" altLang="tr-TR" b="1" dirty="0" err="1">
                <a:solidFill>
                  <a:srgbClr val="FF0000"/>
                </a:solidFill>
              </a:rPr>
              <a:t>ın</a:t>
            </a:r>
            <a:r>
              <a:rPr lang="tr-TR" altLang="tr-TR" b="1" dirty="0">
                <a:solidFill>
                  <a:srgbClr val="FF0000"/>
                </a:solidFill>
              </a:rPr>
              <a:t>,-in,-un,-ün,-</a:t>
            </a:r>
            <a:r>
              <a:rPr lang="tr-TR" altLang="tr-TR" b="1" dirty="0" err="1">
                <a:solidFill>
                  <a:srgbClr val="FF0000"/>
                </a:solidFill>
              </a:rPr>
              <a:t>ıl</a:t>
            </a:r>
            <a:r>
              <a:rPr lang="tr-TR" altLang="tr-TR" b="1" dirty="0">
                <a:solidFill>
                  <a:srgbClr val="FF0000"/>
                </a:solidFill>
              </a:rPr>
              <a:t>,-il,-</a:t>
            </a:r>
            <a:r>
              <a:rPr lang="tr-TR" altLang="tr-TR" b="1" dirty="0" err="1">
                <a:solidFill>
                  <a:srgbClr val="FF0000"/>
                </a:solidFill>
              </a:rPr>
              <a:t>ul</a:t>
            </a:r>
            <a:r>
              <a:rPr lang="tr-TR" altLang="tr-TR" b="1" dirty="0">
                <a:solidFill>
                  <a:srgbClr val="FF0000"/>
                </a:solidFill>
              </a:rPr>
              <a:t>,-</a:t>
            </a:r>
            <a:r>
              <a:rPr lang="tr-TR" altLang="tr-TR" b="1" dirty="0" err="1">
                <a:solidFill>
                  <a:srgbClr val="FF0000"/>
                </a:solidFill>
              </a:rPr>
              <a:t>ül”</a:t>
            </a:r>
            <a:r>
              <a:rPr lang="tr-TR" altLang="tr-TR" dirty="0" err="1"/>
              <a:t>dür</a:t>
            </a:r>
            <a:r>
              <a:rPr lang="tr-TR" altLang="tr-TR" dirty="0"/>
              <a:t>.</a:t>
            </a:r>
          </a:p>
          <a:p>
            <a:pPr>
              <a:lnSpc>
                <a:spcPct val="90000"/>
              </a:lnSpc>
              <a:buFontTx/>
              <a:buNone/>
            </a:pPr>
            <a:r>
              <a:rPr lang="tr-TR" altLang="tr-TR" dirty="0"/>
              <a:t>    Ağaç devr</a:t>
            </a:r>
            <a:r>
              <a:rPr lang="tr-TR" altLang="tr-TR" u="sng" dirty="0"/>
              <a:t>il</a:t>
            </a:r>
            <a:r>
              <a:rPr lang="tr-TR" altLang="tr-TR" dirty="0"/>
              <a:t>di. Tavşan vur</a:t>
            </a:r>
            <a:r>
              <a:rPr lang="tr-TR" altLang="tr-TR" u="sng" dirty="0"/>
              <a:t>ul</a:t>
            </a:r>
            <a:r>
              <a:rPr lang="tr-TR" altLang="tr-TR" dirty="0"/>
              <a:t>du.</a:t>
            </a:r>
          </a:p>
          <a:p>
            <a:pPr>
              <a:lnSpc>
                <a:spcPct val="90000"/>
              </a:lnSpc>
              <a:buFontTx/>
              <a:buNone/>
            </a:pPr>
            <a:r>
              <a:rPr lang="tr-TR" altLang="tr-TR" dirty="0"/>
              <a:t>    Sınıfın tahtası boya</a:t>
            </a:r>
            <a:r>
              <a:rPr lang="tr-TR" altLang="tr-TR" u="sng" dirty="0"/>
              <a:t>n</a:t>
            </a:r>
            <a:r>
              <a:rPr lang="tr-TR" altLang="tr-TR" dirty="0"/>
              <a:t>dı.</a:t>
            </a:r>
          </a:p>
          <a:p>
            <a:pPr>
              <a:lnSpc>
                <a:spcPct val="90000"/>
              </a:lnSpc>
              <a:buFontTx/>
              <a:buNone/>
            </a:pPr>
            <a:endParaRPr lang="en-US" altLang="tr-TR" dirty="0"/>
          </a:p>
        </p:txBody>
      </p:sp>
      <p:sp>
        <p:nvSpPr>
          <p:cNvPr id="8194" name="Rectangle 2"/>
          <p:cNvSpPr>
            <a:spLocks noGrp="1" noChangeArrowheads="1"/>
          </p:cNvSpPr>
          <p:nvPr>
            <p:ph type="title"/>
          </p:nvPr>
        </p:nvSpPr>
        <p:spPr>
          <a:xfrm>
            <a:off x="685800" y="381000"/>
            <a:ext cx="7772400" cy="762000"/>
          </a:xfrm>
        </p:spPr>
        <p:txBody>
          <a:bodyPr/>
          <a:lstStyle/>
          <a:p>
            <a:r>
              <a:rPr lang="tr-TR" altLang="tr-TR"/>
              <a:t>2- Edilgen Fiiller</a:t>
            </a:r>
            <a:endParaRPr lang="en-US"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additive="base">
                                        <p:cTn id="7" dur="500" fill="hold"/>
                                        <p:tgtEl>
                                          <p:spTgt spid="8194"/>
                                        </p:tgtEl>
                                        <p:attrNameLst>
                                          <p:attrName>ppt_x</p:attrName>
                                        </p:attrNameLst>
                                      </p:cBhvr>
                                      <p:tavLst>
                                        <p:tav tm="0">
                                          <p:val>
                                            <p:strVal val="0-#ppt_w/2"/>
                                          </p:val>
                                        </p:tav>
                                        <p:tav tm="100000">
                                          <p:val>
                                            <p:strVal val="#ppt_x"/>
                                          </p:val>
                                        </p:tav>
                                      </p:tavLst>
                                    </p:anim>
                                    <p:anim calcmode="lin" valueType="num">
                                      <p:cBhvr additive="base">
                                        <p:cTn id="8" dur="500" fill="hold"/>
                                        <p:tgtEl>
                                          <p:spTgt spid="819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8195">
                                            <p:txEl>
                                              <p:pRg st="0" end="0"/>
                                            </p:txEl>
                                          </p:spTgt>
                                        </p:tgtEl>
                                        <p:attrNameLst>
                                          <p:attrName>style.visibility</p:attrName>
                                        </p:attrNameLst>
                                      </p:cBhvr>
                                      <p:to>
                                        <p:strVal val="visible"/>
                                      </p:to>
                                    </p:set>
                                    <p:anim calcmode="lin" valueType="num">
                                      <p:cBhvr additive="base">
                                        <p:cTn id="13" dur="500" fill="hold"/>
                                        <p:tgtEl>
                                          <p:spTgt spid="8195">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81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anim calcmode="lin" valueType="num">
                                      <p:cBhvr additive="base">
                                        <p:cTn id="19" dur="500" fill="hold"/>
                                        <p:tgtEl>
                                          <p:spTgt spid="819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81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8195">
                                            <p:txEl>
                                              <p:pRg st="3" end="3"/>
                                            </p:txEl>
                                          </p:spTgt>
                                        </p:tgtEl>
                                        <p:attrNameLst>
                                          <p:attrName>style.visibility</p:attrName>
                                        </p:attrNameLst>
                                      </p:cBhvr>
                                      <p:to>
                                        <p:strVal val="visible"/>
                                      </p:to>
                                    </p:set>
                                    <p:anim calcmode="lin" valueType="num">
                                      <p:cBhvr additive="base">
                                        <p:cTn id="25" dur="500" fill="hold"/>
                                        <p:tgtEl>
                                          <p:spTgt spid="819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81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8195">
                                            <p:txEl>
                                              <p:pRg st="4" end="4"/>
                                            </p:txEl>
                                          </p:spTgt>
                                        </p:tgtEl>
                                        <p:attrNameLst>
                                          <p:attrName>style.visibility</p:attrName>
                                        </p:attrNameLst>
                                      </p:cBhvr>
                                      <p:to>
                                        <p:strVal val="visible"/>
                                      </p:to>
                                    </p:set>
                                    <p:anim calcmode="lin" valueType="num">
                                      <p:cBhvr additive="base">
                                        <p:cTn id="31" dur="500" fill="hold"/>
                                        <p:tgtEl>
                                          <p:spTgt spid="819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819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8195">
                                            <p:txEl>
                                              <p:pRg st="5" end="5"/>
                                            </p:txEl>
                                          </p:spTgt>
                                        </p:tgtEl>
                                        <p:attrNameLst>
                                          <p:attrName>style.visibility</p:attrName>
                                        </p:attrNameLst>
                                      </p:cBhvr>
                                      <p:to>
                                        <p:strVal val="visible"/>
                                      </p:to>
                                    </p:set>
                                    <p:anim calcmode="lin" valueType="num">
                                      <p:cBhvr additive="base">
                                        <p:cTn id="37" dur="500" fill="hold"/>
                                        <p:tgtEl>
                                          <p:spTgt spid="819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819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8195">
                                            <p:txEl>
                                              <p:pRg st="6" end="6"/>
                                            </p:txEl>
                                          </p:spTgt>
                                        </p:tgtEl>
                                        <p:attrNameLst>
                                          <p:attrName>style.visibility</p:attrName>
                                        </p:attrNameLst>
                                      </p:cBhvr>
                                      <p:to>
                                        <p:strVal val="visible"/>
                                      </p:to>
                                    </p:set>
                                    <p:anim calcmode="lin" valueType="num">
                                      <p:cBhvr additive="base">
                                        <p:cTn id="43" dur="500" fill="hold"/>
                                        <p:tgtEl>
                                          <p:spTgt spid="8195">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819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8195">
                                            <p:txEl>
                                              <p:pRg st="7" end="7"/>
                                            </p:txEl>
                                          </p:spTgt>
                                        </p:tgtEl>
                                        <p:attrNameLst>
                                          <p:attrName>style.visibility</p:attrName>
                                        </p:attrNameLst>
                                      </p:cBhvr>
                                      <p:to>
                                        <p:strVal val="visible"/>
                                      </p:to>
                                    </p:set>
                                    <p:anim calcmode="lin" valueType="num">
                                      <p:cBhvr additive="base">
                                        <p:cTn id="49" dur="500" fill="hold"/>
                                        <p:tgtEl>
                                          <p:spTgt spid="8195">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819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6" fill="hold" grpId="0" nodeType="clickEffect">
                                  <p:stCondLst>
                                    <p:cond delay="0"/>
                                  </p:stCondLst>
                                  <p:childTnLst>
                                    <p:set>
                                      <p:cBhvr>
                                        <p:cTn id="54" dur="1" fill="hold">
                                          <p:stCondLst>
                                            <p:cond delay="0"/>
                                          </p:stCondLst>
                                        </p:cTn>
                                        <p:tgtEl>
                                          <p:spTgt spid="8195">
                                            <p:txEl>
                                              <p:pRg st="8" end="8"/>
                                            </p:txEl>
                                          </p:spTgt>
                                        </p:tgtEl>
                                        <p:attrNameLst>
                                          <p:attrName>style.visibility</p:attrName>
                                        </p:attrNameLst>
                                      </p:cBhvr>
                                      <p:to>
                                        <p:strVal val="visible"/>
                                      </p:to>
                                    </p:set>
                                    <p:anim calcmode="lin" valueType="num">
                                      <p:cBhvr additive="base">
                                        <p:cTn id="55" dur="500" fill="hold"/>
                                        <p:tgtEl>
                                          <p:spTgt spid="8195">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819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P spid="819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p:txBody>
          <a:bodyPr/>
          <a:lstStyle/>
          <a:p>
            <a:pPr>
              <a:buFontTx/>
              <a:buNone/>
            </a:pPr>
            <a:r>
              <a:rPr lang="tr-TR" altLang="tr-TR" dirty="0"/>
              <a:t>      Bir fiilin, birden fazla özne tarafından birlikte veya karşılıklı olarak yapıldığını gösteren fiillerdir. </a:t>
            </a:r>
          </a:p>
          <a:p>
            <a:pPr>
              <a:buFontTx/>
              <a:buNone/>
            </a:pPr>
            <a:r>
              <a:rPr lang="tr-TR" altLang="tr-TR" dirty="0"/>
              <a:t>    </a:t>
            </a:r>
            <a:endParaRPr lang="tr-TR" altLang="tr-TR" dirty="0" smtClean="0"/>
          </a:p>
          <a:p>
            <a:r>
              <a:rPr lang="tr-TR" altLang="tr-TR" dirty="0" smtClean="0"/>
              <a:t>İşteş </a:t>
            </a:r>
            <a:r>
              <a:rPr lang="tr-TR" altLang="tr-TR" dirty="0"/>
              <a:t>fiiller, fiillere </a:t>
            </a:r>
            <a:r>
              <a:rPr lang="tr-TR" altLang="tr-TR" b="1" dirty="0">
                <a:solidFill>
                  <a:srgbClr val="FF0000"/>
                </a:solidFill>
              </a:rPr>
              <a:t>“-ş-</a:t>
            </a:r>
            <a:r>
              <a:rPr lang="tr-TR" altLang="tr-TR" dirty="0">
                <a:solidFill>
                  <a:srgbClr val="FF0000"/>
                </a:solidFill>
              </a:rPr>
              <a:t>” </a:t>
            </a:r>
            <a:r>
              <a:rPr lang="tr-TR" altLang="tr-TR" dirty="0"/>
              <a:t>eki getirilerek türetilir. </a:t>
            </a:r>
          </a:p>
          <a:p>
            <a:r>
              <a:rPr lang="tr-TR" altLang="tr-TR" dirty="0" smtClean="0"/>
              <a:t>İşteş </a:t>
            </a:r>
            <a:r>
              <a:rPr lang="tr-TR" altLang="tr-TR" dirty="0"/>
              <a:t>fiiller işin yapılışına göre iki grupta incelenir.</a:t>
            </a:r>
            <a:endParaRPr lang="en-US" altLang="tr-TR" dirty="0"/>
          </a:p>
        </p:txBody>
      </p:sp>
      <p:sp>
        <p:nvSpPr>
          <p:cNvPr id="9218" name="Rectangle 2"/>
          <p:cNvSpPr>
            <a:spLocks noGrp="1" noChangeArrowheads="1"/>
          </p:cNvSpPr>
          <p:nvPr>
            <p:ph type="title"/>
          </p:nvPr>
        </p:nvSpPr>
        <p:spPr/>
        <p:txBody>
          <a:bodyPr/>
          <a:lstStyle/>
          <a:p>
            <a:r>
              <a:rPr lang="tr-TR" altLang="tr-TR"/>
              <a:t>3- İşteş Fiiller</a:t>
            </a:r>
            <a:endParaRPr lang="en-US"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0-#ppt_w/2"/>
                                          </p:val>
                                        </p:tav>
                                        <p:tav tm="100000">
                                          <p:val>
                                            <p:strVal val="#ppt_x"/>
                                          </p:val>
                                        </p:tav>
                                      </p:tavLst>
                                    </p:anim>
                                    <p:anim calcmode="lin" valueType="num">
                                      <p:cBhvr additive="base">
                                        <p:cTn id="8" dur="500" fill="hold"/>
                                        <p:tgtEl>
                                          <p:spTgt spid="9218"/>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9219">
                                            <p:txEl>
                                              <p:pRg st="0" end="0"/>
                                            </p:txEl>
                                          </p:spTgt>
                                        </p:tgtEl>
                                        <p:attrNameLst>
                                          <p:attrName>style.visibility</p:attrName>
                                        </p:attrNameLst>
                                      </p:cBhvr>
                                      <p:to>
                                        <p:strVal val="visible"/>
                                      </p:to>
                                    </p:set>
                                    <p:anim calcmode="lin" valueType="num">
                                      <p:cBhvr additive="base">
                                        <p:cTn id="13" dur="500" fill="hold"/>
                                        <p:tgtEl>
                                          <p:spTgt spid="9219">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9219">
                                            <p:txEl>
                                              <p:pRg st="1" end="1"/>
                                            </p:txEl>
                                          </p:spTgt>
                                        </p:tgtEl>
                                        <p:attrNameLst>
                                          <p:attrName>style.visibility</p:attrName>
                                        </p:attrNameLst>
                                      </p:cBhvr>
                                      <p:to>
                                        <p:strVal val="visible"/>
                                      </p:to>
                                    </p:set>
                                    <p:anim calcmode="lin" valueType="num">
                                      <p:cBhvr additive="base">
                                        <p:cTn id="19" dur="500" fill="hold"/>
                                        <p:tgtEl>
                                          <p:spTgt spid="9219">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9219">
                                            <p:txEl>
                                              <p:pRg st="2" end="2"/>
                                            </p:txEl>
                                          </p:spTgt>
                                        </p:tgtEl>
                                        <p:attrNameLst>
                                          <p:attrName>style.visibility</p:attrName>
                                        </p:attrNameLst>
                                      </p:cBhvr>
                                      <p:to>
                                        <p:strVal val="visible"/>
                                      </p:to>
                                    </p:set>
                                    <p:anim calcmode="lin" valueType="num">
                                      <p:cBhvr additive="base">
                                        <p:cTn id="25" dur="500" fill="hold"/>
                                        <p:tgtEl>
                                          <p:spTgt spid="9219">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9219">
                                            <p:txEl>
                                              <p:pRg st="3" end="3"/>
                                            </p:txEl>
                                          </p:spTgt>
                                        </p:tgtEl>
                                        <p:attrNameLst>
                                          <p:attrName>style.visibility</p:attrName>
                                        </p:attrNameLst>
                                      </p:cBhvr>
                                      <p:to>
                                        <p:strVal val="visible"/>
                                      </p:to>
                                    </p:set>
                                    <p:anim calcmode="lin" valueType="num">
                                      <p:cBhvr additive="base">
                                        <p:cTn id="31" dur="500" fill="hold"/>
                                        <p:tgtEl>
                                          <p:spTgt spid="9219">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P spid="9218"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p:txBody>
          <a:bodyPr/>
          <a:lstStyle/>
          <a:p>
            <a:pPr>
              <a:buFontTx/>
              <a:buNone/>
            </a:pPr>
            <a:r>
              <a:rPr lang="tr-TR" altLang="tr-TR" dirty="0"/>
              <a:t>    Fiilin, özneler tarafından karşılıklı olarak yapıldığını bildirir. </a:t>
            </a:r>
          </a:p>
          <a:p>
            <a:pPr>
              <a:buFontTx/>
              <a:buNone/>
            </a:pPr>
            <a:r>
              <a:rPr lang="tr-TR" altLang="tr-TR" dirty="0"/>
              <a:t>   </a:t>
            </a:r>
            <a:endParaRPr lang="tr-TR" altLang="tr-TR" dirty="0" smtClean="0"/>
          </a:p>
          <a:p>
            <a:pPr>
              <a:buFontTx/>
              <a:buNone/>
            </a:pPr>
            <a:r>
              <a:rPr lang="tr-TR" altLang="tr-TR" dirty="0" smtClean="0"/>
              <a:t>Örnek</a:t>
            </a:r>
            <a:r>
              <a:rPr lang="tr-TR" altLang="tr-TR" dirty="0"/>
              <a:t>: Okulda onunla hep selamlaşırım.</a:t>
            </a:r>
          </a:p>
          <a:p>
            <a:pPr>
              <a:buFontTx/>
              <a:buNone/>
            </a:pPr>
            <a:r>
              <a:rPr lang="tr-TR" altLang="tr-TR" dirty="0"/>
              <a:t>                Masadaki elmaları paylaştılar.</a:t>
            </a:r>
          </a:p>
          <a:p>
            <a:pPr>
              <a:buFontTx/>
              <a:buNone/>
            </a:pPr>
            <a:r>
              <a:rPr lang="tr-TR" altLang="tr-TR" dirty="0"/>
              <a:t>                Boş yere saatlerce tartıştılar.</a:t>
            </a:r>
          </a:p>
          <a:p>
            <a:pPr>
              <a:buFontTx/>
              <a:buNone/>
            </a:pPr>
            <a:r>
              <a:rPr lang="tr-TR" altLang="tr-TR" dirty="0"/>
              <a:t>                Boksörler çok yaman dövüştüler.</a:t>
            </a:r>
            <a:endParaRPr lang="en-US" altLang="tr-TR" dirty="0"/>
          </a:p>
        </p:txBody>
      </p:sp>
      <p:sp>
        <p:nvSpPr>
          <p:cNvPr id="10242" name="Rectangle 2"/>
          <p:cNvSpPr>
            <a:spLocks noGrp="1" noChangeArrowheads="1"/>
          </p:cNvSpPr>
          <p:nvPr>
            <p:ph type="title"/>
          </p:nvPr>
        </p:nvSpPr>
        <p:spPr/>
        <p:txBody>
          <a:bodyPr/>
          <a:lstStyle/>
          <a:p>
            <a:r>
              <a:rPr lang="tr-TR" altLang="tr-TR" sz="4800" dirty="0"/>
              <a:t>a) Karşılıklı Yapma Bildirir:</a:t>
            </a:r>
            <a:endParaRPr lang="en-US" altLang="tr-TR" sz="4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additive="base">
                                        <p:cTn id="7" dur="500" fill="hold"/>
                                        <p:tgtEl>
                                          <p:spTgt spid="10242"/>
                                        </p:tgtEl>
                                        <p:attrNameLst>
                                          <p:attrName>ppt_x</p:attrName>
                                        </p:attrNameLst>
                                      </p:cBhvr>
                                      <p:tavLst>
                                        <p:tav tm="0">
                                          <p:val>
                                            <p:strVal val="0-#ppt_w/2"/>
                                          </p:val>
                                        </p:tav>
                                        <p:tav tm="100000">
                                          <p:val>
                                            <p:strVal val="#ppt_x"/>
                                          </p:val>
                                        </p:tav>
                                      </p:tavLst>
                                    </p:anim>
                                    <p:anim calcmode="lin" valueType="num">
                                      <p:cBhvr additive="base">
                                        <p:cTn id="8" dur="500" fill="hold"/>
                                        <p:tgtEl>
                                          <p:spTgt spid="1024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0243">
                                            <p:txEl>
                                              <p:pRg st="0" end="0"/>
                                            </p:txEl>
                                          </p:spTgt>
                                        </p:tgtEl>
                                        <p:attrNameLst>
                                          <p:attrName>style.visibility</p:attrName>
                                        </p:attrNameLst>
                                      </p:cBhvr>
                                      <p:to>
                                        <p:strVal val="visible"/>
                                      </p:to>
                                    </p:set>
                                    <p:anim calcmode="lin" valueType="num">
                                      <p:cBhvr additive="base">
                                        <p:cTn id="13" dur="500" fill="hold"/>
                                        <p:tgtEl>
                                          <p:spTgt spid="1024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2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0243">
                                            <p:txEl>
                                              <p:pRg st="1" end="1"/>
                                            </p:txEl>
                                          </p:spTgt>
                                        </p:tgtEl>
                                        <p:attrNameLst>
                                          <p:attrName>style.visibility</p:attrName>
                                        </p:attrNameLst>
                                      </p:cBhvr>
                                      <p:to>
                                        <p:strVal val="visible"/>
                                      </p:to>
                                    </p:set>
                                    <p:anim calcmode="lin" valueType="num">
                                      <p:cBhvr additive="base">
                                        <p:cTn id="19" dur="500" fill="hold"/>
                                        <p:tgtEl>
                                          <p:spTgt spid="1024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2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10243">
                                            <p:txEl>
                                              <p:pRg st="2" end="2"/>
                                            </p:txEl>
                                          </p:spTgt>
                                        </p:tgtEl>
                                        <p:attrNameLst>
                                          <p:attrName>style.visibility</p:attrName>
                                        </p:attrNameLst>
                                      </p:cBhvr>
                                      <p:to>
                                        <p:strVal val="visible"/>
                                      </p:to>
                                    </p:set>
                                    <p:anim calcmode="lin" valueType="num">
                                      <p:cBhvr additive="base">
                                        <p:cTn id="25" dur="500" fill="hold"/>
                                        <p:tgtEl>
                                          <p:spTgt spid="1024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2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10243">
                                            <p:txEl>
                                              <p:pRg st="3" end="3"/>
                                            </p:txEl>
                                          </p:spTgt>
                                        </p:tgtEl>
                                        <p:attrNameLst>
                                          <p:attrName>style.visibility</p:attrName>
                                        </p:attrNameLst>
                                      </p:cBhvr>
                                      <p:to>
                                        <p:strVal val="visible"/>
                                      </p:to>
                                    </p:set>
                                    <p:anim calcmode="lin" valueType="num">
                                      <p:cBhvr additive="base">
                                        <p:cTn id="31" dur="500" fill="hold"/>
                                        <p:tgtEl>
                                          <p:spTgt spid="10243">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02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10243">
                                            <p:txEl>
                                              <p:pRg st="4" end="4"/>
                                            </p:txEl>
                                          </p:spTgt>
                                        </p:tgtEl>
                                        <p:attrNameLst>
                                          <p:attrName>style.visibility</p:attrName>
                                        </p:attrNameLst>
                                      </p:cBhvr>
                                      <p:to>
                                        <p:strVal val="visible"/>
                                      </p:to>
                                    </p:set>
                                    <p:anim calcmode="lin" valueType="num">
                                      <p:cBhvr additive="base">
                                        <p:cTn id="37" dur="500" fill="hold"/>
                                        <p:tgtEl>
                                          <p:spTgt spid="10243">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02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10243">
                                            <p:txEl>
                                              <p:pRg st="5" end="5"/>
                                            </p:txEl>
                                          </p:spTgt>
                                        </p:tgtEl>
                                        <p:attrNameLst>
                                          <p:attrName>style.visibility</p:attrName>
                                        </p:attrNameLst>
                                      </p:cBhvr>
                                      <p:to>
                                        <p:strVal val="visible"/>
                                      </p:to>
                                    </p:set>
                                    <p:anim calcmode="lin" valueType="num">
                                      <p:cBhvr additive="base">
                                        <p:cTn id="43" dur="500" fill="hold"/>
                                        <p:tgtEl>
                                          <p:spTgt spid="10243">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024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P spid="10242"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304800" y="1219200"/>
            <a:ext cx="8153400" cy="4876800"/>
          </a:xfrm>
        </p:spPr>
        <p:txBody>
          <a:bodyPr>
            <a:normAutofit fontScale="92500" lnSpcReduction="10000"/>
          </a:bodyPr>
          <a:lstStyle/>
          <a:p>
            <a:pPr>
              <a:buFontTx/>
              <a:buNone/>
            </a:pPr>
            <a:r>
              <a:rPr lang="tr-TR" altLang="tr-TR" sz="2800" dirty="0"/>
              <a:t>   </a:t>
            </a:r>
            <a:endParaRPr lang="tr-TR" altLang="tr-TR" sz="2800" dirty="0" smtClean="0"/>
          </a:p>
          <a:p>
            <a:pPr>
              <a:buFontTx/>
              <a:buNone/>
            </a:pPr>
            <a:endParaRPr lang="tr-TR" altLang="tr-TR" sz="2800" dirty="0"/>
          </a:p>
          <a:p>
            <a:pPr>
              <a:buFontTx/>
              <a:buNone/>
            </a:pPr>
            <a:r>
              <a:rPr lang="tr-TR" altLang="tr-TR" sz="2800" dirty="0" smtClean="0"/>
              <a:t> </a:t>
            </a:r>
            <a:r>
              <a:rPr lang="tr-TR" altLang="tr-TR" sz="2800" dirty="0"/>
              <a:t>Fiilin, özneler tarafından birlikte, beraber yapıldığını gösterir.</a:t>
            </a:r>
          </a:p>
          <a:p>
            <a:pPr>
              <a:buFontTx/>
              <a:buNone/>
            </a:pPr>
            <a:r>
              <a:rPr lang="tr-TR" altLang="tr-TR" sz="2800" dirty="0"/>
              <a:t>    Örnek: Adama bakıp gülüştüler.</a:t>
            </a:r>
          </a:p>
          <a:p>
            <a:pPr>
              <a:buFontTx/>
              <a:buNone/>
            </a:pPr>
            <a:r>
              <a:rPr lang="tr-TR" altLang="tr-TR" sz="2800" dirty="0"/>
              <a:t>                Kuşlar etrafta uçuşuyor. </a:t>
            </a:r>
          </a:p>
          <a:p>
            <a:pPr>
              <a:buFontTx/>
              <a:buNone/>
            </a:pPr>
            <a:endParaRPr lang="tr-TR" altLang="tr-TR" sz="2800" dirty="0"/>
          </a:p>
          <a:p>
            <a:pPr>
              <a:buFontTx/>
              <a:buNone/>
            </a:pPr>
            <a:r>
              <a:rPr lang="tr-TR" altLang="tr-TR" sz="2800" dirty="0"/>
              <a:t>     Uyarı: İşteş fiiller aynı zamanda bir oluş bildirir. </a:t>
            </a:r>
          </a:p>
          <a:p>
            <a:pPr>
              <a:buFontTx/>
              <a:buNone/>
            </a:pPr>
            <a:r>
              <a:rPr lang="tr-TR" altLang="tr-TR" sz="2800" dirty="0"/>
              <a:t>     Örnek: Çocuk iyi gelişmiş.</a:t>
            </a:r>
          </a:p>
          <a:p>
            <a:pPr>
              <a:buFontTx/>
              <a:buNone/>
            </a:pPr>
            <a:r>
              <a:rPr lang="tr-TR" altLang="tr-TR" sz="2800" dirty="0"/>
              <a:t>                 Memleketimiz iyice güzelleşti.</a:t>
            </a:r>
          </a:p>
          <a:p>
            <a:pPr>
              <a:buFontTx/>
              <a:buNone/>
            </a:pPr>
            <a:r>
              <a:rPr lang="tr-TR" altLang="tr-TR" sz="2800" dirty="0"/>
              <a:t>                 Çamaşırlar beyazlaşmış. </a:t>
            </a:r>
          </a:p>
          <a:p>
            <a:pPr>
              <a:buFontTx/>
              <a:buNone/>
            </a:pPr>
            <a:endParaRPr lang="tr-TR" altLang="tr-TR" sz="2800" dirty="0"/>
          </a:p>
          <a:p>
            <a:pPr>
              <a:buFontTx/>
              <a:buNone/>
            </a:pPr>
            <a:endParaRPr lang="tr-TR" altLang="tr-TR" sz="2800" dirty="0"/>
          </a:p>
          <a:p>
            <a:pPr>
              <a:buFontTx/>
              <a:buNone/>
            </a:pPr>
            <a:endParaRPr lang="en-US" altLang="tr-TR" sz="2800" dirty="0"/>
          </a:p>
        </p:txBody>
      </p:sp>
      <p:sp>
        <p:nvSpPr>
          <p:cNvPr id="11266" name="Rectangle 2"/>
          <p:cNvSpPr>
            <a:spLocks noGrp="1" noChangeArrowheads="1"/>
          </p:cNvSpPr>
          <p:nvPr>
            <p:ph type="title"/>
          </p:nvPr>
        </p:nvSpPr>
        <p:spPr>
          <a:xfrm>
            <a:off x="683568" y="548680"/>
            <a:ext cx="8278688" cy="990600"/>
          </a:xfrm>
        </p:spPr>
        <p:txBody>
          <a:bodyPr/>
          <a:lstStyle/>
          <a:p>
            <a:r>
              <a:rPr lang="tr-TR" altLang="tr-TR" sz="4800" dirty="0"/>
              <a:t>b) Birlikte Yapılma Bildirir:</a:t>
            </a:r>
            <a:endParaRPr lang="en-US" altLang="tr-TR" sz="4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additive="base">
                                        <p:cTn id="7" dur="500" fill="hold"/>
                                        <p:tgtEl>
                                          <p:spTgt spid="11266"/>
                                        </p:tgtEl>
                                        <p:attrNameLst>
                                          <p:attrName>ppt_x</p:attrName>
                                        </p:attrNameLst>
                                      </p:cBhvr>
                                      <p:tavLst>
                                        <p:tav tm="0">
                                          <p:val>
                                            <p:strVal val="0-#ppt_w/2"/>
                                          </p:val>
                                        </p:tav>
                                        <p:tav tm="100000">
                                          <p:val>
                                            <p:strVal val="#ppt_x"/>
                                          </p:val>
                                        </p:tav>
                                      </p:tavLst>
                                    </p:anim>
                                    <p:anim calcmode="lin" valueType="num">
                                      <p:cBhvr additive="base">
                                        <p:cTn id="8" dur="500" fill="hold"/>
                                        <p:tgtEl>
                                          <p:spTgt spid="1126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1267">
                                            <p:txEl>
                                              <p:pRg st="0" end="0"/>
                                            </p:txEl>
                                          </p:spTgt>
                                        </p:tgtEl>
                                        <p:attrNameLst>
                                          <p:attrName>style.visibility</p:attrName>
                                        </p:attrNameLst>
                                      </p:cBhvr>
                                      <p:to>
                                        <p:strVal val="visible"/>
                                      </p:to>
                                    </p:set>
                                    <p:anim calcmode="lin" valueType="num">
                                      <p:cBhvr additive="base">
                                        <p:cTn id="13" dur="500" fill="hold"/>
                                        <p:tgtEl>
                                          <p:spTgt spid="11267">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500" fill="hold"/>
                                        <p:tgtEl>
                                          <p:spTgt spid="1126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11267">
                                            <p:txEl>
                                              <p:pRg st="3" end="3"/>
                                            </p:txEl>
                                          </p:spTgt>
                                        </p:tgtEl>
                                        <p:attrNameLst>
                                          <p:attrName>style.visibility</p:attrName>
                                        </p:attrNameLst>
                                      </p:cBhvr>
                                      <p:to>
                                        <p:strVal val="visible"/>
                                      </p:to>
                                    </p:set>
                                    <p:anim calcmode="lin" valueType="num">
                                      <p:cBhvr additive="base">
                                        <p:cTn id="25" dur="500" fill="hold"/>
                                        <p:tgtEl>
                                          <p:spTgt spid="1126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12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11267">
                                            <p:txEl>
                                              <p:pRg st="4" end="4"/>
                                            </p:txEl>
                                          </p:spTgt>
                                        </p:tgtEl>
                                        <p:attrNameLst>
                                          <p:attrName>style.visibility</p:attrName>
                                        </p:attrNameLst>
                                      </p:cBhvr>
                                      <p:to>
                                        <p:strVal val="visible"/>
                                      </p:to>
                                    </p:set>
                                    <p:anim calcmode="lin" valueType="num">
                                      <p:cBhvr additive="base">
                                        <p:cTn id="31" dur="500" fill="hold"/>
                                        <p:tgtEl>
                                          <p:spTgt spid="1126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126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11267">
                                            <p:txEl>
                                              <p:pRg st="6" end="6"/>
                                            </p:txEl>
                                          </p:spTgt>
                                        </p:tgtEl>
                                        <p:attrNameLst>
                                          <p:attrName>style.visibility</p:attrName>
                                        </p:attrNameLst>
                                      </p:cBhvr>
                                      <p:to>
                                        <p:strVal val="visible"/>
                                      </p:to>
                                    </p:set>
                                    <p:anim calcmode="lin" valueType="num">
                                      <p:cBhvr additive="base">
                                        <p:cTn id="37" dur="500" fill="hold"/>
                                        <p:tgtEl>
                                          <p:spTgt spid="11267">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126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11267">
                                            <p:txEl>
                                              <p:pRg st="7" end="7"/>
                                            </p:txEl>
                                          </p:spTgt>
                                        </p:tgtEl>
                                        <p:attrNameLst>
                                          <p:attrName>style.visibility</p:attrName>
                                        </p:attrNameLst>
                                      </p:cBhvr>
                                      <p:to>
                                        <p:strVal val="visible"/>
                                      </p:to>
                                    </p:set>
                                    <p:anim calcmode="lin" valueType="num">
                                      <p:cBhvr additive="base">
                                        <p:cTn id="43" dur="500" fill="hold"/>
                                        <p:tgtEl>
                                          <p:spTgt spid="11267">
                                            <p:txEl>
                                              <p:pRg st="7" end="7"/>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126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11267">
                                            <p:txEl>
                                              <p:pRg st="8" end="8"/>
                                            </p:txEl>
                                          </p:spTgt>
                                        </p:tgtEl>
                                        <p:attrNameLst>
                                          <p:attrName>style.visibility</p:attrName>
                                        </p:attrNameLst>
                                      </p:cBhvr>
                                      <p:to>
                                        <p:strVal val="visible"/>
                                      </p:to>
                                    </p:set>
                                    <p:anim calcmode="lin" valueType="num">
                                      <p:cBhvr additive="base">
                                        <p:cTn id="49" dur="500" fill="hold"/>
                                        <p:tgtEl>
                                          <p:spTgt spid="11267">
                                            <p:txEl>
                                              <p:pRg st="8" end="8"/>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1126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6" fill="hold" grpId="0" nodeType="clickEffect">
                                  <p:stCondLst>
                                    <p:cond delay="0"/>
                                  </p:stCondLst>
                                  <p:childTnLst>
                                    <p:set>
                                      <p:cBhvr>
                                        <p:cTn id="54" dur="1" fill="hold">
                                          <p:stCondLst>
                                            <p:cond delay="0"/>
                                          </p:stCondLst>
                                        </p:cTn>
                                        <p:tgtEl>
                                          <p:spTgt spid="11267">
                                            <p:txEl>
                                              <p:pRg st="9" end="9"/>
                                            </p:txEl>
                                          </p:spTgt>
                                        </p:tgtEl>
                                        <p:attrNameLst>
                                          <p:attrName>style.visibility</p:attrName>
                                        </p:attrNameLst>
                                      </p:cBhvr>
                                      <p:to>
                                        <p:strVal val="visible"/>
                                      </p:to>
                                    </p:set>
                                    <p:anim calcmode="lin" valueType="num">
                                      <p:cBhvr additive="base">
                                        <p:cTn id="55" dur="500" fill="hold"/>
                                        <p:tgtEl>
                                          <p:spTgt spid="11267">
                                            <p:txEl>
                                              <p:pRg st="9" end="9"/>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1126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P spid="11266"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304800" y="1447800"/>
            <a:ext cx="8153400" cy="5105400"/>
          </a:xfrm>
        </p:spPr>
        <p:txBody>
          <a:bodyPr/>
          <a:lstStyle/>
          <a:p>
            <a:pPr>
              <a:lnSpc>
                <a:spcPct val="90000"/>
              </a:lnSpc>
              <a:buFontTx/>
              <a:buNone/>
            </a:pPr>
            <a:r>
              <a:rPr lang="tr-TR" altLang="tr-TR" dirty="0"/>
              <a:t>  </a:t>
            </a:r>
            <a:endParaRPr lang="tr-TR" altLang="tr-TR" dirty="0" smtClean="0"/>
          </a:p>
          <a:p>
            <a:pPr>
              <a:lnSpc>
                <a:spcPct val="90000"/>
              </a:lnSpc>
              <a:buFontTx/>
              <a:buNone/>
            </a:pPr>
            <a:endParaRPr lang="tr-TR" altLang="tr-TR" dirty="0"/>
          </a:p>
          <a:p>
            <a:pPr>
              <a:lnSpc>
                <a:spcPct val="90000"/>
              </a:lnSpc>
              <a:buFontTx/>
              <a:buNone/>
            </a:pPr>
            <a:r>
              <a:rPr lang="tr-TR" altLang="tr-TR" dirty="0" smtClean="0"/>
              <a:t>    </a:t>
            </a:r>
            <a:r>
              <a:rPr lang="tr-TR" altLang="tr-TR" dirty="0"/>
              <a:t>Bir fiili yapan öznenin yine bizzat o fiilden etkilendiği fiillere dönüşlü fiiller denir. Dönüşlü fiillerde özne, hem işi yapan hem de o işten etkilenendir.</a:t>
            </a:r>
          </a:p>
          <a:p>
            <a:pPr>
              <a:lnSpc>
                <a:spcPct val="90000"/>
              </a:lnSpc>
              <a:buFontTx/>
              <a:buNone/>
            </a:pPr>
            <a:r>
              <a:rPr lang="tr-TR" altLang="tr-TR" dirty="0"/>
              <a:t>    </a:t>
            </a:r>
            <a:r>
              <a:rPr lang="tr-TR" altLang="tr-TR" dirty="0" err="1"/>
              <a:t>Dönüşlülük</a:t>
            </a:r>
            <a:r>
              <a:rPr lang="tr-TR" altLang="tr-TR" dirty="0"/>
              <a:t> eki </a:t>
            </a:r>
            <a:r>
              <a:rPr lang="tr-TR" altLang="tr-TR" sz="3600" b="1" dirty="0">
                <a:solidFill>
                  <a:srgbClr val="FF0000"/>
                </a:solidFill>
              </a:rPr>
              <a:t>“-n </a:t>
            </a:r>
            <a:r>
              <a:rPr lang="tr-TR" altLang="tr-TR" sz="3600" b="1" dirty="0" err="1">
                <a:solidFill>
                  <a:srgbClr val="FF0000"/>
                </a:solidFill>
              </a:rPr>
              <a:t>ın</a:t>
            </a:r>
            <a:r>
              <a:rPr lang="tr-TR" altLang="tr-TR" sz="3600" b="1" dirty="0">
                <a:solidFill>
                  <a:srgbClr val="FF0000"/>
                </a:solidFill>
              </a:rPr>
              <a:t>,-in,-un,-ün,-</a:t>
            </a:r>
            <a:r>
              <a:rPr lang="tr-TR" altLang="tr-TR" sz="3600" b="1" dirty="0" err="1">
                <a:solidFill>
                  <a:srgbClr val="FF0000"/>
                </a:solidFill>
              </a:rPr>
              <a:t>ıl</a:t>
            </a:r>
            <a:r>
              <a:rPr lang="tr-TR" altLang="tr-TR" sz="3600" b="1" dirty="0">
                <a:solidFill>
                  <a:srgbClr val="FF0000"/>
                </a:solidFill>
              </a:rPr>
              <a:t>,-il,     - </a:t>
            </a:r>
            <a:r>
              <a:rPr lang="tr-TR" altLang="tr-TR" sz="3600" b="1" dirty="0" err="1">
                <a:solidFill>
                  <a:srgbClr val="FF0000"/>
                </a:solidFill>
              </a:rPr>
              <a:t>ul</a:t>
            </a:r>
            <a:r>
              <a:rPr lang="tr-TR" altLang="tr-TR" sz="3600" b="1" dirty="0">
                <a:solidFill>
                  <a:srgbClr val="FF0000"/>
                </a:solidFill>
              </a:rPr>
              <a:t>,-</a:t>
            </a:r>
            <a:r>
              <a:rPr lang="tr-TR" altLang="tr-TR" sz="3600" b="1" dirty="0" err="1">
                <a:solidFill>
                  <a:srgbClr val="FF0000"/>
                </a:solidFill>
              </a:rPr>
              <a:t>ül</a:t>
            </a:r>
            <a:r>
              <a:rPr lang="tr-TR" altLang="tr-TR" sz="3600" dirty="0" err="1"/>
              <a:t>”dür</a:t>
            </a:r>
            <a:r>
              <a:rPr lang="tr-TR" altLang="tr-TR" sz="3600" dirty="0"/>
              <a:t>.</a:t>
            </a:r>
          </a:p>
          <a:p>
            <a:pPr>
              <a:lnSpc>
                <a:spcPct val="90000"/>
              </a:lnSpc>
              <a:buFontTx/>
              <a:buNone/>
            </a:pPr>
            <a:r>
              <a:rPr lang="tr-TR" altLang="tr-TR" dirty="0"/>
              <a:t>    </a:t>
            </a:r>
            <a:endParaRPr lang="tr-TR" altLang="tr-TR" dirty="0" smtClean="0"/>
          </a:p>
          <a:p>
            <a:pPr>
              <a:lnSpc>
                <a:spcPct val="90000"/>
              </a:lnSpc>
              <a:buFontTx/>
              <a:buNone/>
            </a:pPr>
            <a:r>
              <a:rPr lang="tr-TR" altLang="tr-TR" dirty="0" smtClean="0"/>
              <a:t>Örnek</a:t>
            </a:r>
            <a:r>
              <a:rPr lang="tr-TR" altLang="tr-TR" dirty="0"/>
              <a:t>: Hasan yatmadan önce yıka</a:t>
            </a:r>
            <a:r>
              <a:rPr lang="tr-TR" altLang="tr-TR" u="sng" dirty="0"/>
              <a:t>n</a:t>
            </a:r>
            <a:r>
              <a:rPr lang="tr-TR" altLang="tr-TR" dirty="0"/>
              <a:t>dı.</a:t>
            </a:r>
          </a:p>
          <a:p>
            <a:pPr>
              <a:lnSpc>
                <a:spcPct val="90000"/>
              </a:lnSpc>
              <a:buFontTx/>
              <a:buNone/>
            </a:pPr>
            <a:r>
              <a:rPr lang="tr-TR" altLang="tr-TR" dirty="0"/>
              <a:t>                Kedi yemeğe bakıp yala</a:t>
            </a:r>
            <a:r>
              <a:rPr lang="tr-TR" altLang="tr-TR" u="sng" dirty="0"/>
              <a:t>n</a:t>
            </a:r>
            <a:r>
              <a:rPr lang="tr-TR" altLang="tr-TR" dirty="0"/>
              <a:t>ıyordu.</a:t>
            </a:r>
          </a:p>
          <a:p>
            <a:pPr>
              <a:lnSpc>
                <a:spcPct val="90000"/>
              </a:lnSpc>
              <a:buFontTx/>
              <a:buNone/>
            </a:pPr>
            <a:r>
              <a:rPr lang="tr-TR" altLang="tr-TR" dirty="0"/>
              <a:t>                Askerler ileriye at</a:t>
            </a:r>
            <a:r>
              <a:rPr lang="tr-TR" altLang="tr-TR" u="sng" dirty="0"/>
              <a:t>ıl</a:t>
            </a:r>
            <a:r>
              <a:rPr lang="tr-TR" altLang="tr-TR" dirty="0"/>
              <a:t>dı.</a:t>
            </a:r>
          </a:p>
          <a:p>
            <a:pPr>
              <a:lnSpc>
                <a:spcPct val="90000"/>
              </a:lnSpc>
              <a:buFontTx/>
              <a:buNone/>
            </a:pPr>
            <a:r>
              <a:rPr lang="tr-TR" altLang="tr-TR" dirty="0"/>
              <a:t>                Aynanın karşısına geçip tara</a:t>
            </a:r>
            <a:r>
              <a:rPr lang="tr-TR" altLang="tr-TR" u="sng" dirty="0"/>
              <a:t>n</a:t>
            </a:r>
            <a:r>
              <a:rPr lang="tr-TR" altLang="tr-TR" dirty="0"/>
              <a:t>dı.</a:t>
            </a:r>
            <a:endParaRPr lang="en-US" altLang="tr-TR" dirty="0"/>
          </a:p>
        </p:txBody>
      </p:sp>
      <p:sp>
        <p:nvSpPr>
          <p:cNvPr id="12290" name="Rectangle 2"/>
          <p:cNvSpPr>
            <a:spLocks noGrp="1" noChangeArrowheads="1"/>
          </p:cNvSpPr>
          <p:nvPr>
            <p:ph type="title"/>
          </p:nvPr>
        </p:nvSpPr>
        <p:spPr>
          <a:xfrm>
            <a:off x="685800" y="381000"/>
            <a:ext cx="7772400" cy="1143000"/>
          </a:xfrm>
        </p:spPr>
        <p:txBody>
          <a:bodyPr/>
          <a:lstStyle/>
          <a:p>
            <a:r>
              <a:rPr lang="tr-TR" altLang="tr-TR"/>
              <a:t>4- Dönüşlü Fiiller</a:t>
            </a:r>
            <a:endParaRPr lang="en-US"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additive="base">
                                        <p:cTn id="7" dur="500" fill="hold"/>
                                        <p:tgtEl>
                                          <p:spTgt spid="12290"/>
                                        </p:tgtEl>
                                        <p:attrNameLst>
                                          <p:attrName>ppt_x</p:attrName>
                                        </p:attrNameLst>
                                      </p:cBhvr>
                                      <p:tavLst>
                                        <p:tav tm="0">
                                          <p:val>
                                            <p:strVal val="0-#ppt_w/2"/>
                                          </p:val>
                                        </p:tav>
                                        <p:tav tm="100000">
                                          <p:val>
                                            <p:strVal val="#ppt_x"/>
                                          </p:val>
                                        </p:tav>
                                      </p:tavLst>
                                    </p:anim>
                                    <p:anim calcmode="lin" valueType="num">
                                      <p:cBhvr additive="base">
                                        <p:cTn id="8" dur="500" fill="hold"/>
                                        <p:tgtEl>
                                          <p:spTgt spid="12290"/>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2291">
                                            <p:txEl>
                                              <p:pRg st="0" end="0"/>
                                            </p:txEl>
                                          </p:spTgt>
                                        </p:tgtEl>
                                        <p:attrNameLst>
                                          <p:attrName>style.visibility</p:attrName>
                                        </p:attrNameLst>
                                      </p:cBhvr>
                                      <p:to>
                                        <p:strVal val="visible"/>
                                      </p:to>
                                    </p:set>
                                    <p:anim calcmode="lin" valueType="num">
                                      <p:cBhvr additive="base">
                                        <p:cTn id="13" dur="500" fill="hold"/>
                                        <p:tgtEl>
                                          <p:spTgt spid="12291">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22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2291">
                                            <p:txEl>
                                              <p:pRg st="2" end="2"/>
                                            </p:txEl>
                                          </p:spTgt>
                                        </p:tgtEl>
                                        <p:attrNameLst>
                                          <p:attrName>style.visibility</p:attrName>
                                        </p:attrNameLst>
                                      </p:cBhvr>
                                      <p:to>
                                        <p:strVal val="visible"/>
                                      </p:to>
                                    </p:set>
                                    <p:anim calcmode="lin" valueType="num">
                                      <p:cBhvr additive="base">
                                        <p:cTn id="19" dur="500" fill="hold"/>
                                        <p:tgtEl>
                                          <p:spTgt spid="1229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22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12291">
                                            <p:txEl>
                                              <p:pRg st="3" end="3"/>
                                            </p:txEl>
                                          </p:spTgt>
                                        </p:tgtEl>
                                        <p:attrNameLst>
                                          <p:attrName>style.visibility</p:attrName>
                                        </p:attrNameLst>
                                      </p:cBhvr>
                                      <p:to>
                                        <p:strVal val="visible"/>
                                      </p:to>
                                    </p:set>
                                    <p:anim calcmode="lin" valueType="num">
                                      <p:cBhvr additive="base">
                                        <p:cTn id="25" dur="500" fill="hold"/>
                                        <p:tgtEl>
                                          <p:spTgt spid="1229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229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12291">
                                            <p:txEl>
                                              <p:pRg st="4" end="4"/>
                                            </p:txEl>
                                          </p:spTgt>
                                        </p:tgtEl>
                                        <p:attrNameLst>
                                          <p:attrName>style.visibility</p:attrName>
                                        </p:attrNameLst>
                                      </p:cBhvr>
                                      <p:to>
                                        <p:strVal val="visible"/>
                                      </p:to>
                                    </p:set>
                                    <p:anim calcmode="lin" valueType="num">
                                      <p:cBhvr additive="base">
                                        <p:cTn id="31" dur="500" fill="hold"/>
                                        <p:tgtEl>
                                          <p:spTgt spid="12291">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229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12291">
                                            <p:txEl>
                                              <p:pRg st="5" end="5"/>
                                            </p:txEl>
                                          </p:spTgt>
                                        </p:tgtEl>
                                        <p:attrNameLst>
                                          <p:attrName>style.visibility</p:attrName>
                                        </p:attrNameLst>
                                      </p:cBhvr>
                                      <p:to>
                                        <p:strVal val="visible"/>
                                      </p:to>
                                    </p:set>
                                    <p:anim calcmode="lin" valueType="num">
                                      <p:cBhvr additive="base">
                                        <p:cTn id="37" dur="500" fill="hold"/>
                                        <p:tgtEl>
                                          <p:spTgt spid="12291">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229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12291">
                                            <p:txEl>
                                              <p:pRg st="6" end="6"/>
                                            </p:txEl>
                                          </p:spTgt>
                                        </p:tgtEl>
                                        <p:attrNameLst>
                                          <p:attrName>style.visibility</p:attrName>
                                        </p:attrNameLst>
                                      </p:cBhvr>
                                      <p:to>
                                        <p:strVal val="visible"/>
                                      </p:to>
                                    </p:set>
                                    <p:anim calcmode="lin" valueType="num">
                                      <p:cBhvr additive="base">
                                        <p:cTn id="43" dur="500" fill="hold"/>
                                        <p:tgtEl>
                                          <p:spTgt spid="12291">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229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12291">
                                            <p:txEl>
                                              <p:pRg st="7" end="7"/>
                                            </p:txEl>
                                          </p:spTgt>
                                        </p:tgtEl>
                                        <p:attrNameLst>
                                          <p:attrName>style.visibility</p:attrName>
                                        </p:attrNameLst>
                                      </p:cBhvr>
                                      <p:to>
                                        <p:strVal val="visible"/>
                                      </p:to>
                                    </p:set>
                                    <p:anim calcmode="lin" valueType="num">
                                      <p:cBhvr additive="base">
                                        <p:cTn id="49" dur="500" fill="hold"/>
                                        <p:tgtEl>
                                          <p:spTgt spid="12291">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1229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6" fill="hold" grpId="0" nodeType="clickEffect">
                                  <p:stCondLst>
                                    <p:cond delay="0"/>
                                  </p:stCondLst>
                                  <p:childTnLst>
                                    <p:set>
                                      <p:cBhvr>
                                        <p:cTn id="54" dur="1" fill="hold">
                                          <p:stCondLst>
                                            <p:cond delay="0"/>
                                          </p:stCondLst>
                                        </p:cTn>
                                        <p:tgtEl>
                                          <p:spTgt spid="12291">
                                            <p:txEl>
                                              <p:pRg st="8" end="8"/>
                                            </p:txEl>
                                          </p:spTgt>
                                        </p:tgtEl>
                                        <p:attrNameLst>
                                          <p:attrName>style.visibility</p:attrName>
                                        </p:attrNameLst>
                                      </p:cBhvr>
                                      <p:to>
                                        <p:strVal val="visible"/>
                                      </p:to>
                                    </p:set>
                                    <p:anim calcmode="lin" valueType="num">
                                      <p:cBhvr additive="base">
                                        <p:cTn id="55" dur="500" fill="hold"/>
                                        <p:tgtEl>
                                          <p:spTgt spid="12291">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1229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P spid="12290"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304800" y="1981200"/>
            <a:ext cx="8153400" cy="4114800"/>
          </a:xfrm>
        </p:spPr>
        <p:txBody>
          <a:bodyPr/>
          <a:lstStyle/>
          <a:p>
            <a:pPr>
              <a:buFontTx/>
              <a:buNone/>
            </a:pPr>
            <a:r>
              <a:rPr lang="tr-TR" altLang="tr-TR" dirty="0"/>
              <a:t>    </a:t>
            </a:r>
            <a:endParaRPr lang="tr-TR" altLang="tr-TR" dirty="0" smtClean="0"/>
          </a:p>
          <a:p>
            <a:pPr>
              <a:buFontTx/>
              <a:buNone/>
            </a:pPr>
            <a:r>
              <a:rPr lang="tr-TR" altLang="tr-TR" dirty="0" smtClean="0"/>
              <a:t> </a:t>
            </a:r>
            <a:r>
              <a:rPr lang="tr-TR" altLang="tr-TR" dirty="0"/>
              <a:t>Dönüşlü fiillerde öznenin, fiilde belirtilen işi yapabilecek kuvvette olması gerekir.</a:t>
            </a:r>
          </a:p>
          <a:p>
            <a:pPr>
              <a:buFontTx/>
              <a:buNone/>
            </a:pPr>
            <a:r>
              <a:rPr lang="tr-TR" altLang="tr-TR" dirty="0"/>
              <a:t>    </a:t>
            </a:r>
            <a:endParaRPr lang="tr-TR" altLang="tr-TR" dirty="0" smtClean="0"/>
          </a:p>
          <a:p>
            <a:r>
              <a:rPr lang="tr-TR" altLang="tr-TR" dirty="0" smtClean="0"/>
              <a:t>Örneğin </a:t>
            </a:r>
            <a:r>
              <a:rPr lang="tr-TR" altLang="tr-TR" dirty="0"/>
              <a:t>“Bebek güzelce yıkandı.” cümlesine</a:t>
            </a:r>
          </a:p>
          <a:p>
            <a:pPr>
              <a:buFontTx/>
              <a:buNone/>
            </a:pPr>
            <a:r>
              <a:rPr lang="tr-TR" altLang="tr-TR" dirty="0"/>
              <a:t>    bakıldığında bebek tek başına yıkanamaz</a:t>
            </a:r>
            <a:r>
              <a:rPr lang="tr-TR" altLang="tr-TR" dirty="0" smtClean="0"/>
              <a:t>. Dolayısıyla </a:t>
            </a:r>
            <a:r>
              <a:rPr lang="tr-TR" altLang="tr-TR" dirty="0"/>
              <a:t>işi yapan bebek değildir. Yani bu dönüşlü bir fiil değildir.</a:t>
            </a:r>
          </a:p>
          <a:p>
            <a:pPr>
              <a:buFontTx/>
              <a:buNone/>
            </a:pPr>
            <a:endParaRPr lang="en-US" altLang="tr-TR" dirty="0"/>
          </a:p>
        </p:txBody>
      </p:sp>
      <p:sp>
        <p:nvSpPr>
          <p:cNvPr id="13314" name="Rectangle 2"/>
          <p:cNvSpPr>
            <a:spLocks noGrp="1" noChangeArrowheads="1"/>
          </p:cNvSpPr>
          <p:nvPr>
            <p:ph type="title"/>
          </p:nvPr>
        </p:nvSpPr>
        <p:spPr>
          <a:xfrm>
            <a:off x="685800" y="609600"/>
            <a:ext cx="7772400" cy="838200"/>
          </a:xfrm>
        </p:spPr>
        <p:txBody>
          <a:bodyPr/>
          <a:lstStyle/>
          <a:p>
            <a:r>
              <a:rPr lang="tr-TR" altLang="tr-TR" dirty="0">
                <a:solidFill>
                  <a:srgbClr val="FF0000"/>
                </a:solidFill>
              </a:rPr>
              <a:t>Uyarı</a:t>
            </a:r>
            <a:r>
              <a:rPr lang="tr-TR" altLang="tr-TR" dirty="0"/>
              <a:t>:</a:t>
            </a:r>
            <a:endParaRPr lang="en-US" altLang="tr-T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additive="base">
                                        <p:cTn id="7" dur="500" fill="hold"/>
                                        <p:tgtEl>
                                          <p:spTgt spid="13314"/>
                                        </p:tgtEl>
                                        <p:attrNameLst>
                                          <p:attrName>ppt_x</p:attrName>
                                        </p:attrNameLst>
                                      </p:cBhvr>
                                      <p:tavLst>
                                        <p:tav tm="0">
                                          <p:val>
                                            <p:strVal val="0-#ppt_w/2"/>
                                          </p:val>
                                        </p:tav>
                                        <p:tav tm="100000">
                                          <p:val>
                                            <p:strVal val="#ppt_x"/>
                                          </p:val>
                                        </p:tav>
                                      </p:tavLst>
                                    </p:anim>
                                    <p:anim calcmode="lin" valueType="num">
                                      <p:cBhvr additive="base">
                                        <p:cTn id="8" dur="500" fill="hold"/>
                                        <p:tgtEl>
                                          <p:spTgt spid="1331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3315">
                                            <p:txEl>
                                              <p:pRg st="0" end="0"/>
                                            </p:txEl>
                                          </p:spTgt>
                                        </p:tgtEl>
                                        <p:attrNameLst>
                                          <p:attrName>style.visibility</p:attrName>
                                        </p:attrNameLst>
                                      </p:cBhvr>
                                      <p:to>
                                        <p:strVal val="visible"/>
                                      </p:to>
                                    </p:set>
                                    <p:anim calcmode="lin" valueType="num">
                                      <p:cBhvr additive="base">
                                        <p:cTn id="13" dur="500" fill="hold"/>
                                        <p:tgtEl>
                                          <p:spTgt spid="13315">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3315">
                                            <p:txEl>
                                              <p:pRg st="1" end="1"/>
                                            </p:txEl>
                                          </p:spTgt>
                                        </p:tgtEl>
                                        <p:attrNameLst>
                                          <p:attrName>style.visibility</p:attrName>
                                        </p:attrNameLst>
                                      </p:cBhvr>
                                      <p:to>
                                        <p:strVal val="visible"/>
                                      </p:to>
                                    </p:set>
                                    <p:anim calcmode="lin" valueType="num">
                                      <p:cBhvr additive="base">
                                        <p:cTn id="19" dur="500" fill="hold"/>
                                        <p:tgtEl>
                                          <p:spTgt spid="13315">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33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13315">
                                            <p:txEl>
                                              <p:pRg st="2" end="2"/>
                                            </p:txEl>
                                          </p:spTgt>
                                        </p:tgtEl>
                                        <p:attrNameLst>
                                          <p:attrName>style.visibility</p:attrName>
                                        </p:attrNameLst>
                                      </p:cBhvr>
                                      <p:to>
                                        <p:strVal val="visible"/>
                                      </p:to>
                                    </p:set>
                                    <p:anim calcmode="lin" valueType="num">
                                      <p:cBhvr additive="base">
                                        <p:cTn id="25" dur="500" fill="hold"/>
                                        <p:tgtEl>
                                          <p:spTgt spid="13315">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33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13315">
                                            <p:txEl>
                                              <p:pRg st="3" end="3"/>
                                            </p:txEl>
                                          </p:spTgt>
                                        </p:tgtEl>
                                        <p:attrNameLst>
                                          <p:attrName>style.visibility</p:attrName>
                                        </p:attrNameLst>
                                      </p:cBhvr>
                                      <p:to>
                                        <p:strVal val="visible"/>
                                      </p:to>
                                    </p:set>
                                    <p:anim calcmode="lin" valueType="num">
                                      <p:cBhvr additive="base">
                                        <p:cTn id="31" dur="500" fill="hold"/>
                                        <p:tgtEl>
                                          <p:spTgt spid="13315">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331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13315">
                                            <p:txEl>
                                              <p:pRg st="4" end="4"/>
                                            </p:txEl>
                                          </p:spTgt>
                                        </p:tgtEl>
                                        <p:attrNameLst>
                                          <p:attrName>style.visibility</p:attrName>
                                        </p:attrNameLst>
                                      </p:cBhvr>
                                      <p:to>
                                        <p:strVal val="visible"/>
                                      </p:to>
                                    </p:set>
                                    <p:anim calcmode="lin" valueType="num">
                                      <p:cBhvr additive="base">
                                        <p:cTn id="37" dur="500" fill="hold"/>
                                        <p:tgtEl>
                                          <p:spTgt spid="13315">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331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P spid="13314" grpId="0" autoUpdateAnimBg="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164</TotalTime>
  <Words>971</Words>
  <PresentationFormat>Ekran Gösterisi (4:3)</PresentationFormat>
  <Paragraphs>128</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Cilt</vt:lpstr>
      <vt:lpstr>Fiillerde Çatı</vt:lpstr>
      <vt:lpstr>A) Öznelerine Göre Fiil Çatıları</vt:lpstr>
      <vt:lpstr>1- Etken Fiiller</vt:lpstr>
      <vt:lpstr>2- Edilgen Fiiller</vt:lpstr>
      <vt:lpstr>3- İşteş Fiiller</vt:lpstr>
      <vt:lpstr>a) Karşılıklı Yapma Bildirir:</vt:lpstr>
      <vt:lpstr>b) Birlikte Yapılma Bildirir:</vt:lpstr>
      <vt:lpstr>4- Dönüşlü Fiiller</vt:lpstr>
      <vt:lpstr>Uyarı:</vt:lpstr>
      <vt:lpstr>B) Nesnesine Göre Fiil Çatıları</vt:lpstr>
      <vt:lpstr>1- Geçişli Fiiller</vt:lpstr>
      <vt:lpstr>Uyarı:</vt:lpstr>
      <vt:lpstr>2- Geçişsiz Fiiller</vt:lpstr>
      <vt:lpstr>3-Oldurgan Fiiller</vt:lpstr>
      <vt:lpstr>Oldurgan Fiiller</vt:lpstr>
      <vt:lpstr>4- Ettirgen Fiiller</vt:lpstr>
      <vt:lpstr>Ettirgen Fiiller</vt:lpstr>
      <vt:lpstr>Fiil Çatılarıyla İlgili Bazı Hususlar:</vt:lpstr>
      <vt:lpstr>Fiil Çatılarıyla İlgili Bazı Husular</vt:lpstr>
    </vt:vector>
  </TitlesOfParts>
  <Manager>www.turkceciler.com</Manager>
  <Company>www.turkceciler.com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www.turkceciler.com</dc:title>
  <dc:subject>www.turkceciler.com</dc:subject>
  <dc:creator>www.turkceciler.com</dc:creator>
  <cp:keywords>www.turkceciler.com</cp:keywords>
  <dc:description>www.turkceciler.com</dc:description>
  <cp:lastModifiedBy>Your User Name</cp:lastModifiedBy>
  <cp:revision>2</cp:revision>
  <dcterms:created xsi:type="dcterms:W3CDTF">2000-04-05T19:45:55Z</dcterms:created>
  <dcterms:modified xsi:type="dcterms:W3CDTF">2015-01-25T21:00:00Z</dcterms:modified>
  <cp:category>http://www.turkceciler.com</cp:category>
  <cp:contentStatus>www.turkceciler.com</cp:contentStatus>
  <cp:version>www.turkceciler.com</cp:version>
</cp:coreProperties>
</file>