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90929"/>
  </p:normalViewPr>
  <p:slideViewPr>
    <p:cSldViewPr>
      <p:cViewPr varScale="1">
        <p:scale>
          <a:sx n="67" d="100"/>
          <a:sy n="67" d="100"/>
        </p:scale>
        <p:origin x="-21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kdörtgen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4A743-3A8F-46FE-AC22-CBDEFE4CFD28}" type="slidenum">
              <a:rPr lang="en-US" altLang="tr-TR" smtClean="0"/>
              <a:pPr/>
              <a:t>‹#›</a:t>
            </a:fld>
            <a:endParaRPr lang="en-US" altLang="tr-TR"/>
          </a:p>
        </p:txBody>
      </p:sp>
      <p:sp>
        <p:nvSpPr>
          <p:cNvPr id="10" name="Dikdörtgen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C27A8-7FC7-4B78-8609-2CB2370A4989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kdörtgen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Dikdörtgen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 alt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497BA-D293-4D49-B761-E3BCEFA554D8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610D-BFDC-4B80-9AF9-3444EA0E8D43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kdörtgen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8D396-420E-468B-BB28-F5C23E9BF782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A56C0-2401-419A-BA61-6EDCFD4DD4F1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1EA3-DA0E-4B00-B923-1F709ED9FEF8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AB67-0EEC-4E6E-A508-534648802D24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FDE3D-A9B5-456E-9748-6693F9E34A74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B51AA-A5AC-4300-AC29-547C1409D43E}" type="slidenum">
              <a:rPr lang="en-US" altLang="tr-TR" smtClean="0"/>
              <a:pPr/>
              <a:t>‹#›</a:t>
            </a:fld>
            <a:endParaRPr lang="en-US" altLang="tr-TR"/>
          </a:p>
        </p:txBody>
      </p:sp>
      <p:sp>
        <p:nvSpPr>
          <p:cNvPr id="12" name="Dikdörtgen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Dikdörtgen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endParaRPr lang="en-US" altLang="tr-TR"/>
          </a:p>
        </p:txBody>
      </p:sp>
      <p:sp>
        <p:nvSpPr>
          <p:cNvPr id="11" name="Dikdörtgen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Dikdörtgen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alt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40782F2F-EC72-496E-B12E-07A29F584FDA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ikdörtgen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Dikdörtgen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 alt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 alt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9602117-FD68-400E-8680-210858C7B036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rkceciler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r>
              <a:rPr lang="tr-TR" altLang="tr-TR" dirty="0" smtClean="0"/>
              <a:t>Fiilimsiler (Eylemsiler)</a:t>
            </a:r>
            <a:endParaRPr lang="en-US" altLang="tr-T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844824"/>
            <a:ext cx="8305800" cy="3925416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dirty="0"/>
              <a:t>     Fiillerden türemiş oldukları halde bir fiil gibi </a:t>
            </a:r>
            <a:r>
              <a:rPr lang="tr-TR" altLang="tr-TR" dirty="0" err="1"/>
              <a:t>çekimlenemeyen</a:t>
            </a:r>
            <a:r>
              <a:rPr lang="tr-TR" altLang="tr-TR" dirty="0"/>
              <a:t>, cümlede isim, sıfat, zarf görevlerinde kullanılan ve yan cümleciklerin yüklemi olan kelimelere “fiilimsi” denir.</a:t>
            </a:r>
          </a:p>
          <a:p>
            <a:pPr>
              <a:buFontTx/>
              <a:buNone/>
            </a:pPr>
            <a:r>
              <a:rPr lang="tr-TR" altLang="tr-TR"/>
              <a:t>     </a:t>
            </a:r>
            <a:endParaRPr lang="tr-TR" altLang="tr-TR" smtClean="0"/>
          </a:p>
          <a:p>
            <a:pPr>
              <a:buFontTx/>
              <a:buNone/>
            </a:pPr>
            <a:r>
              <a:rPr lang="tr-TR" altLang="tr-TR" smtClean="0"/>
              <a:t>Fiilimsiler </a:t>
            </a:r>
            <a:r>
              <a:rPr lang="tr-TR" altLang="tr-TR" dirty="0"/>
              <a:t>görevleri ve anlamları bakımından üçe ayrılırlar:</a:t>
            </a:r>
            <a:endParaRPr lang="en-US" alt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utoUpdateAnimBg="0"/>
      <p:bldP spid="205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90600"/>
          </a:xfrm>
        </p:spPr>
        <p:txBody>
          <a:bodyPr/>
          <a:lstStyle/>
          <a:p>
            <a:r>
              <a:rPr lang="tr-TR" altLang="tr-TR"/>
              <a:t>1- İsim-Fiil (Mastar)</a:t>
            </a:r>
            <a:endParaRPr lang="en-US" altLang="tr-TR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752600"/>
            <a:ext cx="8229600" cy="4340696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dirty="0"/>
              <a:t>    Fiil kök ya da gövdelerine “-</a:t>
            </a:r>
            <a:r>
              <a:rPr lang="tr-TR" altLang="tr-TR" b="1" dirty="0" err="1"/>
              <a:t>mek</a:t>
            </a:r>
            <a:r>
              <a:rPr lang="tr-TR" altLang="tr-TR" b="1" dirty="0"/>
              <a:t>, -</a:t>
            </a:r>
            <a:r>
              <a:rPr lang="tr-TR" altLang="tr-TR" b="1" dirty="0" err="1"/>
              <a:t>mak</a:t>
            </a:r>
            <a:r>
              <a:rPr lang="tr-TR" altLang="tr-TR" b="1" dirty="0"/>
              <a:t>, -me, -</a:t>
            </a:r>
            <a:r>
              <a:rPr lang="tr-TR" altLang="tr-TR" b="1" dirty="0" err="1"/>
              <a:t>ma</a:t>
            </a:r>
            <a:r>
              <a:rPr lang="tr-TR" altLang="tr-TR" b="1" dirty="0"/>
              <a:t>, -</a:t>
            </a:r>
            <a:r>
              <a:rPr lang="tr-TR" altLang="tr-TR" b="1" dirty="0" err="1"/>
              <a:t>ış</a:t>
            </a:r>
            <a:r>
              <a:rPr lang="tr-TR" altLang="tr-TR" b="1" dirty="0"/>
              <a:t>, -iş, -</a:t>
            </a:r>
            <a:r>
              <a:rPr lang="tr-TR" altLang="tr-TR" b="1" dirty="0" err="1"/>
              <a:t>uş</a:t>
            </a:r>
            <a:r>
              <a:rPr lang="tr-TR" altLang="tr-TR" b="1" dirty="0"/>
              <a:t>, -üş”</a:t>
            </a:r>
            <a:r>
              <a:rPr lang="tr-TR" altLang="tr-TR" dirty="0"/>
              <a:t> eklerinin getirilmesiyle yapılır.</a:t>
            </a:r>
          </a:p>
          <a:p>
            <a:pPr>
              <a:buFontTx/>
              <a:buNone/>
            </a:pPr>
            <a:r>
              <a:rPr lang="tr-TR" altLang="tr-TR" dirty="0"/>
              <a:t>    Örnek: Onu burada </a:t>
            </a:r>
            <a:r>
              <a:rPr lang="tr-TR" altLang="tr-TR" u="sng" dirty="0"/>
              <a:t>bulmak</a:t>
            </a:r>
            <a:r>
              <a:rPr lang="tr-TR" altLang="tr-TR" dirty="0"/>
              <a:t> mümkün değil.</a:t>
            </a:r>
          </a:p>
          <a:p>
            <a:pPr>
              <a:buFontTx/>
              <a:buNone/>
            </a:pPr>
            <a:r>
              <a:rPr lang="tr-TR" altLang="tr-TR" dirty="0"/>
              <a:t>                Ahmet’in şiir </a:t>
            </a:r>
            <a:r>
              <a:rPr lang="tr-TR" altLang="tr-TR" u="sng" dirty="0"/>
              <a:t>okuyuşu</a:t>
            </a:r>
            <a:r>
              <a:rPr lang="tr-TR" altLang="tr-TR" dirty="0"/>
              <a:t> çok güzeldi.</a:t>
            </a:r>
          </a:p>
          <a:p>
            <a:pPr>
              <a:buFontTx/>
              <a:buNone/>
            </a:pPr>
            <a:r>
              <a:rPr lang="tr-TR" altLang="tr-TR" dirty="0"/>
              <a:t>                Size </a:t>
            </a:r>
            <a:r>
              <a:rPr lang="tr-TR" altLang="tr-TR" u="sng" dirty="0"/>
              <a:t>gelmeyi</a:t>
            </a:r>
            <a:r>
              <a:rPr lang="tr-TR" altLang="tr-TR" dirty="0"/>
              <a:t> ben de çok istiyorum.</a:t>
            </a:r>
          </a:p>
          <a:p>
            <a:pPr>
              <a:buFontTx/>
              <a:buNone/>
            </a:pPr>
            <a:r>
              <a:rPr lang="tr-TR" altLang="tr-TR" dirty="0"/>
              <a:t>                Geminin </a:t>
            </a:r>
            <a:r>
              <a:rPr lang="tr-TR" altLang="tr-TR" u="sng" dirty="0"/>
              <a:t>batışını</a:t>
            </a:r>
            <a:r>
              <a:rPr lang="tr-TR" altLang="tr-TR" dirty="0"/>
              <a:t> izledim.</a:t>
            </a:r>
          </a:p>
          <a:p>
            <a:pPr>
              <a:buFontTx/>
              <a:buNone/>
            </a:pPr>
            <a:endParaRPr lang="en-US" alt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  <p:bldP spid="307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r>
              <a:rPr lang="tr-TR" altLang="tr-TR"/>
              <a:t>Uyarı:</a:t>
            </a:r>
            <a:endParaRPr lang="en-US" altLang="tr-TR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00808"/>
            <a:ext cx="7772400" cy="4395192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tr-TR" altLang="tr-TR" dirty="0"/>
              <a:t>     Olumsuzluk eki olan “-me, -</a:t>
            </a:r>
            <a:r>
              <a:rPr lang="tr-TR" altLang="tr-TR" dirty="0" err="1"/>
              <a:t>ma</a:t>
            </a:r>
            <a:r>
              <a:rPr lang="tr-TR" altLang="tr-TR" dirty="0"/>
              <a:t>” ile isim-fiil eki olan “-me, -</a:t>
            </a:r>
            <a:r>
              <a:rPr lang="tr-TR" altLang="tr-TR" dirty="0" err="1"/>
              <a:t>ma”yı</a:t>
            </a:r>
            <a:r>
              <a:rPr lang="tr-TR" altLang="tr-TR" dirty="0"/>
              <a:t> birbiriyle karıştırmamak gerekir. Bazen isim-fiil ekiyle olumsuzluk eki bir arada bulunabilir. Olumsuzluk eki fiilimsi eklerinden daima önce gelir. </a:t>
            </a:r>
          </a:p>
          <a:p>
            <a:pPr>
              <a:buFontTx/>
              <a:buNone/>
            </a:pPr>
            <a:r>
              <a:rPr lang="tr-TR" altLang="tr-TR" dirty="0"/>
              <a:t>    Örnek: Bu soruyu cevaplaya</a:t>
            </a:r>
            <a:r>
              <a:rPr lang="tr-TR" altLang="tr-TR" u="sng" dirty="0"/>
              <a:t>mamana </a:t>
            </a:r>
            <a:r>
              <a:rPr lang="tr-TR" altLang="tr-TR" dirty="0"/>
              <a:t>çok</a:t>
            </a:r>
          </a:p>
          <a:p>
            <a:pPr>
              <a:buFontTx/>
              <a:buNone/>
            </a:pPr>
            <a:r>
              <a:rPr lang="tr-TR" altLang="tr-TR" dirty="0"/>
              <a:t>                üzüldüm.</a:t>
            </a:r>
            <a:endParaRPr lang="en-US" altLang="tr-TR" dirty="0"/>
          </a:p>
          <a:p>
            <a:pPr>
              <a:buFontTx/>
              <a:buNone/>
            </a:pPr>
            <a:endParaRPr lang="en-US" alt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r>
              <a:rPr lang="tr-TR" altLang="tr-TR"/>
              <a:t>Sıfat-Fiiller (Ortaçlar)</a:t>
            </a:r>
            <a:endParaRPr lang="en-US" altLang="tr-TR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556792"/>
            <a:ext cx="7774632" cy="4996408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tr-TR" altLang="tr-TR" dirty="0"/>
              <a:t>     Fiil kök ya da gövdelerine “-</a:t>
            </a:r>
            <a:r>
              <a:rPr lang="tr-TR" altLang="tr-TR" b="1" dirty="0"/>
              <a:t>an, -ası, -</a:t>
            </a:r>
            <a:r>
              <a:rPr lang="tr-TR" altLang="tr-TR" b="1" dirty="0" err="1"/>
              <a:t>mez</a:t>
            </a:r>
            <a:r>
              <a:rPr lang="tr-TR" altLang="tr-TR" b="1" dirty="0"/>
              <a:t>, -ar, -dik, -</a:t>
            </a:r>
            <a:r>
              <a:rPr lang="tr-TR" altLang="tr-TR" b="1" dirty="0" err="1"/>
              <a:t>ecek</a:t>
            </a:r>
            <a:r>
              <a:rPr lang="tr-TR" altLang="tr-TR" b="1" dirty="0"/>
              <a:t>, -</a:t>
            </a:r>
            <a:r>
              <a:rPr lang="tr-TR" altLang="tr-TR" b="1" dirty="0" err="1"/>
              <a:t>miş</a:t>
            </a:r>
            <a:r>
              <a:rPr lang="tr-TR" altLang="tr-TR" dirty="0"/>
              <a:t>” eklerinin getirilmesiyle yapılır.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dirty="0"/>
              <a:t>    Örnek: Biraz önce </a:t>
            </a:r>
            <a:r>
              <a:rPr lang="tr-TR" altLang="tr-TR" u="sng" dirty="0"/>
              <a:t>gelen</a:t>
            </a:r>
            <a:r>
              <a:rPr lang="tr-TR" altLang="tr-TR" dirty="0"/>
              <a:t> çocuk kimdi.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dirty="0"/>
              <a:t>    </a:t>
            </a:r>
            <a:r>
              <a:rPr lang="tr-TR" altLang="tr-TR" u="sng" dirty="0"/>
              <a:t>Yıkılası</a:t>
            </a:r>
            <a:r>
              <a:rPr lang="tr-TR" altLang="tr-TR" dirty="0"/>
              <a:t> dünyada çok dert çekti.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dirty="0"/>
              <a:t>     Burası </a:t>
            </a:r>
            <a:r>
              <a:rPr lang="tr-TR" altLang="tr-TR" u="sng" dirty="0"/>
              <a:t>çıkmaz</a:t>
            </a:r>
            <a:r>
              <a:rPr lang="tr-TR" altLang="tr-TR" dirty="0"/>
              <a:t> sokağa benziyor.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dirty="0"/>
              <a:t>    </a:t>
            </a:r>
            <a:r>
              <a:rPr lang="tr-TR" altLang="tr-TR" u="sng" dirty="0"/>
              <a:t> Koşar</a:t>
            </a:r>
            <a:r>
              <a:rPr lang="tr-TR" altLang="tr-TR" dirty="0"/>
              <a:t> adımlarla yanıma geldi.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dirty="0"/>
              <a:t>     Size biraz </a:t>
            </a:r>
            <a:r>
              <a:rPr lang="tr-TR" altLang="tr-TR" u="sng" dirty="0"/>
              <a:t>bilinmedik</a:t>
            </a:r>
            <a:r>
              <a:rPr lang="tr-TR" altLang="tr-TR" dirty="0"/>
              <a:t> fıkralar anlatayım.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dirty="0"/>
              <a:t>    </a:t>
            </a:r>
            <a:r>
              <a:rPr lang="tr-TR" altLang="tr-TR" u="sng" dirty="0"/>
              <a:t> Akacak </a:t>
            </a:r>
            <a:r>
              <a:rPr lang="tr-TR" altLang="tr-TR" dirty="0"/>
              <a:t>kan damarda durmazmış.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dirty="0"/>
              <a:t>     </a:t>
            </a:r>
            <a:r>
              <a:rPr lang="tr-TR" altLang="tr-TR" u="sng" dirty="0"/>
              <a:t>Çürümüş</a:t>
            </a:r>
            <a:r>
              <a:rPr lang="tr-TR" altLang="tr-TR" dirty="0"/>
              <a:t> dişlerini bir </a:t>
            </a:r>
            <a:r>
              <a:rPr lang="tr-TR" altLang="tr-TR" dirty="0" err="1"/>
              <a:t>bir</a:t>
            </a:r>
            <a:r>
              <a:rPr lang="tr-TR" altLang="tr-TR" dirty="0"/>
              <a:t> çektirdi.</a:t>
            </a:r>
            <a:endParaRPr lang="en-US" altLang="tr-TR" dirty="0"/>
          </a:p>
          <a:p>
            <a:pPr>
              <a:lnSpc>
                <a:spcPct val="90000"/>
              </a:lnSpc>
              <a:buFontTx/>
              <a:buNone/>
            </a:pPr>
            <a:endParaRPr lang="tr-TR" alt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2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r>
              <a:rPr lang="tr-TR" altLang="tr-TR"/>
              <a:t>3- Zarf-Fiiller (Bağ-Fiiller)</a:t>
            </a:r>
            <a:endParaRPr lang="en-US" altLang="tr-TR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772816"/>
            <a:ext cx="8295456" cy="462798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dirty="0"/>
              <a:t>    Fiil kök ya da gövdelerine </a:t>
            </a:r>
            <a:r>
              <a:rPr lang="tr-TR" altLang="tr-TR" sz="2800" b="1" dirty="0"/>
              <a:t>“-ip, -erek, -</a:t>
            </a:r>
            <a:r>
              <a:rPr lang="tr-TR" altLang="tr-TR" sz="2800" b="1" dirty="0" err="1"/>
              <a:t>ken</a:t>
            </a:r>
            <a:r>
              <a:rPr lang="tr-TR" altLang="tr-TR" sz="2800" b="1" dirty="0"/>
              <a:t>,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b="1" dirty="0"/>
              <a:t> -</a:t>
            </a:r>
            <a:r>
              <a:rPr lang="tr-TR" altLang="tr-TR" sz="2800" b="1" dirty="0" err="1"/>
              <a:t>meksizin</a:t>
            </a:r>
            <a:r>
              <a:rPr lang="tr-TR" altLang="tr-TR" sz="2800" b="1" dirty="0"/>
              <a:t>, -</a:t>
            </a:r>
            <a:r>
              <a:rPr lang="tr-TR" altLang="tr-TR" sz="2800" b="1" dirty="0" err="1"/>
              <a:t>meden</a:t>
            </a:r>
            <a:r>
              <a:rPr lang="tr-TR" altLang="tr-TR" sz="2800" b="1" dirty="0"/>
              <a:t> (önce), -inceye (kadar),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b="1" dirty="0"/>
              <a:t>  </a:t>
            </a:r>
            <a:r>
              <a:rPr lang="tr-TR" altLang="tr-TR" sz="2800" b="1" dirty="0" err="1"/>
              <a:t>diği</a:t>
            </a:r>
            <a:r>
              <a:rPr lang="tr-TR" altLang="tr-TR" sz="2800" b="1" dirty="0"/>
              <a:t> (için), -</a:t>
            </a:r>
            <a:r>
              <a:rPr lang="tr-TR" altLang="tr-TR" sz="2800" b="1" dirty="0" err="1"/>
              <a:t>eceği</a:t>
            </a:r>
            <a:r>
              <a:rPr lang="tr-TR" altLang="tr-TR" sz="2800" b="1" dirty="0"/>
              <a:t> (gibi)”</a:t>
            </a:r>
            <a:r>
              <a:rPr lang="tr-TR" altLang="tr-TR" sz="2800" dirty="0"/>
              <a:t> eklerinin getirilmesiyle yapılır.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dirty="0"/>
              <a:t>  Örnek: Ali eve gelip çıktı.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dirty="0"/>
              <a:t>               Dün teyzeme </a:t>
            </a:r>
            <a:r>
              <a:rPr lang="tr-TR" altLang="tr-TR" sz="2800" u="sng" dirty="0"/>
              <a:t>yürüyerek</a:t>
            </a:r>
            <a:r>
              <a:rPr lang="tr-TR" altLang="tr-TR" sz="2800" dirty="0"/>
              <a:t> gittim.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dirty="0"/>
              <a:t>               Pazara </a:t>
            </a:r>
            <a:r>
              <a:rPr lang="tr-TR" altLang="tr-TR" sz="2800" u="sng" dirty="0"/>
              <a:t>giderken</a:t>
            </a:r>
            <a:r>
              <a:rPr lang="tr-TR" altLang="tr-TR" sz="2800" dirty="0"/>
              <a:t> arkadaşımı gördüm.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dirty="0"/>
              <a:t>               Karşılık </a:t>
            </a:r>
            <a:r>
              <a:rPr lang="tr-TR" altLang="tr-TR" sz="2800" u="sng" dirty="0"/>
              <a:t>beklemeksizin</a:t>
            </a:r>
            <a:r>
              <a:rPr lang="tr-TR" altLang="tr-TR" sz="2800" dirty="0"/>
              <a:t> iyilik yapıyoruz.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dirty="0"/>
              <a:t>               Arkadaşın </a:t>
            </a:r>
            <a:r>
              <a:rPr lang="tr-TR" altLang="tr-TR" sz="2800" u="sng" dirty="0"/>
              <a:t>gelinceye</a:t>
            </a:r>
            <a:r>
              <a:rPr lang="tr-TR" altLang="tr-TR" sz="2800" dirty="0"/>
              <a:t> kadar çalış. </a:t>
            </a:r>
          </a:p>
          <a:p>
            <a:pPr marL="118872" indent="0">
              <a:lnSpc>
                <a:spcPct val="90000"/>
              </a:lnSpc>
              <a:buNone/>
            </a:pPr>
            <a:endParaRPr lang="tr-TR" altLang="tr-TR" sz="2800" b="1" dirty="0" smtClean="0">
              <a:hlinkClick r:id="rId2"/>
            </a:endParaRPr>
          </a:p>
          <a:p>
            <a:pPr marL="118872" indent="0" algn="ctr">
              <a:lnSpc>
                <a:spcPct val="90000"/>
              </a:lnSpc>
              <a:buNone/>
            </a:pPr>
            <a:endParaRPr lang="tr-TR" altLang="tr-TR" sz="2800" b="1" dirty="0" smtClean="0">
              <a:hlinkClick r:id="rId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utoUpdateAnimBg="0"/>
      <p:bldP spid="6147" grpId="0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ül">
  <a:themeElements>
    <a:clrScheme name="Modü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ü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ü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44</TotalTime>
  <Words>325</Words>
  <Application>Microsoft Office PowerPoint</Application>
  <PresentationFormat>Ekran Gösterisi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Modül</vt:lpstr>
      <vt:lpstr>Fiilimsiler (Eylemsiler)</vt:lpstr>
      <vt:lpstr>1- İsim-Fiil (Mastar)</vt:lpstr>
      <vt:lpstr>Uyarı:</vt:lpstr>
      <vt:lpstr>Sıfat-Fiiller (Ortaçlar)</vt:lpstr>
      <vt:lpstr>3- Zarf-Fiiller (Bağ-Fiiller)</vt:lpstr>
    </vt:vector>
  </TitlesOfParts>
  <Manager>www.turkceciler.com</Manager>
  <Company>www.turkceciler.com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www.turkceciler.com</dc:title>
  <dc:subject>www.turkceciler.com</dc:subject>
  <dc:creator>www.turkceciler.com</dc:creator>
  <cp:keywords>www.turkceciler.com</cp:keywords>
  <dc:description>www.turkceciler.com</dc:description>
  <cp:lastModifiedBy>Your User Name</cp:lastModifiedBy>
  <cp:revision>3</cp:revision>
  <dcterms:created xsi:type="dcterms:W3CDTF">2001-06-09T21:55:32Z</dcterms:created>
  <dcterms:modified xsi:type="dcterms:W3CDTF">2015-01-25T20:57:08Z</dcterms:modified>
  <cp:category>www.turkceciler.com</cp:category>
  <cp:contentStatus>www.turkceciler.com</cp:contentStatus>
  <cp:version>www.turkceciler.com</cp:version>
</cp:coreProperties>
</file>