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3291" autoAdjust="0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1DCE2-A8A5-4929-A87C-0DCBBD30F2F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6389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63CA-618B-4E0E-8FC9-5F7E1C1F461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129792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C834-3DCB-441A-8AA9-D72760B374F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5483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B79D-AB14-4BA5-87F5-9EE20EB1BFC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2965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AECE9-7C3D-4306-B4F0-8D617E4DA09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90355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D3411-AD8E-4865-8330-1C425CB94E4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231936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FF9DD-2253-4710-979A-AD1F5E26ADD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7132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6E396-3F18-4D43-B356-28339AC38FD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204912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7B41-170D-457F-B532-A528A7B2273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218740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F66EA-9742-48BD-A826-14B264CB51B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276841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AD980-BE2E-4666-8B49-B4E81FE2B6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8599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2655CCD-E204-4B41-AC1C-BFE61090F8B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6" r:id="rId2"/>
    <p:sldLayoutId id="2147483732" r:id="rId3"/>
    <p:sldLayoutId id="2147483727" r:id="rId4"/>
    <p:sldLayoutId id="2147483728" r:id="rId5"/>
    <p:sldLayoutId id="2147483729" r:id="rId6"/>
    <p:sldLayoutId id="2147483733" r:id="rId7"/>
    <p:sldLayoutId id="2147483734" r:id="rId8"/>
    <p:sldLayoutId id="2147483735" r:id="rId9"/>
    <p:sldLayoutId id="2147483730" r:id="rId10"/>
    <p:sldLayoutId id="214748373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ciler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tr-TR" altLang="tr-TR" sz="2800" dirty="0"/>
              <a:t>   Fiillerde Kip : Fiillerin bir hareketi, </a:t>
            </a:r>
            <a:r>
              <a:rPr lang="tr-TR" altLang="tr-TR" sz="2800" dirty="0" err="1"/>
              <a:t>durumu,oluşu</a:t>
            </a:r>
            <a:r>
              <a:rPr lang="tr-TR" altLang="tr-TR" sz="2800" dirty="0"/>
              <a:t> ortaya koyuşu farklı şekillerde olur. Bazen bunlar bir başkasına haber verme şeklinde aktarılır bazen bir koşula </a:t>
            </a:r>
            <a:r>
              <a:rPr lang="tr-TR" altLang="tr-TR" sz="2800" dirty="0" err="1"/>
              <a:t>bağlanır,bazen</a:t>
            </a:r>
            <a:r>
              <a:rPr lang="tr-TR" altLang="tr-TR" sz="2800" dirty="0"/>
              <a:t> istenen bir durum aktarılır. Buna “fiilin kipi denir. </a:t>
            </a:r>
            <a:r>
              <a:rPr lang="tr-TR" altLang="tr-TR" sz="2800" dirty="0" err="1"/>
              <a:t>Türkçe‘de</a:t>
            </a:r>
            <a:r>
              <a:rPr lang="tr-TR" altLang="tr-TR" sz="2800" dirty="0"/>
              <a:t> kipler iki grupta </a:t>
            </a:r>
            <a:r>
              <a:rPr lang="tr-TR" altLang="tr-TR" sz="2800" dirty="0" err="1"/>
              <a:t>incelenir.Bunlar</a:t>
            </a:r>
            <a:r>
              <a:rPr lang="tr-TR" altLang="tr-TR" sz="2800" dirty="0"/>
              <a:t>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tr-TR" altLang="tr-TR" sz="2800" b="1" dirty="0" smtClean="0">
              <a:hlinkClick r:id="rId2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FİİLLERDE KİP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09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8305800" cy="4648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  </a:t>
            </a:r>
          </a:p>
          <a:p>
            <a:pPr>
              <a:buFontTx/>
              <a:buNone/>
            </a:pPr>
            <a:endParaRPr lang="tr-TR" altLang="tr-TR" smtClean="0"/>
          </a:p>
          <a:p>
            <a:pPr>
              <a:buFontTx/>
              <a:buNone/>
            </a:pPr>
            <a:r>
              <a:rPr lang="tr-TR" altLang="tr-TR" smtClean="0"/>
              <a:t>Fiilin belirttiği kavramın, içinde bulunan zamandan önce olup bittiğini başkasından duyarak bildiren zaman ekidir.</a:t>
            </a:r>
          </a:p>
          <a:p>
            <a:pPr>
              <a:buFontTx/>
              <a:buNone/>
            </a:pPr>
            <a:r>
              <a:rPr lang="tr-TR" altLang="tr-TR" smtClean="0"/>
              <a:t>     </a:t>
            </a:r>
          </a:p>
          <a:p>
            <a:pPr>
              <a:buFontTx/>
              <a:buNone/>
            </a:pPr>
            <a:r>
              <a:rPr lang="tr-TR" altLang="tr-TR" smtClean="0"/>
              <a:t>Türkçe’de öğrenilen geçmiş zaman eki     “-mış,-miş,-muş,-müş”tür.</a:t>
            </a:r>
          </a:p>
          <a:p>
            <a:pPr>
              <a:buFontTx/>
              <a:buNone/>
            </a:pPr>
            <a:r>
              <a:rPr lang="tr-TR" altLang="tr-TR" sz="2800" smtClean="0"/>
              <a:t>      </a:t>
            </a:r>
            <a:endParaRPr lang="tr-TR" altLang="tr-TR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9248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altLang="tr-TR" dirty="0"/>
              <a:t>ÖĞRENİLEN (MİŞ’Lİ) GEÇMİŞ ZAMAN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  <p:bldP spid="2150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    1. Tekil şahıs:         çalış-mış-ım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2. Tekil şahıs:         çalış-mış-sın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3. Tekil şahıs:         çalış-mış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1. Çoğul şahıs:        çalış-mış-ız 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2. Çoğul şahıs:        çalış-mış-sınız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3. Çoğul şahıs:        çalış-mış-lar</a:t>
            </a:r>
          </a:p>
          <a:p>
            <a:pPr>
              <a:buFontTx/>
              <a:buNone/>
            </a:pPr>
            <a:r>
              <a:rPr lang="tr-TR" altLang="tr-TR" smtClean="0"/>
              <a:t>  </a:t>
            </a:r>
            <a:endParaRPr lang="en-US" altLang="tr-TR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95400"/>
          </a:xfrm>
        </p:spPr>
        <p:txBody>
          <a:bodyPr/>
          <a:lstStyle/>
          <a:p>
            <a:r>
              <a:rPr lang="tr-TR" altLang="tr-TR" smtClean="0"/>
              <a:t>ÖĞRENİLEN GEÇMİŞ ZAMAN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  <p:bldP spid="2253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  </a:t>
            </a:r>
          </a:p>
          <a:p>
            <a:pPr>
              <a:buFontTx/>
              <a:buNone/>
            </a:pPr>
            <a:endParaRPr lang="tr-TR" altLang="tr-TR" smtClean="0"/>
          </a:p>
          <a:p>
            <a:pPr>
              <a:buFontTx/>
              <a:buNone/>
            </a:pPr>
            <a:r>
              <a:rPr lang="tr-TR" altLang="tr-TR" smtClean="0"/>
              <a:t>Bu kiplerde zaman anlamı yoktur. Bu kipler fiile emir, istek, şart ve gereklilik anlatan kiplerdir. Dilek kipleri emir, istek, şart, ve gereklilik kipleri olmak üzere dörde ayrılır. </a:t>
            </a:r>
            <a:endParaRPr lang="en-US" altLang="tr-TR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altLang="tr-TR" smtClean="0"/>
              <a:t>2) DİLEK KİPLERİ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Fiilin yapılması gerektiğini emir şeklinde bildiren çekimdir. Birinci tekil ve birinci çoğul şahsın emir çekimi yoktur.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1. Tekil şahıs:          -------------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Tekil şahıs:         çalış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Tekil şahıs:         çalış-sın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1. Çoğul şahıs:        -------------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Çoğul şahıs:        çalış-ın (çalış-ınız)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Çoğul şahıs:        çalış-sın-lar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8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A) EMİR KİPİ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65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İstek bildiren kiplerdir. İstek eki “-a,-e”dir.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1. Tekil şahıs:         çalış-a-yım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Tekil şahıs:         çalış-a-sınız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Tekil şahıs:         çalış-a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1. Çoğul şahıs:        çalış-a-lım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Çoğul şahıs:        çalış-a-sınız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Çoğul şahıs:        çalış-a-lar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</a:t>
            </a:r>
            <a:endParaRPr lang="en-US" altLang="tr-TR" sz="2800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tr-TR" sz="28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B) İSTEK KİPİ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Fiillere şart anlamı katan kiptir. Şart eki      “-sa,-se”dir.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1. Tekil şahıs:         çalış-sa-m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Tekil şahıs:         çalış-sa-n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Tekil şahıs:         çalış-sa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1. Çoğul şahıs:        çalış-sa-k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Çoğul şahıs:        çalış-sa-nız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Çoğul şahıs:        çalış-sa-lar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</a:t>
            </a:r>
            <a:endParaRPr lang="en-US" altLang="tr-TR" sz="28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altLang="tr-TR" smtClean="0"/>
              <a:t>C) ŞART KİPİ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69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/>
              <a:t>     Fiilin yapılması gerektiğini anlatan kiptir. Gereklilik eki “-malı,-meli”dir.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/>
              <a:t>       1. Tekil şahıs:         çalış-malı-y-ım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       2. Tekil şahıs:         çalış-malı-sın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       3. Tekil şahıs:         çalış-malı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       1. Çoğul şahıs:        çalış-malı-y-ız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       2. Çoğul şahıs:        çalış-malı-sınız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mtClean="0"/>
              <a:t>       3. Çoğul şahıs:        çalış-malı-lar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tr-TR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altLang="tr-TR" smtClean="0"/>
              <a:t>D) GEREKLİLİK KİPİ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848600" cy="4419600"/>
          </a:xfrm>
        </p:spPr>
        <p:txBody>
          <a:bodyPr rtlCol="0">
            <a:normAutofit lnSpcReduction="1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altLang="tr-TR" sz="3200" dirty="0"/>
              <a:t>Fiilin çekiminde kesin bir zaman ifadesi varsa, fiil haber </a:t>
            </a:r>
            <a:r>
              <a:rPr lang="tr-TR" altLang="tr-TR" sz="3200" dirty="0" err="1"/>
              <a:t>kipindedir.Örnek:yap</a:t>
            </a:r>
            <a:r>
              <a:rPr lang="tr-TR" altLang="tr-TR" sz="3200" u="sng" dirty="0" err="1"/>
              <a:t>acak</a:t>
            </a:r>
            <a:r>
              <a:rPr lang="tr-TR" altLang="tr-TR" sz="3200" dirty="0"/>
              <a:t>, gel</a:t>
            </a:r>
            <a:r>
              <a:rPr lang="tr-TR" altLang="tr-TR" sz="3200" u="sng" dirty="0"/>
              <a:t>miş</a:t>
            </a:r>
            <a:r>
              <a:rPr lang="tr-TR" altLang="tr-TR" sz="3200" dirty="0"/>
              <a:t>, alı</a:t>
            </a:r>
            <a:r>
              <a:rPr lang="tr-TR" altLang="tr-TR" sz="3200" u="sng" dirty="0"/>
              <a:t>yor</a:t>
            </a:r>
            <a:r>
              <a:rPr lang="tr-TR" altLang="tr-TR" sz="3200" dirty="0"/>
              <a:t>...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altLang="tr-TR" sz="3200" dirty="0"/>
              <a:t>   Haber kipinin beş çekimi vardır. Bunlar: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altLang="tr-TR" sz="3200" dirty="0"/>
              <a:t>A) Geniş Zaman Ekleri: Fiilin her zaman yapıldığını veya yapılmakta olduğunu veya yapılacağını belirten zaman </a:t>
            </a:r>
            <a:r>
              <a:rPr lang="tr-TR" altLang="tr-TR" sz="3200" dirty="0" err="1"/>
              <a:t>ekleridir.Türkçe’de</a:t>
            </a:r>
            <a:r>
              <a:rPr lang="tr-TR" altLang="tr-TR" sz="3200" dirty="0"/>
              <a:t> geniş zaman kipi –r, -</a:t>
            </a:r>
            <a:r>
              <a:rPr lang="tr-TR" altLang="tr-TR" sz="3200" dirty="0" err="1"/>
              <a:t>ır</a:t>
            </a:r>
            <a:r>
              <a:rPr lang="tr-TR" altLang="tr-TR" sz="3200" dirty="0"/>
              <a:t>, -ir, -ur, -</a:t>
            </a:r>
            <a:r>
              <a:rPr lang="tr-TR" altLang="tr-TR" sz="3200" dirty="0" err="1"/>
              <a:t>ür</a:t>
            </a:r>
            <a:r>
              <a:rPr lang="tr-TR" altLang="tr-TR" sz="3200" dirty="0"/>
              <a:t>, -ar, -er ekleriyle kurulur.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tr-T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1. Haber (Bildirme) Kipleri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 smtClean="0"/>
              <a:t>       1. Tekil şahıs:         çalış-ır-ım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2. Tekil şahıs:         çalış-ır-sın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3. Tekil şahıs:         çalış-ır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1. Çoğul şahıs:        çalış-ır-ız 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2. Çoğul şahıs:        çalış-ır-sınız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3. Çoğul şahıs:        çalış-ır-lar</a:t>
            </a:r>
          </a:p>
          <a:p>
            <a:endParaRPr lang="en-US" altLang="tr-TR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Geniş Zaman Ekleri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altLang="tr-TR" sz="3200" smtClean="0"/>
              <a:t>        B) Şimdiki Zaman Eki: Fiilin belirttiği kavramın, içinde bulunan zamanda başladığını, ve devam etmekte olduğunu bildiren zaman ekleridir. Şimdiki zaman eki “-yor” dur</a:t>
            </a:r>
            <a:r>
              <a:rPr lang="tr-TR" altLang="tr-TR" smtClean="0"/>
              <a:t>.</a:t>
            </a:r>
          </a:p>
          <a:p>
            <a:pPr marL="609600" indent="-609600"/>
            <a:endParaRPr lang="en-US" altLang="tr-TR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ŞİMDİKİ ZAMAN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1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1.   Tekil şahıs:         çalış-ı-yor-um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2. Tekil şahıs:         çalış- ı-yor-sun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3. Tekil şahıs:         çalış- ı-yor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1. Çoğul şahıs:        çalış- ı-yor-uz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2. Çoğul şahıs:        çalış- ı-yor-sunuz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3. Çoğul şahıs:        çalış- ı-yor-lar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Not: Fiile şimdiki zaman anlamı veren bir diğer ek de    “-mekte, -makta” ekidir.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Örnek: koş-makta-yım, koş-makta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/>
              <a:t>     </a:t>
            </a:r>
          </a:p>
          <a:p>
            <a:pPr lvl="4">
              <a:lnSpc>
                <a:spcPct val="90000"/>
              </a:lnSpc>
            </a:pPr>
            <a:endParaRPr lang="en-US" altLang="tr-TR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tr-TR" altLang="tr-TR" smtClean="0"/>
              <a:t>ŞİMDİKİ ZAMAN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Fiilin, söylendiği andan sonra yapılacağını ifade eder. Türkçe’de gelecek zaman eki “-acak,-ecek”tir. </a:t>
            </a:r>
          </a:p>
          <a:p>
            <a:pPr>
              <a:buFontTx/>
              <a:buNone/>
            </a:pPr>
            <a:endParaRPr lang="en-US" altLang="tr-TR" smtClean="0"/>
          </a:p>
          <a:p>
            <a:pPr>
              <a:buFontTx/>
              <a:buNone/>
            </a:pPr>
            <a:r>
              <a:rPr lang="tr-TR" altLang="tr-TR" smtClean="0"/>
              <a:t>  </a:t>
            </a:r>
            <a:endParaRPr lang="en-US" altLang="tr-TR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GELECEK ZAMAN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6200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    1. Tekil şahıs:         çalış-aca</a:t>
            </a:r>
            <a:r>
              <a:rPr lang="tr-TR" altLang="tr-TR" sz="2800" u="sng" smtClean="0"/>
              <a:t>k</a:t>
            </a:r>
            <a:r>
              <a:rPr lang="tr-TR" altLang="tr-TR" sz="2800" smtClean="0"/>
              <a:t>-ım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Tekil şahıs:         çalış-acak-sın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Tekil şahıs:         çalış-acak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1. Çoğul şahıs:        çalış-aca</a:t>
            </a:r>
            <a:r>
              <a:rPr lang="tr-TR" altLang="tr-TR" sz="2800" u="sng" smtClean="0"/>
              <a:t>k</a:t>
            </a:r>
            <a:r>
              <a:rPr lang="tr-TR" altLang="tr-TR" sz="2800" smtClean="0"/>
              <a:t>-ız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2. Çoğul şahıs:        çalış-acak-sınız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/>
              <a:t>       3. Çoğul şahıs:        çalış-acak-lar</a:t>
            </a:r>
          </a:p>
          <a:p>
            <a:pPr>
              <a:lnSpc>
                <a:spcPct val="90000"/>
              </a:lnSpc>
            </a:pPr>
            <a:r>
              <a:rPr lang="tr-TR" altLang="tr-TR" sz="2800" smtClean="0"/>
              <a:t>Uyarı: gelecek zamanın 1.tekil ve 1. Çoğul şahıs çekimlerinde “acak,-ecek” eklerindeki “k” sesi yumuşayarak “ğ” sesine dönüşür. Örnek: gel-eceğ-im, yap-acağ-ız</a:t>
            </a:r>
            <a:endParaRPr lang="en-US" altLang="tr-TR" sz="2800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tr-TR" sz="280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tr-TR" altLang="tr-TR" smtClean="0"/>
              <a:t>GELECEK ZAMAN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   Fiilin belirttiği kavramın, içinde bulunan zamandan önce olup bittiğini kesinlikle bildiren zaman ekidir.</a:t>
            </a:r>
          </a:p>
          <a:p>
            <a:pPr>
              <a:buFontTx/>
              <a:buNone/>
            </a:pPr>
            <a:r>
              <a:rPr lang="tr-TR" altLang="tr-TR" smtClean="0"/>
              <a:t>      Türkçe’de görülen geçmiş zaman eki       “-dı,-di,-du,-dü,-tı,-ti,-tu,-tü”dür. </a:t>
            </a:r>
          </a:p>
          <a:p>
            <a:pPr>
              <a:buFontTx/>
              <a:buNone/>
            </a:pPr>
            <a:endParaRPr lang="tr-TR" altLang="tr-TR" smtClean="0"/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</a:t>
            </a:r>
            <a:endParaRPr lang="en-US" altLang="tr-TR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447800"/>
          </a:xfrm>
        </p:spPr>
        <p:txBody>
          <a:bodyPr/>
          <a:lstStyle/>
          <a:p>
            <a:r>
              <a:rPr lang="tr-TR" altLang="tr-TR" smtClean="0"/>
              <a:t> GÖRÜLEN GEÇMİŞ (Dİ’Lİ   GEÇMİŞ)ZAMAN 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5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    1. Tekil şahıs:         çalış-tı-ım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2. Tekil şahıs:         çalış-tı-n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3. Tekil şahıs:         çalış-tı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1. Çoğul şahıs:        çalış-tı-k 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2. Çoğul şahıs:        çalış-tı-nız</a:t>
            </a:r>
          </a:p>
          <a:p>
            <a:pPr>
              <a:buFont typeface="Wingdings" pitchFamily="2" charset="2"/>
              <a:buNone/>
            </a:pPr>
            <a:r>
              <a:rPr lang="tr-TR" altLang="tr-TR" smtClean="0"/>
              <a:t>       3. Çoğul şahıs:        çalış-tı-lar</a:t>
            </a:r>
          </a:p>
          <a:p>
            <a:pPr>
              <a:buFont typeface="Wingdings" pitchFamily="2" charset="2"/>
              <a:buNone/>
            </a:pPr>
            <a:endParaRPr lang="en-US" altLang="tr-TR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tr-TR" altLang="tr-TR" smtClean="0"/>
              <a:t>GÖRÜLEN GEÇMİŞ ZAMAN</a:t>
            </a: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100</TotalTime>
  <Words>841</Words>
  <Application>Microsoft Office PowerPoint</Application>
  <PresentationFormat>Ekran Gösterisi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Dalga Biçimi</vt:lpstr>
      <vt:lpstr>FİİLLERDE KİP</vt:lpstr>
      <vt:lpstr>1. Haber (Bildirme) Kipleri</vt:lpstr>
      <vt:lpstr>Geniş Zaman Ekleri</vt:lpstr>
      <vt:lpstr>ŞİMDİKİ ZAMAN</vt:lpstr>
      <vt:lpstr>ŞİMDİKİ ZAMAN</vt:lpstr>
      <vt:lpstr>GELECEK ZAMAN</vt:lpstr>
      <vt:lpstr>GELECEK ZAMAN</vt:lpstr>
      <vt:lpstr> GÖRÜLEN GEÇMİŞ (Dİ’Lİ   GEÇMİŞ)ZAMAN </vt:lpstr>
      <vt:lpstr>GÖRÜLEN GEÇMİŞ ZAMAN</vt:lpstr>
      <vt:lpstr>ÖĞRENİLEN (MİŞ’Lİ) GEÇMİŞ ZAMAN</vt:lpstr>
      <vt:lpstr>ÖĞRENİLEN GEÇMİŞ ZAMAN</vt:lpstr>
      <vt:lpstr>2) DİLEK KİPLERİ</vt:lpstr>
      <vt:lpstr>A) EMİR KİPİ</vt:lpstr>
      <vt:lpstr>B) İSTEK KİPİ</vt:lpstr>
      <vt:lpstr>C) ŞART KİPİ</vt:lpstr>
      <vt:lpstr>D) GEREKLİLİK KİPİ</vt:lpstr>
    </vt:vector>
  </TitlesOfParts>
  <Manager>www.turkceciler.com</Manager>
  <Company>www.turkceciler.com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www.turkceciler.com</dc:title>
  <dc:subject>www.turkceciler.com</dc:subject>
  <dc:creator>www.turkceciler.com</dc:creator>
  <cp:keywords>www.turkceciler.com</cp:keywords>
  <dc:description>www.turkceciler.com</dc:description>
  <cp:lastModifiedBy>Your User Name</cp:lastModifiedBy>
  <cp:revision>13</cp:revision>
  <dcterms:created xsi:type="dcterms:W3CDTF">2000-04-03T22:00:19Z</dcterms:created>
  <dcterms:modified xsi:type="dcterms:W3CDTF">2015-01-25T21:16:00Z</dcterms:modified>
  <cp:category>www.turkceciler.com</cp:category>
  <cp:contentStatus>www.turkceciler.com</cp:contentStatus>
</cp:coreProperties>
</file>