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Default Extension="doc" ContentType="application/msword"/>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s/slide119.xml" ContentType="application/vnd.openxmlformats-officedocument.presentationml.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xls" ContentType="application/vnd.ms-exce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1"/>
  </p:sldMasterIdLst>
  <p:notesMasterIdLst>
    <p:notesMasterId r:id="rId130"/>
  </p:notesMasterIdLst>
  <p:handoutMasterIdLst>
    <p:handoutMasterId r:id="rId131"/>
  </p:handoutMasterIdLst>
  <p:sldIdLst>
    <p:sldId id="442" r:id="rId2"/>
    <p:sldId id="266" r:id="rId3"/>
    <p:sldId id="518" r:id="rId4"/>
    <p:sldId id="643" r:id="rId5"/>
    <p:sldId id="520" r:id="rId6"/>
    <p:sldId id="521" r:id="rId7"/>
    <p:sldId id="522" r:id="rId8"/>
    <p:sldId id="523" r:id="rId9"/>
    <p:sldId id="526" r:id="rId10"/>
    <p:sldId id="524" r:id="rId11"/>
    <p:sldId id="525" r:id="rId12"/>
    <p:sldId id="626" r:id="rId13"/>
    <p:sldId id="627" r:id="rId14"/>
    <p:sldId id="628" r:id="rId15"/>
    <p:sldId id="629" r:id="rId16"/>
    <p:sldId id="630" r:id="rId17"/>
    <p:sldId id="650" r:id="rId18"/>
    <p:sldId id="652" r:id="rId19"/>
    <p:sldId id="647" r:id="rId20"/>
    <p:sldId id="648" r:id="rId21"/>
    <p:sldId id="649" r:id="rId22"/>
    <p:sldId id="638" r:id="rId23"/>
    <p:sldId id="646" r:id="rId24"/>
    <p:sldId id="489" r:id="rId25"/>
    <p:sldId id="544" r:id="rId26"/>
    <p:sldId id="691" r:id="rId27"/>
    <p:sldId id="651" r:id="rId28"/>
    <p:sldId id="553" r:id="rId29"/>
    <p:sldId id="653" r:id="rId30"/>
    <p:sldId id="493" r:id="rId31"/>
    <p:sldId id="654" r:id="rId32"/>
    <p:sldId id="495" r:id="rId33"/>
    <p:sldId id="496" r:id="rId34"/>
    <p:sldId id="497" r:id="rId35"/>
    <p:sldId id="655" r:id="rId36"/>
    <p:sldId id="657" r:id="rId37"/>
    <p:sldId id="656" r:id="rId38"/>
    <p:sldId id="692" r:id="rId39"/>
    <p:sldId id="693" r:id="rId40"/>
    <p:sldId id="694" r:id="rId41"/>
    <p:sldId id="499" r:id="rId42"/>
    <p:sldId id="554" r:id="rId43"/>
    <p:sldId id="689" r:id="rId44"/>
    <p:sldId id="690" r:id="rId45"/>
    <p:sldId id="555" r:id="rId46"/>
    <p:sldId id="500" r:id="rId47"/>
    <p:sldId id="658" r:id="rId48"/>
    <p:sldId id="501" r:id="rId49"/>
    <p:sldId id="506" r:id="rId50"/>
    <p:sldId id="667" r:id="rId51"/>
    <p:sldId id="668" r:id="rId52"/>
    <p:sldId id="545" r:id="rId53"/>
    <p:sldId id="695" r:id="rId54"/>
    <p:sldId id="696" r:id="rId55"/>
    <p:sldId id="697" r:id="rId56"/>
    <p:sldId id="508" r:id="rId57"/>
    <p:sldId id="509" r:id="rId58"/>
    <p:sldId id="699" r:id="rId59"/>
    <p:sldId id="698" r:id="rId60"/>
    <p:sldId id="670" r:id="rId61"/>
    <p:sldId id="659" r:id="rId62"/>
    <p:sldId id="510" r:id="rId63"/>
    <p:sldId id="511" r:id="rId64"/>
    <p:sldId id="512" r:id="rId65"/>
    <p:sldId id="513" r:id="rId66"/>
    <p:sldId id="669" r:id="rId67"/>
    <p:sldId id="514" r:id="rId68"/>
    <p:sldId id="515" r:id="rId69"/>
    <p:sldId id="516" r:id="rId70"/>
    <p:sldId id="660" r:id="rId71"/>
    <p:sldId id="661" r:id="rId72"/>
    <p:sldId id="548" r:id="rId73"/>
    <p:sldId id="549" r:id="rId74"/>
    <p:sldId id="550" r:id="rId75"/>
    <p:sldId id="551" r:id="rId76"/>
    <p:sldId id="671" r:id="rId77"/>
    <p:sldId id="531" r:id="rId78"/>
    <p:sldId id="532" r:id="rId79"/>
    <p:sldId id="533" r:id="rId80"/>
    <p:sldId id="534" r:id="rId81"/>
    <p:sldId id="664" r:id="rId82"/>
    <p:sldId id="666" r:id="rId83"/>
    <p:sldId id="665" r:id="rId84"/>
    <p:sldId id="382" r:id="rId85"/>
    <p:sldId id="383" r:id="rId86"/>
    <p:sldId id="384" r:id="rId87"/>
    <p:sldId id="700" r:id="rId88"/>
    <p:sldId id="685" r:id="rId89"/>
    <p:sldId id="541" r:id="rId90"/>
    <p:sldId id="542" r:id="rId91"/>
    <p:sldId id="673" r:id="rId92"/>
    <p:sldId id="674" r:id="rId93"/>
    <p:sldId id="686" r:id="rId94"/>
    <p:sldId id="676" r:id="rId95"/>
    <p:sldId id="677" r:id="rId96"/>
    <p:sldId id="678" r:id="rId97"/>
    <p:sldId id="679" r:id="rId98"/>
    <p:sldId id="687" r:id="rId99"/>
    <p:sldId id="688" r:id="rId100"/>
    <p:sldId id="680" r:id="rId101"/>
    <p:sldId id="681" r:id="rId102"/>
    <p:sldId id="682" r:id="rId103"/>
    <p:sldId id="683" r:id="rId104"/>
    <p:sldId id="684" r:id="rId105"/>
    <p:sldId id="701" r:id="rId106"/>
    <p:sldId id="702" r:id="rId107"/>
    <p:sldId id="703" r:id="rId108"/>
    <p:sldId id="704" r:id="rId109"/>
    <p:sldId id="705" r:id="rId110"/>
    <p:sldId id="706" r:id="rId111"/>
    <p:sldId id="707" r:id="rId112"/>
    <p:sldId id="708" r:id="rId113"/>
    <p:sldId id="709" r:id="rId114"/>
    <p:sldId id="710" r:id="rId115"/>
    <p:sldId id="711" r:id="rId116"/>
    <p:sldId id="712" r:id="rId117"/>
    <p:sldId id="713" r:id="rId118"/>
    <p:sldId id="714" r:id="rId119"/>
    <p:sldId id="715" r:id="rId120"/>
    <p:sldId id="716" r:id="rId121"/>
    <p:sldId id="717" r:id="rId122"/>
    <p:sldId id="718" r:id="rId123"/>
    <p:sldId id="719" r:id="rId124"/>
    <p:sldId id="724" r:id="rId125"/>
    <p:sldId id="720" r:id="rId126"/>
    <p:sldId id="721" r:id="rId127"/>
    <p:sldId id="722" r:id="rId128"/>
    <p:sldId id="723" r:id="rId129"/>
  </p:sldIdLst>
  <p:sldSz cx="9144000" cy="6858000" type="screen4x3"/>
  <p:notesSz cx="6858000" cy="9144000"/>
  <p:defaultTextStyle>
    <a:defPPr>
      <a:defRPr lang="en-US"/>
    </a:defPPr>
    <a:lvl1pPr algn="l" rtl="0" fontAlgn="base">
      <a:spcBef>
        <a:spcPct val="20000"/>
      </a:spcBef>
      <a:spcAft>
        <a:spcPct val="0"/>
      </a:spcAft>
      <a:buClr>
        <a:schemeClr val="accent2"/>
      </a:buClr>
      <a:buSzPct val="80000"/>
      <a:buFont typeface="Wingdings" pitchFamily="2" charset="2"/>
      <a:buChar char="ü"/>
      <a:defRPr kumimoji="1" sz="2800" kern="1200">
        <a:solidFill>
          <a:schemeClr val="tx1"/>
        </a:solidFill>
        <a:latin typeface="Times New Roman" pitchFamily="18" charset="0"/>
        <a:ea typeface="+mn-ea"/>
        <a:cs typeface="+mn-cs"/>
      </a:defRPr>
    </a:lvl1pPr>
    <a:lvl2pPr marL="457200" algn="l" rtl="0" fontAlgn="base">
      <a:spcBef>
        <a:spcPct val="20000"/>
      </a:spcBef>
      <a:spcAft>
        <a:spcPct val="0"/>
      </a:spcAft>
      <a:buClr>
        <a:schemeClr val="accent2"/>
      </a:buClr>
      <a:buSzPct val="80000"/>
      <a:buFont typeface="Wingdings" pitchFamily="2" charset="2"/>
      <a:buChar char="ü"/>
      <a:defRPr kumimoji="1" sz="2800" kern="1200">
        <a:solidFill>
          <a:schemeClr val="tx1"/>
        </a:solidFill>
        <a:latin typeface="Times New Roman" pitchFamily="18" charset="0"/>
        <a:ea typeface="+mn-ea"/>
        <a:cs typeface="+mn-cs"/>
      </a:defRPr>
    </a:lvl2pPr>
    <a:lvl3pPr marL="914400" algn="l" rtl="0" fontAlgn="base">
      <a:spcBef>
        <a:spcPct val="20000"/>
      </a:spcBef>
      <a:spcAft>
        <a:spcPct val="0"/>
      </a:spcAft>
      <a:buClr>
        <a:schemeClr val="accent2"/>
      </a:buClr>
      <a:buSzPct val="80000"/>
      <a:buFont typeface="Wingdings" pitchFamily="2" charset="2"/>
      <a:buChar char="ü"/>
      <a:defRPr kumimoji="1" sz="2800" kern="1200">
        <a:solidFill>
          <a:schemeClr val="tx1"/>
        </a:solidFill>
        <a:latin typeface="Times New Roman" pitchFamily="18" charset="0"/>
        <a:ea typeface="+mn-ea"/>
        <a:cs typeface="+mn-cs"/>
      </a:defRPr>
    </a:lvl3pPr>
    <a:lvl4pPr marL="1371600" algn="l" rtl="0" fontAlgn="base">
      <a:spcBef>
        <a:spcPct val="20000"/>
      </a:spcBef>
      <a:spcAft>
        <a:spcPct val="0"/>
      </a:spcAft>
      <a:buClr>
        <a:schemeClr val="accent2"/>
      </a:buClr>
      <a:buSzPct val="80000"/>
      <a:buFont typeface="Wingdings" pitchFamily="2" charset="2"/>
      <a:buChar char="ü"/>
      <a:defRPr kumimoji="1" sz="2800" kern="1200">
        <a:solidFill>
          <a:schemeClr val="tx1"/>
        </a:solidFill>
        <a:latin typeface="Times New Roman" pitchFamily="18" charset="0"/>
        <a:ea typeface="+mn-ea"/>
        <a:cs typeface="+mn-cs"/>
      </a:defRPr>
    </a:lvl4pPr>
    <a:lvl5pPr marL="1828800" algn="l" rtl="0" fontAlgn="base">
      <a:spcBef>
        <a:spcPct val="20000"/>
      </a:spcBef>
      <a:spcAft>
        <a:spcPct val="0"/>
      </a:spcAft>
      <a:buClr>
        <a:schemeClr val="accent2"/>
      </a:buClr>
      <a:buSzPct val="80000"/>
      <a:buFont typeface="Wingdings" pitchFamily="2" charset="2"/>
      <a:buChar char="ü"/>
      <a:defRPr kumimoji="1" sz="2800" kern="1200">
        <a:solidFill>
          <a:schemeClr val="tx1"/>
        </a:solidFill>
        <a:latin typeface="Times New Roman" pitchFamily="18" charset="0"/>
        <a:ea typeface="+mn-ea"/>
        <a:cs typeface="+mn-cs"/>
      </a:defRPr>
    </a:lvl5pPr>
    <a:lvl6pPr marL="2286000" algn="l" defTabSz="914400" rtl="0" eaLnBrk="1" latinLnBrk="0" hangingPunct="1">
      <a:defRPr kumimoji="1" sz="2800" kern="1200">
        <a:solidFill>
          <a:schemeClr val="tx1"/>
        </a:solidFill>
        <a:latin typeface="Times New Roman" pitchFamily="18" charset="0"/>
        <a:ea typeface="+mn-ea"/>
        <a:cs typeface="+mn-cs"/>
      </a:defRPr>
    </a:lvl6pPr>
    <a:lvl7pPr marL="2743200" algn="l" defTabSz="914400" rtl="0" eaLnBrk="1" latinLnBrk="0" hangingPunct="1">
      <a:defRPr kumimoji="1" sz="2800" kern="1200">
        <a:solidFill>
          <a:schemeClr val="tx1"/>
        </a:solidFill>
        <a:latin typeface="Times New Roman" pitchFamily="18" charset="0"/>
        <a:ea typeface="+mn-ea"/>
        <a:cs typeface="+mn-cs"/>
      </a:defRPr>
    </a:lvl7pPr>
    <a:lvl8pPr marL="3200400" algn="l" defTabSz="914400" rtl="0" eaLnBrk="1" latinLnBrk="0" hangingPunct="1">
      <a:defRPr kumimoji="1" sz="2800" kern="1200">
        <a:solidFill>
          <a:schemeClr val="tx1"/>
        </a:solidFill>
        <a:latin typeface="Times New Roman" pitchFamily="18" charset="0"/>
        <a:ea typeface="+mn-ea"/>
        <a:cs typeface="+mn-cs"/>
      </a:defRPr>
    </a:lvl8pPr>
    <a:lvl9pPr marL="3657600" algn="l" defTabSz="914400" rtl="0" eaLnBrk="1" latinLnBrk="0" hangingPunct="1">
      <a:defRPr kumimoji="1" sz="28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6E2C4"/>
    <a:srgbClr val="BFFFFF"/>
    <a:srgbClr val="FFFFAB"/>
    <a:srgbClr val="003399"/>
    <a:srgbClr val="B9B9B9"/>
    <a:srgbClr val="00FFFF"/>
    <a:srgbClr val="FF00FF"/>
    <a:srgbClr val="2FDE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3276" autoAdjust="0"/>
    <p:restoredTop sz="96479" autoAdjust="0"/>
  </p:normalViewPr>
  <p:slideViewPr>
    <p:cSldViewPr>
      <p:cViewPr varScale="1">
        <p:scale>
          <a:sx n="48" d="100"/>
          <a:sy n="48" d="100"/>
        </p:scale>
        <p:origin x="-912" y="-96"/>
      </p:cViewPr>
      <p:guideLst>
        <p:guide orient="horz" pos="2160"/>
        <p:guide pos="2880"/>
      </p:guideLst>
    </p:cSldViewPr>
  </p:slideViewPr>
  <p:outlineViewPr>
    <p:cViewPr>
      <p:scale>
        <a:sx n="66" d="100"/>
        <a:sy n="66" d="100"/>
      </p:scale>
      <p:origin x="0" y="0"/>
    </p:cViewPr>
  </p:outlineViewPr>
  <p:notesTextViewPr>
    <p:cViewPr>
      <p:scale>
        <a:sx n="100" d="100"/>
        <a:sy n="100" d="100"/>
      </p:scale>
      <p:origin x="0" y="0"/>
    </p:cViewPr>
  </p:notesTextViewPr>
  <p:sorterViewPr>
    <p:cViewPr>
      <p:scale>
        <a:sx n="100" d="100"/>
        <a:sy n="100" d="100"/>
      </p:scale>
      <p:origin x="0" y="44622"/>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notesMaster" Target="notesMasters/notesMaster1.xml"/><Relationship Id="rId13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handoutMaster" Target="handoutMasters/handout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1" Type="http://schemas.openxmlformats.org/officeDocument/2006/relationships/oleObject" Target="Kitap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tr-TR"/>
  <c:chart>
    <c:plotArea>
      <c:layout/>
      <c:barChart>
        <c:barDir val="col"/>
        <c:grouping val="clustered"/>
        <c:ser>
          <c:idx val="0"/>
          <c:order val="0"/>
          <c:cat>
            <c:strRef>
              <c:f>Sayfa1!$A$1:$A$7</c:f>
              <c:strCache>
                <c:ptCount val="7"/>
                <c:pt idx="0">
                  <c:v>Problemi çözme süresi </c:v>
                </c:pt>
                <c:pt idx="1">
                  <c:v>Yetersiz bilgilendirilme </c:v>
                </c:pt>
                <c:pt idx="2">
                  <c:v>Muayene </c:v>
                </c:pt>
                <c:pt idx="3">
                  <c:v>Çok sayıda formalite </c:v>
                </c:pt>
                <c:pt idx="4">
                  <c:v>Randevulara uyulmaması </c:v>
                </c:pt>
                <c:pt idx="5">
                  <c:v>Çalışanların yeteneği </c:v>
                </c:pt>
                <c:pt idx="6">
                  <c:v>Evrakın kaybolması </c:v>
                </c:pt>
              </c:strCache>
            </c:strRef>
          </c:cat>
          <c:val>
            <c:numRef>
              <c:f>Sayfa1!$C$1:$C$7</c:f>
              <c:numCache>
                <c:formatCode>0</c:formatCode>
                <c:ptCount val="7"/>
                <c:pt idx="0">
                  <c:v>40.609137055837493</c:v>
                </c:pt>
                <c:pt idx="1">
                  <c:v>26.649746192893403</c:v>
                </c:pt>
                <c:pt idx="2">
                  <c:v>11.6751269035533</c:v>
                </c:pt>
                <c:pt idx="3">
                  <c:v>9.5177664974619276</c:v>
                </c:pt>
                <c:pt idx="4">
                  <c:v>7.6142131979695442</c:v>
                </c:pt>
                <c:pt idx="5">
                  <c:v>2.2842639593908629</c:v>
                </c:pt>
                <c:pt idx="6">
                  <c:v>1.6497461928934012</c:v>
                </c:pt>
              </c:numCache>
            </c:numRef>
          </c:val>
        </c:ser>
        <c:axId val="50752128"/>
        <c:axId val="50831744"/>
      </c:barChart>
      <c:lineChart>
        <c:grouping val="standard"/>
        <c:ser>
          <c:idx val="1"/>
          <c:order val="1"/>
          <c:cat>
            <c:strRef>
              <c:f>Sayfa1!$A$1:$A$7</c:f>
              <c:strCache>
                <c:ptCount val="7"/>
                <c:pt idx="0">
                  <c:v>Problemi çözme süresi </c:v>
                </c:pt>
                <c:pt idx="1">
                  <c:v>Yetersiz bilgilendirilme </c:v>
                </c:pt>
                <c:pt idx="2">
                  <c:v>Muayene </c:v>
                </c:pt>
                <c:pt idx="3">
                  <c:v>Çok sayıda formalite </c:v>
                </c:pt>
                <c:pt idx="4">
                  <c:v>Randevulara uyulmaması </c:v>
                </c:pt>
                <c:pt idx="5">
                  <c:v>Çalışanların yeteneği </c:v>
                </c:pt>
                <c:pt idx="6">
                  <c:v>Evrakın kaybolması </c:v>
                </c:pt>
              </c:strCache>
            </c:strRef>
          </c:cat>
          <c:val>
            <c:numRef>
              <c:f>Sayfa1!$D$1:$D$7</c:f>
              <c:numCache>
                <c:formatCode>0</c:formatCode>
                <c:ptCount val="7"/>
                <c:pt idx="0">
                  <c:v>40.609137055837493</c:v>
                </c:pt>
                <c:pt idx="1">
                  <c:v>67.258883248730953</c:v>
                </c:pt>
                <c:pt idx="2">
                  <c:v>78.934010152284259</c:v>
                </c:pt>
                <c:pt idx="3">
                  <c:v>88.451776649746193</c:v>
                </c:pt>
                <c:pt idx="4">
                  <c:v>96.065989847715741</c:v>
                </c:pt>
                <c:pt idx="5">
                  <c:v>98.350253807106611</c:v>
                </c:pt>
                <c:pt idx="6">
                  <c:v>100.00000000000001</c:v>
                </c:pt>
              </c:numCache>
            </c:numRef>
          </c:val>
        </c:ser>
        <c:marker val="1"/>
        <c:axId val="50752128"/>
        <c:axId val="50831744"/>
      </c:lineChart>
      <c:catAx>
        <c:axId val="50752128"/>
        <c:scaling>
          <c:orientation val="minMax"/>
        </c:scaling>
        <c:axPos val="b"/>
        <c:numFmt formatCode="General" sourceLinked="0"/>
        <c:tickLblPos val="nextTo"/>
        <c:txPr>
          <a:bodyPr/>
          <a:lstStyle/>
          <a:p>
            <a:pPr>
              <a:defRPr sz="2000"/>
            </a:pPr>
            <a:endParaRPr lang="tr-TR"/>
          </a:p>
        </c:txPr>
        <c:crossAx val="50831744"/>
        <c:crosses val="autoZero"/>
        <c:auto val="1"/>
        <c:lblAlgn val="ctr"/>
        <c:lblOffset val="100"/>
      </c:catAx>
      <c:valAx>
        <c:axId val="50831744"/>
        <c:scaling>
          <c:orientation val="minMax"/>
        </c:scaling>
        <c:axPos val="l"/>
        <c:majorGridlines/>
        <c:numFmt formatCode="0" sourceLinked="1"/>
        <c:tickLblPos val="nextTo"/>
        <c:txPr>
          <a:bodyPr/>
          <a:lstStyle/>
          <a:p>
            <a:pPr>
              <a:defRPr sz="1800"/>
            </a:pPr>
            <a:endParaRPr lang="tr-TR"/>
          </a:p>
        </c:txPr>
        <c:crossAx val="50752128"/>
        <c:crosses val="autoZero"/>
        <c:crossBetween val="between"/>
      </c:valAx>
    </c:plotArea>
    <c:plotVisOnly val="1"/>
    <c:dispBlanksAs val="gap"/>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spcBef>
                <a:spcPct val="0"/>
              </a:spcBef>
              <a:buClrTx/>
              <a:buSzTx/>
              <a:buFontTx/>
              <a:buNone/>
              <a:defRPr kumimoji="0" sz="1200"/>
            </a:lvl1pPr>
          </a:lstStyle>
          <a:p>
            <a:pPr>
              <a:defRPr/>
            </a:pPr>
            <a:endParaRPr lang="tr-TR"/>
          </a:p>
        </p:txBody>
      </p:sp>
      <p:sp>
        <p:nvSpPr>
          <p:cNvPr id="1741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spcBef>
                <a:spcPct val="0"/>
              </a:spcBef>
              <a:buClrTx/>
              <a:buSzTx/>
              <a:buFontTx/>
              <a:buNone/>
              <a:defRPr kumimoji="0" sz="1200"/>
            </a:lvl1pPr>
          </a:lstStyle>
          <a:p>
            <a:pPr>
              <a:defRPr/>
            </a:pPr>
            <a:endParaRPr lang="tr-TR"/>
          </a:p>
        </p:txBody>
      </p:sp>
      <p:sp>
        <p:nvSpPr>
          <p:cNvPr id="1741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spcBef>
                <a:spcPct val="0"/>
              </a:spcBef>
              <a:buClrTx/>
              <a:buSzTx/>
              <a:buFontTx/>
              <a:buNone/>
              <a:defRPr kumimoji="0" sz="1200"/>
            </a:lvl1pPr>
          </a:lstStyle>
          <a:p>
            <a:pPr>
              <a:defRPr/>
            </a:pPr>
            <a:r>
              <a:rPr lang="tr-TR"/>
              <a:t>PROBLEM ÇÖZME TEKNİKLERİ</a:t>
            </a:r>
          </a:p>
        </p:txBody>
      </p:sp>
      <p:sp>
        <p:nvSpPr>
          <p:cNvPr id="1741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spcBef>
                <a:spcPct val="0"/>
              </a:spcBef>
              <a:buClrTx/>
              <a:buSzTx/>
              <a:buFontTx/>
              <a:buNone/>
              <a:defRPr kumimoji="0" sz="1200"/>
            </a:lvl1pPr>
          </a:lstStyle>
          <a:p>
            <a:pPr>
              <a:defRPr/>
            </a:pPr>
            <a:fld id="{97CFAB57-4578-4321-875E-351DC1009FF3}" type="slidenum">
              <a:rPr lang="tr-TR"/>
              <a:pPr>
                <a:defRPr/>
              </a:pPr>
              <a:t>‹#›</a:t>
            </a:fld>
            <a:endParaRPr lang="tr-TR"/>
          </a:p>
        </p:txBody>
      </p:sp>
    </p:spTree>
    <p:extLst>
      <p:ext uri="{BB962C8B-B14F-4D97-AF65-F5344CB8AC3E}">
        <p14:creationId xmlns:p14="http://schemas.microsoft.com/office/powerpoint/2010/main" xmlns="" val="31160887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spcBef>
                <a:spcPct val="0"/>
              </a:spcBef>
              <a:buClrTx/>
              <a:buSzTx/>
              <a:buFontTx/>
              <a:buNone/>
              <a:defRPr kumimoji="0" sz="1200"/>
            </a:lvl1pPr>
          </a:lstStyle>
          <a:p>
            <a:pPr>
              <a:defRPr/>
            </a:pPr>
            <a:endParaRPr lang="tr-TR"/>
          </a:p>
        </p:txBody>
      </p:sp>
      <p:sp>
        <p:nvSpPr>
          <p:cNvPr id="1536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spcBef>
                <a:spcPct val="0"/>
              </a:spcBef>
              <a:buClrTx/>
              <a:buSzTx/>
              <a:buFontTx/>
              <a:buNone/>
              <a:defRPr kumimoji="0" sz="1200"/>
            </a:lvl1pPr>
          </a:lstStyle>
          <a:p>
            <a:pPr>
              <a:defRPr/>
            </a:pPr>
            <a:endParaRPr lang="tr-TR"/>
          </a:p>
        </p:txBody>
      </p:sp>
      <p:sp>
        <p:nvSpPr>
          <p:cNvPr id="1792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536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noProof="0" smtClean="0"/>
              <a:t>Asılın metin stilleri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p>
        </p:txBody>
      </p:sp>
      <p:sp>
        <p:nvSpPr>
          <p:cNvPr id="1536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spcBef>
                <a:spcPct val="0"/>
              </a:spcBef>
              <a:buClrTx/>
              <a:buSzTx/>
              <a:buFontTx/>
              <a:buNone/>
              <a:defRPr kumimoji="0" sz="1200"/>
            </a:lvl1pPr>
          </a:lstStyle>
          <a:p>
            <a:pPr>
              <a:defRPr/>
            </a:pPr>
            <a:endParaRPr lang="tr-TR"/>
          </a:p>
        </p:txBody>
      </p:sp>
      <p:sp>
        <p:nvSpPr>
          <p:cNvPr id="1536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spcBef>
                <a:spcPct val="0"/>
              </a:spcBef>
              <a:buClrTx/>
              <a:buSzTx/>
              <a:buFontTx/>
              <a:buNone/>
              <a:defRPr kumimoji="0" sz="1200"/>
            </a:lvl1pPr>
          </a:lstStyle>
          <a:p>
            <a:pPr>
              <a:defRPr/>
            </a:pPr>
            <a:fld id="{2B3F5779-8065-4E1B-8291-920D029BBCBB}" type="slidenum">
              <a:rPr lang="tr-TR"/>
              <a:pPr>
                <a:defRPr/>
              </a:pPr>
              <a:t>‹#›</a:t>
            </a:fld>
            <a:endParaRPr lang="tr-TR"/>
          </a:p>
        </p:txBody>
      </p:sp>
    </p:spTree>
    <p:extLst>
      <p:ext uri="{BB962C8B-B14F-4D97-AF65-F5344CB8AC3E}">
        <p14:creationId xmlns:p14="http://schemas.microsoft.com/office/powerpoint/2010/main" xmlns="" val="41352422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A47B3279-0BF0-49E7-9457-C906D92A80D1}" type="slidenum">
              <a:rPr lang="tr-TR" smtClean="0"/>
              <a:pPr/>
              <a:t>2</a:t>
            </a:fld>
            <a:endParaRPr lang="tr-TR" smtClean="0"/>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endParaRPr lang="tr-TR" smtClean="0">
              <a:latin typeface="Arial" pitchFamily="34" charset="0"/>
            </a:endParaRPr>
          </a:p>
        </p:txBody>
      </p:sp>
    </p:spTree>
    <p:extLst>
      <p:ext uri="{BB962C8B-B14F-4D97-AF65-F5344CB8AC3E}">
        <p14:creationId xmlns:p14="http://schemas.microsoft.com/office/powerpoint/2010/main" xmlns="" val="3520576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1 Slayt Görüntüsü Yer Tutucusu"/>
          <p:cNvSpPr>
            <a:spLocks noGrp="1" noRot="1" noChangeAspect="1" noTextEdit="1"/>
          </p:cNvSpPr>
          <p:nvPr>
            <p:ph type="sldImg"/>
          </p:nvPr>
        </p:nvSpPr>
        <p:spPr>
          <a:ln/>
        </p:spPr>
      </p:sp>
      <p:sp>
        <p:nvSpPr>
          <p:cNvPr id="182275" name="2 Not Yer Tutucusu"/>
          <p:cNvSpPr>
            <a:spLocks noGrp="1"/>
          </p:cNvSpPr>
          <p:nvPr>
            <p:ph type="body" idx="1"/>
          </p:nvPr>
        </p:nvSpPr>
        <p:spPr>
          <a:noFill/>
          <a:ln/>
        </p:spPr>
        <p:txBody>
          <a:bodyPr/>
          <a:lstStyle/>
          <a:p>
            <a:endParaRPr lang="tr-TR" smtClean="0">
              <a:latin typeface="Arial" pitchFamily="34" charset="0"/>
            </a:endParaRPr>
          </a:p>
        </p:txBody>
      </p:sp>
      <p:sp>
        <p:nvSpPr>
          <p:cNvPr id="182276" name="3 Slayt Numarası Yer Tutucusu"/>
          <p:cNvSpPr>
            <a:spLocks noGrp="1"/>
          </p:cNvSpPr>
          <p:nvPr>
            <p:ph type="sldNum" sz="quarter" idx="5"/>
          </p:nvPr>
        </p:nvSpPr>
        <p:spPr>
          <a:noFill/>
        </p:spPr>
        <p:txBody>
          <a:bodyPr/>
          <a:lstStyle/>
          <a:p>
            <a:fld id="{ED03987C-7680-4088-91FA-21EA09ED5859}" type="slidenum">
              <a:rPr lang="tr-TR" smtClean="0">
                <a:ea typeface="Arial Unicode MS" pitchFamily="34" charset="-128"/>
                <a:cs typeface="Arial Unicode MS" pitchFamily="34" charset="-128"/>
              </a:rPr>
              <a:pPr/>
              <a:t>16</a:t>
            </a:fld>
            <a:endParaRPr lang="tr-TR" smtClean="0">
              <a:ea typeface="Arial Unicode MS" pitchFamily="34" charset="-128"/>
              <a:cs typeface="Arial Unicode MS" pitchFamily="34" charset="-128"/>
            </a:endParaRPr>
          </a:p>
        </p:txBody>
      </p:sp>
    </p:spTree>
    <p:extLst>
      <p:ext uri="{BB962C8B-B14F-4D97-AF65-F5344CB8AC3E}">
        <p14:creationId xmlns:p14="http://schemas.microsoft.com/office/powerpoint/2010/main" xmlns="" val="1327736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1 Slayt Görüntüsü Yer Tutucusu"/>
          <p:cNvSpPr>
            <a:spLocks noGrp="1" noRot="1" noChangeAspect="1" noTextEdit="1"/>
          </p:cNvSpPr>
          <p:nvPr>
            <p:ph type="sldImg"/>
          </p:nvPr>
        </p:nvSpPr>
        <p:spPr>
          <a:ln/>
        </p:spPr>
      </p:sp>
      <p:sp>
        <p:nvSpPr>
          <p:cNvPr id="183299" name="2 Not Yer Tutucusu"/>
          <p:cNvSpPr>
            <a:spLocks noGrp="1"/>
          </p:cNvSpPr>
          <p:nvPr>
            <p:ph type="body" idx="1"/>
          </p:nvPr>
        </p:nvSpPr>
        <p:spPr>
          <a:noFill/>
          <a:ln/>
        </p:spPr>
        <p:txBody>
          <a:bodyPr/>
          <a:lstStyle/>
          <a:p>
            <a:pPr eaLnBrk="1" hangingPunct="1"/>
            <a:endParaRPr lang="tr-TR" smtClean="0">
              <a:latin typeface="Arial" pitchFamily="34" charset="0"/>
            </a:endParaRPr>
          </a:p>
        </p:txBody>
      </p:sp>
      <p:sp>
        <p:nvSpPr>
          <p:cNvPr id="183300" name="3 Slayt Numarası Yer Tutucusu"/>
          <p:cNvSpPr>
            <a:spLocks noGrp="1"/>
          </p:cNvSpPr>
          <p:nvPr>
            <p:ph type="sldNum" sz="quarter" idx="5"/>
          </p:nvPr>
        </p:nvSpPr>
        <p:spPr>
          <a:noFill/>
        </p:spPr>
        <p:txBody>
          <a:bodyPr/>
          <a:lstStyle/>
          <a:p>
            <a:fld id="{DF434C52-96D3-45CE-81C9-5DE015A3B47B}" type="slidenum">
              <a:rPr lang="tr-TR" smtClean="0">
                <a:ea typeface="Arial Unicode MS" pitchFamily="34" charset="-128"/>
                <a:cs typeface="Arial Unicode MS" pitchFamily="34" charset="-128"/>
              </a:rPr>
              <a:pPr/>
              <a:t>17</a:t>
            </a:fld>
            <a:endParaRPr lang="tr-TR" smtClean="0">
              <a:ea typeface="Arial Unicode MS" pitchFamily="34" charset="-128"/>
              <a:cs typeface="Arial Unicode MS" pitchFamily="34" charset="-128"/>
            </a:endParaRPr>
          </a:p>
        </p:txBody>
      </p:sp>
    </p:spTree>
    <p:extLst>
      <p:ext uri="{BB962C8B-B14F-4D97-AF65-F5344CB8AC3E}">
        <p14:creationId xmlns:p14="http://schemas.microsoft.com/office/powerpoint/2010/main" xmlns="" val="3014305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AA069D4B-877F-4426-8568-73565232BD48}" type="datetimeFigureOut">
              <a:rPr lang="tr-TR"/>
              <a:pPr>
                <a:defRPr/>
              </a:pPr>
              <a:t>30.06.2018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9E0BB99E-6260-4F7E-95E6-A0C960A5D0F4}"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90A737C0-F73F-4F1C-BC50-47AA10A7403F}" type="datetimeFigureOut">
              <a:rPr lang="tr-TR"/>
              <a:pPr>
                <a:defRPr/>
              </a:pPr>
              <a:t>30.06.2018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90F3CCB3-5F10-412D-938C-3D4D8B2131AA}"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D4C40C58-8D09-410B-BD4E-7286481CF31C}" type="datetimeFigureOut">
              <a:rPr lang="tr-TR"/>
              <a:pPr>
                <a:defRPr/>
              </a:pPr>
              <a:t>30.06.2018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0896290-801E-4082-B907-ABEE35CF732C}" type="slidenum">
              <a:rPr lang="tr-TR"/>
              <a:pPr>
                <a:defRPr/>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Başlık ve Tablo">
    <p:spTree>
      <p:nvGrpSpPr>
        <p:cNvPr id="1" name=""/>
        <p:cNvGrpSpPr/>
        <p:nvPr/>
      </p:nvGrpSpPr>
      <p:grpSpPr>
        <a:xfrm>
          <a:off x="0" y="0"/>
          <a:ext cx="0" cy="0"/>
          <a:chOff x="0" y="0"/>
          <a:chExt cx="0" cy="0"/>
        </a:xfrm>
      </p:grpSpPr>
      <p:sp>
        <p:nvSpPr>
          <p:cNvPr id="2" name="1 Başlık"/>
          <p:cNvSpPr>
            <a:spLocks noGrp="1"/>
          </p:cNvSpPr>
          <p:nvPr>
            <p:ph type="title"/>
          </p:nvPr>
        </p:nvSpPr>
        <p:spPr>
          <a:xfrm>
            <a:off x="685800" y="152400"/>
            <a:ext cx="7772400" cy="990600"/>
          </a:xfrm>
          <a:prstGeom prst="rect">
            <a:avLst/>
          </a:prstGeo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685800" y="1447800"/>
            <a:ext cx="8153400" cy="4648200"/>
          </a:xfrm>
          <a:prstGeom prst="rect">
            <a:avLst/>
          </a:prstGeom>
        </p:spPr>
        <p:txBody>
          <a:bodyPr/>
          <a:lstStyle/>
          <a:p>
            <a:pPr lvl="0"/>
            <a:endParaRPr lang="tr-TR" noProof="0" smtClean="0"/>
          </a:p>
        </p:txBody>
      </p:sp>
      <p:sp>
        <p:nvSpPr>
          <p:cNvPr id="4" name="Rectangle 21"/>
          <p:cNvSpPr>
            <a:spLocks noGrp="1" noChangeArrowheads="1"/>
          </p:cNvSpPr>
          <p:nvPr>
            <p:ph type="dt" sz="half" idx="10"/>
          </p:nvPr>
        </p:nvSpPr>
        <p:spPr>
          <a:xfrm>
            <a:off x="685800" y="6248400"/>
            <a:ext cx="1905000" cy="457200"/>
          </a:xfrm>
        </p:spPr>
        <p:txBody>
          <a:bodyPr/>
          <a:lstStyle>
            <a:lvl1pPr>
              <a:defRPr>
                <a:ea typeface="+mn-ea"/>
                <a:cs typeface="+mn-cs"/>
              </a:defRPr>
            </a:lvl1pPr>
          </a:lstStyle>
          <a:p>
            <a:pPr>
              <a:defRPr/>
            </a:pPr>
            <a:endParaRPr lang="tr-TR"/>
          </a:p>
        </p:txBody>
      </p:sp>
      <p:sp>
        <p:nvSpPr>
          <p:cNvPr id="5" name="Rectangle 22"/>
          <p:cNvSpPr>
            <a:spLocks noGrp="1" noChangeArrowheads="1"/>
          </p:cNvSpPr>
          <p:nvPr>
            <p:ph type="ftr" sz="quarter" idx="11"/>
          </p:nvPr>
        </p:nvSpPr>
        <p:spPr>
          <a:xfrm>
            <a:off x="3124200" y="6248400"/>
            <a:ext cx="2895600" cy="457200"/>
          </a:xfrm>
        </p:spPr>
        <p:txBody>
          <a:bodyPr/>
          <a:lstStyle>
            <a:lvl1pPr>
              <a:defRPr>
                <a:ea typeface="+mn-ea"/>
                <a:cs typeface="+mn-cs"/>
              </a:defRPr>
            </a:lvl1pPr>
          </a:lstStyle>
          <a:p>
            <a:pPr>
              <a:defRPr/>
            </a:pPr>
            <a:endParaRPr lang="tr-TR"/>
          </a:p>
        </p:txBody>
      </p:sp>
      <p:sp>
        <p:nvSpPr>
          <p:cNvPr id="6" name="Rectangle 23"/>
          <p:cNvSpPr>
            <a:spLocks noGrp="1" noChangeArrowheads="1"/>
          </p:cNvSpPr>
          <p:nvPr>
            <p:ph type="sldNum" sz="quarter" idx="12"/>
          </p:nvPr>
        </p:nvSpPr>
        <p:spPr>
          <a:xfrm>
            <a:off x="6553200" y="6248400"/>
            <a:ext cx="1905000" cy="457200"/>
          </a:xfrm>
        </p:spPr>
        <p:txBody>
          <a:bodyPr/>
          <a:lstStyle>
            <a:lvl1pPr>
              <a:defRPr>
                <a:ea typeface="+mn-ea"/>
                <a:cs typeface="+mn-cs"/>
              </a:defRPr>
            </a:lvl1pPr>
          </a:lstStyle>
          <a:p>
            <a:pPr>
              <a:defRPr/>
            </a:pPr>
            <a:fld id="{735AA0EC-6746-4F2D-A3CF-C22DC0A57AA2}" type="slidenum">
              <a:rPr lang="tr-TR"/>
              <a:pPr>
                <a:defRPr/>
              </a:pPr>
              <a:t>‹#›</a:t>
            </a:fld>
            <a:endParaRPr lang="tr-TR"/>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F3C355D8-3777-4890-B4F3-483FF3939B38}" type="datetimeFigureOut">
              <a:rPr lang="tr-TR"/>
              <a:pPr>
                <a:defRPr/>
              </a:pPr>
              <a:t>30.06.2018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0D7C63C7-C1A7-4BD6-802B-00D539BC8562}"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A2CECCEF-CB87-44F0-86DA-1D07E3B575C3}" type="datetimeFigureOut">
              <a:rPr lang="tr-TR"/>
              <a:pPr>
                <a:defRPr/>
              </a:pPr>
              <a:t>30.06.2018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BDDB72BA-0067-4342-BFAD-614A71F85CFD}"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1D700FE7-7E70-4EE0-8FE2-5FB7E557D05C}" type="datetimeFigureOut">
              <a:rPr lang="tr-TR"/>
              <a:pPr>
                <a:defRPr/>
              </a:pPr>
              <a:t>30.06.2018</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677199C1-019B-4AF8-917E-6BBC3665D007}"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A4CF6125-8939-40F7-8BB4-ADB5C33F1150}" type="datetimeFigureOut">
              <a:rPr lang="tr-TR"/>
              <a:pPr>
                <a:defRPr/>
              </a:pPr>
              <a:t>30.06.2018</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6720D7F5-BA0D-41D5-A899-042B4226EA06}"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E89E3869-C602-4F1F-945B-B12963EFA5B7}" type="datetimeFigureOut">
              <a:rPr lang="tr-TR"/>
              <a:pPr>
                <a:defRPr/>
              </a:pPr>
              <a:t>30.06.2018</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4ABA2D03-7E37-40F8-BA4F-FAE608097C8F}"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269406BD-C081-433D-A08C-A202933819A3}" type="datetimeFigureOut">
              <a:rPr lang="tr-TR"/>
              <a:pPr>
                <a:defRPr/>
              </a:pPr>
              <a:t>30.06.2018</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50EFE35D-D892-40E3-9989-335DF04CCF73}"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BA94A552-1D7A-4371-9938-5D94EA392DCA}" type="datetimeFigureOut">
              <a:rPr lang="tr-TR"/>
              <a:pPr>
                <a:defRPr/>
              </a:pPr>
              <a:t>30.06.2018</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88E8810F-C788-4160-AC54-91C504EA0689}"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0BA7AADA-C159-43E7-9DEE-9164F6083ED5}" type="datetimeFigureOut">
              <a:rPr lang="tr-TR"/>
              <a:pPr>
                <a:defRPr/>
              </a:pPr>
              <a:t>30.06.2018</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5D2C8CD6-982C-4569-86D7-200522D80444}"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42"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43"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47EDD858-07F8-46E6-9579-D6091B5061FB}" type="datetimeFigureOut">
              <a:rPr lang="tr-TR"/>
              <a:pPr>
                <a:defRPr/>
              </a:pPr>
              <a:t>30.06.2018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945B92D3-8901-4DB0-94C4-E5066FE4E9AA}"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hyperlink" Target="http://tr.wikipedia.org/wiki/1985" TargetMode="External"/><Relationship Id="rId2" Type="http://schemas.openxmlformats.org/officeDocument/2006/relationships/hyperlink" Target="http://tr.wikipedia.org/w/index.php?title=Edward_De_Bono&amp;action=edit&amp;redlink=1" TargetMode="Externa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hyperlink" Target="http://tr.wikipedia.org/w/index.php?title=Edward_De_Bono&amp;action=edit&amp;redlink=1" TargetMode="Externa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hyperlink" Target="http://tr.wikipedia.org/w/index.php?title=Edward_De_Bono&amp;action=edit&amp;redlink=1" TargetMode="Externa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png"/></Relationships>
</file>

<file path=ppt/slides/_rels/slide12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hyperlink" Target="http://tr.wikipedia.org/wiki/Alt%C4%B1_%C5%9Eapkal%C4%B1_D%C3%BC%C5%9F%C3%BCnme_Tekni%C4%9Fi" TargetMode="External"/><Relationship Id="rId2" Type="http://schemas.openxmlformats.org/officeDocument/2006/relationships/hyperlink" Target="http://www.kendinigelistir.com/karar-almak-baska-uygulamak-baska/" TargetMode="Externa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5.wmf"/><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Microsoft_Office_Excel_97-2003__al__ma_Sayfas_1.xls"/><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oleObject" Target="../embeddings/Microsoft_Office_Word_97_-_2003_Belgesi2.doc"/><Relationship Id="rId2" Type="http://schemas.openxmlformats.org/officeDocument/2006/relationships/slideLayout" Target="../slideLayouts/slideLayout7.xml"/><Relationship Id="rId1" Type="http://schemas.openxmlformats.org/officeDocument/2006/relationships/vmlDrawing" Target="../drawings/vmlDrawing7.v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09600" y="1295400"/>
            <a:ext cx="7772400" cy="4038600"/>
          </a:xfrm>
        </p:spPr>
        <p:txBody>
          <a:bodyPr/>
          <a:lstStyle/>
          <a:p>
            <a:pPr eaLnBrk="1" hangingPunct="1"/>
            <a:r>
              <a:rPr lang="tr-TR" dirty="0" smtClean="0"/>
              <a:t>KALİTE YÖNETİMİNDE KULLANILAN ANALTİK ARAÇLAR</a:t>
            </a:r>
            <a:br>
              <a:rPr lang="tr-TR" dirty="0" smtClean="0"/>
            </a:br>
            <a:endParaRPr lang="tr-TR"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3074"/>
          <p:cNvSpPr>
            <a:spLocks noGrp="1" noChangeArrowheads="1"/>
          </p:cNvSpPr>
          <p:nvPr>
            <p:ph type="title"/>
          </p:nvPr>
        </p:nvSpPr>
        <p:spPr>
          <a:xfrm>
            <a:off x="685800" y="0"/>
            <a:ext cx="7772400" cy="533400"/>
          </a:xfrm>
        </p:spPr>
        <p:txBody>
          <a:bodyPr rtlCol="0">
            <a:normAutofit fontScale="90000"/>
          </a:bodyPr>
          <a:lstStyle/>
          <a:p>
            <a:pPr eaLnBrk="1" fontAlgn="auto" hangingPunct="1">
              <a:spcAft>
                <a:spcPts val="0"/>
              </a:spcAft>
              <a:defRPr/>
            </a:pPr>
            <a:r>
              <a:rPr lang="en-AU" sz="4000" b="1" smtClean="0">
                <a:solidFill>
                  <a:schemeClr val="hlink"/>
                </a:solidFill>
              </a:rPr>
              <a:t>BEYİN FIRTINASI</a:t>
            </a:r>
            <a:endParaRPr lang="tr-TR" sz="4000" b="1" smtClean="0"/>
          </a:p>
        </p:txBody>
      </p:sp>
      <p:sp>
        <p:nvSpPr>
          <p:cNvPr id="26627" name="Rectangle 3075"/>
          <p:cNvSpPr>
            <a:spLocks noGrp="1" noChangeArrowheads="1"/>
          </p:cNvSpPr>
          <p:nvPr>
            <p:ph idx="1"/>
          </p:nvPr>
        </p:nvSpPr>
        <p:spPr>
          <a:xfrm>
            <a:off x="0" y="533400"/>
            <a:ext cx="9144000" cy="5487988"/>
          </a:xfrm>
        </p:spPr>
        <p:txBody>
          <a:bodyPr rtlCol="0">
            <a:normAutofit lnSpcReduction="10000"/>
          </a:bodyPr>
          <a:lstStyle/>
          <a:p>
            <a:pPr marL="0" indent="0" algn="ctr" eaLnBrk="1" fontAlgn="auto" hangingPunct="1">
              <a:spcBef>
                <a:spcPct val="0"/>
              </a:spcBef>
              <a:spcAft>
                <a:spcPts val="0"/>
              </a:spcAft>
              <a:buFontTx/>
              <a:buNone/>
              <a:defRPr/>
            </a:pPr>
            <a:r>
              <a:rPr kumimoji="1" lang="tr-TR" sz="2800" dirty="0" smtClean="0">
                <a:solidFill>
                  <a:schemeClr val="folHlink"/>
                </a:solidFill>
              </a:rPr>
              <a:t>Fikirleri Oylama Aşaması</a:t>
            </a:r>
          </a:p>
          <a:p>
            <a:pPr marL="0" indent="0" algn="ctr" eaLnBrk="1" fontAlgn="auto" hangingPunct="1">
              <a:spcBef>
                <a:spcPct val="0"/>
              </a:spcBef>
              <a:spcAft>
                <a:spcPts val="0"/>
              </a:spcAft>
              <a:buFontTx/>
              <a:buNone/>
              <a:defRPr/>
            </a:pPr>
            <a:endParaRPr kumimoji="1" lang="tr-TR" sz="2800" dirty="0" smtClean="0"/>
          </a:p>
          <a:p>
            <a:pPr marL="0" indent="0" algn="just" eaLnBrk="1" fontAlgn="auto" hangingPunct="1">
              <a:spcBef>
                <a:spcPct val="0"/>
              </a:spcBef>
              <a:spcAft>
                <a:spcPts val="0"/>
              </a:spcAft>
              <a:buFont typeface="Wingdings" pitchFamily="2" charset="2"/>
              <a:buBlip>
                <a:blip r:embed="rId2"/>
              </a:buBlip>
              <a:defRPr/>
            </a:pPr>
            <a:r>
              <a:rPr kumimoji="1" lang="tr-TR" sz="2400" dirty="0" smtClean="0"/>
              <a:t> </a:t>
            </a:r>
            <a:r>
              <a:rPr kumimoji="1" lang="tr-TR" sz="2800" dirty="0" smtClean="0"/>
              <a:t>Birinci tur oylamada üyeler istedikleri sayıda fikre oy verirler.</a:t>
            </a:r>
          </a:p>
          <a:p>
            <a:pPr marL="0" indent="0" algn="just" eaLnBrk="1" fontAlgn="auto" hangingPunct="1">
              <a:spcBef>
                <a:spcPct val="0"/>
              </a:spcBef>
              <a:spcAft>
                <a:spcPts val="0"/>
              </a:spcAft>
              <a:buFont typeface="Wingdings" pitchFamily="2" charset="2"/>
              <a:buBlip>
                <a:blip r:embed="rId2"/>
              </a:buBlip>
              <a:defRPr/>
            </a:pPr>
            <a:r>
              <a:rPr kumimoji="1" lang="tr-TR" sz="2800" dirty="0" smtClean="0"/>
              <a:t> Herkes birinci tur oylamaya katıldıktan sonra her fikrin aldığı oy sayısı belirlenerek yanına yazılır.</a:t>
            </a:r>
          </a:p>
          <a:p>
            <a:pPr marL="0" indent="0" algn="just" eaLnBrk="1" fontAlgn="auto" hangingPunct="1">
              <a:spcBef>
                <a:spcPct val="0"/>
              </a:spcBef>
              <a:spcAft>
                <a:spcPts val="0"/>
              </a:spcAft>
              <a:buFont typeface="Wingdings" pitchFamily="2" charset="2"/>
              <a:buBlip>
                <a:blip r:embed="rId2"/>
              </a:buBlip>
              <a:defRPr/>
            </a:pPr>
            <a:r>
              <a:rPr kumimoji="1" lang="tr-TR" sz="2800" dirty="0" smtClean="0"/>
              <a:t> En çok oy alan fikirler daire içine alınarak bunlar üzerinde tekrar konuşulur. Üyeler sıra ile söz alarak fikir geliştirir.</a:t>
            </a:r>
          </a:p>
          <a:p>
            <a:pPr marL="0" indent="0" algn="just" eaLnBrk="1" fontAlgn="auto" hangingPunct="1">
              <a:spcBef>
                <a:spcPct val="0"/>
              </a:spcBef>
              <a:spcAft>
                <a:spcPts val="0"/>
              </a:spcAft>
              <a:buFont typeface="Wingdings" pitchFamily="2" charset="2"/>
              <a:buBlip>
                <a:blip r:embed="rId2"/>
              </a:buBlip>
              <a:defRPr/>
            </a:pPr>
            <a:r>
              <a:rPr kumimoji="1" lang="tr-TR" sz="2800" dirty="0" smtClean="0"/>
              <a:t> Oylama sonrası en az oy almış fikirler (En az katılımcılar tarafından belirlenir.) ikinci tur oylamaya sokulmaz.</a:t>
            </a:r>
          </a:p>
          <a:p>
            <a:pPr marL="0" indent="0" algn="just" eaLnBrk="1" fontAlgn="auto" hangingPunct="1">
              <a:spcBef>
                <a:spcPct val="0"/>
              </a:spcBef>
              <a:spcAft>
                <a:spcPts val="0"/>
              </a:spcAft>
              <a:buFont typeface="Wingdings" pitchFamily="2" charset="2"/>
              <a:buBlip>
                <a:blip r:embed="rId2"/>
              </a:buBlip>
              <a:defRPr/>
            </a:pPr>
            <a:r>
              <a:rPr kumimoji="1" lang="tr-TR" sz="2800" dirty="0" smtClean="0"/>
              <a:t> İkinci tur oylamada her üye sadece bir tek fikre oy verir.</a:t>
            </a:r>
          </a:p>
          <a:p>
            <a:pPr marL="0" indent="0" algn="just" eaLnBrk="1" fontAlgn="auto" hangingPunct="1">
              <a:spcBef>
                <a:spcPct val="0"/>
              </a:spcBef>
              <a:spcAft>
                <a:spcPts val="0"/>
              </a:spcAft>
              <a:buFont typeface="Wingdings" pitchFamily="2" charset="2"/>
              <a:buBlip>
                <a:blip r:embed="rId2"/>
              </a:buBlip>
              <a:defRPr/>
            </a:pPr>
            <a:r>
              <a:rPr kumimoji="1" lang="tr-TR" sz="2800" dirty="0" smtClean="0"/>
              <a:t> Oylama sonunda her fikrin aldığı oy sayısı yanına yazılır.</a:t>
            </a:r>
          </a:p>
          <a:p>
            <a:pPr marL="0" indent="0" algn="just" eaLnBrk="1" fontAlgn="auto" hangingPunct="1">
              <a:spcBef>
                <a:spcPct val="0"/>
              </a:spcBef>
              <a:spcAft>
                <a:spcPts val="0"/>
              </a:spcAft>
              <a:buFont typeface="Wingdings" pitchFamily="2" charset="2"/>
              <a:buBlip>
                <a:blip r:embed="rId2"/>
              </a:buBlip>
              <a:defRPr/>
            </a:pPr>
            <a:r>
              <a:rPr kumimoji="1" lang="tr-TR" sz="2800" dirty="0" smtClean="0"/>
              <a:t> Böylece herkesin benimsediği ve nitelikli fikirler sıralanmış olur.</a:t>
            </a:r>
          </a:p>
          <a:p>
            <a:pPr marL="0" indent="0" algn="just" eaLnBrk="1" fontAlgn="auto" hangingPunct="1">
              <a:spcBef>
                <a:spcPct val="0"/>
              </a:spcBef>
              <a:spcAft>
                <a:spcPts val="0"/>
              </a:spcAft>
              <a:buFontTx/>
              <a:buNone/>
              <a:defRPr/>
            </a:pPr>
            <a:r>
              <a:rPr kumimoji="1" lang="tr-TR" sz="2800" dirty="0" smtClean="0"/>
              <a:t>	</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40" name="Rectangle 4"/>
          <p:cNvSpPr>
            <a:spLocks noGrp="1" noChangeArrowheads="1"/>
          </p:cNvSpPr>
          <p:nvPr>
            <p:ph type="title"/>
          </p:nvPr>
        </p:nvSpPr>
        <p:spPr/>
        <p:txBody>
          <a:bodyPr/>
          <a:lstStyle/>
          <a:p>
            <a:pPr fontAlgn="auto">
              <a:spcAft>
                <a:spcPts val="0"/>
              </a:spcAft>
              <a:defRPr/>
            </a:pPr>
            <a:r>
              <a:rPr lang="tr-TR" dirty="0">
                <a:solidFill>
                  <a:schemeClr val="tx2">
                    <a:satMod val="130000"/>
                  </a:schemeClr>
                </a:solidFill>
              </a:rPr>
              <a:t>Matris </a:t>
            </a:r>
            <a:r>
              <a:rPr lang="tr-TR" dirty="0" smtClean="0">
                <a:solidFill>
                  <a:schemeClr val="tx2">
                    <a:satMod val="130000"/>
                  </a:schemeClr>
                </a:solidFill>
              </a:rPr>
              <a:t>diyagramı-L </a:t>
            </a:r>
            <a:r>
              <a:rPr lang="tr-TR" dirty="0">
                <a:solidFill>
                  <a:schemeClr val="tx2">
                    <a:satMod val="130000"/>
                  </a:schemeClr>
                </a:solidFill>
              </a:rPr>
              <a:t>matris</a:t>
            </a:r>
          </a:p>
        </p:txBody>
      </p:sp>
      <p:sp>
        <p:nvSpPr>
          <p:cNvPr id="5" name="4 İçerik Yer Tutucusu"/>
          <p:cNvSpPr>
            <a:spLocks noGrp="1"/>
          </p:cNvSpPr>
          <p:nvPr>
            <p:ph idx="1"/>
          </p:nvPr>
        </p:nvSpPr>
        <p:spPr>
          <a:xfrm>
            <a:off x="457200" y="1600201"/>
            <a:ext cx="8229600" cy="1257296"/>
          </a:xfrm>
        </p:spPr>
        <p:txBody>
          <a:bodyPr/>
          <a:lstStyle/>
          <a:p>
            <a:r>
              <a:rPr lang="tr-TR" dirty="0" smtClean="0"/>
              <a:t>İki veya daha fazla bilgi, kişi ve faaliyet arasındaki ilişkileri ortaya koymada kullanılır.</a:t>
            </a:r>
          </a:p>
          <a:p>
            <a:r>
              <a:rPr lang="tr-TR" dirty="0" smtClean="0"/>
              <a:t>Birinci derecede sorumlu</a:t>
            </a:r>
          </a:p>
          <a:p>
            <a:r>
              <a:rPr lang="tr-TR" dirty="0" smtClean="0"/>
              <a:t>İkinci derecede sorumlu</a:t>
            </a:r>
          </a:p>
          <a:p>
            <a:r>
              <a:rPr lang="tr-TR" dirty="0" smtClean="0"/>
              <a:t>Üçüncü derecede sorumlu</a:t>
            </a:r>
          </a:p>
        </p:txBody>
      </p:sp>
      <p:sp>
        <p:nvSpPr>
          <p:cNvPr id="6" name="AutoShape 3"/>
          <p:cNvSpPr>
            <a:spLocks noChangeArrowheads="1"/>
          </p:cNvSpPr>
          <p:nvPr/>
        </p:nvSpPr>
        <p:spPr bwMode="auto">
          <a:xfrm>
            <a:off x="5214942" y="4071942"/>
            <a:ext cx="304800" cy="304800"/>
          </a:xfrm>
          <a:custGeom>
            <a:avLst/>
            <a:gdLst>
              <a:gd name="G0" fmla="+- 2700 0 0"/>
              <a:gd name="G1" fmla="*/ G0 2 1"/>
              <a:gd name="G2" fmla="+- 21600 0 G1"/>
              <a:gd name="G3" fmla="*/ G2 G2 1"/>
              <a:gd name="G4" fmla="*/ G0 G0 1"/>
              <a:gd name="G5" fmla="+- G3 0 G4"/>
              <a:gd name="G6" fmla="*/ G5 1 8"/>
              <a:gd name="G7" fmla="sqrt G6"/>
              <a:gd name="G8" fmla="*/ G4 1 8"/>
              <a:gd name="G9" fmla="sqrt G8"/>
              <a:gd name="G10" fmla="+- G7 G9 0"/>
              <a:gd name="G11" fmla="+- G7 0 G9"/>
              <a:gd name="G12" fmla="+- G10 10800 0"/>
              <a:gd name="G13" fmla="+- 10800 0 G10"/>
              <a:gd name="G14" fmla="+- G11 10800 0"/>
              <a:gd name="G15" fmla="+- 10800 0 G11"/>
              <a:gd name="G16" fmla="+- 21600 0 G0"/>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chemeClr val="tx2"/>
          </a:solidFill>
          <a:ln w="12700">
            <a:solidFill>
              <a:schemeClr val="tx1"/>
            </a:solidFill>
            <a:miter lim="800000"/>
            <a:headEnd/>
            <a:tailEnd/>
          </a:ln>
          <a:effectLst/>
        </p:spPr>
        <p:txBody>
          <a:bodyPr wrap="none" anchor="ctr"/>
          <a:lstStyle/>
          <a:p>
            <a:endParaRPr lang="tr-TR"/>
          </a:p>
        </p:txBody>
      </p:sp>
      <p:sp>
        <p:nvSpPr>
          <p:cNvPr id="7" name="AutoShape 4"/>
          <p:cNvSpPr>
            <a:spLocks noChangeArrowheads="1"/>
          </p:cNvSpPr>
          <p:nvPr/>
        </p:nvSpPr>
        <p:spPr bwMode="auto">
          <a:xfrm>
            <a:off x="5214942" y="3429000"/>
            <a:ext cx="304800" cy="304800"/>
          </a:xfrm>
          <a:custGeom>
            <a:avLst/>
            <a:gdLst>
              <a:gd name="G0" fmla="+- 6480 0 0"/>
              <a:gd name="G1" fmla="+- 21600 0 6480"/>
              <a:gd name="G2" fmla="+- 21600 0 648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480" y="10800"/>
                </a:moveTo>
                <a:cubicBezTo>
                  <a:pt x="6480" y="13186"/>
                  <a:pt x="8414" y="15120"/>
                  <a:pt x="10800" y="15120"/>
                </a:cubicBezTo>
                <a:cubicBezTo>
                  <a:pt x="13186" y="15120"/>
                  <a:pt x="15120" y="13186"/>
                  <a:pt x="15120" y="10800"/>
                </a:cubicBezTo>
                <a:cubicBezTo>
                  <a:pt x="15120" y="8414"/>
                  <a:pt x="13186" y="6480"/>
                  <a:pt x="10800" y="6480"/>
                </a:cubicBezTo>
                <a:cubicBezTo>
                  <a:pt x="8414" y="6480"/>
                  <a:pt x="6480" y="8414"/>
                  <a:pt x="6480" y="10800"/>
                </a:cubicBezTo>
                <a:close/>
              </a:path>
            </a:pathLst>
          </a:custGeom>
          <a:solidFill>
            <a:schemeClr val="tx2"/>
          </a:solidFill>
          <a:ln w="12700">
            <a:solidFill>
              <a:schemeClr val="tx1"/>
            </a:solidFill>
            <a:round/>
            <a:headEnd/>
            <a:tailEnd/>
          </a:ln>
          <a:effectLst/>
        </p:spPr>
        <p:txBody>
          <a:bodyPr wrap="none" anchor="ctr"/>
          <a:lstStyle/>
          <a:p>
            <a:endParaRPr lang="tr-TR"/>
          </a:p>
        </p:txBody>
      </p:sp>
      <p:sp>
        <p:nvSpPr>
          <p:cNvPr id="8" name="Oval 5"/>
          <p:cNvSpPr>
            <a:spLocks noChangeArrowheads="1"/>
          </p:cNvSpPr>
          <p:nvPr/>
        </p:nvSpPr>
        <p:spPr bwMode="auto">
          <a:xfrm>
            <a:off x="5214942" y="2857496"/>
            <a:ext cx="304800" cy="304800"/>
          </a:xfrm>
          <a:prstGeom prst="ellipse">
            <a:avLst/>
          </a:prstGeom>
          <a:solidFill>
            <a:schemeClr val="tx2"/>
          </a:solidFill>
          <a:ln w="12700">
            <a:solidFill>
              <a:schemeClr val="tx1"/>
            </a:solidFill>
            <a:round/>
            <a:headEnd/>
            <a:tailEnd/>
          </a:ln>
          <a:effectLst/>
        </p:spPr>
        <p:txBody>
          <a:bodyPr wrap="none" anchor="ctr"/>
          <a:lstStyle/>
          <a:p>
            <a:endParaRPr lang="tr-TR"/>
          </a:p>
        </p:txBody>
      </p:sp>
    </p:spTree>
    <p:extLst>
      <p:ext uri="{BB962C8B-B14F-4D97-AF65-F5344CB8AC3E}">
        <p14:creationId xmlns:p14="http://schemas.microsoft.com/office/powerpoint/2010/main" xmlns="" val="23929628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0"/>
            <a:ext cx="8229600" cy="1143000"/>
          </a:xfrm>
        </p:spPr>
        <p:txBody>
          <a:bodyPr/>
          <a:lstStyle/>
          <a:p>
            <a:r>
              <a:rPr lang="tr-TR" dirty="0" smtClean="0"/>
              <a:t>L matris örnek</a:t>
            </a:r>
            <a:endParaRPr lang="tr-TR" dirty="0"/>
          </a:p>
        </p:txBody>
      </p:sp>
      <p:graphicFrame>
        <p:nvGraphicFramePr>
          <p:cNvPr id="5" name="4 Tablo"/>
          <p:cNvGraphicFramePr>
            <a:graphicFrameLocks noGrp="1"/>
          </p:cNvGraphicFramePr>
          <p:nvPr/>
        </p:nvGraphicFramePr>
        <p:xfrm>
          <a:off x="357158" y="1357298"/>
          <a:ext cx="7500990" cy="5177816"/>
        </p:xfrm>
        <a:graphic>
          <a:graphicData uri="http://schemas.openxmlformats.org/drawingml/2006/table">
            <a:tbl>
              <a:tblPr firstRow="1" bandRow="1">
                <a:tableStyleId>{5C22544A-7EE6-4342-B048-85BDC9FD1C3A}</a:tableStyleId>
              </a:tblPr>
              <a:tblGrid>
                <a:gridCol w="1500198"/>
                <a:gridCol w="1500198"/>
                <a:gridCol w="1500198"/>
                <a:gridCol w="1500198"/>
                <a:gridCol w="1500198"/>
              </a:tblGrid>
              <a:tr h="928694">
                <a:tc>
                  <a:txBody>
                    <a:bodyPr/>
                    <a:lstStyle/>
                    <a:p>
                      <a:endParaRPr lang="tr-TR" dirty="0"/>
                    </a:p>
                  </a:txBody>
                  <a:tcPr/>
                </a:tc>
                <a:tc>
                  <a:txBody>
                    <a:bodyPr/>
                    <a:lstStyle/>
                    <a:p>
                      <a:r>
                        <a:rPr lang="tr-TR" dirty="0" smtClean="0"/>
                        <a:t>Tesisi gezdirme</a:t>
                      </a:r>
                      <a:endParaRPr lang="tr-TR" dirty="0"/>
                    </a:p>
                  </a:txBody>
                  <a:tcPr/>
                </a:tc>
                <a:tc>
                  <a:txBody>
                    <a:bodyPr/>
                    <a:lstStyle/>
                    <a:p>
                      <a:r>
                        <a:rPr lang="tr-TR" dirty="0" smtClean="0"/>
                        <a:t>Personel</a:t>
                      </a:r>
                      <a:r>
                        <a:rPr lang="tr-TR" baseline="0" dirty="0" smtClean="0"/>
                        <a:t> ve güvenlik politikalarını gözden geçirme</a:t>
                      </a:r>
                      <a:endParaRPr lang="tr-TR" dirty="0"/>
                    </a:p>
                  </a:txBody>
                  <a:tcPr/>
                </a:tc>
                <a:tc>
                  <a:txBody>
                    <a:bodyPr/>
                    <a:lstStyle/>
                    <a:p>
                      <a:r>
                        <a:rPr lang="tr-TR" dirty="0" smtClean="0"/>
                        <a:t>Bölümün </a:t>
                      </a:r>
                      <a:r>
                        <a:rPr lang="tr-TR" baseline="0" dirty="0" smtClean="0"/>
                        <a:t>temel değerlerini gözden geçirme</a:t>
                      </a:r>
                      <a:endParaRPr lang="tr-TR" dirty="0"/>
                    </a:p>
                  </a:txBody>
                  <a:tcPr/>
                </a:tc>
                <a:tc>
                  <a:txBody>
                    <a:bodyPr/>
                    <a:lstStyle/>
                    <a:p>
                      <a:r>
                        <a:rPr lang="tr-TR" dirty="0" smtClean="0"/>
                        <a:t>Ekip üyeleri ile tanışma</a:t>
                      </a:r>
                      <a:endParaRPr lang="tr-TR" dirty="0"/>
                    </a:p>
                  </a:txBody>
                  <a:tcPr/>
                </a:tc>
              </a:tr>
              <a:tr h="928694">
                <a:tc>
                  <a:txBody>
                    <a:bodyPr/>
                    <a:lstStyle/>
                    <a:p>
                      <a:r>
                        <a:rPr lang="tr-TR" dirty="0" smtClean="0"/>
                        <a:t>İnsan kaynakları personeli</a:t>
                      </a:r>
                      <a:endParaRPr lang="tr-TR" dirty="0"/>
                    </a:p>
                  </a:txBody>
                  <a:tcPr/>
                </a:tc>
                <a:tc>
                  <a:txBody>
                    <a:bodyPr/>
                    <a:lstStyle/>
                    <a:p>
                      <a:endParaRPr lang="tr-TR"/>
                    </a:p>
                  </a:txBody>
                  <a:tcPr/>
                </a:tc>
                <a:tc>
                  <a:txBody>
                    <a:bodyPr/>
                    <a:lstStyle/>
                    <a:p>
                      <a:endParaRPr lang="tr-TR" dirty="0"/>
                    </a:p>
                  </a:txBody>
                  <a:tcPr/>
                </a:tc>
                <a:tc>
                  <a:txBody>
                    <a:bodyPr/>
                    <a:lstStyle/>
                    <a:p>
                      <a:endParaRPr lang="tr-TR" dirty="0"/>
                    </a:p>
                  </a:txBody>
                  <a:tcPr/>
                </a:tc>
                <a:tc>
                  <a:txBody>
                    <a:bodyPr/>
                    <a:lstStyle/>
                    <a:p>
                      <a:endParaRPr lang="tr-TR"/>
                    </a:p>
                  </a:txBody>
                  <a:tcPr/>
                </a:tc>
              </a:tr>
              <a:tr h="928694">
                <a:tc>
                  <a:txBody>
                    <a:bodyPr/>
                    <a:lstStyle/>
                    <a:p>
                      <a:r>
                        <a:rPr lang="tr-TR" dirty="0" smtClean="0"/>
                        <a:t>Bölüm yöneticisi</a:t>
                      </a:r>
                      <a:endParaRPr lang="tr-TR" dirty="0"/>
                    </a:p>
                  </a:txBody>
                  <a:tcPr/>
                </a:tc>
                <a:tc>
                  <a:txBody>
                    <a:bodyPr/>
                    <a:lstStyle/>
                    <a:p>
                      <a:endParaRPr lang="tr-TR" dirty="0"/>
                    </a:p>
                  </a:txBody>
                  <a:tcPr/>
                </a:tc>
                <a:tc>
                  <a:txBody>
                    <a:bodyPr/>
                    <a:lstStyle/>
                    <a:p>
                      <a:endParaRPr lang="tr-TR" dirty="0"/>
                    </a:p>
                  </a:txBody>
                  <a:tcPr/>
                </a:tc>
                <a:tc>
                  <a:txBody>
                    <a:bodyPr/>
                    <a:lstStyle/>
                    <a:p>
                      <a:endParaRPr lang="tr-TR" dirty="0"/>
                    </a:p>
                  </a:txBody>
                  <a:tcPr/>
                </a:tc>
                <a:tc>
                  <a:txBody>
                    <a:bodyPr/>
                    <a:lstStyle/>
                    <a:p>
                      <a:endParaRPr lang="tr-TR" dirty="0"/>
                    </a:p>
                  </a:txBody>
                  <a:tcPr/>
                </a:tc>
              </a:tr>
              <a:tr h="928694">
                <a:tc>
                  <a:txBody>
                    <a:bodyPr/>
                    <a:lstStyle/>
                    <a:p>
                      <a:r>
                        <a:rPr lang="tr-TR" dirty="0" smtClean="0"/>
                        <a:t>Şef</a:t>
                      </a:r>
                      <a:endParaRPr lang="tr-TR" dirty="0"/>
                    </a:p>
                  </a:txBody>
                  <a:tcPr/>
                </a:tc>
                <a:tc>
                  <a:txBody>
                    <a:bodyPr/>
                    <a:lstStyle/>
                    <a:p>
                      <a:endParaRPr lang="tr-TR"/>
                    </a:p>
                  </a:txBody>
                  <a:tcPr/>
                </a:tc>
                <a:tc>
                  <a:txBody>
                    <a:bodyPr/>
                    <a:lstStyle/>
                    <a:p>
                      <a:endParaRPr lang="tr-TR"/>
                    </a:p>
                  </a:txBody>
                  <a:tcPr/>
                </a:tc>
                <a:tc>
                  <a:txBody>
                    <a:bodyPr/>
                    <a:lstStyle/>
                    <a:p>
                      <a:endParaRPr lang="tr-TR" dirty="0"/>
                    </a:p>
                  </a:txBody>
                  <a:tcPr/>
                </a:tc>
                <a:tc>
                  <a:txBody>
                    <a:bodyPr/>
                    <a:lstStyle/>
                    <a:p>
                      <a:endParaRPr lang="tr-TR" dirty="0"/>
                    </a:p>
                  </a:txBody>
                  <a:tcPr/>
                </a:tc>
              </a:tr>
              <a:tr h="928694">
                <a:tc>
                  <a:txBody>
                    <a:bodyPr/>
                    <a:lstStyle/>
                    <a:p>
                      <a:r>
                        <a:rPr lang="tr-TR" dirty="0" smtClean="0"/>
                        <a:t>Ekip</a:t>
                      </a:r>
                      <a:r>
                        <a:rPr lang="tr-TR" baseline="0" dirty="0" smtClean="0"/>
                        <a:t> üyeleri</a:t>
                      </a:r>
                      <a:endParaRPr lang="tr-TR" dirty="0"/>
                    </a:p>
                  </a:txBody>
                  <a:tcPr/>
                </a:tc>
                <a:tc>
                  <a:txBody>
                    <a:bodyPr/>
                    <a:lstStyle/>
                    <a:p>
                      <a:endParaRPr lang="tr-TR" dirty="0"/>
                    </a:p>
                  </a:txBody>
                  <a:tcPr/>
                </a:tc>
                <a:tc>
                  <a:txBody>
                    <a:bodyPr/>
                    <a:lstStyle/>
                    <a:p>
                      <a:endParaRPr lang="tr-TR"/>
                    </a:p>
                  </a:txBody>
                  <a:tcPr/>
                </a:tc>
                <a:tc>
                  <a:txBody>
                    <a:bodyPr/>
                    <a:lstStyle/>
                    <a:p>
                      <a:endParaRPr lang="tr-TR"/>
                    </a:p>
                  </a:txBody>
                  <a:tcPr/>
                </a:tc>
                <a:tc>
                  <a:txBody>
                    <a:bodyPr/>
                    <a:lstStyle/>
                    <a:p>
                      <a:endParaRPr lang="tr-TR" dirty="0"/>
                    </a:p>
                  </a:txBody>
                  <a:tcPr/>
                </a:tc>
              </a:tr>
            </a:tbl>
          </a:graphicData>
        </a:graphic>
      </p:graphicFrame>
      <p:grpSp>
        <p:nvGrpSpPr>
          <p:cNvPr id="20" name="19 Grup"/>
          <p:cNvGrpSpPr/>
          <p:nvPr/>
        </p:nvGrpSpPr>
        <p:grpSpPr>
          <a:xfrm>
            <a:off x="2357422" y="3143248"/>
            <a:ext cx="5019708" cy="3019444"/>
            <a:chOff x="2357422" y="3143248"/>
            <a:chExt cx="5019708" cy="3019444"/>
          </a:xfrm>
        </p:grpSpPr>
        <p:sp>
          <p:nvSpPr>
            <p:cNvPr id="7" name="AutoShape 4"/>
            <p:cNvSpPr>
              <a:spLocks noChangeArrowheads="1"/>
            </p:cNvSpPr>
            <p:nvPr/>
          </p:nvSpPr>
          <p:spPr bwMode="auto">
            <a:xfrm>
              <a:off x="2357422" y="5000636"/>
              <a:ext cx="304800" cy="304800"/>
            </a:xfrm>
            <a:custGeom>
              <a:avLst/>
              <a:gdLst>
                <a:gd name="G0" fmla="+- 6480 0 0"/>
                <a:gd name="G1" fmla="+- 21600 0 6480"/>
                <a:gd name="G2" fmla="+- 21600 0 648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480" y="10800"/>
                  </a:moveTo>
                  <a:cubicBezTo>
                    <a:pt x="6480" y="13186"/>
                    <a:pt x="8414" y="15120"/>
                    <a:pt x="10800" y="15120"/>
                  </a:cubicBezTo>
                  <a:cubicBezTo>
                    <a:pt x="13186" y="15120"/>
                    <a:pt x="15120" y="13186"/>
                    <a:pt x="15120" y="10800"/>
                  </a:cubicBezTo>
                  <a:cubicBezTo>
                    <a:pt x="15120" y="8414"/>
                    <a:pt x="13186" y="6480"/>
                    <a:pt x="10800" y="6480"/>
                  </a:cubicBezTo>
                  <a:cubicBezTo>
                    <a:pt x="8414" y="6480"/>
                    <a:pt x="6480" y="8414"/>
                    <a:pt x="6480" y="10800"/>
                  </a:cubicBezTo>
                  <a:close/>
                </a:path>
              </a:pathLst>
            </a:custGeom>
            <a:solidFill>
              <a:schemeClr val="tx2"/>
            </a:solidFill>
            <a:ln w="12700">
              <a:solidFill>
                <a:schemeClr val="tx1"/>
              </a:solidFill>
              <a:round/>
              <a:headEnd/>
              <a:tailEnd/>
            </a:ln>
            <a:effectLst/>
          </p:spPr>
          <p:txBody>
            <a:bodyPr wrap="none" anchor="ctr"/>
            <a:lstStyle/>
            <a:p>
              <a:endParaRPr lang="tr-TR"/>
            </a:p>
          </p:txBody>
        </p:sp>
        <p:sp>
          <p:nvSpPr>
            <p:cNvPr id="9" name="Oval 5"/>
            <p:cNvSpPr>
              <a:spLocks noChangeArrowheads="1"/>
            </p:cNvSpPr>
            <p:nvPr/>
          </p:nvSpPr>
          <p:spPr bwMode="auto">
            <a:xfrm>
              <a:off x="2357422" y="4000504"/>
              <a:ext cx="304800" cy="304800"/>
            </a:xfrm>
            <a:prstGeom prst="ellipse">
              <a:avLst/>
            </a:prstGeom>
            <a:solidFill>
              <a:schemeClr val="tx2"/>
            </a:solidFill>
            <a:ln w="12700">
              <a:solidFill>
                <a:schemeClr val="tx1"/>
              </a:solidFill>
              <a:round/>
              <a:headEnd/>
              <a:tailEnd/>
            </a:ln>
            <a:effectLst/>
          </p:spPr>
          <p:txBody>
            <a:bodyPr wrap="none" anchor="ctr"/>
            <a:lstStyle/>
            <a:p>
              <a:endParaRPr lang="tr-TR"/>
            </a:p>
          </p:txBody>
        </p:sp>
        <p:sp>
          <p:nvSpPr>
            <p:cNvPr id="10" name="AutoShape 3"/>
            <p:cNvSpPr>
              <a:spLocks noChangeArrowheads="1"/>
            </p:cNvSpPr>
            <p:nvPr/>
          </p:nvSpPr>
          <p:spPr bwMode="auto">
            <a:xfrm>
              <a:off x="2357422" y="5786454"/>
              <a:ext cx="304800" cy="304800"/>
            </a:xfrm>
            <a:custGeom>
              <a:avLst/>
              <a:gdLst>
                <a:gd name="G0" fmla="+- 2700 0 0"/>
                <a:gd name="G1" fmla="*/ G0 2 1"/>
                <a:gd name="G2" fmla="+- 21600 0 G1"/>
                <a:gd name="G3" fmla="*/ G2 G2 1"/>
                <a:gd name="G4" fmla="*/ G0 G0 1"/>
                <a:gd name="G5" fmla="+- G3 0 G4"/>
                <a:gd name="G6" fmla="*/ G5 1 8"/>
                <a:gd name="G7" fmla="sqrt G6"/>
                <a:gd name="G8" fmla="*/ G4 1 8"/>
                <a:gd name="G9" fmla="sqrt G8"/>
                <a:gd name="G10" fmla="+- G7 G9 0"/>
                <a:gd name="G11" fmla="+- G7 0 G9"/>
                <a:gd name="G12" fmla="+- G10 10800 0"/>
                <a:gd name="G13" fmla="+- 10800 0 G10"/>
                <a:gd name="G14" fmla="+- G11 10800 0"/>
                <a:gd name="G15" fmla="+- 10800 0 G11"/>
                <a:gd name="G16" fmla="+- 21600 0 G0"/>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chemeClr val="tx2"/>
            </a:solidFill>
            <a:ln w="12700">
              <a:solidFill>
                <a:schemeClr val="tx1"/>
              </a:solidFill>
              <a:miter lim="800000"/>
              <a:headEnd/>
              <a:tailEnd/>
            </a:ln>
            <a:effectLst/>
          </p:spPr>
          <p:txBody>
            <a:bodyPr wrap="none" anchor="ctr"/>
            <a:lstStyle/>
            <a:p>
              <a:endParaRPr lang="tr-TR"/>
            </a:p>
          </p:txBody>
        </p:sp>
        <p:sp>
          <p:nvSpPr>
            <p:cNvPr id="11" name="Oval 5"/>
            <p:cNvSpPr>
              <a:spLocks noChangeArrowheads="1"/>
            </p:cNvSpPr>
            <p:nvPr/>
          </p:nvSpPr>
          <p:spPr bwMode="auto">
            <a:xfrm>
              <a:off x="3857620" y="3143248"/>
              <a:ext cx="304800" cy="304800"/>
            </a:xfrm>
            <a:prstGeom prst="ellipse">
              <a:avLst/>
            </a:prstGeom>
            <a:solidFill>
              <a:schemeClr val="tx2"/>
            </a:solidFill>
            <a:ln w="12700">
              <a:solidFill>
                <a:schemeClr val="tx1"/>
              </a:solidFill>
              <a:round/>
              <a:headEnd/>
              <a:tailEnd/>
            </a:ln>
            <a:effectLst/>
          </p:spPr>
          <p:txBody>
            <a:bodyPr wrap="none" anchor="ctr"/>
            <a:lstStyle/>
            <a:p>
              <a:endParaRPr lang="tr-TR"/>
            </a:p>
          </p:txBody>
        </p:sp>
        <p:sp>
          <p:nvSpPr>
            <p:cNvPr id="12" name="AutoShape 3"/>
            <p:cNvSpPr>
              <a:spLocks noChangeArrowheads="1"/>
            </p:cNvSpPr>
            <p:nvPr/>
          </p:nvSpPr>
          <p:spPr bwMode="auto">
            <a:xfrm>
              <a:off x="3929058" y="5000636"/>
              <a:ext cx="304800" cy="304800"/>
            </a:xfrm>
            <a:custGeom>
              <a:avLst/>
              <a:gdLst>
                <a:gd name="G0" fmla="+- 2700 0 0"/>
                <a:gd name="G1" fmla="*/ G0 2 1"/>
                <a:gd name="G2" fmla="+- 21600 0 G1"/>
                <a:gd name="G3" fmla="*/ G2 G2 1"/>
                <a:gd name="G4" fmla="*/ G0 G0 1"/>
                <a:gd name="G5" fmla="+- G3 0 G4"/>
                <a:gd name="G6" fmla="*/ G5 1 8"/>
                <a:gd name="G7" fmla="sqrt G6"/>
                <a:gd name="G8" fmla="*/ G4 1 8"/>
                <a:gd name="G9" fmla="sqrt G8"/>
                <a:gd name="G10" fmla="+- G7 G9 0"/>
                <a:gd name="G11" fmla="+- G7 0 G9"/>
                <a:gd name="G12" fmla="+- G10 10800 0"/>
                <a:gd name="G13" fmla="+- 10800 0 G10"/>
                <a:gd name="G14" fmla="+- G11 10800 0"/>
                <a:gd name="G15" fmla="+- 10800 0 G11"/>
                <a:gd name="G16" fmla="+- 21600 0 G0"/>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chemeClr val="tx2"/>
            </a:solidFill>
            <a:ln w="12700">
              <a:solidFill>
                <a:schemeClr val="tx1"/>
              </a:solidFill>
              <a:miter lim="800000"/>
              <a:headEnd/>
              <a:tailEnd/>
            </a:ln>
            <a:effectLst/>
          </p:spPr>
          <p:txBody>
            <a:bodyPr wrap="none" anchor="ctr"/>
            <a:lstStyle/>
            <a:p>
              <a:endParaRPr lang="tr-TR"/>
            </a:p>
          </p:txBody>
        </p:sp>
        <p:sp>
          <p:nvSpPr>
            <p:cNvPr id="13" name="AutoShape 4"/>
            <p:cNvSpPr>
              <a:spLocks noChangeArrowheads="1"/>
            </p:cNvSpPr>
            <p:nvPr/>
          </p:nvSpPr>
          <p:spPr bwMode="auto">
            <a:xfrm>
              <a:off x="3857620" y="4071942"/>
              <a:ext cx="304800" cy="304800"/>
            </a:xfrm>
            <a:custGeom>
              <a:avLst/>
              <a:gdLst>
                <a:gd name="G0" fmla="+- 6480 0 0"/>
                <a:gd name="G1" fmla="+- 21600 0 6480"/>
                <a:gd name="G2" fmla="+- 21600 0 648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480" y="10800"/>
                  </a:moveTo>
                  <a:cubicBezTo>
                    <a:pt x="6480" y="13186"/>
                    <a:pt x="8414" y="15120"/>
                    <a:pt x="10800" y="15120"/>
                  </a:cubicBezTo>
                  <a:cubicBezTo>
                    <a:pt x="13186" y="15120"/>
                    <a:pt x="15120" y="13186"/>
                    <a:pt x="15120" y="10800"/>
                  </a:cubicBezTo>
                  <a:cubicBezTo>
                    <a:pt x="15120" y="8414"/>
                    <a:pt x="13186" y="6480"/>
                    <a:pt x="10800" y="6480"/>
                  </a:cubicBezTo>
                  <a:cubicBezTo>
                    <a:pt x="8414" y="6480"/>
                    <a:pt x="6480" y="8414"/>
                    <a:pt x="6480" y="10800"/>
                  </a:cubicBezTo>
                  <a:close/>
                </a:path>
              </a:pathLst>
            </a:custGeom>
            <a:solidFill>
              <a:schemeClr val="tx2"/>
            </a:solidFill>
            <a:ln w="12700">
              <a:solidFill>
                <a:schemeClr val="tx1"/>
              </a:solidFill>
              <a:round/>
              <a:headEnd/>
              <a:tailEnd/>
            </a:ln>
            <a:effectLst/>
          </p:spPr>
          <p:txBody>
            <a:bodyPr wrap="none" anchor="ctr"/>
            <a:lstStyle/>
            <a:p>
              <a:endParaRPr lang="tr-TR"/>
            </a:p>
          </p:txBody>
        </p:sp>
        <p:sp>
          <p:nvSpPr>
            <p:cNvPr id="14" name="Oval 5"/>
            <p:cNvSpPr>
              <a:spLocks noChangeArrowheads="1"/>
            </p:cNvSpPr>
            <p:nvPr/>
          </p:nvSpPr>
          <p:spPr bwMode="auto">
            <a:xfrm>
              <a:off x="5357818" y="4071942"/>
              <a:ext cx="304800" cy="304800"/>
            </a:xfrm>
            <a:prstGeom prst="ellipse">
              <a:avLst/>
            </a:prstGeom>
            <a:solidFill>
              <a:schemeClr val="tx2"/>
            </a:solidFill>
            <a:ln w="12700">
              <a:solidFill>
                <a:schemeClr val="tx1"/>
              </a:solidFill>
              <a:round/>
              <a:headEnd/>
              <a:tailEnd/>
            </a:ln>
            <a:effectLst/>
          </p:spPr>
          <p:txBody>
            <a:bodyPr wrap="none" anchor="ctr"/>
            <a:lstStyle/>
            <a:p>
              <a:endParaRPr lang="tr-TR"/>
            </a:p>
          </p:txBody>
        </p:sp>
        <p:sp>
          <p:nvSpPr>
            <p:cNvPr id="15" name="AutoShape 4"/>
            <p:cNvSpPr>
              <a:spLocks noChangeArrowheads="1"/>
            </p:cNvSpPr>
            <p:nvPr/>
          </p:nvSpPr>
          <p:spPr bwMode="auto">
            <a:xfrm>
              <a:off x="5429256" y="5000636"/>
              <a:ext cx="304800" cy="304800"/>
            </a:xfrm>
            <a:custGeom>
              <a:avLst/>
              <a:gdLst>
                <a:gd name="G0" fmla="+- 6480 0 0"/>
                <a:gd name="G1" fmla="+- 21600 0 6480"/>
                <a:gd name="G2" fmla="+- 21600 0 648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480" y="10800"/>
                  </a:moveTo>
                  <a:cubicBezTo>
                    <a:pt x="6480" y="13186"/>
                    <a:pt x="8414" y="15120"/>
                    <a:pt x="10800" y="15120"/>
                  </a:cubicBezTo>
                  <a:cubicBezTo>
                    <a:pt x="13186" y="15120"/>
                    <a:pt x="15120" y="13186"/>
                    <a:pt x="15120" y="10800"/>
                  </a:cubicBezTo>
                  <a:cubicBezTo>
                    <a:pt x="15120" y="8414"/>
                    <a:pt x="13186" y="6480"/>
                    <a:pt x="10800" y="6480"/>
                  </a:cubicBezTo>
                  <a:cubicBezTo>
                    <a:pt x="8414" y="6480"/>
                    <a:pt x="6480" y="8414"/>
                    <a:pt x="6480" y="10800"/>
                  </a:cubicBezTo>
                  <a:close/>
                </a:path>
              </a:pathLst>
            </a:custGeom>
            <a:solidFill>
              <a:schemeClr val="tx2"/>
            </a:solidFill>
            <a:ln w="12700">
              <a:solidFill>
                <a:schemeClr val="tx1"/>
              </a:solidFill>
              <a:round/>
              <a:headEnd/>
              <a:tailEnd/>
            </a:ln>
            <a:effectLst/>
          </p:spPr>
          <p:txBody>
            <a:bodyPr wrap="none" anchor="ctr"/>
            <a:lstStyle/>
            <a:p>
              <a:endParaRPr lang="tr-TR"/>
            </a:p>
          </p:txBody>
        </p:sp>
        <p:sp>
          <p:nvSpPr>
            <p:cNvPr id="16" name="AutoShape 3"/>
            <p:cNvSpPr>
              <a:spLocks noChangeArrowheads="1"/>
            </p:cNvSpPr>
            <p:nvPr/>
          </p:nvSpPr>
          <p:spPr bwMode="auto">
            <a:xfrm>
              <a:off x="5357818" y="3143248"/>
              <a:ext cx="304800" cy="304800"/>
            </a:xfrm>
            <a:custGeom>
              <a:avLst/>
              <a:gdLst>
                <a:gd name="G0" fmla="+- 2700 0 0"/>
                <a:gd name="G1" fmla="*/ G0 2 1"/>
                <a:gd name="G2" fmla="+- 21600 0 G1"/>
                <a:gd name="G3" fmla="*/ G2 G2 1"/>
                <a:gd name="G4" fmla="*/ G0 G0 1"/>
                <a:gd name="G5" fmla="+- G3 0 G4"/>
                <a:gd name="G6" fmla="*/ G5 1 8"/>
                <a:gd name="G7" fmla="sqrt G6"/>
                <a:gd name="G8" fmla="*/ G4 1 8"/>
                <a:gd name="G9" fmla="sqrt G8"/>
                <a:gd name="G10" fmla="+- G7 G9 0"/>
                <a:gd name="G11" fmla="+- G7 0 G9"/>
                <a:gd name="G12" fmla="+- G10 10800 0"/>
                <a:gd name="G13" fmla="+- 10800 0 G10"/>
                <a:gd name="G14" fmla="+- G11 10800 0"/>
                <a:gd name="G15" fmla="+- 10800 0 G11"/>
                <a:gd name="G16" fmla="+- 21600 0 G0"/>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chemeClr val="tx2"/>
            </a:solidFill>
            <a:ln w="12700">
              <a:solidFill>
                <a:schemeClr val="tx1"/>
              </a:solidFill>
              <a:miter lim="800000"/>
              <a:headEnd/>
              <a:tailEnd/>
            </a:ln>
            <a:effectLst/>
          </p:spPr>
          <p:txBody>
            <a:bodyPr wrap="none" anchor="ctr"/>
            <a:lstStyle/>
            <a:p>
              <a:endParaRPr lang="tr-TR"/>
            </a:p>
          </p:txBody>
        </p:sp>
        <p:sp>
          <p:nvSpPr>
            <p:cNvPr id="17" name="Oval 5"/>
            <p:cNvSpPr>
              <a:spLocks noChangeArrowheads="1"/>
            </p:cNvSpPr>
            <p:nvPr/>
          </p:nvSpPr>
          <p:spPr bwMode="auto">
            <a:xfrm>
              <a:off x="7000892" y="5857892"/>
              <a:ext cx="304800" cy="304800"/>
            </a:xfrm>
            <a:prstGeom prst="ellipse">
              <a:avLst/>
            </a:prstGeom>
            <a:solidFill>
              <a:schemeClr val="tx2"/>
            </a:solidFill>
            <a:ln w="12700">
              <a:solidFill>
                <a:schemeClr val="tx1"/>
              </a:solidFill>
              <a:round/>
              <a:headEnd/>
              <a:tailEnd/>
            </a:ln>
            <a:effectLst/>
          </p:spPr>
          <p:txBody>
            <a:bodyPr wrap="none" anchor="ctr"/>
            <a:lstStyle/>
            <a:p>
              <a:endParaRPr lang="tr-TR"/>
            </a:p>
          </p:txBody>
        </p:sp>
        <p:sp>
          <p:nvSpPr>
            <p:cNvPr id="18" name="AutoShape 4"/>
            <p:cNvSpPr>
              <a:spLocks noChangeArrowheads="1"/>
            </p:cNvSpPr>
            <p:nvPr/>
          </p:nvSpPr>
          <p:spPr bwMode="auto">
            <a:xfrm>
              <a:off x="7072330" y="5000636"/>
              <a:ext cx="304800" cy="304800"/>
            </a:xfrm>
            <a:custGeom>
              <a:avLst/>
              <a:gdLst>
                <a:gd name="G0" fmla="+- 6480 0 0"/>
                <a:gd name="G1" fmla="+- 21600 0 6480"/>
                <a:gd name="G2" fmla="+- 21600 0 648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480" y="10800"/>
                  </a:moveTo>
                  <a:cubicBezTo>
                    <a:pt x="6480" y="13186"/>
                    <a:pt x="8414" y="15120"/>
                    <a:pt x="10800" y="15120"/>
                  </a:cubicBezTo>
                  <a:cubicBezTo>
                    <a:pt x="13186" y="15120"/>
                    <a:pt x="15120" y="13186"/>
                    <a:pt x="15120" y="10800"/>
                  </a:cubicBezTo>
                  <a:cubicBezTo>
                    <a:pt x="15120" y="8414"/>
                    <a:pt x="13186" y="6480"/>
                    <a:pt x="10800" y="6480"/>
                  </a:cubicBezTo>
                  <a:cubicBezTo>
                    <a:pt x="8414" y="6480"/>
                    <a:pt x="6480" y="8414"/>
                    <a:pt x="6480" y="10800"/>
                  </a:cubicBezTo>
                  <a:close/>
                </a:path>
              </a:pathLst>
            </a:custGeom>
            <a:solidFill>
              <a:schemeClr val="tx2"/>
            </a:solidFill>
            <a:ln w="12700">
              <a:solidFill>
                <a:schemeClr val="tx1"/>
              </a:solidFill>
              <a:round/>
              <a:headEnd/>
              <a:tailEnd/>
            </a:ln>
            <a:effectLst/>
          </p:spPr>
          <p:txBody>
            <a:bodyPr wrap="none" anchor="ctr"/>
            <a:lstStyle/>
            <a:p>
              <a:endParaRPr lang="tr-TR"/>
            </a:p>
          </p:txBody>
        </p:sp>
        <p:sp>
          <p:nvSpPr>
            <p:cNvPr id="19" name="AutoShape 3"/>
            <p:cNvSpPr>
              <a:spLocks noChangeArrowheads="1"/>
            </p:cNvSpPr>
            <p:nvPr/>
          </p:nvSpPr>
          <p:spPr bwMode="auto">
            <a:xfrm>
              <a:off x="7000892" y="4000504"/>
              <a:ext cx="304800" cy="304800"/>
            </a:xfrm>
            <a:custGeom>
              <a:avLst/>
              <a:gdLst>
                <a:gd name="G0" fmla="+- 2700 0 0"/>
                <a:gd name="G1" fmla="*/ G0 2 1"/>
                <a:gd name="G2" fmla="+- 21600 0 G1"/>
                <a:gd name="G3" fmla="*/ G2 G2 1"/>
                <a:gd name="G4" fmla="*/ G0 G0 1"/>
                <a:gd name="G5" fmla="+- G3 0 G4"/>
                <a:gd name="G6" fmla="*/ G5 1 8"/>
                <a:gd name="G7" fmla="sqrt G6"/>
                <a:gd name="G8" fmla="*/ G4 1 8"/>
                <a:gd name="G9" fmla="sqrt G8"/>
                <a:gd name="G10" fmla="+- G7 G9 0"/>
                <a:gd name="G11" fmla="+- G7 0 G9"/>
                <a:gd name="G12" fmla="+- G10 10800 0"/>
                <a:gd name="G13" fmla="+- 10800 0 G10"/>
                <a:gd name="G14" fmla="+- G11 10800 0"/>
                <a:gd name="G15" fmla="+- 10800 0 G11"/>
                <a:gd name="G16" fmla="+- 21600 0 G0"/>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chemeClr val="tx2"/>
            </a:solidFill>
            <a:ln w="12700">
              <a:solidFill>
                <a:schemeClr val="tx1"/>
              </a:solidFill>
              <a:miter lim="800000"/>
              <a:headEnd/>
              <a:tailEnd/>
            </a:ln>
            <a:effectLst/>
          </p:spPr>
          <p:txBody>
            <a:bodyPr wrap="none" anchor="ctr"/>
            <a:lstStyle/>
            <a:p>
              <a:endParaRPr lang="tr-TR"/>
            </a:p>
          </p:txBody>
        </p:sp>
      </p:grpSp>
    </p:spTree>
    <p:extLst>
      <p:ext uri="{BB962C8B-B14F-4D97-AF65-F5344CB8AC3E}">
        <p14:creationId xmlns:p14="http://schemas.microsoft.com/office/powerpoint/2010/main" xmlns="" val="147597685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 matris</a:t>
            </a:r>
            <a:endParaRPr lang="tr-TR" dirty="0"/>
          </a:p>
        </p:txBody>
      </p:sp>
      <p:sp>
        <p:nvSpPr>
          <p:cNvPr id="3" name="2 İçerik Yer Tutucusu"/>
          <p:cNvSpPr>
            <a:spLocks noGrp="1"/>
          </p:cNvSpPr>
          <p:nvPr>
            <p:ph idx="1"/>
          </p:nvPr>
        </p:nvSpPr>
        <p:spPr/>
        <p:txBody>
          <a:bodyPr/>
          <a:lstStyle/>
          <a:p>
            <a:r>
              <a:rPr lang="tr-TR" dirty="0" smtClean="0"/>
              <a:t>2 grubu ilişkili olduğu bir üçüncü grupla ilişkilendirir.</a:t>
            </a:r>
          </a:p>
          <a:p>
            <a:r>
              <a:rPr lang="tr-TR" dirty="0" smtClean="0"/>
              <a:t>Yüksek etki 	</a:t>
            </a:r>
            <a:r>
              <a:rPr lang="el-GR" dirty="0" smtClean="0"/>
              <a:t>Δ</a:t>
            </a:r>
            <a:r>
              <a:rPr lang="tr-TR" dirty="0" smtClean="0"/>
              <a:t> =3 puan</a:t>
            </a:r>
          </a:p>
          <a:p>
            <a:r>
              <a:rPr lang="tr-TR" dirty="0" smtClean="0"/>
              <a:t>Orta etki		</a:t>
            </a:r>
            <a:r>
              <a:rPr lang="az-Cyrl-AZ" dirty="0" smtClean="0"/>
              <a:t>Ѳ</a:t>
            </a:r>
            <a:r>
              <a:rPr lang="tr-TR" dirty="0" smtClean="0"/>
              <a:t> =2 puan</a:t>
            </a:r>
          </a:p>
          <a:p>
            <a:r>
              <a:rPr lang="tr-TR" dirty="0" smtClean="0"/>
              <a:t>Düşük etki	</a:t>
            </a:r>
            <a:r>
              <a:rPr lang="el-GR" dirty="0" smtClean="0"/>
              <a:t>⃝</a:t>
            </a:r>
            <a:r>
              <a:rPr lang="tr-TR" dirty="0" smtClean="0"/>
              <a:t>=1 puan</a:t>
            </a:r>
            <a:endParaRPr lang="tr-TR" dirty="0"/>
          </a:p>
        </p:txBody>
      </p:sp>
    </p:spTree>
    <p:extLst>
      <p:ext uri="{BB962C8B-B14F-4D97-AF65-F5344CB8AC3E}">
        <p14:creationId xmlns:p14="http://schemas.microsoft.com/office/powerpoint/2010/main" xmlns="" val="326646028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Tablo"/>
          <p:cNvGraphicFramePr>
            <a:graphicFrameLocks noGrp="1"/>
          </p:cNvGraphicFramePr>
          <p:nvPr/>
        </p:nvGraphicFramePr>
        <p:xfrm>
          <a:off x="357158" y="357166"/>
          <a:ext cx="7786740" cy="6255356"/>
        </p:xfrm>
        <a:graphic>
          <a:graphicData uri="http://schemas.openxmlformats.org/drawingml/2006/table">
            <a:tbl>
              <a:tblPr firstRow="1" bandRow="1">
                <a:tableStyleId>{5C22544A-7EE6-4342-B048-85BDC9FD1C3A}</a:tableStyleId>
              </a:tblPr>
              <a:tblGrid>
                <a:gridCol w="1557348"/>
                <a:gridCol w="1585924"/>
                <a:gridCol w="1528772"/>
                <a:gridCol w="1557348"/>
                <a:gridCol w="1557348"/>
              </a:tblGrid>
              <a:tr h="785818">
                <a:tc>
                  <a:txBody>
                    <a:bodyPr/>
                    <a:lstStyle/>
                    <a:p>
                      <a:r>
                        <a:rPr lang="tr-TR" sz="3600" dirty="0" smtClean="0"/>
                        <a:t>toplam</a:t>
                      </a:r>
                      <a:endParaRPr lang="tr-TR" sz="3600" dirty="0"/>
                    </a:p>
                  </a:txBody>
                  <a:tcPr/>
                </a:tc>
                <a:tc>
                  <a:txBody>
                    <a:bodyPr/>
                    <a:lstStyle/>
                    <a:p>
                      <a:r>
                        <a:rPr lang="tr-TR" sz="3600" dirty="0" smtClean="0"/>
                        <a:t>5</a:t>
                      </a:r>
                      <a:endParaRPr lang="tr-TR" sz="3600" dirty="0"/>
                    </a:p>
                  </a:txBody>
                  <a:tcPr/>
                </a:tc>
                <a:tc>
                  <a:txBody>
                    <a:bodyPr/>
                    <a:lstStyle/>
                    <a:p>
                      <a:r>
                        <a:rPr lang="tr-TR" sz="3600" dirty="0" smtClean="0"/>
                        <a:t>6</a:t>
                      </a:r>
                      <a:endParaRPr lang="tr-TR" sz="3600" dirty="0"/>
                    </a:p>
                  </a:txBody>
                  <a:tcPr/>
                </a:tc>
                <a:tc>
                  <a:txBody>
                    <a:bodyPr/>
                    <a:lstStyle/>
                    <a:p>
                      <a:r>
                        <a:rPr lang="tr-TR" sz="3600" dirty="0" smtClean="0"/>
                        <a:t>8</a:t>
                      </a:r>
                      <a:endParaRPr lang="tr-TR" sz="3600" dirty="0"/>
                    </a:p>
                  </a:txBody>
                  <a:tcPr/>
                </a:tc>
                <a:tc>
                  <a:txBody>
                    <a:bodyPr/>
                    <a:lstStyle/>
                    <a:p>
                      <a:r>
                        <a:rPr lang="tr-TR" sz="3600" dirty="0" smtClean="0"/>
                        <a:t>6</a:t>
                      </a:r>
                      <a:endParaRPr lang="tr-TR" sz="3600" dirty="0"/>
                    </a:p>
                  </a:txBody>
                  <a:tcPr/>
                </a:tc>
              </a:tr>
              <a:tr h="731108">
                <a:tc>
                  <a:txBody>
                    <a:bodyPr/>
                    <a:lstStyle/>
                    <a:p>
                      <a:r>
                        <a:rPr lang="tr-TR" sz="1600" dirty="0" smtClean="0"/>
                        <a:t>Örgütün ruhunu</a:t>
                      </a:r>
                      <a:r>
                        <a:rPr lang="tr-TR" sz="1600" baseline="0" dirty="0" smtClean="0"/>
                        <a:t> iletme</a:t>
                      </a:r>
                      <a:endParaRPr lang="tr-TR" sz="1600" dirty="0"/>
                    </a:p>
                  </a:txBody>
                  <a:tcPr/>
                </a:tc>
                <a:tc>
                  <a:txBody>
                    <a:bodyPr/>
                    <a:lstStyle/>
                    <a:p>
                      <a:endParaRPr lang="tr-TR" sz="1600" dirty="0"/>
                    </a:p>
                  </a:txBody>
                  <a:tcPr/>
                </a:tc>
                <a:tc>
                  <a:txBody>
                    <a:bodyPr/>
                    <a:lstStyle/>
                    <a:p>
                      <a:endParaRPr lang="tr-TR" sz="3600" dirty="0"/>
                    </a:p>
                  </a:txBody>
                  <a:tcPr/>
                </a:tc>
                <a:tc>
                  <a:txBody>
                    <a:bodyPr/>
                    <a:lstStyle/>
                    <a:p>
                      <a:r>
                        <a:rPr lang="el-GR" sz="3600" dirty="0" smtClean="0"/>
                        <a:t>Δ</a:t>
                      </a:r>
                      <a:endParaRPr lang="tr-TR" sz="3600" dirty="0"/>
                    </a:p>
                  </a:txBody>
                  <a:tcPr/>
                </a:tc>
                <a:tc>
                  <a:txBody>
                    <a:bodyPr/>
                    <a:lstStyle/>
                    <a:p>
                      <a:endParaRPr lang="tr-TR" sz="1600" dirty="0"/>
                    </a:p>
                  </a:txBody>
                  <a:tcPr/>
                </a:tc>
              </a:tr>
              <a:tr h="868968">
                <a:tc>
                  <a:txBody>
                    <a:bodyPr/>
                    <a:lstStyle/>
                    <a:p>
                      <a:r>
                        <a:rPr lang="tr-TR" sz="1600" dirty="0" smtClean="0"/>
                        <a:t>Örgütün amacını</a:t>
                      </a:r>
                      <a:r>
                        <a:rPr lang="tr-TR" sz="1600" baseline="0" dirty="0" smtClean="0"/>
                        <a:t> iletme</a:t>
                      </a:r>
                      <a:endParaRPr lang="tr-TR"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3600" dirty="0" smtClean="0"/>
                        <a:t>      </a:t>
                      </a:r>
                      <a:r>
                        <a:rPr lang="el-GR" sz="3600" dirty="0" smtClean="0"/>
                        <a:t>Δ</a:t>
                      </a:r>
                      <a:endParaRPr lang="az-Cyrl-AZ" sz="3600" dirty="0" smtClean="0"/>
                    </a:p>
                    <a:p>
                      <a:endParaRPr lang="tr-TR"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3600" dirty="0" smtClean="0"/>
                        <a:t> </a:t>
                      </a:r>
                      <a:r>
                        <a:rPr lang="el-GR" sz="3600" dirty="0" smtClean="0"/>
                        <a:t>Δ</a:t>
                      </a:r>
                      <a:endParaRPr lang="tr-TR" sz="3600" dirty="0" smtClean="0"/>
                    </a:p>
                    <a:p>
                      <a:endParaRPr lang="tr-TR" sz="3600" dirty="0"/>
                    </a:p>
                  </a:txBody>
                  <a:tcPr/>
                </a:tc>
                <a:tc>
                  <a:txBody>
                    <a:bodyPr/>
                    <a:lstStyle/>
                    <a:p>
                      <a:r>
                        <a:rPr lang="el-GR" sz="3600" dirty="0" smtClean="0"/>
                        <a:t>Δ</a:t>
                      </a:r>
                      <a:endParaRPr lang="tr-TR" sz="3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sz="3600" dirty="0" smtClean="0"/>
                        <a:t>Δ</a:t>
                      </a:r>
                      <a:endParaRPr lang="tr-TR" sz="3600" dirty="0" smtClean="0"/>
                    </a:p>
                    <a:p>
                      <a:endParaRPr lang="tr-TR" sz="1600" dirty="0"/>
                    </a:p>
                  </a:txBody>
                  <a:tcPr/>
                </a:tc>
              </a:tr>
              <a:tr h="646156">
                <a:tc>
                  <a:txBody>
                    <a:bodyPr/>
                    <a:lstStyle/>
                    <a:p>
                      <a:r>
                        <a:rPr lang="tr-TR" sz="1600" dirty="0" smtClean="0"/>
                        <a:t>Endişeyi</a:t>
                      </a:r>
                      <a:r>
                        <a:rPr lang="tr-TR" sz="1600" baseline="0" dirty="0" smtClean="0"/>
                        <a:t> azaltma</a:t>
                      </a:r>
                      <a:endParaRPr lang="tr-TR"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az-Cyrl-AZ" sz="3600" dirty="0" smtClean="0"/>
                        <a:t>Ѳ</a:t>
                      </a:r>
                      <a:endParaRPr lang="el-GR" sz="3600" dirty="0" smtClean="0"/>
                    </a:p>
                    <a:p>
                      <a:endParaRPr lang="tr-TR"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az-Cyrl-AZ" sz="3600" dirty="0" smtClean="0"/>
                        <a:t>Ѳ</a:t>
                      </a:r>
                      <a:endParaRPr lang="tr-TR" sz="3600" dirty="0" smtClean="0"/>
                    </a:p>
                    <a:p>
                      <a:endParaRPr lang="tr-TR"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az-Cyrl-AZ" sz="3600" dirty="0" smtClean="0"/>
                        <a:t>Ѳ</a:t>
                      </a:r>
                      <a:endParaRPr lang="tr-TR" sz="3600" dirty="0" smtClean="0"/>
                    </a:p>
                    <a:p>
                      <a:endParaRPr lang="tr-TR"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az-Cyrl-AZ" sz="3600" dirty="0" smtClean="0"/>
                        <a:t>Ѳ</a:t>
                      </a:r>
                      <a:endParaRPr lang="tr-TR" sz="3600" dirty="0" smtClean="0"/>
                    </a:p>
                    <a:p>
                      <a:endParaRPr lang="tr-TR" sz="1600" dirty="0"/>
                    </a:p>
                  </a:txBody>
                  <a:tcPr/>
                </a:tc>
              </a:tr>
              <a:tr h="801118">
                <a:tc>
                  <a:txBody>
                    <a:bodyPr/>
                    <a:lstStyle/>
                    <a:p>
                      <a:endParaRPr lang="tr-TR" sz="1600" dirty="0"/>
                    </a:p>
                  </a:txBody>
                  <a:tcPr/>
                </a:tc>
                <a:tc>
                  <a:txBody>
                    <a:bodyPr/>
                    <a:lstStyle/>
                    <a:p>
                      <a:r>
                        <a:rPr lang="tr-TR" sz="1600" dirty="0" smtClean="0"/>
                        <a:t>Tesisi gezdirme</a:t>
                      </a:r>
                      <a:endParaRPr lang="tr-TR" sz="1600" dirty="0"/>
                    </a:p>
                  </a:txBody>
                  <a:tcPr/>
                </a:tc>
                <a:tc>
                  <a:txBody>
                    <a:bodyPr/>
                    <a:lstStyle/>
                    <a:p>
                      <a:r>
                        <a:rPr lang="tr-TR" sz="1600" dirty="0" smtClean="0"/>
                        <a:t>Personel</a:t>
                      </a:r>
                      <a:r>
                        <a:rPr lang="tr-TR" sz="1600" baseline="0" dirty="0" smtClean="0"/>
                        <a:t> ve güvenlik politikalarını gözden geçirme</a:t>
                      </a:r>
                      <a:endParaRPr lang="tr-TR" sz="1600" dirty="0"/>
                    </a:p>
                  </a:txBody>
                  <a:tcPr/>
                </a:tc>
                <a:tc>
                  <a:txBody>
                    <a:bodyPr/>
                    <a:lstStyle/>
                    <a:p>
                      <a:r>
                        <a:rPr lang="tr-TR" sz="1600" dirty="0" smtClean="0"/>
                        <a:t>Bölümün </a:t>
                      </a:r>
                      <a:r>
                        <a:rPr lang="tr-TR" sz="1600" baseline="0" dirty="0" smtClean="0"/>
                        <a:t>temel değerlerini gözden geçirme</a:t>
                      </a:r>
                      <a:endParaRPr lang="tr-TR" sz="1600" dirty="0"/>
                    </a:p>
                  </a:txBody>
                  <a:tcPr/>
                </a:tc>
                <a:tc>
                  <a:txBody>
                    <a:bodyPr/>
                    <a:lstStyle/>
                    <a:p>
                      <a:r>
                        <a:rPr lang="tr-TR" sz="1600" dirty="0" smtClean="0"/>
                        <a:t>Ekip üyeleri ile tanışma</a:t>
                      </a:r>
                      <a:endParaRPr lang="tr-TR" sz="1600" dirty="0"/>
                    </a:p>
                  </a:txBody>
                  <a:tcPr/>
                </a:tc>
              </a:tr>
              <a:tr h="434893">
                <a:tc>
                  <a:txBody>
                    <a:bodyPr/>
                    <a:lstStyle/>
                    <a:p>
                      <a:r>
                        <a:rPr lang="tr-TR" sz="1600" dirty="0" smtClean="0"/>
                        <a:t>İnsan kaynakları personeli</a:t>
                      </a:r>
                      <a:endParaRPr lang="tr-TR" sz="1600" dirty="0"/>
                    </a:p>
                  </a:txBody>
                  <a:tcPr/>
                </a:tc>
                <a:tc>
                  <a:txBody>
                    <a:bodyPr/>
                    <a:lstStyle/>
                    <a:p>
                      <a:endParaRPr lang="tr-TR" sz="1600" dirty="0"/>
                    </a:p>
                  </a:txBody>
                  <a:tcPr/>
                </a:tc>
                <a:tc>
                  <a:txBody>
                    <a:bodyPr/>
                    <a:lstStyle/>
                    <a:p>
                      <a:endParaRPr lang="tr-TR" sz="1600" dirty="0"/>
                    </a:p>
                  </a:txBody>
                  <a:tcPr/>
                </a:tc>
                <a:tc>
                  <a:txBody>
                    <a:bodyPr/>
                    <a:lstStyle/>
                    <a:p>
                      <a:endParaRPr lang="tr-TR" sz="1600" dirty="0"/>
                    </a:p>
                  </a:txBody>
                  <a:tcPr/>
                </a:tc>
                <a:tc>
                  <a:txBody>
                    <a:bodyPr/>
                    <a:lstStyle/>
                    <a:p>
                      <a:endParaRPr lang="tr-TR" sz="1600"/>
                    </a:p>
                  </a:txBody>
                  <a:tcPr/>
                </a:tc>
              </a:tr>
              <a:tr h="349310">
                <a:tc>
                  <a:txBody>
                    <a:bodyPr/>
                    <a:lstStyle/>
                    <a:p>
                      <a:r>
                        <a:rPr lang="tr-TR" sz="1600" dirty="0" smtClean="0"/>
                        <a:t>Bölüm yöneticisi</a:t>
                      </a:r>
                      <a:endParaRPr lang="tr-TR" sz="1600" dirty="0"/>
                    </a:p>
                  </a:txBody>
                  <a:tcPr/>
                </a:tc>
                <a:tc>
                  <a:txBody>
                    <a:bodyPr/>
                    <a:lstStyle/>
                    <a:p>
                      <a:endParaRPr lang="tr-TR" sz="1600" dirty="0"/>
                    </a:p>
                  </a:txBody>
                  <a:tcPr/>
                </a:tc>
                <a:tc>
                  <a:txBody>
                    <a:bodyPr/>
                    <a:lstStyle/>
                    <a:p>
                      <a:endParaRPr lang="tr-TR" sz="1600" dirty="0"/>
                    </a:p>
                  </a:txBody>
                  <a:tcPr/>
                </a:tc>
                <a:tc>
                  <a:txBody>
                    <a:bodyPr/>
                    <a:lstStyle/>
                    <a:p>
                      <a:endParaRPr lang="tr-TR" sz="1600" dirty="0"/>
                    </a:p>
                  </a:txBody>
                  <a:tcPr/>
                </a:tc>
                <a:tc>
                  <a:txBody>
                    <a:bodyPr/>
                    <a:lstStyle/>
                    <a:p>
                      <a:endParaRPr lang="tr-TR" sz="1600" dirty="0"/>
                    </a:p>
                  </a:txBody>
                  <a:tcPr/>
                </a:tc>
              </a:tr>
              <a:tr h="251780">
                <a:tc>
                  <a:txBody>
                    <a:bodyPr/>
                    <a:lstStyle/>
                    <a:p>
                      <a:r>
                        <a:rPr lang="tr-TR" sz="1600" dirty="0" smtClean="0"/>
                        <a:t>Şef</a:t>
                      </a:r>
                      <a:endParaRPr lang="tr-TR" sz="1600" dirty="0"/>
                    </a:p>
                  </a:txBody>
                  <a:tcPr/>
                </a:tc>
                <a:tc>
                  <a:txBody>
                    <a:bodyPr/>
                    <a:lstStyle/>
                    <a:p>
                      <a:endParaRPr lang="tr-TR" sz="1600"/>
                    </a:p>
                  </a:txBody>
                  <a:tcPr/>
                </a:tc>
                <a:tc>
                  <a:txBody>
                    <a:bodyPr/>
                    <a:lstStyle/>
                    <a:p>
                      <a:endParaRPr lang="tr-TR" sz="1600"/>
                    </a:p>
                  </a:txBody>
                  <a:tcPr/>
                </a:tc>
                <a:tc>
                  <a:txBody>
                    <a:bodyPr/>
                    <a:lstStyle/>
                    <a:p>
                      <a:endParaRPr lang="tr-TR" sz="1600" dirty="0"/>
                    </a:p>
                  </a:txBody>
                  <a:tcPr/>
                </a:tc>
                <a:tc>
                  <a:txBody>
                    <a:bodyPr/>
                    <a:lstStyle/>
                    <a:p>
                      <a:endParaRPr lang="tr-TR" sz="1600" dirty="0"/>
                    </a:p>
                  </a:txBody>
                  <a:tcPr/>
                </a:tc>
              </a:tr>
              <a:tr h="251780">
                <a:tc>
                  <a:txBody>
                    <a:bodyPr/>
                    <a:lstStyle/>
                    <a:p>
                      <a:r>
                        <a:rPr lang="tr-TR" sz="1600" dirty="0" smtClean="0"/>
                        <a:t>Ekip</a:t>
                      </a:r>
                      <a:r>
                        <a:rPr lang="tr-TR" sz="1600" baseline="0" dirty="0" smtClean="0"/>
                        <a:t> üyeleri</a:t>
                      </a:r>
                      <a:endParaRPr lang="tr-TR" sz="1600" dirty="0"/>
                    </a:p>
                  </a:txBody>
                  <a:tcPr/>
                </a:tc>
                <a:tc>
                  <a:txBody>
                    <a:bodyPr/>
                    <a:lstStyle/>
                    <a:p>
                      <a:endParaRPr lang="tr-TR" sz="1600" dirty="0"/>
                    </a:p>
                  </a:txBody>
                  <a:tcPr/>
                </a:tc>
                <a:tc>
                  <a:txBody>
                    <a:bodyPr/>
                    <a:lstStyle/>
                    <a:p>
                      <a:endParaRPr lang="tr-TR" sz="1600" dirty="0"/>
                    </a:p>
                  </a:txBody>
                  <a:tcPr/>
                </a:tc>
                <a:tc>
                  <a:txBody>
                    <a:bodyPr/>
                    <a:lstStyle/>
                    <a:p>
                      <a:endParaRPr lang="tr-TR" sz="1600"/>
                    </a:p>
                  </a:txBody>
                  <a:tcPr/>
                </a:tc>
                <a:tc>
                  <a:txBody>
                    <a:bodyPr/>
                    <a:lstStyle/>
                    <a:p>
                      <a:endParaRPr lang="tr-TR" sz="1600" dirty="0"/>
                    </a:p>
                  </a:txBody>
                  <a:tcPr/>
                </a:tc>
              </a:tr>
            </a:tbl>
          </a:graphicData>
        </a:graphic>
      </p:graphicFrame>
      <p:grpSp>
        <p:nvGrpSpPr>
          <p:cNvPr id="6" name="5 Grup"/>
          <p:cNvGrpSpPr/>
          <p:nvPr/>
        </p:nvGrpSpPr>
        <p:grpSpPr>
          <a:xfrm>
            <a:off x="2285984" y="5286388"/>
            <a:ext cx="5429288" cy="1233494"/>
            <a:chOff x="2357422" y="3143248"/>
            <a:chExt cx="5019708" cy="3019444"/>
          </a:xfrm>
        </p:grpSpPr>
        <p:sp>
          <p:nvSpPr>
            <p:cNvPr id="7" name="AutoShape 4"/>
            <p:cNvSpPr>
              <a:spLocks noChangeArrowheads="1"/>
            </p:cNvSpPr>
            <p:nvPr/>
          </p:nvSpPr>
          <p:spPr bwMode="auto">
            <a:xfrm>
              <a:off x="2357422" y="5000636"/>
              <a:ext cx="304800" cy="304800"/>
            </a:xfrm>
            <a:custGeom>
              <a:avLst/>
              <a:gdLst>
                <a:gd name="G0" fmla="+- 6480 0 0"/>
                <a:gd name="G1" fmla="+- 21600 0 6480"/>
                <a:gd name="G2" fmla="+- 21600 0 648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480" y="10800"/>
                  </a:moveTo>
                  <a:cubicBezTo>
                    <a:pt x="6480" y="13186"/>
                    <a:pt x="8414" y="15120"/>
                    <a:pt x="10800" y="15120"/>
                  </a:cubicBezTo>
                  <a:cubicBezTo>
                    <a:pt x="13186" y="15120"/>
                    <a:pt x="15120" y="13186"/>
                    <a:pt x="15120" y="10800"/>
                  </a:cubicBezTo>
                  <a:cubicBezTo>
                    <a:pt x="15120" y="8414"/>
                    <a:pt x="13186" y="6480"/>
                    <a:pt x="10800" y="6480"/>
                  </a:cubicBezTo>
                  <a:cubicBezTo>
                    <a:pt x="8414" y="6480"/>
                    <a:pt x="6480" y="8414"/>
                    <a:pt x="6480" y="10800"/>
                  </a:cubicBezTo>
                  <a:close/>
                </a:path>
              </a:pathLst>
            </a:custGeom>
            <a:solidFill>
              <a:schemeClr val="tx2"/>
            </a:solidFill>
            <a:ln w="12700">
              <a:solidFill>
                <a:schemeClr val="tx1"/>
              </a:solidFill>
              <a:round/>
              <a:headEnd/>
              <a:tailEnd/>
            </a:ln>
            <a:effectLst/>
          </p:spPr>
          <p:txBody>
            <a:bodyPr wrap="none" anchor="ctr"/>
            <a:lstStyle/>
            <a:p>
              <a:endParaRPr lang="tr-TR"/>
            </a:p>
          </p:txBody>
        </p:sp>
        <p:sp>
          <p:nvSpPr>
            <p:cNvPr id="8" name="Oval 5"/>
            <p:cNvSpPr>
              <a:spLocks noChangeArrowheads="1"/>
            </p:cNvSpPr>
            <p:nvPr/>
          </p:nvSpPr>
          <p:spPr bwMode="auto">
            <a:xfrm>
              <a:off x="2357422" y="4000504"/>
              <a:ext cx="304800" cy="304800"/>
            </a:xfrm>
            <a:prstGeom prst="ellipse">
              <a:avLst/>
            </a:prstGeom>
            <a:solidFill>
              <a:schemeClr val="tx2"/>
            </a:solidFill>
            <a:ln w="12700">
              <a:solidFill>
                <a:schemeClr val="tx1"/>
              </a:solidFill>
              <a:round/>
              <a:headEnd/>
              <a:tailEnd/>
            </a:ln>
            <a:effectLst/>
          </p:spPr>
          <p:txBody>
            <a:bodyPr wrap="none" anchor="ctr"/>
            <a:lstStyle/>
            <a:p>
              <a:endParaRPr lang="tr-TR"/>
            </a:p>
          </p:txBody>
        </p:sp>
        <p:sp>
          <p:nvSpPr>
            <p:cNvPr id="9" name="AutoShape 3"/>
            <p:cNvSpPr>
              <a:spLocks noChangeArrowheads="1"/>
            </p:cNvSpPr>
            <p:nvPr/>
          </p:nvSpPr>
          <p:spPr bwMode="auto">
            <a:xfrm>
              <a:off x="2357422" y="5786454"/>
              <a:ext cx="304800" cy="304800"/>
            </a:xfrm>
            <a:custGeom>
              <a:avLst/>
              <a:gdLst>
                <a:gd name="G0" fmla="+- 2700 0 0"/>
                <a:gd name="G1" fmla="*/ G0 2 1"/>
                <a:gd name="G2" fmla="+- 21600 0 G1"/>
                <a:gd name="G3" fmla="*/ G2 G2 1"/>
                <a:gd name="G4" fmla="*/ G0 G0 1"/>
                <a:gd name="G5" fmla="+- G3 0 G4"/>
                <a:gd name="G6" fmla="*/ G5 1 8"/>
                <a:gd name="G7" fmla="sqrt G6"/>
                <a:gd name="G8" fmla="*/ G4 1 8"/>
                <a:gd name="G9" fmla="sqrt G8"/>
                <a:gd name="G10" fmla="+- G7 G9 0"/>
                <a:gd name="G11" fmla="+- G7 0 G9"/>
                <a:gd name="G12" fmla="+- G10 10800 0"/>
                <a:gd name="G13" fmla="+- 10800 0 G10"/>
                <a:gd name="G14" fmla="+- G11 10800 0"/>
                <a:gd name="G15" fmla="+- 10800 0 G11"/>
                <a:gd name="G16" fmla="+- 21600 0 G0"/>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chemeClr val="tx2"/>
            </a:solidFill>
            <a:ln w="12700">
              <a:solidFill>
                <a:schemeClr val="tx1"/>
              </a:solidFill>
              <a:miter lim="800000"/>
              <a:headEnd/>
              <a:tailEnd/>
            </a:ln>
            <a:effectLst/>
          </p:spPr>
          <p:txBody>
            <a:bodyPr wrap="none" anchor="ctr"/>
            <a:lstStyle/>
            <a:p>
              <a:endParaRPr lang="tr-TR"/>
            </a:p>
          </p:txBody>
        </p:sp>
        <p:sp>
          <p:nvSpPr>
            <p:cNvPr id="10" name="Oval 5"/>
            <p:cNvSpPr>
              <a:spLocks noChangeArrowheads="1"/>
            </p:cNvSpPr>
            <p:nvPr/>
          </p:nvSpPr>
          <p:spPr bwMode="auto">
            <a:xfrm>
              <a:off x="3857620" y="3143248"/>
              <a:ext cx="304800" cy="304800"/>
            </a:xfrm>
            <a:prstGeom prst="ellipse">
              <a:avLst/>
            </a:prstGeom>
            <a:solidFill>
              <a:schemeClr val="tx2"/>
            </a:solidFill>
            <a:ln w="12700">
              <a:solidFill>
                <a:schemeClr val="tx1"/>
              </a:solidFill>
              <a:round/>
              <a:headEnd/>
              <a:tailEnd/>
            </a:ln>
            <a:effectLst/>
          </p:spPr>
          <p:txBody>
            <a:bodyPr wrap="none" anchor="ctr"/>
            <a:lstStyle/>
            <a:p>
              <a:endParaRPr lang="tr-TR"/>
            </a:p>
          </p:txBody>
        </p:sp>
        <p:sp>
          <p:nvSpPr>
            <p:cNvPr id="11" name="AutoShape 3"/>
            <p:cNvSpPr>
              <a:spLocks noChangeArrowheads="1"/>
            </p:cNvSpPr>
            <p:nvPr/>
          </p:nvSpPr>
          <p:spPr bwMode="auto">
            <a:xfrm>
              <a:off x="3929058" y="5000636"/>
              <a:ext cx="304800" cy="304800"/>
            </a:xfrm>
            <a:custGeom>
              <a:avLst/>
              <a:gdLst>
                <a:gd name="G0" fmla="+- 2700 0 0"/>
                <a:gd name="G1" fmla="*/ G0 2 1"/>
                <a:gd name="G2" fmla="+- 21600 0 G1"/>
                <a:gd name="G3" fmla="*/ G2 G2 1"/>
                <a:gd name="G4" fmla="*/ G0 G0 1"/>
                <a:gd name="G5" fmla="+- G3 0 G4"/>
                <a:gd name="G6" fmla="*/ G5 1 8"/>
                <a:gd name="G7" fmla="sqrt G6"/>
                <a:gd name="G8" fmla="*/ G4 1 8"/>
                <a:gd name="G9" fmla="sqrt G8"/>
                <a:gd name="G10" fmla="+- G7 G9 0"/>
                <a:gd name="G11" fmla="+- G7 0 G9"/>
                <a:gd name="G12" fmla="+- G10 10800 0"/>
                <a:gd name="G13" fmla="+- 10800 0 G10"/>
                <a:gd name="G14" fmla="+- G11 10800 0"/>
                <a:gd name="G15" fmla="+- 10800 0 G11"/>
                <a:gd name="G16" fmla="+- 21600 0 G0"/>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chemeClr val="tx2"/>
            </a:solidFill>
            <a:ln w="12700">
              <a:solidFill>
                <a:schemeClr val="tx1"/>
              </a:solidFill>
              <a:miter lim="800000"/>
              <a:headEnd/>
              <a:tailEnd/>
            </a:ln>
            <a:effectLst/>
          </p:spPr>
          <p:txBody>
            <a:bodyPr wrap="none" anchor="ctr"/>
            <a:lstStyle/>
            <a:p>
              <a:endParaRPr lang="tr-TR"/>
            </a:p>
          </p:txBody>
        </p:sp>
        <p:sp>
          <p:nvSpPr>
            <p:cNvPr id="12" name="AutoShape 4"/>
            <p:cNvSpPr>
              <a:spLocks noChangeArrowheads="1"/>
            </p:cNvSpPr>
            <p:nvPr/>
          </p:nvSpPr>
          <p:spPr bwMode="auto">
            <a:xfrm>
              <a:off x="3857620" y="4071942"/>
              <a:ext cx="304800" cy="304800"/>
            </a:xfrm>
            <a:custGeom>
              <a:avLst/>
              <a:gdLst>
                <a:gd name="G0" fmla="+- 6480 0 0"/>
                <a:gd name="G1" fmla="+- 21600 0 6480"/>
                <a:gd name="G2" fmla="+- 21600 0 648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480" y="10800"/>
                  </a:moveTo>
                  <a:cubicBezTo>
                    <a:pt x="6480" y="13186"/>
                    <a:pt x="8414" y="15120"/>
                    <a:pt x="10800" y="15120"/>
                  </a:cubicBezTo>
                  <a:cubicBezTo>
                    <a:pt x="13186" y="15120"/>
                    <a:pt x="15120" y="13186"/>
                    <a:pt x="15120" y="10800"/>
                  </a:cubicBezTo>
                  <a:cubicBezTo>
                    <a:pt x="15120" y="8414"/>
                    <a:pt x="13186" y="6480"/>
                    <a:pt x="10800" y="6480"/>
                  </a:cubicBezTo>
                  <a:cubicBezTo>
                    <a:pt x="8414" y="6480"/>
                    <a:pt x="6480" y="8414"/>
                    <a:pt x="6480" y="10800"/>
                  </a:cubicBezTo>
                  <a:close/>
                </a:path>
              </a:pathLst>
            </a:custGeom>
            <a:solidFill>
              <a:schemeClr val="tx2"/>
            </a:solidFill>
            <a:ln w="12700">
              <a:solidFill>
                <a:schemeClr val="tx1"/>
              </a:solidFill>
              <a:round/>
              <a:headEnd/>
              <a:tailEnd/>
            </a:ln>
            <a:effectLst/>
          </p:spPr>
          <p:txBody>
            <a:bodyPr wrap="none" anchor="ctr"/>
            <a:lstStyle/>
            <a:p>
              <a:endParaRPr lang="tr-TR"/>
            </a:p>
          </p:txBody>
        </p:sp>
        <p:sp>
          <p:nvSpPr>
            <p:cNvPr id="13" name="Oval 5"/>
            <p:cNvSpPr>
              <a:spLocks noChangeArrowheads="1"/>
            </p:cNvSpPr>
            <p:nvPr/>
          </p:nvSpPr>
          <p:spPr bwMode="auto">
            <a:xfrm>
              <a:off x="5357818" y="4071942"/>
              <a:ext cx="304800" cy="304800"/>
            </a:xfrm>
            <a:prstGeom prst="ellipse">
              <a:avLst/>
            </a:prstGeom>
            <a:solidFill>
              <a:schemeClr val="tx2"/>
            </a:solidFill>
            <a:ln w="12700">
              <a:solidFill>
                <a:schemeClr val="tx1"/>
              </a:solidFill>
              <a:round/>
              <a:headEnd/>
              <a:tailEnd/>
            </a:ln>
            <a:effectLst/>
          </p:spPr>
          <p:txBody>
            <a:bodyPr wrap="none" anchor="ctr"/>
            <a:lstStyle/>
            <a:p>
              <a:endParaRPr lang="tr-TR"/>
            </a:p>
          </p:txBody>
        </p:sp>
        <p:sp>
          <p:nvSpPr>
            <p:cNvPr id="14" name="AutoShape 4"/>
            <p:cNvSpPr>
              <a:spLocks noChangeArrowheads="1"/>
            </p:cNvSpPr>
            <p:nvPr/>
          </p:nvSpPr>
          <p:spPr bwMode="auto">
            <a:xfrm>
              <a:off x="5429256" y="5000636"/>
              <a:ext cx="304800" cy="304800"/>
            </a:xfrm>
            <a:custGeom>
              <a:avLst/>
              <a:gdLst>
                <a:gd name="G0" fmla="+- 6480 0 0"/>
                <a:gd name="G1" fmla="+- 21600 0 6480"/>
                <a:gd name="G2" fmla="+- 21600 0 648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480" y="10800"/>
                  </a:moveTo>
                  <a:cubicBezTo>
                    <a:pt x="6480" y="13186"/>
                    <a:pt x="8414" y="15120"/>
                    <a:pt x="10800" y="15120"/>
                  </a:cubicBezTo>
                  <a:cubicBezTo>
                    <a:pt x="13186" y="15120"/>
                    <a:pt x="15120" y="13186"/>
                    <a:pt x="15120" y="10800"/>
                  </a:cubicBezTo>
                  <a:cubicBezTo>
                    <a:pt x="15120" y="8414"/>
                    <a:pt x="13186" y="6480"/>
                    <a:pt x="10800" y="6480"/>
                  </a:cubicBezTo>
                  <a:cubicBezTo>
                    <a:pt x="8414" y="6480"/>
                    <a:pt x="6480" y="8414"/>
                    <a:pt x="6480" y="10800"/>
                  </a:cubicBezTo>
                  <a:close/>
                </a:path>
              </a:pathLst>
            </a:custGeom>
            <a:solidFill>
              <a:schemeClr val="tx2"/>
            </a:solidFill>
            <a:ln w="12700">
              <a:solidFill>
                <a:schemeClr val="tx1"/>
              </a:solidFill>
              <a:round/>
              <a:headEnd/>
              <a:tailEnd/>
            </a:ln>
            <a:effectLst/>
          </p:spPr>
          <p:txBody>
            <a:bodyPr wrap="none" anchor="ctr"/>
            <a:lstStyle/>
            <a:p>
              <a:endParaRPr lang="tr-TR"/>
            </a:p>
          </p:txBody>
        </p:sp>
        <p:sp>
          <p:nvSpPr>
            <p:cNvPr id="15" name="AutoShape 3"/>
            <p:cNvSpPr>
              <a:spLocks noChangeArrowheads="1"/>
            </p:cNvSpPr>
            <p:nvPr/>
          </p:nvSpPr>
          <p:spPr bwMode="auto">
            <a:xfrm>
              <a:off x="5357818" y="3143248"/>
              <a:ext cx="304800" cy="304800"/>
            </a:xfrm>
            <a:custGeom>
              <a:avLst/>
              <a:gdLst>
                <a:gd name="G0" fmla="+- 2700 0 0"/>
                <a:gd name="G1" fmla="*/ G0 2 1"/>
                <a:gd name="G2" fmla="+- 21600 0 G1"/>
                <a:gd name="G3" fmla="*/ G2 G2 1"/>
                <a:gd name="G4" fmla="*/ G0 G0 1"/>
                <a:gd name="G5" fmla="+- G3 0 G4"/>
                <a:gd name="G6" fmla="*/ G5 1 8"/>
                <a:gd name="G7" fmla="sqrt G6"/>
                <a:gd name="G8" fmla="*/ G4 1 8"/>
                <a:gd name="G9" fmla="sqrt G8"/>
                <a:gd name="G10" fmla="+- G7 G9 0"/>
                <a:gd name="G11" fmla="+- G7 0 G9"/>
                <a:gd name="G12" fmla="+- G10 10800 0"/>
                <a:gd name="G13" fmla="+- 10800 0 G10"/>
                <a:gd name="G14" fmla="+- G11 10800 0"/>
                <a:gd name="G15" fmla="+- 10800 0 G11"/>
                <a:gd name="G16" fmla="+- 21600 0 G0"/>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chemeClr val="tx2"/>
            </a:solidFill>
            <a:ln w="12700">
              <a:solidFill>
                <a:schemeClr val="tx1"/>
              </a:solidFill>
              <a:miter lim="800000"/>
              <a:headEnd/>
              <a:tailEnd/>
            </a:ln>
            <a:effectLst/>
          </p:spPr>
          <p:txBody>
            <a:bodyPr wrap="none" anchor="ctr"/>
            <a:lstStyle/>
            <a:p>
              <a:endParaRPr lang="tr-TR"/>
            </a:p>
          </p:txBody>
        </p:sp>
        <p:sp>
          <p:nvSpPr>
            <p:cNvPr id="16" name="Oval 5"/>
            <p:cNvSpPr>
              <a:spLocks noChangeArrowheads="1"/>
            </p:cNvSpPr>
            <p:nvPr/>
          </p:nvSpPr>
          <p:spPr bwMode="auto">
            <a:xfrm>
              <a:off x="7000892" y="5857892"/>
              <a:ext cx="304800" cy="304800"/>
            </a:xfrm>
            <a:prstGeom prst="ellipse">
              <a:avLst/>
            </a:prstGeom>
            <a:solidFill>
              <a:schemeClr val="tx2"/>
            </a:solidFill>
            <a:ln w="12700">
              <a:solidFill>
                <a:schemeClr val="tx1"/>
              </a:solidFill>
              <a:round/>
              <a:headEnd/>
              <a:tailEnd/>
            </a:ln>
            <a:effectLst/>
          </p:spPr>
          <p:txBody>
            <a:bodyPr wrap="none" anchor="ctr"/>
            <a:lstStyle/>
            <a:p>
              <a:endParaRPr lang="tr-TR"/>
            </a:p>
          </p:txBody>
        </p:sp>
        <p:sp>
          <p:nvSpPr>
            <p:cNvPr id="17" name="AutoShape 4"/>
            <p:cNvSpPr>
              <a:spLocks noChangeArrowheads="1"/>
            </p:cNvSpPr>
            <p:nvPr/>
          </p:nvSpPr>
          <p:spPr bwMode="auto">
            <a:xfrm>
              <a:off x="7072330" y="5000636"/>
              <a:ext cx="304800" cy="304800"/>
            </a:xfrm>
            <a:custGeom>
              <a:avLst/>
              <a:gdLst>
                <a:gd name="G0" fmla="+- 6480 0 0"/>
                <a:gd name="G1" fmla="+- 21600 0 6480"/>
                <a:gd name="G2" fmla="+- 21600 0 648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480" y="10800"/>
                  </a:moveTo>
                  <a:cubicBezTo>
                    <a:pt x="6480" y="13186"/>
                    <a:pt x="8414" y="15120"/>
                    <a:pt x="10800" y="15120"/>
                  </a:cubicBezTo>
                  <a:cubicBezTo>
                    <a:pt x="13186" y="15120"/>
                    <a:pt x="15120" y="13186"/>
                    <a:pt x="15120" y="10800"/>
                  </a:cubicBezTo>
                  <a:cubicBezTo>
                    <a:pt x="15120" y="8414"/>
                    <a:pt x="13186" y="6480"/>
                    <a:pt x="10800" y="6480"/>
                  </a:cubicBezTo>
                  <a:cubicBezTo>
                    <a:pt x="8414" y="6480"/>
                    <a:pt x="6480" y="8414"/>
                    <a:pt x="6480" y="10800"/>
                  </a:cubicBezTo>
                  <a:close/>
                </a:path>
              </a:pathLst>
            </a:custGeom>
            <a:solidFill>
              <a:schemeClr val="tx2"/>
            </a:solidFill>
            <a:ln w="12700">
              <a:solidFill>
                <a:schemeClr val="tx1"/>
              </a:solidFill>
              <a:round/>
              <a:headEnd/>
              <a:tailEnd/>
            </a:ln>
            <a:effectLst/>
          </p:spPr>
          <p:txBody>
            <a:bodyPr wrap="none" anchor="ctr"/>
            <a:lstStyle/>
            <a:p>
              <a:endParaRPr lang="tr-TR"/>
            </a:p>
          </p:txBody>
        </p:sp>
        <p:sp>
          <p:nvSpPr>
            <p:cNvPr id="18" name="AutoShape 3"/>
            <p:cNvSpPr>
              <a:spLocks noChangeArrowheads="1"/>
            </p:cNvSpPr>
            <p:nvPr/>
          </p:nvSpPr>
          <p:spPr bwMode="auto">
            <a:xfrm>
              <a:off x="7000892" y="4000504"/>
              <a:ext cx="304800" cy="304800"/>
            </a:xfrm>
            <a:custGeom>
              <a:avLst/>
              <a:gdLst>
                <a:gd name="G0" fmla="+- 2700 0 0"/>
                <a:gd name="G1" fmla="*/ G0 2 1"/>
                <a:gd name="G2" fmla="+- 21600 0 G1"/>
                <a:gd name="G3" fmla="*/ G2 G2 1"/>
                <a:gd name="G4" fmla="*/ G0 G0 1"/>
                <a:gd name="G5" fmla="+- G3 0 G4"/>
                <a:gd name="G6" fmla="*/ G5 1 8"/>
                <a:gd name="G7" fmla="sqrt G6"/>
                <a:gd name="G8" fmla="*/ G4 1 8"/>
                <a:gd name="G9" fmla="sqrt G8"/>
                <a:gd name="G10" fmla="+- G7 G9 0"/>
                <a:gd name="G11" fmla="+- G7 0 G9"/>
                <a:gd name="G12" fmla="+- G10 10800 0"/>
                <a:gd name="G13" fmla="+- 10800 0 G10"/>
                <a:gd name="G14" fmla="+- G11 10800 0"/>
                <a:gd name="G15" fmla="+- 10800 0 G11"/>
                <a:gd name="G16" fmla="+- 21600 0 G0"/>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chemeClr val="tx2"/>
            </a:solidFill>
            <a:ln w="12700">
              <a:solidFill>
                <a:schemeClr val="tx1"/>
              </a:solidFill>
              <a:miter lim="800000"/>
              <a:headEnd/>
              <a:tailEnd/>
            </a:ln>
            <a:effectLst/>
          </p:spPr>
          <p:txBody>
            <a:bodyPr wrap="none" anchor="ctr"/>
            <a:lstStyle/>
            <a:p>
              <a:endParaRPr lang="tr-TR"/>
            </a:p>
          </p:txBody>
        </p:sp>
      </p:grpSp>
      <p:sp>
        <p:nvSpPr>
          <p:cNvPr id="19" name="18 Dikdörtgen"/>
          <p:cNvSpPr/>
          <p:nvPr/>
        </p:nvSpPr>
        <p:spPr>
          <a:xfrm>
            <a:off x="3714744" y="1357298"/>
            <a:ext cx="1000100" cy="523220"/>
          </a:xfrm>
          <a:prstGeom prst="rect">
            <a:avLst/>
          </a:prstGeom>
        </p:spPr>
        <p:txBody>
          <a:bodyPr wrap="square">
            <a:spAutoFit/>
          </a:bodyPr>
          <a:lstStyle/>
          <a:p>
            <a:pPr lvl="1">
              <a:buNone/>
            </a:pPr>
            <a:r>
              <a:rPr lang="el-GR" dirty="0" smtClean="0"/>
              <a:t>⃝</a:t>
            </a:r>
            <a:endParaRPr lang="tr-TR" dirty="0"/>
          </a:p>
        </p:txBody>
      </p:sp>
      <p:sp>
        <p:nvSpPr>
          <p:cNvPr id="22" name="21 Dikdörtgen"/>
          <p:cNvSpPr/>
          <p:nvPr/>
        </p:nvSpPr>
        <p:spPr>
          <a:xfrm>
            <a:off x="6715140" y="1214422"/>
            <a:ext cx="1000100" cy="523220"/>
          </a:xfrm>
          <a:prstGeom prst="rect">
            <a:avLst/>
          </a:prstGeom>
        </p:spPr>
        <p:txBody>
          <a:bodyPr wrap="square">
            <a:spAutoFit/>
          </a:bodyPr>
          <a:lstStyle/>
          <a:p>
            <a:pPr lvl="1">
              <a:buNone/>
            </a:pPr>
            <a:r>
              <a:rPr lang="el-GR" dirty="0" smtClean="0"/>
              <a:t>⃝</a:t>
            </a:r>
            <a:endParaRPr lang="tr-TR" dirty="0"/>
          </a:p>
        </p:txBody>
      </p:sp>
    </p:spTree>
    <p:extLst>
      <p:ext uri="{BB962C8B-B14F-4D97-AF65-F5344CB8AC3E}">
        <p14:creationId xmlns:p14="http://schemas.microsoft.com/office/powerpoint/2010/main" xmlns="" val="112510460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a:xfrm>
            <a:off x="1435100" y="274638"/>
            <a:ext cx="7499350" cy="1143000"/>
          </a:xfrm>
        </p:spPr>
        <p:txBody>
          <a:bodyPr/>
          <a:lstStyle/>
          <a:p>
            <a:pPr fontAlgn="auto">
              <a:spcAft>
                <a:spcPts val="0"/>
              </a:spcAft>
              <a:defRPr/>
            </a:pPr>
            <a:r>
              <a:rPr lang="tr-TR">
                <a:solidFill>
                  <a:schemeClr val="tx2">
                    <a:satMod val="130000"/>
                  </a:schemeClr>
                </a:solidFill>
              </a:rPr>
              <a:t>Matris diyagramı-L matris</a:t>
            </a:r>
          </a:p>
        </p:txBody>
      </p:sp>
      <p:pic>
        <p:nvPicPr>
          <p:cNvPr id="147459" name="Picture 4"/>
          <p:cNvPicPr>
            <a:picLocks noChangeAspect="1" noChangeArrowheads="1"/>
          </p:cNvPicPr>
          <p:nvPr/>
        </p:nvPicPr>
        <p:blipFill>
          <a:blip r:embed="rId2"/>
          <a:srcRect/>
          <a:stretch>
            <a:fillRect/>
          </a:stretch>
        </p:blipFill>
        <p:spPr bwMode="auto">
          <a:xfrm>
            <a:off x="395288" y="1557338"/>
            <a:ext cx="8497887" cy="5113337"/>
          </a:xfrm>
          <a:prstGeom prst="rect">
            <a:avLst/>
          </a:prstGeom>
          <a:noFill/>
          <a:ln w="9525">
            <a:noFill/>
            <a:miter lim="800000"/>
            <a:headEnd/>
            <a:tailEnd/>
          </a:ln>
        </p:spPr>
      </p:pic>
    </p:spTree>
    <p:extLst>
      <p:ext uri="{BB962C8B-B14F-4D97-AF65-F5344CB8AC3E}">
        <p14:creationId xmlns:p14="http://schemas.microsoft.com/office/powerpoint/2010/main" xmlns="" val="58892263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28625" y="2357438"/>
            <a:ext cx="8229600" cy="1638300"/>
          </a:xfrm>
        </p:spPr>
        <p:txBody>
          <a:bodyPr>
            <a:normAutofit/>
          </a:bodyPr>
          <a:lstStyle/>
          <a:p>
            <a:pPr marL="0" indent="0" fontAlgn="auto">
              <a:spcAft>
                <a:spcPts val="0"/>
              </a:spcAft>
              <a:buFont typeface="Wingdings 3"/>
              <a:buNone/>
              <a:defRPr/>
            </a:pPr>
            <a:r>
              <a:rPr lang="tr-TR" b="1" i="1" dirty="0" smtClean="0"/>
              <a:t>Altı Şapkalı Düşünme Tekniği</a:t>
            </a:r>
            <a:r>
              <a:rPr lang="tr-TR" dirty="0" smtClean="0"/>
              <a:t> </a:t>
            </a:r>
            <a:r>
              <a:rPr lang="tr-TR" u="sng" dirty="0" smtClean="0">
                <a:hlinkClick r:id="rId2" tooltip="Edward De Bono (henüz yazılmamış)"/>
              </a:rPr>
              <a:t>Edward De Bono</a:t>
            </a:r>
            <a:r>
              <a:rPr lang="tr-TR" dirty="0" smtClean="0"/>
              <a:t>'nun </a:t>
            </a:r>
            <a:r>
              <a:rPr lang="tr-TR" u="sng" dirty="0" smtClean="0">
                <a:hlinkClick r:id="rId3" tooltip="1985"/>
              </a:rPr>
              <a:t>1985</a:t>
            </a:r>
            <a:r>
              <a:rPr lang="tr-TR" dirty="0" smtClean="0"/>
              <a:t>'te yayınlanan kitabıdır. İngilizce adı </a:t>
            </a:r>
            <a:r>
              <a:rPr lang="tr-TR" i="1" dirty="0" err="1" smtClean="0">
                <a:solidFill>
                  <a:schemeClr val="accent2"/>
                </a:solidFill>
              </a:rPr>
              <a:t>Six</a:t>
            </a:r>
            <a:r>
              <a:rPr lang="tr-TR" i="1" dirty="0" smtClean="0">
                <a:solidFill>
                  <a:schemeClr val="accent2"/>
                </a:solidFill>
              </a:rPr>
              <a:t> </a:t>
            </a:r>
            <a:r>
              <a:rPr lang="tr-TR" i="1" dirty="0" err="1" smtClean="0">
                <a:solidFill>
                  <a:schemeClr val="accent2"/>
                </a:solidFill>
              </a:rPr>
              <a:t>Thinking</a:t>
            </a:r>
            <a:r>
              <a:rPr lang="tr-TR" i="1" dirty="0" smtClean="0">
                <a:solidFill>
                  <a:schemeClr val="accent2"/>
                </a:solidFill>
              </a:rPr>
              <a:t> </a:t>
            </a:r>
            <a:r>
              <a:rPr lang="tr-TR" i="1" dirty="0" err="1" smtClean="0">
                <a:solidFill>
                  <a:schemeClr val="accent2"/>
                </a:solidFill>
              </a:rPr>
              <a:t>Hats</a:t>
            </a:r>
            <a:r>
              <a:rPr lang="tr-TR" dirty="0" smtClean="0">
                <a:solidFill>
                  <a:schemeClr val="accent2"/>
                </a:solidFill>
              </a:rPr>
              <a:t> </a:t>
            </a:r>
            <a:r>
              <a:rPr lang="tr-TR" dirty="0" smtClean="0"/>
              <a:t>'tir.</a:t>
            </a:r>
          </a:p>
          <a:p>
            <a:pPr marL="274320" indent="-274320" fontAlgn="auto">
              <a:spcAft>
                <a:spcPts val="0"/>
              </a:spcAft>
              <a:buFont typeface="Wingdings 3"/>
              <a:buNone/>
              <a:defRPr/>
            </a:pPr>
            <a:endParaRPr lang="tr-TR" dirty="0"/>
          </a:p>
        </p:txBody>
      </p:sp>
      <p:sp>
        <p:nvSpPr>
          <p:cNvPr id="10243" name="1 Başlık"/>
          <p:cNvSpPr>
            <a:spLocks noGrp="1"/>
          </p:cNvSpPr>
          <p:nvPr>
            <p:ph type="title"/>
          </p:nvPr>
        </p:nvSpPr>
        <p:spPr/>
        <p:txBody>
          <a:bodyPr/>
          <a:lstStyle/>
          <a:p>
            <a:r>
              <a:rPr lang="tr-TR" smtClean="0"/>
              <a:t>ALTI ŞAPKALI DÜŞÜNME TEKNİĞİ</a:t>
            </a:r>
          </a:p>
        </p:txBody>
      </p:sp>
    </p:spTree>
    <p:extLst>
      <p:ext uri="{BB962C8B-B14F-4D97-AF65-F5344CB8AC3E}">
        <p14:creationId xmlns:p14="http://schemas.microsoft.com/office/powerpoint/2010/main" xmlns="" val="986186957"/>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28625" y="1785938"/>
            <a:ext cx="8229600" cy="3209925"/>
          </a:xfrm>
        </p:spPr>
        <p:txBody>
          <a:bodyPr>
            <a:normAutofit lnSpcReduction="10000"/>
          </a:bodyPr>
          <a:lstStyle/>
          <a:p>
            <a:pPr marL="0" indent="14288" algn="just" fontAlgn="auto">
              <a:spcAft>
                <a:spcPts val="0"/>
              </a:spcAft>
              <a:buFont typeface="Wingdings 3"/>
              <a:buNone/>
              <a:defRPr/>
            </a:pPr>
            <a:r>
              <a:rPr lang="tr-TR" u="sng" dirty="0" smtClean="0">
                <a:hlinkClick r:id="rId2" tooltip="Edward De Bono (henüz yazılmamış)"/>
              </a:rPr>
              <a:t>Edward De Bono</a:t>
            </a:r>
            <a:r>
              <a:rPr lang="tr-TR" dirty="0" smtClean="0"/>
              <a:t>, insanların birkaç farklı şekil ve yaklaşımla kavrama ve düşünme eylemini gerçekleştirebildiğini incelemiştir. Bu yaklaşımlar hakkında teori geliştiren yazar, insanların düşünme alışkanlıkları ile kendilerini kısıtlayarak, sadece </a:t>
            </a:r>
            <a:r>
              <a:rPr lang="tr-TR" dirty="0" smtClean="0">
                <a:solidFill>
                  <a:schemeClr val="accent3"/>
                </a:solidFill>
              </a:rPr>
              <a:t>bir veya iki yaklaşımla düşünme eylemini gerçekleştirdiğini</a:t>
            </a:r>
            <a:r>
              <a:rPr lang="tr-TR" dirty="0" smtClean="0"/>
              <a:t> gözlemlemiştir. </a:t>
            </a:r>
          </a:p>
          <a:p>
            <a:pPr marL="274320" indent="-274320" algn="just" fontAlgn="auto">
              <a:spcAft>
                <a:spcPts val="0"/>
              </a:spcAft>
              <a:buFont typeface="Wingdings 3"/>
              <a:buNone/>
              <a:defRPr/>
            </a:pPr>
            <a:endParaRPr lang="tr-TR" dirty="0"/>
          </a:p>
        </p:txBody>
      </p:sp>
      <p:sp>
        <p:nvSpPr>
          <p:cNvPr id="11267" name="1 Başlık"/>
          <p:cNvSpPr>
            <a:spLocks noGrp="1"/>
          </p:cNvSpPr>
          <p:nvPr>
            <p:ph type="title"/>
          </p:nvPr>
        </p:nvSpPr>
        <p:spPr/>
        <p:txBody>
          <a:bodyPr/>
          <a:lstStyle/>
          <a:p>
            <a:r>
              <a:rPr lang="tr-TR" smtClean="0"/>
              <a:t>ALTI ŞAPKALI DÜŞÜNME TEKNİĞİ</a:t>
            </a:r>
          </a:p>
        </p:txBody>
      </p:sp>
    </p:spTree>
    <p:extLst>
      <p:ext uri="{BB962C8B-B14F-4D97-AF65-F5344CB8AC3E}">
        <p14:creationId xmlns:p14="http://schemas.microsoft.com/office/powerpoint/2010/main" xmlns="" val="391776928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2 İçerik Yer Tutucusu"/>
          <p:cNvSpPr>
            <a:spLocks noGrp="1"/>
          </p:cNvSpPr>
          <p:nvPr>
            <p:ph sz="quarter" idx="1"/>
          </p:nvPr>
        </p:nvSpPr>
        <p:spPr>
          <a:xfrm>
            <a:off x="500063" y="1714500"/>
            <a:ext cx="7543800" cy="4937125"/>
          </a:xfrm>
        </p:spPr>
        <p:txBody>
          <a:bodyPr/>
          <a:lstStyle/>
          <a:p>
            <a:pPr marL="88900" indent="20638" algn="just">
              <a:buFont typeface="Wingdings 3" pitchFamily="18" charset="2"/>
              <a:buNone/>
            </a:pPr>
            <a:r>
              <a:rPr lang="tr-TR" u="sng" smtClean="0">
                <a:hlinkClick r:id="rId2" tooltip="Edward De Bono (henüz yazılmamış)"/>
              </a:rPr>
              <a:t> Edward De Bono </a:t>
            </a:r>
            <a:r>
              <a:rPr lang="tr-TR" smtClean="0"/>
              <a:t>, farklı yaklaşımların tanımlanması ve bu yaklaşımların nasıl kullanılabileceğinin öğretilmesi durumunda, insanların bu yaklaşımları kullanarak, </a:t>
            </a:r>
            <a:r>
              <a:rPr lang="tr-TR" smtClean="0">
                <a:solidFill>
                  <a:schemeClr val="accent1"/>
                </a:solidFill>
              </a:rPr>
              <a:t>toplantılarda ve takım çalışmalarında</a:t>
            </a:r>
            <a:r>
              <a:rPr lang="tr-TR" smtClean="0"/>
              <a:t> çok daha üretken olabileceğini öne sürmüştür.</a:t>
            </a:r>
          </a:p>
        </p:txBody>
      </p:sp>
      <p:sp>
        <p:nvSpPr>
          <p:cNvPr id="12291" name="1 Başlık"/>
          <p:cNvSpPr>
            <a:spLocks noGrp="1"/>
          </p:cNvSpPr>
          <p:nvPr>
            <p:ph type="title"/>
          </p:nvPr>
        </p:nvSpPr>
        <p:spPr/>
        <p:txBody>
          <a:bodyPr/>
          <a:lstStyle/>
          <a:p>
            <a:r>
              <a:rPr lang="tr-TR" smtClean="0"/>
              <a:t>ALTI ŞAPKALI DÜŞÜNME TEKNİĞİ</a:t>
            </a:r>
          </a:p>
        </p:txBody>
      </p:sp>
    </p:spTree>
    <p:extLst>
      <p:ext uri="{BB962C8B-B14F-4D97-AF65-F5344CB8AC3E}">
        <p14:creationId xmlns:p14="http://schemas.microsoft.com/office/powerpoint/2010/main" xmlns="" val="254930850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2 Başlık"/>
          <p:cNvSpPr>
            <a:spLocks noGrp="1"/>
          </p:cNvSpPr>
          <p:nvPr>
            <p:ph type="title"/>
          </p:nvPr>
        </p:nvSpPr>
        <p:spPr/>
        <p:txBody>
          <a:bodyPr/>
          <a:lstStyle/>
          <a:p>
            <a:r>
              <a:rPr lang="tr-TR" smtClean="0"/>
              <a:t>ALTI ŞAPKALI DÜŞÜNME TEKNİĞİ</a:t>
            </a:r>
          </a:p>
        </p:txBody>
      </p:sp>
      <p:sp>
        <p:nvSpPr>
          <p:cNvPr id="2" name="1 İçerik Yer Tutucusu"/>
          <p:cNvSpPr>
            <a:spLocks noGrp="1"/>
          </p:cNvSpPr>
          <p:nvPr>
            <p:ph sz="quarter" idx="1"/>
          </p:nvPr>
        </p:nvSpPr>
        <p:spPr>
          <a:xfrm>
            <a:off x="500063" y="1920875"/>
            <a:ext cx="7329487" cy="4079875"/>
          </a:xfrm>
        </p:spPr>
        <p:txBody>
          <a:bodyPr>
            <a:normAutofit/>
          </a:bodyPr>
          <a:lstStyle/>
          <a:p>
            <a:pPr marL="0" indent="0" algn="just" fontAlgn="auto">
              <a:spcAft>
                <a:spcPts val="0"/>
              </a:spcAft>
              <a:buFont typeface="Wingdings 3"/>
              <a:buNone/>
              <a:defRPr/>
            </a:pPr>
            <a:r>
              <a:rPr lang="tr-TR" u="sng" dirty="0" smtClean="0">
                <a:solidFill>
                  <a:schemeClr val="accent3"/>
                </a:solidFill>
              </a:rPr>
              <a:t>Edward De Bono’nun </a:t>
            </a:r>
            <a:r>
              <a:rPr lang="tr-TR" dirty="0" smtClean="0">
                <a:solidFill>
                  <a:schemeClr val="accent3"/>
                </a:solidFill>
              </a:rPr>
              <a:t> </a:t>
            </a:r>
            <a:r>
              <a:rPr lang="tr-TR" dirty="0" smtClean="0"/>
              <a:t>Altı Şapkalı Düşünme Tekniği'nin temelinde, </a:t>
            </a:r>
            <a:r>
              <a:rPr lang="tr-TR" dirty="0" smtClean="0">
                <a:solidFill>
                  <a:schemeClr val="accent2"/>
                </a:solidFill>
              </a:rPr>
              <a:t>altı farklı bakışı simgeleyen farklı renklerdeki şapkaları takarak düşüncelerimizi ortaya koymak ve yaratıcılığımızı geliştirmek yatıyor. </a:t>
            </a:r>
            <a:r>
              <a:rPr lang="tr-TR" dirty="0" smtClean="0"/>
              <a:t>Bono bu şapkaları ve işlevleri şöyle özetliyor:</a:t>
            </a:r>
          </a:p>
          <a:p>
            <a:pPr marL="274320" indent="-274320" algn="just" fontAlgn="auto">
              <a:spcAft>
                <a:spcPts val="0"/>
              </a:spcAft>
              <a:buFont typeface="Wingdings 3"/>
              <a:buNone/>
              <a:defRPr/>
            </a:pPr>
            <a:endParaRPr lang="tr-TR" dirty="0"/>
          </a:p>
        </p:txBody>
      </p:sp>
    </p:spTree>
    <p:extLst>
      <p:ext uri="{BB962C8B-B14F-4D97-AF65-F5344CB8AC3E}">
        <p14:creationId xmlns:p14="http://schemas.microsoft.com/office/powerpoint/2010/main" xmlns="" val="1910150218"/>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2 Başlık"/>
          <p:cNvSpPr>
            <a:spLocks noGrp="1"/>
          </p:cNvSpPr>
          <p:nvPr>
            <p:ph type="title"/>
          </p:nvPr>
        </p:nvSpPr>
        <p:spPr>
          <a:xfrm>
            <a:off x="557213" y="488950"/>
            <a:ext cx="8229600" cy="725488"/>
          </a:xfrm>
        </p:spPr>
        <p:txBody>
          <a:bodyPr/>
          <a:lstStyle/>
          <a:p>
            <a:r>
              <a:rPr lang="tr-TR" smtClean="0"/>
              <a:t>De Bono’nun altı şapkası:</a:t>
            </a:r>
          </a:p>
        </p:txBody>
      </p:sp>
      <p:sp>
        <p:nvSpPr>
          <p:cNvPr id="2" name="1 İçerik Yer Tutucusu"/>
          <p:cNvSpPr>
            <a:spLocks noGrp="1"/>
          </p:cNvSpPr>
          <p:nvPr>
            <p:ph sz="quarter" idx="1"/>
          </p:nvPr>
        </p:nvSpPr>
        <p:spPr>
          <a:xfrm>
            <a:off x="928688" y="1357313"/>
            <a:ext cx="7286625" cy="4071937"/>
          </a:xfrm>
        </p:spPr>
        <p:txBody>
          <a:bodyPr>
            <a:normAutofit/>
          </a:bodyPr>
          <a:lstStyle/>
          <a:p>
            <a:pPr marL="274320" indent="-274320" fontAlgn="auto">
              <a:spcAft>
                <a:spcPts val="0"/>
              </a:spcAft>
              <a:buFont typeface="Wingdings 3"/>
              <a:buChar char=""/>
              <a:defRPr/>
            </a:pPr>
            <a:r>
              <a:rPr lang="tr-TR" u="sng" dirty="0" smtClean="0">
                <a:solidFill>
                  <a:schemeClr val="bg1"/>
                </a:solidFill>
                <a:effectLst>
                  <a:outerShdw blurRad="50800" dist="50800" dir="5400000" algn="ctr" rotWithShape="0">
                    <a:schemeClr val="tx1"/>
                  </a:outerShdw>
                </a:effectLst>
              </a:rPr>
              <a:t>Beyaz şapka </a:t>
            </a:r>
            <a:r>
              <a:rPr lang="tr-TR" dirty="0" smtClean="0"/>
              <a:t>: Tarafsız şapkadır. Bilinen verilerden yola çıkar. Görüşülen konu ile ilgili net bilgi, sayılar, araştırmalar, kanıtlanmış verileri ortaya koyar.(</a:t>
            </a:r>
            <a:r>
              <a:rPr lang="tr-TR" i="1" dirty="0" smtClean="0"/>
              <a:t>objektif</a:t>
            </a:r>
            <a:r>
              <a:rPr lang="tr-TR" dirty="0" smtClean="0"/>
              <a:t>)</a:t>
            </a:r>
          </a:p>
          <a:p>
            <a:pPr marL="176213" indent="-176213" fontAlgn="auto">
              <a:spcAft>
                <a:spcPts val="0"/>
              </a:spcAft>
              <a:buFont typeface="Wingdings 3"/>
              <a:buNone/>
              <a:defRPr/>
            </a:pPr>
            <a:r>
              <a:rPr lang="tr-TR" dirty="0" smtClean="0">
                <a:solidFill>
                  <a:schemeClr val="bg1"/>
                </a:solidFill>
                <a:effectLst>
                  <a:outerShdw blurRad="50800" dist="50800" dir="5400000" algn="ctr" rotWithShape="0">
                    <a:schemeClr val="tx1"/>
                  </a:outerShdw>
                </a:effectLst>
              </a:rPr>
              <a:t>Örnek: </a:t>
            </a:r>
            <a:r>
              <a:rPr lang="tr-TR" dirty="0" smtClean="0"/>
              <a:t>Hangi bilgilere sahibiz?, Hangi bilgiler eksik? İhtiyacımız olan bilgiyi nasıl elde ederiz? </a:t>
            </a:r>
          </a:p>
          <a:p>
            <a:pPr marL="274320" indent="-274320" fontAlgn="auto">
              <a:spcAft>
                <a:spcPts val="0"/>
              </a:spcAft>
              <a:buFont typeface="Wingdings 3"/>
              <a:buNone/>
              <a:defRPr/>
            </a:pPr>
            <a:endParaRPr lang="tr-TR" dirty="0" smtClean="0"/>
          </a:p>
          <a:p>
            <a:pPr marL="274320" indent="-274320" fontAlgn="auto">
              <a:spcAft>
                <a:spcPts val="0"/>
              </a:spcAft>
              <a:buFont typeface="Wingdings 3"/>
              <a:buNone/>
              <a:defRPr/>
            </a:pPr>
            <a:endParaRPr lang="tr-TR" dirty="0" smtClean="0">
              <a:solidFill>
                <a:srgbClr val="FF0000"/>
              </a:solidFill>
            </a:endParaRPr>
          </a:p>
          <a:p>
            <a:pPr marL="274320" indent="-274320" fontAlgn="auto">
              <a:spcAft>
                <a:spcPts val="0"/>
              </a:spcAft>
              <a:buFont typeface="Wingdings 3"/>
              <a:buNone/>
              <a:defRPr/>
            </a:pPr>
            <a:endParaRPr lang="tr-TR" dirty="0" smtClean="0">
              <a:solidFill>
                <a:srgbClr val="FFFF00"/>
              </a:solidFill>
            </a:endParaRPr>
          </a:p>
        </p:txBody>
      </p:sp>
      <p:pic>
        <p:nvPicPr>
          <p:cNvPr id="14340" name="Picture 3"/>
          <p:cNvPicPr>
            <a:picLocks noChangeAspect="1" noChangeArrowheads="1"/>
          </p:cNvPicPr>
          <p:nvPr/>
        </p:nvPicPr>
        <p:blipFill>
          <a:blip r:embed="rId2"/>
          <a:srcRect/>
          <a:stretch>
            <a:fillRect/>
          </a:stretch>
        </p:blipFill>
        <p:spPr bwMode="auto">
          <a:xfrm>
            <a:off x="71438" y="1300163"/>
            <a:ext cx="908050" cy="1200150"/>
          </a:xfrm>
          <a:prstGeom prst="rect">
            <a:avLst/>
          </a:prstGeom>
          <a:noFill/>
          <a:ln w="9525">
            <a:noFill/>
            <a:miter lim="800000"/>
            <a:headEnd/>
            <a:tailEnd/>
          </a:ln>
        </p:spPr>
      </p:pic>
    </p:spTree>
    <p:extLst>
      <p:ext uri="{BB962C8B-B14F-4D97-AF65-F5344CB8AC3E}">
        <p14:creationId xmlns:p14="http://schemas.microsoft.com/office/powerpoint/2010/main" xmlns="" val="20060369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050"/>
          <p:cNvSpPr>
            <a:spLocks noGrp="1" noChangeArrowheads="1"/>
          </p:cNvSpPr>
          <p:nvPr>
            <p:ph type="title"/>
          </p:nvPr>
        </p:nvSpPr>
        <p:spPr>
          <a:xfrm>
            <a:off x="685800" y="0"/>
            <a:ext cx="3276600" cy="838200"/>
          </a:xfrm>
        </p:spPr>
        <p:txBody>
          <a:bodyPr/>
          <a:lstStyle/>
          <a:p>
            <a:pPr eaLnBrk="1" hangingPunct="1"/>
            <a:r>
              <a:rPr lang="tr-TR" smtClean="0">
                <a:solidFill>
                  <a:schemeClr val="hlink"/>
                </a:solidFill>
              </a:rPr>
              <a:t>Örnek:</a:t>
            </a:r>
            <a:endParaRPr lang="tr-TR" smtClean="0"/>
          </a:p>
        </p:txBody>
      </p:sp>
      <p:sp>
        <p:nvSpPr>
          <p:cNvPr id="22531" name="11 Metin kutusu"/>
          <p:cNvSpPr txBox="1">
            <a:spLocks noChangeArrowheads="1"/>
          </p:cNvSpPr>
          <p:nvPr/>
        </p:nvSpPr>
        <p:spPr bwMode="auto">
          <a:xfrm>
            <a:off x="1285875" y="1643063"/>
            <a:ext cx="6429375" cy="1471612"/>
          </a:xfrm>
          <a:prstGeom prst="rect">
            <a:avLst/>
          </a:prstGeom>
          <a:noFill/>
          <a:ln w="9525">
            <a:noFill/>
            <a:miter lim="800000"/>
            <a:headEnd/>
            <a:tailEnd/>
          </a:ln>
        </p:spPr>
        <p:txBody>
          <a:bodyPr>
            <a:spAutoFit/>
          </a:bodyPr>
          <a:lstStyle/>
          <a:p>
            <a:r>
              <a:rPr lang="tr-TR"/>
              <a:t>Sağlık hizmetlerinde kaliteyi nasıl artırırız?</a:t>
            </a:r>
          </a:p>
          <a:p>
            <a:r>
              <a:rPr lang="tr-TR"/>
              <a:t>Enfeksiyondan ölümleri nasıl azaltırız?</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Başlık"/>
          <p:cNvSpPr>
            <a:spLocks noGrp="1"/>
          </p:cNvSpPr>
          <p:nvPr>
            <p:ph type="title"/>
          </p:nvPr>
        </p:nvSpPr>
        <p:spPr/>
        <p:txBody>
          <a:bodyPr/>
          <a:lstStyle/>
          <a:p>
            <a:r>
              <a:rPr lang="tr-TR" smtClean="0"/>
              <a:t>De Bono’nun altı şapkası:</a:t>
            </a:r>
          </a:p>
        </p:txBody>
      </p:sp>
      <p:sp>
        <p:nvSpPr>
          <p:cNvPr id="3" name="2 İçerik Yer Tutucusu"/>
          <p:cNvSpPr>
            <a:spLocks noGrp="1"/>
          </p:cNvSpPr>
          <p:nvPr>
            <p:ph sz="quarter" idx="1"/>
          </p:nvPr>
        </p:nvSpPr>
        <p:spPr>
          <a:xfrm>
            <a:off x="1071563" y="1349375"/>
            <a:ext cx="6858000" cy="4937125"/>
          </a:xfrm>
        </p:spPr>
        <p:txBody>
          <a:bodyPr>
            <a:normAutofit/>
          </a:bodyPr>
          <a:lstStyle/>
          <a:p>
            <a:pPr marL="274320" indent="-274320" fontAlgn="auto">
              <a:spcAft>
                <a:spcPts val="0"/>
              </a:spcAft>
              <a:buFont typeface="Wingdings 3"/>
              <a:buChar char=""/>
              <a:defRPr/>
            </a:pPr>
            <a:r>
              <a:rPr lang="tr-TR" u="sng" dirty="0" smtClean="0">
                <a:solidFill>
                  <a:srgbClr val="FF0000"/>
                </a:solidFill>
                <a:effectLst>
                  <a:outerShdw blurRad="38100" dist="38100" dir="2700000" algn="tl">
                    <a:schemeClr val="tx1"/>
                  </a:outerShdw>
                </a:effectLst>
              </a:rPr>
              <a:t>Kırmızı şapka </a:t>
            </a:r>
            <a:r>
              <a:rPr lang="tr-TR" dirty="0" smtClean="0"/>
              <a:t>: Duygusal şapkadır. Görüşülen konu ile ilgili olarak, kişilere hiçbir dayanağı olmadan, sezgi, fikir ve duygularını söyleme fırsatı verir</a:t>
            </a:r>
            <a:r>
              <a:rPr lang="tr-TR" dirty="0" smtClean="0">
                <a:solidFill>
                  <a:srgbClr val="FF0000"/>
                </a:solidFill>
              </a:rPr>
              <a:t>.(</a:t>
            </a:r>
            <a:r>
              <a:rPr lang="tr-TR" i="1" dirty="0" smtClean="0">
                <a:solidFill>
                  <a:srgbClr val="FF0000"/>
                </a:solidFill>
              </a:rPr>
              <a:t>sübjektif</a:t>
            </a:r>
            <a:r>
              <a:rPr lang="tr-TR" dirty="0" smtClean="0">
                <a:solidFill>
                  <a:srgbClr val="FF0000"/>
                </a:solidFill>
              </a:rPr>
              <a:t>)</a:t>
            </a:r>
          </a:p>
          <a:p>
            <a:pPr marL="274320" indent="-274320" fontAlgn="auto">
              <a:spcAft>
                <a:spcPts val="0"/>
              </a:spcAft>
              <a:buFont typeface="Wingdings 3"/>
              <a:buNone/>
              <a:defRPr/>
            </a:pPr>
            <a:r>
              <a:rPr lang="tr-TR" dirty="0" smtClean="0">
                <a:solidFill>
                  <a:srgbClr val="FF0000"/>
                </a:solidFill>
                <a:effectLst>
                  <a:outerShdw blurRad="38100" dist="38100" dir="2700000" algn="tl">
                    <a:srgbClr val="000000"/>
                  </a:outerShdw>
                </a:effectLst>
              </a:rPr>
              <a:t>Örnek: </a:t>
            </a:r>
            <a:r>
              <a:rPr lang="tr-TR" dirty="0" smtClean="0"/>
              <a:t>bu olay, durum, öneri veya sorun hakkında neler hissediyorum, önsezilerim, izlenimlerim ne?</a:t>
            </a:r>
            <a:r>
              <a:rPr lang="tr-TR" dirty="0" smtClean="0">
                <a:solidFill>
                  <a:srgbClr val="FF0000"/>
                </a:solidFill>
              </a:rPr>
              <a:t> </a:t>
            </a:r>
          </a:p>
          <a:p>
            <a:pPr marL="274320" indent="-274320" fontAlgn="auto">
              <a:spcAft>
                <a:spcPts val="0"/>
              </a:spcAft>
              <a:buFont typeface="Wingdings 3"/>
              <a:buNone/>
              <a:defRPr/>
            </a:pPr>
            <a:endParaRPr lang="tr-TR" dirty="0" smtClean="0">
              <a:solidFill>
                <a:srgbClr val="FF0000"/>
              </a:solidFill>
            </a:endParaRPr>
          </a:p>
        </p:txBody>
      </p:sp>
      <p:pic>
        <p:nvPicPr>
          <p:cNvPr id="15364" name="Picture 6"/>
          <p:cNvPicPr>
            <a:picLocks noChangeAspect="1" noChangeArrowheads="1"/>
          </p:cNvPicPr>
          <p:nvPr/>
        </p:nvPicPr>
        <p:blipFill>
          <a:blip r:embed="rId2"/>
          <a:srcRect/>
          <a:stretch>
            <a:fillRect/>
          </a:stretch>
        </p:blipFill>
        <p:spPr bwMode="auto">
          <a:xfrm>
            <a:off x="-71438" y="1428750"/>
            <a:ext cx="1225551" cy="1214438"/>
          </a:xfrm>
          <a:prstGeom prst="rect">
            <a:avLst/>
          </a:prstGeom>
          <a:noFill/>
          <a:ln w="9525">
            <a:noFill/>
            <a:miter lim="800000"/>
            <a:headEnd/>
            <a:tailEnd/>
          </a:ln>
        </p:spPr>
      </p:pic>
    </p:spTree>
    <p:extLst>
      <p:ext uri="{BB962C8B-B14F-4D97-AF65-F5344CB8AC3E}">
        <p14:creationId xmlns:p14="http://schemas.microsoft.com/office/powerpoint/2010/main" xmlns="" val="2231486826"/>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Başlık"/>
          <p:cNvSpPr>
            <a:spLocks noGrp="1"/>
          </p:cNvSpPr>
          <p:nvPr>
            <p:ph type="title"/>
          </p:nvPr>
        </p:nvSpPr>
        <p:spPr/>
        <p:txBody>
          <a:bodyPr/>
          <a:lstStyle/>
          <a:p>
            <a:r>
              <a:rPr lang="tr-TR" smtClean="0"/>
              <a:t>De Bono’nun altı şapkası:</a:t>
            </a:r>
          </a:p>
        </p:txBody>
      </p:sp>
      <p:sp>
        <p:nvSpPr>
          <p:cNvPr id="3" name="2 İçerik Yer Tutucusu"/>
          <p:cNvSpPr>
            <a:spLocks noGrp="1"/>
          </p:cNvSpPr>
          <p:nvPr>
            <p:ph sz="quarter" idx="1"/>
          </p:nvPr>
        </p:nvSpPr>
        <p:spPr>
          <a:xfrm>
            <a:off x="1143000" y="1563688"/>
            <a:ext cx="7258050" cy="4937125"/>
          </a:xfrm>
        </p:spPr>
        <p:txBody>
          <a:bodyPr>
            <a:normAutofit/>
          </a:bodyPr>
          <a:lstStyle/>
          <a:p>
            <a:pPr marL="274320" indent="-274320" fontAlgn="auto">
              <a:spcAft>
                <a:spcPts val="0"/>
              </a:spcAft>
              <a:buFont typeface="Wingdings 3"/>
              <a:buNone/>
              <a:defRPr/>
            </a:pPr>
            <a:r>
              <a:rPr lang="tr-TR" u="sng" dirty="0" smtClean="0">
                <a:solidFill>
                  <a:srgbClr val="FFFF00"/>
                </a:solidFill>
                <a:effectLst>
                  <a:outerShdw blurRad="50800" dist="50800" dir="5400000" algn="ctr" rotWithShape="0">
                    <a:schemeClr val="tx1"/>
                  </a:outerShdw>
                </a:effectLst>
              </a:rPr>
              <a:t>Sarı şapka</a:t>
            </a:r>
            <a:r>
              <a:rPr lang="tr-TR" dirty="0" smtClean="0">
                <a:solidFill>
                  <a:srgbClr val="FFFF00"/>
                </a:solidFill>
                <a:effectLst>
                  <a:outerShdw blurRad="50800" dist="50800" dir="5400000" algn="ctr" rotWithShape="0">
                    <a:schemeClr val="tx1"/>
                  </a:outerShdw>
                </a:effectLst>
              </a:rPr>
              <a:t> </a:t>
            </a:r>
            <a:r>
              <a:rPr lang="tr-TR" dirty="0" smtClean="0"/>
              <a:t>: İyimser şapkadır. O işin avantajları ortaya konulur. Övgü, olumlu görüşler söylenir. Getirileri göz önüne alınır. </a:t>
            </a:r>
            <a:r>
              <a:rPr lang="tr-TR" dirty="0" smtClean="0">
                <a:solidFill>
                  <a:srgbClr val="FFFF00"/>
                </a:solidFill>
                <a:effectLst>
                  <a:outerShdw blurRad="50800" dist="50800" dir="5400000" algn="ctr" rotWithShape="0">
                    <a:schemeClr val="tx1"/>
                  </a:outerShdw>
                </a:effectLst>
              </a:rPr>
              <a:t>(</a:t>
            </a:r>
            <a:r>
              <a:rPr lang="tr-TR" i="1" dirty="0" smtClean="0">
                <a:solidFill>
                  <a:srgbClr val="FFFF00"/>
                </a:solidFill>
                <a:effectLst>
                  <a:outerShdw blurRad="50800" dist="50800" dir="5400000" algn="ctr" rotWithShape="0">
                    <a:schemeClr val="tx1"/>
                  </a:outerShdw>
                </a:effectLst>
              </a:rPr>
              <a:t>objektif</a:t>
            </a:r>
            <a:r>
              <a:rPr lang="tr-TR" dirty="0" smtClean="0">
                <a:solidFill>
                  <a:srgbClr val="FFFF00"/>
                </a:solidFill>
                <a:effectLst>
                  <a:outerShdw blurRad="50800" dist="50800" dir="5400000" algn="ctr" rotWithShape="0">
                    <a:schemeClr val="tx1"/>
                  </a:outerShdw>
                </a:effectLst>
              </a:rPr>
              <a:t>)</a:t>
            </a:r>
          </a:p>
          <a:p>
            <a:pPr marL="274320" indent="-274320" fontAlgn="auto">
              <a:spcAft>
                <a:spcPts val="0"/>
              </a:spcAft>
              <a:buFont typeface="Wingdings 3"/>
              <a:buNone/>
              <a:defRPr/>
            </a:pPr>
            <a:r>
              <a:rPr lang="tr-TR" dirty="0" smtClean="0">
                <a:solidFill>
                  <a:srgbClr val="FFFF00"/>
                </a:solidFill>
                <a:effectLst>
                  <a:outerShdw blurRad="50800" dist="50800" dir="5400000" algn="ctr" rotWithShape="0">
                    <a:schemeClr val="tx1"/>
                  </a:outerShdw>
                </a:effectLst>
              </a:rPr>
              <a:t>Örnek: </a:t>
            </a:r>
            <a:r>
              <a:rPr lang="tr-TR" dirty="0" smtClean="0"/>
              <a:t>bu olayın bize sağlayacağı çıkarlar, yararlar ne olabilir?</a:t>
            </a:r>
          </a:p>
          <a:p>
            <a:pPr marL="274320" indent="-274320" fontAlgn="auto">
              <a:spcAft>
                <a:spcPts val="0"/>
              </a:spcAft>
              <a:buFont typeface="Wingdings 3"/>
              <a:buNone/>
              <a:defRPr/>
            </a:pPr>
            <a:endParaRPr lang="tr-TR" dirty="0" smtClean="0">
              <a:effectLst>
                <a:outerShdw blurRad="50800" dist="50800" dir="5400000" algn="ctr" rotWithShape="0">
                  <a:schemeClr val="tx1"/>
                </a:outerShdw>
              </a:effectLst>
            </a:endParaRPr>
          </a:p>
          <a:p>
            <a:pPr marL="274320" indent="-274320" fontAlgn="auto">
              <a:spcAft>
                <a:spcPts val="0"/>
              </a:spcAft>
              <a:buFont typeface="Wingdings 3"/>
              <a:buNone/>
              <a:defRPr/>
            </a:pPr>
            <a:endParaRPr lang="tr-TR" dirty="0"/>
          </a:p>
        </p:txBody>
      </p:sp>
      <p:pic>
        <p:nvPicPr>
          <p:cNvPr id="16388" name="3 Resim"/>
          <p:cNvPicPr>
            <a:picLocks noChangeAspect="1" noChangeArrowheads="1"/>
          </p:cNvPicPr>
          <p:nvPr/>
        </p:nvPicPr>
        <p:blipFill>
          <a:blip r:embed="rId2"/>
          <a:srcRect l="30083" t="37445" r="58015" b="42952"/>
          <a:stretch>
            <a:fillRect/>
          </a:stretch>
        </p:blipFill>
        <p:spPr bwMode="auto">
          <a:xfrm>
            <a:off x="71438" y="1500188"/>
            <a:ext cx="1000125" cy="1285875"/>
          </a:xfrm>
          <a:prstGeom prst="rect">
            <a:avLst/>
          </a:prstGeom>
          <a:noFill/>
          <a:ln w="9525">
            <a:noFill/>
            <a:miter lim="800000"/>
            <a:headEnd/>
            <a:tailEnd/>
          </a:ln>
        </p:spPr>
      </p:pic>
    </p:spTree>
    <p:extLst>
      <p:ext uri="{BB962C8B-B14F-4D97-AF65-F5344CB8AC3E}">
        <p14:creationId xmlns:p14="http://schemas.microsoft.com/office/powerpoint/2010/main" xmlns="" val="121780204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2 Başlık"/>
          <p:cNvSpPr>
            <a:spLocks noGrp="1"/>
          </p:cNvSpPr>
          <p:nvPr>
            <p:ph type="title"/>
          </p:nvPr>
        </p:nvSpPr>
        <p:spPr/>
        <p:txBody>
          <a:bodyPr/>
          <a:lstStyle/>
          <a:p>
            <a:r>
              <a:rPr lang="tr-TR" smtClean="0"/>
              <a:t>De Bono’nun altı şapkası:</a:t>
            </a:r>
          </a:p>
        </p:txBody>
      </p:sp>
      <p:sp>
        <p:nvSpPr>
          <p:cNvPr id="2" name="1 İçerik Yer Tutucusu"/>
          <p:cNvSpPr>
            <a:spLocks noGrp="1"/>
          </p:cNvSpPr>
          <p:nvPr>
            <p:ph sz="quarter" idx="1"/>
          </p:nvPr>
        </p:nvSpPr>
        <p:spPr>
          <a:xfrm>
            <a:off x="1143000" y="1349375"/>
            <a:ext cx="6858000" cy="4937125"/>
          </a:xfrm>
        </p:spPr>
        <p:txBody>
          <a:bodyPr>
            <a:normAutofit/>
          </a:bodyPr>
          <a:lstStyle/>
          <a:p>
            <a:pPr marL="274320" indent="-274320" fontAlgn="auto">
              <a:spcAft>
                <a:spcPts val="0"/>
              </a:spcAft>
              <a:buFont typeface="Wingdings 3"/>
              <a:buChar char=""/>
              <a:defRPr/>
            </a:pPr>
            <a:r>
              <a:rPr lang="tr-TR" u="sng" dirty="0" smtClean="0">
                <a:effectLst>
                  <a:outerShdw blurRad="38100" dist="38100" dir="2700000" algn="tl">
                    <a:srgbClr val="000000">
                      <a:alpha val="43137"/>
                    </a:srgbClr>
                  </a:outerShdw>
                </a:effectLst>
              </a:rPr>
              <a:t>Siyah şapka </a:t>
            </a:r>
            <a:r>
              <a:rPr lang="tr-TR" dirty="0" smtClean="0"/>
              <a:t>: Kötümser şapkadır. Eleştiri, olumsuz görüşler ile görüşülen konunun riskleri, gelecekte doğuracağı problemler ortaya çıkarılır. </a:t>
            </a:r>
            <a:r>
              <a:rPr lang="tr-TR" dirty="0" smtClean="0">
                <a:effectLst>
                  <a:outerShdw blurRad="38100" dist="38100" dir="2700000" algn="tl">
                    <a:srgbClr val="000000">
                      <a:alpha val="43137"/>
                    </a:srgbClr>
                  </a:outerShdw>
                </a:effectLst>
              </a:rPr>
              <a:t>(</a:t>
            </a:r>
            <a:r>
              <a:rPr lang="tr-TR" i="1" dirty="0" smtClean="0">
                <a:effectLst>
                  <a:outerShdw blurRad="38100" dist="38100" dir="2700000" algn="tl">
                    <a:srgbClr val="000000">
                      <a:alpha val="43137"/>
                    </a:srgbClr>
                  </a:outerShdw>
                </a:effectLst>
              </a:rPr>
              <a:t>objektif</a:t>
            </a:r>
            <a:r>
              <a:rPr lang="tr-TR" dirty="0" smtClean="0">
                <a:effectLst>
                  <a:outerShdw blurRad="38100" dist="38100" dir="2700000" algn="tl">
                    <a:srgbClr val="000000">
                      <a:alpha val="43137"/>
                    </a:srgbClr>
                  </a:outerShdw>
                </a:effectLst>
              </a:rPr>
              <a:t>)</a:t>
            </a:r>
          </a:p>
          <a:p>
            <a:pPr marL="274320" indent="-274320" fontAlgn="auto">
              <a:spcAft>
                <a:spcPts val="0"/>
              </a:spcAft>
              <a:buFont typeface="Wingdings 3"/>
              <a:buNone/>
              <a:defRPr/>
            </a:pPr>
            <a:r>
              <a:rPr lang="tr-TR" dirty="0" smtClean="0">
                <a:effectLst>
                  <a:outerShdw blurRad="38100" dist="38100" dir="2700000" algn="tl">
                    <a:srgbClr val="000000">
                      <a:alpha val="43137"/>
                    </a:srgbClr>
                  </a:outerShdw>
                </a:effectLst>
              </a:rPr>
              <a:t>Örnek: </a:t>
            </a:r>
            <a:r>
              <a:rPr lang="tr-TR" dirty="0" smtClean="0"/>
              <a:t>Bu önerinin bize zararları ne olabilir? </a:t>
            </a:r>
          </a:p>
          <a:p>
            <a:pPr marL="274320" indent="-274320" fontAlgn="auto">
              <a:spcAft>
                <a:spcPts val="0"/>
              </a:spcAft>
              <a:buFont typeface="Wingdings 3"/>
              <a:buNone/>
              <a:defRPr/>
            </a:pPr>
            <a:endParaRPr lang="tr-TR" dirty="0" smtClean="0"/>
          </a:p>
          <a:p>
            <a:pPr marL="274320" indent="-274320" fontAlgn="auto">
              <a:spcAft>
                <a:spcPts val="0"/>
              </a:spcAft>
              <a:buFont typeface="Wingdings 3"/>
              <a:buChar char=""/>
              <a:defRPr/>
            </a:pPr>
            <a:endParaRPr lang="tr-TR" dirty="0"/>
          </a:p>
        </p:txBody>
      </p:sp>
      <p:pic>
        <p:nvPicPr>
          <p:cNvPr id="17412" name="Picture 2"/>
          <p:cNvPicPr>
            <a:picLocks noChangeAspect="1" noChangeArrowheads="1"/>
          </p:cNvPicPr>
          <p:nvPr/>
        </p:nvPicPr>
        <p:blipFill>
          <a:blip r:embed="rId2"/>
          <a:srcRect/>
          <a:stretch>
            <a:fillRect/>
          </a:stretch>
        </p:blipFill>
        <p:spPr bwMode="auto">
          <a:xfrm>
            <a:off x="153988" y="1143000"/>
            <a:ext cx="989012" cy="1335088"/>
          </a:xfrm>
          <a:prstGeom prst="rect">
            <a:avLst/>
          </a:prstGeom>
          <a:noFill/>
          <a:ln w="9525">
            <a:noFill/>
            <a:miter lim="800000"/>
            <a:headEnd/>
            <a:tailEnd/>
          </a:ln>
        </p:spPr>
      </p:pic>
    </p:spTree>
    <p:extLst>
      <p:ext uri="{BB962C8B-B14F-4D97-AF65-F5344CB8AC3E}">
        <p14:creationId xmlns:p14="http://schemas.microsoft.com/office/powerpoint/2010/main" xmlns="" val="145982001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Başlık"/>
          <p:cNvSpPr>
            <a:spLocks noGrp="1"/>
          </p:cNvSpPr>
          <p:nvPr>
            <p:ph type="title"/>
          </p:nvPr>
        </p:nvSpPr>
        <p:spPr/>
        <p:txBody>
          <a:bodyPr/>
          <a:lstStyle/>
          <a:p>
            <a:r>
              <a:rPr lang="tr-TR" smtClean="0"/>
              <a:t>De Bono’nun altı şapkası:</a:t>
            </a:r>
          </a:p>
        </p:txBody>
      </p:sp>
      <p:sp>
        <p:nvSpPr>
          <p:cNvPr id="3" name="2 İçerik Yer Tutucusu"/>
          <p:cNvSpPr>
            <a:spLocks noGrp="1"/>
          </p:cNvSpPr>
          <p:nvPr>
            <p:ph sz="quarter" idx="1"/>
          </p:nvPr>
        </p:nvSpPr>
        <p:spPr>
          <a:xfrm>
            <a:off x="1071563" y="1277938"/>
            <a:ext cx="6686550" cy="4937125"/>
          </a:xfrm>
        </p:spPr>
        <p:txBody>
          <a:bodyPr>
            <a:normAutofit lnSpcReduction="10000"/>
          </a:bodyPr>
          <a:lstStyle/>
          <a:p>
            <a:pPr marL="274320" indent="-274320" fontAlgn="auto">
              <a:spcAft>
                <a:spcPts val="0"/>
              </a:spcAft>
              <a:buFont typeface="Wingdings 3"/>
              <a:buChar char=""/>
              <a:defRPr/>
            </a:pPr>
            <a:r>
              <a:rPr lang="tr-TR" u="sng" dirty="0" smtClean="0">
                <a:solidFill>
                  <a:srgbClr val="00B050"/>
                </a:solidFill>
                <a:effectLst>
                  <a:outerShdw blurRad="38100" dist="38100" dir="2700000" algn="tl">
                    <a:srgbClr val="000000">
                      <a:alpha val="43137"/>
                    </a:srgbClr>
                  </a:outerShdw>
                </a:effectLst>
              </a:rPr>
              <a:t>Yeşil şapka</a:t>
            </a:r>
            <a:r>
              <a:rPr lang="tr-TR" dirty="0" smtClean="0">
                <a:solidFill>
                  <a:srgbClr val="00B050"/>
                </a:solidFill>
                <a:effectLst>
                  <a:outerShdw blurRad="38100" dist="38100" dir="2700000" algn="tl">
                    <a:srgbClr val="000000">
                      <a:alpha val="43137"/>
                    </a:srgbClr>
                  </a:outerShdw>
                </a:effectLst>
              </a:rPr>
              <a:t> </a:t>
            </a:r>
            <a:r>
              <a:rPr lang="tr-TR" dirty="0" smtClean="0"/>
              <a:t>: Yenilikçi şapkadır.  Belli kuralların, normların reddedilmesini, olaylara daha tepeden bakmayı temel alır. Konuyla ilgili alternatifler ve yeni yaklaşımlar araştırılır. Önemli olan fikrin saçma olup olmaması değil, orijinal, yeni, üretken olmasıdır. </a:t>
            </a:r>
            <a:r>
              <a:rPr lang="tr-TR" dirty="0" smtClean="0">
                <a:solidFill>
                  <a:srgbClr val="00B050"/>
                </a:solidFill>
                <a:effectLst>
                  <a:outerShdw blurRad="38100" dist="38100" dir="2700000" algn="tl">
                    <a:srgbClr val="000000">
                      <a:alpha val="43137"/>
                    </a:srgbClr>
                  </a:outerShdw>
                </a:effectLst>
              </a:rPr>
              <a:t>(</a:t>
            </a:r>
            <a:r>
              <a:rPr lang="tr-TR" i="1" dirty="0" smtClean="0">
                <a:solidFill>
                  <a:srgbClr val="00B050"/>
                </a:solidFill>
                <a:effectLst>
                  <a:outerShdw blurRad="38100" dist="38100" dir="2700000" algn="tl">
                    <a:srgbClr val="000000">
                      <a:alpha val="43137"/>
                    </a:srgbClr>
                  </a:outerShdw>
                </a:effectLst>
              </a:rPr>
              <a:t>spekülatif</a:t>
            </a:r>
            <a:r>
              <a:rPr lang="tr-TR" dirty="0" smtClean="0">
                <a:solidFill>
                  <a:srgbClr val="00B050"/>
                </a:solidFill>
                <a:effectLst>
                  <a:outerShdw blurRad="38100" dist="38100" dir="2700000" algn="tl">
                    <a:srgbClr val="000000">
                      <a:alpha val="43137"/>
                    </a:srgbClr>
                  </a:outerShdw>
                </a:effectLst>
              </a:rPr>
              <a:t>)</a:t>
            </a:r>
            <a:r>
              <a:rPr lang="tr-TR" dirty="0" smtClean="0">
                <a:solidFill>
                  <a:srgbClr val="00B050"/>
                </a:solidFill>
              </a:rPr>
              <a:t> </a:t>
            </a:r>
          </a:p>
          <a:p>
            <a:pPr marL="274320" indent="-274320" fontAlgn="auto">
              <a:spcAft>
                <a:spcPts val="0"/>
              </a:spcAft>
              <a:buFont typeface="Wingdings 3"/>
              <a:buNone/>
              <a:defRPr/>
            </a:pPr>
            <a:r>
              <a:rPr lang="tr-TR" dirty="0" smtClean="0">
                <a:solidFill>
                  <a:srgbClr val="00B050"/>
                </a:solidFill>
                <a:effectLst>
                  <a:outerShdw blurRad="50800" dist="50800" dir="5400000" algn="ctr" rotWithShape="0">
                    <a:schemeClr val="tx1"/>
                  </a:outerShdw>
                </a:effectLst>
              </a:rPr>
              <a:t>Örnek: </a:t>
            </a:r>
            <a:r>
              <a:rPr lang="tr-TR" dirty="0" smtClean="0"/>
              <a:t>Bu konudaki değişik önerileriniz neler olabilir?</a:t>
            </a:r>
            <a:endParaRPr lang="tr-TR" dirty="0" smtClean="0">
              <a:solidFill>
                <a:srgbClr val="00B050"/>
              </a:solidFill>
              <a:effectLst>
                <a:outerShdw blurRad="50800" dist="50800" dir="5400000" algn="ctr" rotWithShape="0">
                  <a:schemeClr val="tx1"/>
                </a:outerShdw>
              </a:effectLst>
            </a:endParaRPr>
          </a:p>
          <a:p>
            <a:pPr marL="274320" indent="-274320" fontAlgn="auto">
              <a:spcAft>
                <a:spcPts val="0"/>
              </a:spcAft>
              <a:buFont typeface="Wingdings 3"/>
              <a:buNone/>
              <a:defRPr/>
            </a:pPr>
            <a:endParaRPr lang="tr-TR" dirty="0"/>
          </a:p>
        </p:txBody>
      </p:sp>
      <p:pic>
        <p:nvPicPr>
          <p:cNvPr id="18436" name="Picture 4"/>
          <p:cNvPicPr>
            <a:picLocks noChangeAspect="1" noChangeArrowheads="1"/>
          </p:cNvPicPr>
          <p:nvPr/>
        </p:nvPicPr>
        <p:blipFill>
          <a:blip r:embed="rId2"/>
          <a:srcRect/>
          <a:stretch>
            <a:fillRect/>
          </a:stretch>
        </p:blipFill>
        <p:spPr bwMode="auto">
          <a:xfrm>
            <a:off x="71438" y="1285875"/>
            <a:ext cx="1000125" cy="1384300"/>
          </a:xfrm>
          <a:prstGeom prst="rect">
            <a:avLst/>
          </a:prstGeom>
          <a:noFill/>
          <a:ln w="9525">
            <a:noFill/>
            <a:miter lim="800000"/>
            <a:headEnd/>
            <a:tailEnd/>
          </a:ln>
        </p:spPr>
      </p:pic>
    </p:spTree>
    <p:extLst>
      <p:ext uri="{BB962C8B-B14F-4D97-AF65-F5344CB8AC3E}">
        <p14:creationId xmlns:p14="http://schemas.microsoft.com/office/powerpoint/2010/main" xmlns="" val="2833309826"/>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1 Başlık"/>
          <p:cNvSpPr>
            <a:spLocks noGrp="1"/>
          </p:cNvSpPr>
          <p:nvPr>
            <p:ph type="title"/>
          </p:nvPr>
        </p:nvSpPr>
        <p:spPr/>
        <p:txBody>
          <a:bodyPr/>
          <a:lstStyle/>
          <a:p>
            <a:r>
              <a:rPr lang="tr-TR" smtClean="0"/>
              <a:t>De Bono’nun altı şapkası:</a:t>
            </a:r>
          </a:p>
        </p:txBody>
      </p:sp>
      <p:sp>
        <p:nvSpPr>
          <p:cNvPr id="3" name="2 İçerik Yer Tutucusu"/>
          <p:cNvSpPr>
            <a:spLocks noGrp="1"/>
          </p:cNvSpPr>
          <p:nvPr>
            <p:ph sz="quarter" idx="1"/>
          </p:nvPr>
        </p:nvSpPr>
        <p:spPr>
          <a:xfrm>
            <a:off x="1314450" y="1420813"/>
            <a:ext cx="7472363" cy="4937125"/>
          </a:xfrm>
        </p:spPr>
        <p:txBody>
          <a:bodyPr>
            <a:normAutofit fontScale="92500"/>
          </a:bodyPr>
          <a:lstStyle/>
          <a:p>
            <a:pPr marL="274320" indent="-274320" fontAlgn="auto">
              <a:spcAft>
                <a:spcPts val="0"/>
              </a:spcAft>
              <a:buFont typeface="Wingdings 3"/>
              <a:buChar char=""/>
              <a:defRPr/>
            </a:pPr>
            <a:r>
              <a:rPr lang="tr-TR" u="sng" dirty="0" smtClean="0">
                <a:solidFill>
                  <a:srgbClr val="0070C0"/>
                </a:solidFill>
                <a:effectLst>
                  <a:outerShdw blurRad="38100" dist="38100" dir="2700000" algn="tl">
                    <a:srgbClr val="000000">
                      <a:alpha val="43137"/>
                    </a:srgbClr>
                  </a:outerShdw>
                </a:effectLst>
              </a:rPr>
              <a:t>Mavi şapka </a:t>
            </a:r>
            <a:r>
              <a:rPr lang="tr-TR" dirty="0" smtClean="0"/>
              <a:t>: Serinkanlı şapkadır. Düşünce </a:t>
            </a:r>
            <a:r>
              <a:rPr lang="tr-TR" dirty="0" err="1" smtClean="0"/>
              <a:t>sistematize</a:t>
            </a:r>
            <a:r>
              <a:rPr lang="tr-TR" dirty="0" smtClean="0"/>
              <a:t> edilir. Geniş ve farklı görülerin sentezidir. Mavi şapka zekasına erişildiğinde öğrenciler farklı durumları karşılaştırabilir, uzlaştırılabilir ve en iyi fikirlere ulaşabilir. Sonuç ortaya çıkartılır ve özetlenir. </a:t>
            </a:r>
            <a:r>
              <a:rPr lang="tr-TR" dirty="0" smtClean="0">
                <a:solidFill>
                  <a:srgbClr val="0070C0"/>
                </a:solidFill>
              </a:rPr>
              <a:t>"düşünmenin düşünülmesi", </a:t>
            </a:r>
            <a:r>
              <a:rPr lang="tr-TR" dirty="0" smtClean="0"/>
              <a:t>tüm süreci </a:t>
            </a:r>
            <a:r>
              <a:rPr lang="tr-TR" i="1" dirty="0" smtClean="0"/>
              <a:t>gözden geçirme </a:t>
            </a:r>
          </a:p>
          <a:p>
            <a:pPr marL="274320" indent="-274320" fontAlgn="auto">
              <a:spcAft>
                <a:spcPts val="0"/>
              </a:spcAft>
              <a:buFont typeface="Wingdings 3"/>
              <a:buNone/>
              <a:defRPr/>
            </a:pPr>
            <a:r>
              <a:rPr lang="tr-TR" dirty="0" smtClean="0">
                <a:solidFill>
                  <a:srgbClr val="0070C0"/>
                </a:solidFill>
                <a:effectLst>
                  <a:outerShdw blurRad="38100" dist="38100" dir="2700000" algn="tl">
                    <a:srgbClr val="000000">
                      <a:alpha val="43137"/>
                    </a:srgbClr>
                  </a:outerShdw>
                </a:effectLst>
              </a:rPr>
              <a:t>Örnek: </a:t>
            </a:r>
            <a:r>
              <a:rPr lang="tr-TR" dirty="0" smtClean="0"/>
              <a:t> Ne oldu?(geçmiş), Ne oluyor?(şimdi), Sonra neler olmalı?(gelecek)</a:t>
            </a:r>
            <a:endParaRPr lang="tr-TR" dirty="0" smtClean="0">
              <a:solidFill>
                <a:srgbClr val="0070C0"/>
              </a:solidFill>
              <a:effectLst>
                <a:outerShdw blurRad="38100" dist="38100" dir="2700000" algn="tl">
                  <a:srgbClr val="000000">
                    <a:alpha val="43137"/>
                  </a:srgbClr>
                </a:outerShdw>
              </a:effectLst>
            </a:endParaRPr>
          </a:p>
          <a:p>
            <a:pPr marL="274320" indent="-274320" fontAlgn="auto">
              <a:spcAft>
                <a:spcPts val="0"/>
              </a:spcAft>
              <a:buFont typeface="Wingdings 3"/>
              <a:buNone/>
              <a:defRPr/>
            </a:pPr>
            <a:endParaRPr lang="tr-TR" i="1" dirty="0" smtClean="0"/>
          </a:p>
          <a:p>
            <a:pPr marL="274320" indent="-274320" fontAlgn="auto">
              <a:spcAft>
                <a:spcPts val="0"/>
              </a:spcAft>
              <a:buFont typeface="Wingdings 3"/>
              <a:buNone/>
              <a:defRPr/>
            </a:pPr>
            <a:endParaRPr lang="tr-TR" dirty="0" smtClean="0"/>
          </a:p>
        </p:txBody>
      </p:sp>
      <p:pic>
        <p:nvPicPr>
          <p:cNvPr id="19460" name="Picture 5"/>
          <p:cNvPicPr>
            <a:picLocks noChangeAspect="1" noChangeArrowheads="1"/>
          </p:cNvPicPr>
          <p:nvPr/>
        </p:nvPicPr>
        <p:blipFill>
          <a:blip r:embed="rId2"/>
          <a:srcRect/>
          <a:stretch>
            <a:fillRect/>
          </a:stretch>
        </p:blipFill>
        <p:spPr bwMode="auto">
          <a:xfrm>
            <a:off x="71438" y="1357313"/>
            <a:ext cx="1228725" cy="1406525"/>
          </a:xfrm>
          <a:prstGeom prst="rect">
            <a:avLst/>
          </a:prstGeom>
          <a:noFill/>
          <a:ln w="9525">
            <a:noFill/>
            <a:miter lim="800000"/>
            <a:headEnd/>
            <a:tailEnd/>
          </a:ln>
        </p:spPr>
      </p:pic>
    </p:spTree>
    <p:extLst>
      <p:ext uri="{BB962C8B-B14F-4D97-AF65-F5344CB8AC3E}">
        <p14:creationId xmlns:p14="http://schemas.microsoft.com/office/powerpoint/2010/main" xmlns="" val="91016111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fontAlgn="auto">
              <a:spcAft>
                <a:spcPts val="0"/>
              </a:spcAft>
              <a:defRPr/>
            </a:pPr>
            <a:r>
              <a:rPr lang="tr-TR" dirty="0" smtClean="0"/>
              <a:t>ALTI ŞAPKA DÜŞÜNCE TEKNİĞİNİN KULLANIMI</a:t>
            </a:r>
            <a:endParaRPr lang="tr-TR" dirty="0"/>
          </a:p>
        </p:txBody>
      </p:sp>
      <p:sp>
        <p:nvSpPr>
          <p:cNvPr id="20483" name="2 İçerik Yer Tutucusu"/>
          <p:cNvSpPr>
            <a:spLocks noGrp="1"/>
          </p:cNvSpPr>
          <p:nvPr>
            <p:ph sz="quarter" idx="1"/>
          </p:nvPr>
        </p:nvSpPr>
        <p:spPr>
          <a:xfrm>
            <a:off x="457200" y="1277938"/>
            <a:ext cx="7472363" cy="4937125"/>
          </a:xfrm>
        </p:spPr>
        <p:txBody>
          <a:bodyPr/>
          <a:lstStyle/>
          <a:p>
            <a:pPr marL="0" indent="0">
              <a:buFont typeface="Wingdings 3" pitchFamily="18" charset="2"/>
              <a:buNone/>
            </a:pPr>
            <a:r>
              <a:rPr lang="tr-TR" smtClean="0"/>
              <a:t>Bu yöntem hem okulda hem de iş yönetiminde kullanılabilir. </a:t>
            </a:r>
          </a:p>
          <a:p>
            <a:pPr marL="0" indent="0">
              <a:buFont typeface="Wingdings 3" pitchFamily="18" charset="2"/>
              <a:buNone/>
            </a:pPr>
            <a:endParaRPr lang="tr-TR" smtClean="0"/>
          </a:p>
          <a:p>
            <a:pPr marL="0" indent="0">
              <a:buFont typeface="Wingdings 3" pitchFamily="18" charset="2"/>
              <a:buNone/>
            </a:pPr>
            <a:r>
              <a:rPr lang="tr-TR" smtClean="0">
                <a:solidFill>
                  <a:srgbClr val="6600FF"/>
                </a:solidFill>
              </a:rPr>
              <a:t>Bir yöntemin aracı olarak iş toplantılarında</a:t>
            </a:r>
            <a:r>
              <a:rPr lang="tr-TR" smtClean="0"/>
              <a:t>, belli bir konuyu görüşmek ve konu üzerinde karara varmak için kullanılır. </a:t>
            </a:r>
          </a:p>
          <a:p>
            <a:pPr marL="0" indent="0">
              <a:buFont typeface="Wingdings 3" pitchFamily="18" charset="2"/>
              <a:buNone/>
            </a:pPr>
            <a:endParaRPr lang="tr-TR" smtClean="0"/>
          </a:p>
          <a:p>
            <a:pPr marL="0" indent="0">
              <a:buFont typeface="Wingdings 3" pitchFamily="18" charset="2"/>
              <a:buNone/>
            </a:pPr>
            <a:r>
              <a:rPr lang="tr-TR" smtClean="0">
                <a:solidFill>
                  <a:srgbClr val="6600FF"/>
                </a:solidFill>
              </a:rPr>
              <a:t>Öğretim aracı </a:t>
            </a:r>
            <a:r>
              <a:rPr lang="tr-TR" smtClean="0"/>
              <a:t>olarak ise çok yönlü düşünme için bir öğretim yöntemi olarak kullanılır.</a:t>
            </a:r>
          </a:p>
        </p:txBody>
      </p:sp>
      <p:pic>
        <p:nvPicPr>
          <p:cNvPr id="20484" name="3 İçerik Yer Tutucusu"/>
          <p:cNvPicPr>
            <a:picLocks/>
          </p:cNvPicPr>
          <p:nvPr/>
        </p:nvPicPr>
        <p:blipFill>
          <a:blip r:embed="rId2"/>
          <a:srcRect l="41150" t="20699" r="37689" b="16045"/>
          <a:stretch>
            <a:fillRect/>
          </a:stretch>
        </p:blipFill>
        <p:spPr bwMode="auto">
          <a:xfrm>
            <a:off x="8072438" y="0"/>
            <a:ext cx="1000125" cy="6643688"/>
          </a:xfrm>
          <a:prstGeom prst="rect">
            <a:avLst/>
          </a:prstGeom>
          <a:noFill/>
          <a:ln w="9525">
            <a:noFill/>
            <a:miter lim="800000"/>
            <a:headEnd/>
            <a:tailEnd/>
          </a:ln>
        </p:spPr>
      </p:pic>
    </p:spTree>
    <p:extLst>
      <p:ext uri="{BB962C8B-B14F-4D97-AF65-F5344CB8AC3E}">
        <p14:creationId xmlns:p14="http://schemas.microsoft.com/office/powerpoint/2010/main" xmlns="" val="38706341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fontAlgn="auto">
              <a:spcAft>
                <a:spcPts val="0"/>
              </a:spcAft>
              <a:defRPr/>
            </a:pPr>
            <a:r>
              <a:rPr lang="tr-TR" dirty="0" smtClean="0"/>
              <a:t>ALTI ŞAPKA DÜŞÜNCE TEKNİĞİNİN KULLANIMI</a:t>
            </a:r>
            <a:endParaRPr lang="tr-TR" dirty="0"/>
          </a:p>
        </p:txBody>
      </p:sp>
      <p:sp>
        <p:nvSpPr>
          <p:cNvPr id="21507" name="2 İçerik Yer Tutucusu"/>
          <p:cNvSpPr>
            <a:spLocks noGrp="1"/>
          </p:cNvSpPr>
          <p:nvPr>
            <p:ph sz="quarter" idx="1"/>
          </p:nvPr>
        </p:nvSpPr>
        <p:spPr>
          <a:xfrm>
            <a:off x="500063" y="1428750"/>
            <a:ext cx="7786687" cy="4937125"/>
          </a:xfrm>
        </p:spPr>
        <p:txBody>
          <a:bodyPr/>
          <a:lstStyle/>
          <a:p>
            <a:pPr marL="0" indent="0">
              <a:buFont typeface="Wingdings 3" pitchFamily="18" charset="2"/>
              <a:buNone/>
            </a:pPr>
            <a:r>
              <a:rPr lang="tr-TR" smtClean="0"/>
              <a:t>Katılımcılara üzerinde görüşme yapacakları konu verilir.  Örneğin:  </a:t>
            </a:r>
            <a:r>
              <a:rPr lang="tr-TR" smtClean="0">
                <a:solidFill>
                  <a:srgbClr val="FF0000"/>
                </a:solidFill>
              </a:rPr>
              <a:t>“Ülkenizde kurulacak bir nükleer santralın çevreye, ekonomiye ve toplumsal yaşama olan etkileri nelerdir?”</a:t>
            </a:r>
            <a:r>
              <a:rPr lang="tr-TR" smtClean="0"/>
              <a:t> gibi bir konu sorulabilir. </a:t>
            </a:r>
          </a:p>
          <a:p>
            <a:pPr marL="0" indent="0">
              <a:buFont typeface="Wingdings 3" pitchFamily="18" charset="2"/>
              <a:buNone/>
            </a:pPr>
            <a:endParaRPr lang="tr-TR" smtClean="0"/>
          </a:p>
          <a:p>
            <a:pPr marL="0" indent="0">
              <a:buFont typeface="Wingdings 3" pitchFamily="18" charset="2"/>
              <a:buNone/>
            </a:pPr>
            <a:r>
              <a:rPr lang="tr-TR" smtClean="0"/>
              <a:t>Tüm katılımcıların konuya yaklaşırken, </a:t>
            </a:r>
            <a:r>
              <a:rPr lang="tr-TR" smtClean="0">
                <a:solidFill>
                  <a:schemeClr val="accent2"/>
                </a:solidFill>
              </a:rPr>
              <a:t>şapkaların renklerinin temsil ettiği </a:t>
            </a:r>
            <a:r>
              <a:rPr lang="tr-TR" smtClean="0"/>
              <a:t>şekilde yaklaşımlarda bulunmaları istenir. Katılımcılar şapkaları sırasıyla takarak düşünme ve önerilerini aktarırlar.</a:t>
            </a:r>
          </a:p>
        </p:txBody>
      </p:sp>
      <p:pic>
        <p:nvPicPr>
          <p:cNvPr id="21508" name="3 İçerik Yer Tutucusu"/>
          <p:cNvPicPr>
            <a:picLocks/>
          </p:cNvPicPr>
          <p:nvPr/>
        </p:nvPicPr>
        <p:blipFill>
          <a:blip r:embed="rId2"/>
          <a:srcRect l="41150" t="20699" r="37689" b="16045"/>
          <a:stretch>
            <a:fillRect/>
          </a:stretch>
        </p:blipFill>
        <p:spPr bwMode="auto">
          <a:xfrm>
            <a:off x="8072438" y="0"/>
            <a:ext cx="1000125" cy="6643688"/>
          </a:xfrm>
          <a:prstGeom prst="rect">
            <a:avLst/>
          </a:prstGeom>
          <a:noFill/>
          <a:ln w="9525">
            <a:noFill/>
            <a:miter lim="800000"/>
            <a:headEnd/>
            <a:tailEnd/>
          </a:ln>
        </p:spPr>
      </p:pic>
    </p:spTree>
    <p:extLst>
      <p:ext uri="{BB962C8B-B14F-4D97-AF65-F5344CB8AC3E}">
        <p14:creationId xmlns:p14="http://schemas.microsoft.com/office/powerpoint/2010/main" xmlns="" val="4048407605"/>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52400"/>
            <a:ext cx="7900988" cy="990600"/>
          </a:xfrm>
        </p:spPr>
        <p:txBody>
          <a:bodyPr>
            <a:normAutofit fontScale="90000"/>
          </a:bodyPr>
          <a:lstStyle/>
          <a:p>
            <a:pPr algn="ctr" fontAlgn="auto">
              <a:spcAft>
                <a:spcPts val="0"/>
              </a:spcAft>
              <a:defRPr/>
            </a:pPr>
            <a:r>
              <a:rPr lang="tr-TR" dirty="0" smtClean="0"/>
              <a:t>ALTI ŞAPKALI DÜŞÜNME TEKNİĞİNİN ANA AMACI:</a:t>
            </a:r>
            <a:endParaRPr lang="tr-TR" dirty="0"/>
          </a:p>
        </p:txBody>
      </p:sp>
      <p:sp>
        <p:nvSpPr>
          <p:cNvPr id="3" name="2 İçerik Yer Tutucusu"/>
          <p:cNvSpPr>
            <a:spLocks noGrp="1"/>
          </p:cNvSpPr>
          <p:nvPr>
            <p:ph sz="quarter" idx="1"/>
          </p:nvPr>
        </p:nvSpPr>
        <p:spPr>
          <a:xfrm>
            <a:off x="428625" y="1214438"/>
            <a:ext cx="7429500" cy="3852862"/>
          </a:xfrm>
        </p:spPr>
        <p:txBody>
          <a:bodyPr>
            <a:normAutofit fontScale="92500"/>
          </a:bodyPr>
          <a:lstStyle/>
          <a:p>
            <a:pPr marL="274320" indent="-274320" fontAlgn="auto">
              <a:spcAft>
                <a:spcPts val="0"/>
              </a:spcAft>
              <a:buFont typeface="Wingdings 3"/>
              <a:buNone/>
              <a:defRPr/>
            </a:pPr>
            <a:endParaRPr lang="tr-TR" dirty="0" smtClean="0"/>
          </a:p>
          <a:p>
            <a:pPr marL="265113" indent="-265113" algn="just" fontAlgn="auto">
              <a:spcAft>
                <a:spcPts val="0"/>
              </a:spcAft>
              <a:buFont typeface="Wingdings 3"/>
              <a:buNone/>
              <a:defRPr/>
            </a:pPr>
            <a:r>
              <a:rPr lang="tr-TR" dirty="0" smtClean="0">
                <a:solidFill>
                  <a:srgbClr val="6600FF"/>
                </a:solidFill>
              </a:rPr>
              <a:t>1. </a:t>
            </a:r>
            <a:r>
              <a:rPr lang="tr-TR" dirty="0" smtClean="0"/>
              <a:t>Düşünürün her seferinde sadece bir şeyle uğraşmasını sağlayarak </a:t>
            </a:r>
            <a:r>
              <a:rPr lang="tr-TR" dirty="0" smtClean="0">
                <a:solidFill>
                  <a:srgbClr val="FF0000"/>
                </a:solidFill>
              </a:rPr>
              <a:t>düşünme faaliyetini sadeleştirmektir. </a:t>
            </a:r>
            <a:r>
              <a:rPr lang="tr-TR" dirty="0" smtClean="0"/>
              <a:t>Altı şapkalı düşünme tekniği ile düşünür duyguların, mantığın, bilginin,umut ve yaratıcılığın hepsine aynı anda dikkat etmek yerine onlarla </a:t>
            </a:r>
            <a:r>
              <a:rPr lang="tr-TR" dirty="0" smtClean="0">
                <a:solidFill>
                  <a:srgbClr val="00B050"/>
                </a:solidFill>
              </a:rPr>
              <a:t>ayrı ayrı ilgilenebilme </a:t>
            </a:r>
            <a:r>
              <a:rPr lang="tr-TR" dirty="0" smtClean="0"/>
              <a:t>olanağı sağlar.</a:t>
            </a:r>
          </a:p>
          <a:p>
            <a:pPr marL="0" indent="0" fontAlgn="auto">
              <a:spcAft>
                <a:spcPts val="0"/>
              </a:spcAft>
              <a:buFont typeface="Wingdings 3"/>
              <a:buNone/>
              <a:defRPr/>
            </a:pPr>
            <a:endParaRPr lang="tr-TR" dirty="0" smtClean="0"/>
          </a:p>
          <a:p>
            <a:pPr marL="274320" indent="-274320" fontAlgn="auto">
              <a:spcAft>
                <a:spcPts val="0"/>
              </a:spcAft>
              <a:buFont typeface="Wingdings 3"/>
              <a:buNone/>
              <a:defRPr/>
            </a:pPr>
            <a:endParaRPr lang="tr-TR" dirty="0"/>
          </a:p>
        </p:txBody>
      </p:sp>
      <p:pic>
        <p:nvPicPr>
          <p:cNvPr id="22532" name="3 İçerik Yer Tutucusu"/>
          <p:cNvPicPr>
            <a:picLocks/>
          </p:cNvPicPr>
          <p:nvPr/>
        </p:nvPicPr>
        <p:blipFill>
          <a:blip r:embed="rId2"/>
          <a:srcRect l="41150" t="20699" r="37689" b="16045"/>
          <a:stretch>
            <a:fillRect/>
          </a:stretch>
        </p:blipFill>
        <p:spPr bwMode="auto">
          <a:xfrm>
            <a:off x="8072438" y="0"/>
            <a:ext cx="1000125" cy="6643688"/>
          </a:xfrm>
          <a:prstGeom prst="rect">
            <a:avLst/>
          </a:prstGeom>
          <a:noFill/>
          <a:ln w="9525">
            <a:noFill/>
            <a:miter lim="800000"/>
            <a:headEnd/>
            <a:tailEnd/>
          </a:ln>
        </p:spPr>
      </p:pic>
    </p:spTree>
    <p:extLst>
      <p:ext uri="{BB962C8B-B14F-4D97-AF65-F5344CB8AC3E}">
        <p14:creationId xmlns:p14="http://schemas.microsoft.com/office/powerpoint/2010/main" xmlns="" val="396430964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52400"/>
            <a:ext cx="7829550" cy="990600"/>
          </a:xfrm>
        </p:spPr>
        <p:txBody>
          <a:bodyPr>
            <a:normAutofit fontScale="90000"/>
          </a:bodyPr>
          <a:lstStyle/>
          <a:p>
            <a:pPr algn="ctr" fontAlgn="auto">
              <a:spcAft>
                <a:spcPts val="0"/>
              </a:spcAft>
              <a:defRPr/>
            </a:pPr>
            <a:r>
              <a:rPr lang="tr-TR" dirty="0" smtClean="0"/>
              <a:t>ALTI ŞAPKALI DÜŞÜNME TEKNİĞİNİN ANA AMACI:</a:t>
            </a:r>
            <a:endParaRPr lang="tr-TR" dirty="0"/>
          </a:p>
        </p:txBody>
      </p:sp>
      <p:sp>
        <p:nvSpPr>
          <p:cNvPr id="3" name="2 İçerik Yer Tutucusu"/>
          <p:cNvSpPr>
            <a:spLocks noGrp="1"/>
          </p:cNvSpPr>
          <p:nvPr>
            <p:ph sz="quarter" idx="1"/>
          </p:nvPr>
        </p:nvSpPr>
        <p:spPr>
          <a:xfrm>
            <a:off x="457200" y="1433513"/>
            <a:ext cx="7043738" cy="2209800"/>
          </a:xfrm>
        </p:spPr>
        <p:txBody>
          <a:bodyPr>
            <a:normAutofit/>
          </a:bodyPr>
          <a:lstStyle/>
          <a:p>
            <a:pPr marL="274320" indent="-274320" algn="just" fontAlgn="auto">
              <a:spcAft>
                <a:spcPts val="0"/>
              </a:spcAft>
              <a:buFont typeface="Wingdings 3"/>
              <a:buNone/>
              <a:defRPr/>
            </a:pPr>
            <a:r>
              <a:rPr lang="tr-TR" dirty="0" smtClean="0">
                <a:solidFill>
                  <a:srgbClr val="6600FF"/>
                </a:solidFill>
              </a:rPr>
              <a:t>2. </a:t>
            </a:r>
            <a:r>
              <a:rPr lang="tr-TR" dirty="0" smtClean="0"/>
              <a:t>Gerekli düşünme biçimlerine </a:t>
            </a:r>
            <a:r>
              <a:rPr lang="tr-TR" dirty="0" smtClean="0">
                <a:solidFill>
                  <a:schemeClr val="bg2">
                    <a:lumMod val="50000"/>
                  </a:schemeClr>
                </a:solidFill>
              </a:rPr>
              <a:t>istenildiği anda geçiş yapmayı </a:t>
            </a:r>
            <a:r>
              <a:rPr lang="tr-TR" dirty="0" smtClean="0"/>
              <a:t>sağlamaktır. Düşünme şapkalarının bir tür kısaltılmış talimatlar olduğu söylenebilir. </a:t>
            </a:r>
          </a:p>
          <a:p>
            <a:pPr marL="274320" indent="-274320" algn="just" fontAlgn="auto">
              <a:spcAft>
                <a:spcPts val="0"/>
              </a:spcAft>
              <a:buFont typeface="Wingdings 3"/>
              <a:buNone/>
              <a:defRPr/>
            </a:pPr>
            <a:endParaRPr lang="tr-TR" dirty="0"/>
          </a:p>
        </p:txBody>
      </p:sp>
      <p:pic>
        <p:nvPicPr>
          <p:cNvPr id="23556" name="3 İçerik Yer Tutucusu"/>
          <p:cNvPicPr>
            <a:picLocks/>
          </p:cNvPicPr>
          <p:nvPr/>
        </p:nvPicPr>
        <p:blipFill>
          <a:blip r:embed="rId2"/>
          <a:srcRect l="41150" t="20699" r="37689" b="16045"/>
          <a:stretch>
            <a:fillRect/>
          </a:stretch>
        </p:blipFill>
        <p:spPr bwMode="auto">
          <a:xfrm>
            <a:off x="8072438" y="0"/>
            <a:ext cx="1000125" cy="6643688"/>
          </a:xfrm>
          <a:prstGeom prst="rect">
            <a:avLst/>
          </a:prstGeom>
          <a:noFill/>
          <a:ln w="9525">
            <a:noFill/>
            <a:miter lim="800000"/>
            <a:headEnd/>
            <a:tailEnd/>
          </a:ln>
        </p:spPr>
      </p:pic>
    </p:spTree>
    <p:extLst>
      <p:ext uri="{BB962C8B-B14F-4D97-AF65-F5344CB8AC3E}">
        <p14:creationId xmlns:p14="http://schemas.microsoft.com/office/powerpoint/2010/main" xmlns="" val="127043238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2 Başlık"/>
          <p:cNvSpPr>
            <a:spLocks noGrp="1"/>
          </p:cNvSpPr>
          <p:nvPr>
            <p:ph type="title"/>
          </p:nvPr>
        </p:nvSpPr>
        <p:spPr>
          <a:xfrm>
            <a:off x="357188" y="-71438"/>
            <a:ext cx="8215312" cy="1143001"/>
          </a:xfrm>
        </p:spPr>
        <p:txBody>
          <a:bodyPr/>
          <a:lstStyle/>
          <a:p>
            <a:pPr algn="ctr"/>
            <a:r>
              <a:rPr lang="tr-TR" sz="2800" smtClean="0"/>
              <a:t>ALTI ŞAPKALI DÜŞÜNME TEKNİĞİNİN AVANTAJLARI</a:t>
            </a:r>
          </a:p>
        </p:txBody>
      </p:sp>
      <p:sp>
        <p:nvSpPr>
          <p:cNvPr id="24579" name="1 İçerik Yer Tutucusu"/>
          <p:cNvSpPr>
            <a:spLocks noGrp="1"/>
          </p:cNvSpPr>
          <p:nvPr>
            <p:ph sz="quarter" idx="1"/>
          </p:nvPr>
        </p:nvSpPr>
        <p:spPr>
          <a:xfrm>
            <a:off x="500063" y="1617663"/>
            <a:ext cx="7358062" cy="4525962"/>
          </a:xfrm>
        </p:spPr>
        <p:txBody>
          <a:bodyPr/>
          <a:lstStyle/>
          <a:p>
            <a:r>
              <a:rPr lang="tr-TR" smtClean="0"/>
              <a:t>Bir konu üzerinde daldan dala atlanarak belirtilen görüşler bir sisteme konulmuş olur.</a:t>
            </a:r>
          </a:p>
          <a:p>
            <a:r>
              <a:rPr lang="tr-TR" smtClean="0"/>
              <a:t>Zaman kaybı önlenir.</a:t>
            </a:r>
          </a:p>
          <a:p>
            <a:r>
              <a:rPr lang="tr-TR" smtClean="0"/>
              <a:t>Bir karara varma ve sonuçların ortaya çıkması kolaylaşır.</a:t>
            </a:r>
          </a:p>
          <a:p>
            <a:r>
              <a:rPr lang="tr-TR" smtClean="0"/>
              <a:t>Düşünme sürecine odaklanıp geliştirmek</a:t>
            </a:r>
          </a:p>
          <a:p>
            <a:endParaRPr lang="tr-TR" smtClean="0"/>
          </a:p>
          <a:p>
            <a:endParaRPr lang="tr-TR" smtClean="0"/>
          </a:p>
          <a:p>
            <a:endParaRPr lang="tr-TR" smtClean="0"/>
          </a:p>
          <a:p>
            <a:endParaRPr lang="tr-TR" smtClean="0"/>
          </a:p>
          <a:p>
            <a:endParaRPr lang="tr-TR" smtClean="0"/>
          </a:p>
          <a:p>
            <a:pPr>
              <a:buFont typeface="Wingdings 3" pitchFamily="18" charset="2"/>
              <a:buNone/>
            </a:pPr>
            <a:endParaRPr lang="tr-TR" smtClean="0"/>
          </a:p>
          <a:p>
            <a:endParaRPr lang="tr-TR" smtClean="0"/>
          </a:p>
          <a:p>
            <a:pPr>
              <a:buFont typeface="Wingdings 3" pitchFamily="18" charset="2"/>
              <a:buNone/>
            </a:pPr>
            <a:endParaRPr lang="tr-TR" smtClean="0"/>
          </a:p>
        </p:txBody>
      </p:sp>
      <p:pic>
        <p:nvPicPr>
          <p:cNvPr id="24580" name="3 İçerik Yer Tutucusu"/>
          <p:cNvPicPr>
            <a:picLocks/>
          </p:cNvPicPr>
          <p:nvPr/>
        </p:nvPicPr>
        <p:blipFill>
          <a:blip r:embed="rId2"/>
          <a:srcRect l="41150" t="20699" r="37689" b="16045"/>
          <a:stretch>
            <a:fillRect/>
          </a:stretch>
        </p:blipFill>
        <p:spPr bwMode="auto">
          <a:xfrm>
            <a:off x="8072438" y="0"/>
            <a:ext cx="1000125" cy="6643688"/>
          </a:xfrm>
          <a:prstGeom prst="rect">
            <a:avLst/>
          </a:prstGeom>
          <a:noFill/>
          <a:ln w="9525">
            <a:noFill/>
            <a:miter lim="800000"/>
            <a:headEnd/>
            <a:tailEnd/>
          </a:ln>
        </p:spPr>
      </p:pic>
    </p:spTree>
    <p:extLst>
      <p:ext uri="{BB962C8B-B14F-4D97-AF65-F5344CB8AC3E}">
        <p14:creationId xmlns:p14="http://schemas.microsoft.com/office/powerpoint/2010/main" xmlns="" val="31762458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685800" y="0"/>
            <a:ext cx="7772400" cy="914400"/>
          </a:xfrm>
        </p:spPr>
        <p:txBody>
          <a:bodyPr/>
          <a:lstStyle/>
          <a:p>
            <a:pPr fontAlgn="auto">
              <a:spcAft>
                <a:spcPts val="0"/>
              </a:spcAft>
              <a:defRPr/>
            </a:pPr>
            <a:r>
              <a:rPr lang="tr-TR" sz="4000" b="1" dirty="0">
                <a:solidFill>
                  <a:schemeClr val="tx2">
                    <a:satMod val="130000"/>
                  </a:schemeClr>
                </a:solidFill>
              </a:rPr>
              <a:t>Süreç akışı </a:t>
            </a:r>
            <a:r>
              <a:rPr lang="tr-TR" sz="4000" b="1" dirty="0" smtClean="0">
                <a:solidFill>
                  <a:schemeClr val="tx2">
                    <a:satMod val="130000"/>
                  </a:schemeClr>
                </a:solidFill>
              </a:rPr>
              <a:t>analizi araçları</a:t>
            </a:r>
            <a:endParaRPr lang="en-US" sz="4000" b="1" dirty="0">
              <a:solidFill>
                <a:schemeClr val="tx2">
                  <a:satMod val="130000"/>
                </a:schemeClr>
              </a:solidFill>
            </a:endParaRPr>
          </a:p>
        </p:txBody>
      </p:sp>
      <p:sp>
        <p:nvSpPr>
          <p:cNvPr id="23555" name="Rectangle 3"/>
          <p:cNvSpPr>
            <a:spLocks noGrp="1" noChangeArrowheads="1"/>
          </p:cNvSpPr>
          <p:nvPr>
            <p:ph idx="1"/>
          </p:nvPr>
        </p:nvSpPr>
        <p:spPr>
          <a:xfrm>
            <a:off x="762000" y="1295400"/>
            <a:ext cx="7696200" cy="5105400"/>
          </a:xfrm>
        </p:spPr>
        <p:txBody>
          <a:bodyPr/>
          <a:lstStyle/>
          <a:p>
            <a:r>
              <a:rPr lang="tr-TR" smtClean="0"/>
              <a:t>Grafiksel araçlar</a:t>
            </a:r>
            <a:endParaRPr lang="en-US" smtClean="0"/>
          </a:p>
          <a:p>
            <a:pPr lvl="1"/>
            <a:r>
              <a:rPr lang="tr-TR" smtClean="0">
                <a:solidFill>
                  <a:schemeClr val="accent2"/>
                </a:solidFill>
              </a:rPr>
              <a:t>Süreç haritaları</a:t>
            </a:r>
          </a:p>
          <a:p>
            <a:pPr lvl="1"/>
            <a:r>
              <a:rPr lang="tr-TR" smtClean="0">
                <a:solidFill>
                  <a:schemeClr val="accent2"/>
                </a:solidFill>
              </a:rPr>
              <a:t>Süreç faaliyet tabloları</a:t>
            </a:r>
          </a:p>
        </p:txBody>
      </p:sp>
      <p:grpSp>
        <p:nvGrpSpPr>
          <p:cNvPr id="23556" name="Group 4"/>
          <p:cNvGrpSpPr>
            <a:grpSpLocks/>
          </p:cNvGrpSpPr>
          <p:nvPr/>
        </p:nvGrpSpPr>
        <p:grpSpPr bwMode="auto">
          <a:xfrm>
            <a:off x="228600" y="838200"/>
            <a:ext cx="8686800" cy="241300"/>
            <a:chOff x="384" y="625"/>
            <a:chExt cx="4992" cy="151"/>
          </a:xfrm>
        </p:grpSpPr>
        <p:grpSp>
          <p:nvGrpSpPr>
            <p:cNvPr id="23559" name="Group 5"/>
            <p:cNvGrpSpPr>
              <a:grpSpLocks/>
            </p:cNvGrpSpPr>
            <p:nvPr/>
          </p:nvGrpSpPr>
          <p:grpSpPr bwMode="auto">
            <a:xfrm>
              <a:off x="384" y="625"/>
              <a:ext cx="4992" cy="144"/>
              <a:chOff x="384" y="625"/>
              <a:chExt cx="4992" cy="144"/>
            </a:xfrm>
          </p:grpSpPr>
          <p:pic>
            <p:nvPicPr>
              <p:cNvPr id="23561" name="Picture 6" descr="bd15156_"/>
              <p:cNvPicPr>
                <a:picLocks noChangeAspect="1" noChangeArrowheads="1"/>
              </p:cNvPicPr>
              <p:nvPr/>
            </p:nvPicPr>
            <p:blipFill>
              <a:blip r:embed="rId2"/>
              <a:srcRect/>
              <a:stretch>
                <a:fillRect/>
              </a:stretch>
            </p:blipFill>
            <p:spPr bwMode="auto">
              <a:xfrm>
                <a:off x="384" y="625"/>
                <a:ext cx="4992" cy="82"/>
              </a:xfrm>
              <a:prstGeom prst="rect">
                <a:avLst/>
              </a:prstGeom>
              <a:noFill/>
              <a:ln w="9525">
                <a:noFill/>
                <a:miter lim="800000"/>
                <a:headEnd/>
                <a:tailEnd/>
              </a:ln>
            </p:spPr>
          </p:pic>
          <p:pic>
            <p:nvPicPr>
              <p:cNvPr id="23562" name="Picture 7" descr="bd15034_"/>
              <p:cNvPicPr>
                <a:picLocks noChangeAspect="1" noChangeArrowheads="1"/>
              </p:cNvPicPr>
              <p:nvPr/>
            </p:nvPicPr>
            <p:blipFill>
              <a:blip r:embed="rId3"/>
              <a:srcRect/>
              <a:stretch>
                <a:fillRect/>
              </a:stretch>
            </p:blipFill>
            <p:spPr bwMode="auto">
              <a:xfrm>
                <a:off x="384" y="685"/>
                <a:ext cx="4992" cy="84"/>
              </a:xfrm>
              <a:prstGeom prst="rect">
                <a:avLst/>
              </a:prstGeom>
              <a:noFill/>
              <a:ln w="9525">
                <a:noFill/>
                <a:miter lim="800000"/>
                <a:headEnd/>
                <a:tailEnd/>
              </a:ln>
            </p:spPr>
          </p:pic>
        </p:grpSp>
        <p:pic>
          <p:nvPicPr>
            <p:cNvPr id="23560" name="Picture 8" descr="bd21319_"/>
            <p:cNvPicPr>
              <a:picLocks noChangeAspect="1" noChangeArrowheads="1"/>
            </p:cNvPicPr>
            <p:nvPr/>
          </p:nvPicPr>
          <p:blipFill>
            <a:blip r:embed="rId4"/>
            <a:srcRect/>
            <a:stretch>
              <a:fillRect/>
            </a:stretch>
          </p:blipFill>
          <p:spPr bwMode="auto">
            <a:xfrm>
              <a:off x="384" y="728"/>
              <a:ext cx="4992" cy="48"/>
            </a:xfrm>
            <a:prstGeom prst="rect">
              <a:avLst/>
            </a:prstGeom>
            <a:noFill/>
            <a:ln w="9525">
              <a:noFill/>
              <a:miter lim="800000"/>
              <a:headEnd/>
              <a:tailEnd/>
            </a:ln>
          </p:spPr>
        </p:pic>
      </p:grpSp>
      <p:pic>
        <p:nvPicPr>
          <p:cNvPr id="23557" name="Picture 9" descr="pe02002_"/>
          <p:cNvPicPr>
            <a:picLocks noChangeAspect="1" noChangeArrowheads="1"/>
          </p:cNvPicPr>
          <p:nvPr/>
        </p:nvPicPr>
        <p:blipFill>
          <a:blip r:embed="rId5"/>
          <a:srcRect/>
          <a:stretch>
            <a:fillRect/>
          </a:stretch>
        </p:blipFill>
        <p:spPr bwMode="auto">
          <a:xfrm>
            <a:off x="6553200" y="4267200"/>
            <a:ext cx="2263775" cy="2266950"/>
          </a:xfrm>
          <a:prstGeom prst="rect">
            <a:avLst/>
          </a:prstGeom>
          <a:noFill/>
          <a:ln w="9525">
            <a:noFill/>
            <a:miter lim="800000"/>
            <a:headEnd/>
            <a:tailEnd/>
          </a:ln>
        </p:spPr>
      </p:pic>
      <p:pic>
        <p:nvPicPr>
          <p:cNvPr id="23558" name="Picture 10" descr="en00354_"/>
          <p:cNvPicPr>
            <a:picLocks noChangeAspect="1" noChangeArrowheads="1"/>
          </p:cNvPicPr>
          <p:nvPr/>
        </p:nvPicPr>
        <p:blipFill>
          <a:blip r:embed="rId6"/>
          <a:srcRect/>
          <a:stretch>
            <a:fillRect/>
          </a:stretch>
        </p:blipFill>
        <p:spPr bwMode="auto">
          <a:xfrm>
            <a:off x="6553200" y="1524000"/>
            <a:ext cx="2290763" cy="17938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2 İçerik Yer Tutucusu"/>
          <p:cNvSpPr>
            <a:spLocks noGrp="1"/>
          </p:cNvSpPr>
          <p:nvPr>
            <p:ph sz="quarter" idx="1"/>
          </p:nvPr>
        </p:nvSpPr>
        <p:spPr>
          <a:xfrm>
            <a:off x="671513" y="1719263"/>
            <a:ext cx="7829550" cy="3709987"/>
          </a:xfrm>
        </p:spPr>
        <p:txBody>
          <a:bodyPr/>
          <a:lstStyle/>
          <a:p>
            <a:r>
              <a:rPr lang="tr-TR" smtClean="0"/>
              <a:t> Yaratıcılığı cesaretlendirmek, paralel ve lateral düşünme </a:t>
            </a:r>
          </a:p>
          <a:p>
            <a:r>
              <a:rPr lang="tr-TR" smtClean="0"/>
              <a:t>İletişimi iyileştirme </a:t>
            </a:r>
          </a:p>
          <a:p>
            <a:r>
              <a:rPr lang="tr-TR" smtClean="0"/>
              <a:t>Karar verme sürecini hızlandırma </a:t>
            </a:r>
          </a:p>
          <a:p>
            <a:r>
              <a:rPr lang="tr-TR" smtClean="0"/>
              <a:t>Tartışmalardan kaçınma </a:t>
            </a:r>
          </a:p>
          <a:p>
            <a:pPr>
              <a:buFont typeface="Wingdings 3" pitchFamily="18" charset="2"/>
              <a:buNone/>
            </a:pPr>
            <a:endParaRPr lang="tr-TR" smtClean="0"/>
          </a:p>
        </p:txBody>
      </p:sp>
      <p:sp>
        <p:nvSpPr>
          <p:cNvPr id="25603" name="2 Başlık"/>
          <p:cNvSpPr>
            <a:spLocks noGrp="1"/>
          </p:cNvSpPr>
          <p:nvPr>
            <p:ph type="title"/>
          </p:nvPr>
        </p:nvSpPr>
        <p:spPr>
          <a:xfrm>
            <a:off x="357188" y="-71438"/>
            <a:ext cx="8215312" cy="1143001"/>
          </a:xfrm>
        </p:spPr>
        <p:txBody>
          <a:bodyPr/>
          <a:lstStyle/>
          <a:p>
            <a:pPr algn="ctr"/>
            <a:r>
              <a:rPr lang="tr-TR" sz="2800" smtClean="0"/>
              <a:t>ALTI ŞAPKALI DÜŞÜNME TEKNİĞİNİN AVANTAJLARI</a:t>
            </a:r>
          </a:p>
        </p:txBody>
      </p:sp>
      <p:pic>
        <p:nvPicPr>
          <p:cNvPr id="25604" name="3 İçerik Yer Tutucusu"/>
          <p:cNvPicPr>
            <a:picLocks/>
          </p:cNvPicPr>
          <p:nvPr/>
        </p:nvPicPr>
        <p:blipFill>
          <a:blip r:embed="rId2"/>
          <a:srcRect l="41150" t="20699" r="37689" b="16045"/>
          <a:stretch>
            <a:fillRect/>
          </a:stretch>
        </p:blipFill>
        <p:spPr bwMode="auto">
          <a:xfrm>
            <a:off x="8072438" y="0"/>
            <a:ext cx="1000125" cy="6643688"/>
          </a:xfrm>
          <a:prstGeom prst="rect">
            <a:avLst/>
          </a:prstGeom>
          <a:noFill/>
          <a:ln w="9525">
            <a:noFill/>
            <a:miter lim="800000"/>
            <a:headEnd/>
            <a:tailEnd/>
          </a:ln>
        </p:spPr>
      </p:pic>
    </p:spTree>
    <p:extLst>
      <p:ext uri="{BB962C8B-B14F-4D97-AF65-F5344CB8AC3E}">
        <p14:creationId xmlns:p14="http://schemas.microsoft.com/office/powerpoint/2010/main" xmlns="" val="1090299476"/>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fontAlgn="auto">
              <a:spcAft>
                <a:spcPts val="0"/>
              </a:spcAft>
              <a:defRPr/>
            </a:pPr>
            <a:r>
              <a:rPr lang="tr-TR" dirty="0" smtClean="0"/>
              <a:t>ALTI ŞAPKA DÜŞÜNCE TEKNİĞİNİN DEZAVANTAJLARI</a:t>
            </a:r>
            <a:endParaRPr lang="tr-TR" dirty="0"/>
          </a:p>
        </p:txBody>
      </p:sp>
      <p:sp>
        <p:nvSpPr>
          <p:cNvPr id="3" name="2 İçerik Yer Tutucusu"/>
          <p:cNvSpPr>
            <a:spLocks noGrp="1"/>
          </p:cNvSpPr>
          <p:nvPr>
            <p:ph sz="quarter" idx="1"/>
          </p:nvPr>
        </p:nvSpPr>
        <p:spPr>
          <a:xfrm>
            <a:off x="457200" y="1428750"/>
            <a:ext cx="7472363" cy="4727575"/>
          </a:xfrm>
        </p:spPr>
        <p:txBody>
          <a:bodyPr>
            <a:normAutofit/>
          </a:bodyPr>
          <a:lstStyle/>
          <a:p>
            <a:pPr marL="0" indent="0" fontAlgn="auto">
              <a:spcAft>
                <a:spcPts val="0"/>
              </a:spcAft>
              <a:buFont typeface="Wingdings 3"/>
              <a:buNone/>
              <a:defRPr/>
            </a:pPr>
            <a:r>
              <a:rPr lang="tr-TR" dirty="0" smtClean="0"/>
              <a:t>Altı şapka kavramından </a:t>
            </a:r>
            <a:r>
              <a:rPr lang="tr-TR" dirty="0" smtClean="0">
                <a:solidFill>
                  <a:schemeClr val="bg2">
                    <a:lumMod val="25000"/>
                  </a:schemeClr>
                </a:solidFill>
              </a:rPr>
              <a:t>en fazla yararın </a:t>
            </a:r>
            <a:r>
              <a:rPr lang="tr-TR" dirty="0" smtClean="0"/>
              <a:t>sağlanabilmesi için herkesin oyunun kuralları hakkında bilgi sahibi olması gerektiği açıkça ortadadır. </a:t>
            </a:r>
          </a:p>
          <a:p>
            <a:pPr marL="0" indent="0" fontAlgn="auto">
              <a:spcAft>
                <a:spcPts val="0"/>
              </a:spcAft>
              <a:buFont typeface="Wingdings 3"/>
              <a:buNone/>
              <a:defRPr/>
            </a:pPr>
            <a:r>
              <a:rPr lang="tr-TR" dirty="0" smtClean="0"/>
              <a:t>Altı şapkalı kavram, ancak insanlar arasında bir tür </a:t>
            </a:r>
            <a:r>
              <a:rPr lang="tr-TR" dirty="0" smtClean="0">
                <a:solidFill>
                  <a:schemeClr val="bg2">
                    <a:lumMod val="25000"/>
                  </a:schemeClr>
                </a:solidFill>
              </a:rPr>
              <a:t>ortak dil </a:t>
            </a:r>
            <a:r>
              <a:rPr lang="tr-TR" dirty="0" smtClean="0"/>
              <a:t>haline geldiğinde verimli olacaktır.</a:t>
            </a:r>
            <a:endParaRPr lang="tr-TR" dirty="0"/>
          </a:p>
        </p:txBody>
      </p:sp>
      <p:pic>
        <p:nvPicPr>
          <p:cNvPr id="26628" name="3 İçerik Yer Tutucusu"/>
          <p:cNvPicPr>
            <a:picLocks/>
          </p:cNvPicPr>
          <p:nvPr/>
        </p:nvPicPr>
        <p:blipFill>
          <a:blip r:embed="rId2"/>
          <a:srcRect l="41150" t="20699" r="37689" b="16045"/>
          <a:stretch>
            <a:fillRect/>
          </a:stretch>
        </p:blipFill>
        <p:spPr bwMode="auto">
          <a:xfrm>
            <a:off x="8072438" y="0"/>
            <a:ext cx="1000125" cy="6643688"/>
          </a:xfrm>
          <a:prstGeom prst="rect">
            <a:avLst/>
          </a:prstGeom>
          <a:noFill/>
          <a:ln w="9525">
            <a:noFill/>
            <a:miter lim="800000"/>
            <a:headEnd/>
            <a:tailEnd/>
          </a:ln>
        </p:spPr>
      </p:pic>
    </p:spTree>
    <p:extLst>
      <p:ext uri="{BB962C8B-B14F-4D97-AF65-F5344CB8AC3E}">
        <p14:creationId xmlns:p14="http://schemas.microsoft.com/office/powerpoint/2010/main" xmlns="" val="3958044004"/>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a:xfrm>
            <a:off x="428625" y="357188"/>
            <a:ext cx="8229600" cy="1143000"/>
          </a:xfrm>
        </p:spPr>
        <p:txBody>
          <a:bodyPr>
            <a:normAutofit fontScale="90000"/>
          </a:bodyPr>
          <a:lstStyle/>
          <a:p>
            <a:pPr algn="ctr" fontAlgn="auto">
              <a:spcAft>
                <a:spcPts val="0"/>
              </a:spcAft>
              <a:defRPr/>
            </a:pPr>
            <a:r>
              <a:rPr lang="tr-TR" dirty="0" smtClean="0"/>
              <a:t>ALTI ŞAPKALI DÜŞÜNME TEKNİĞİNİN BİZE GETİRDİĞİ YENİLİKLER :</a:t>
            </a:r>
            <a:br>
              <a:rPr lang="tr-TR" dirty="0" smtClean="0"/>
            </a:br>
            <a:endParaRPr lang="tr-TR" dirty="0"/>
          </a:p>
        </p:txBody>
      </p:sp>
      <p:sp>
        <p:nvSpPr>
          <p:cNvPr id="27651" name="1 İçerik Yer Tutucusu"/>
          <p:cNvSpPr>
            <a:spLocks noGrp="1"/>
          </p:cNvSpPr>
          <p:nvPr>
            <p:ph sz="quarter" idx="1"/>
          </p:nvPr>
        </p:nvSpPr>
        <p:spPr>
          <a:xfrm>
            <a:off x="500063" y="1857375"/>
            <a:ext cx="7572375" cy="4525963"/>
          </a:xfrm>
        </p:spPr>
        <p:txBody>
          <a:bodyPr/>
          <a:lstStyle/>
          <a:p>
            <a:r>
              <a:rPr lang="tr-TR" smtClean="0"/>
              <a:t>Düşünen takımların, düşünce sistemlerini altı değişik renkteki şapka altında toplayarak, takım düşünmesini daha olumlu bir şekilde oluşturulması ve yönlendirilmesi.</a:t>
            </a:r>
          </a:p>
          <a:p>
            <a:pPr>
              <a:buFont typeface="Wingdings 3" pitchFamily="18" charset="2"/>
              <a:buNone/>
            </a:pPr>
            <a:endParaRPr lang="tr-TR" smtClean="0"/>
          </a:p>
        </p:txBody>
      </p:sp>
      <p:pic>
        <p:nvPicPr>
          <p:cNvPr id="27652" name="3 İçerik Yer Tutucusu"/>
          <p:cNvPicPr>
            <a:picLocks/>
          </p:cNvPicPr>
          <p:nvPr/>
        </p:nvPicPr>
        <p:blipFill>
          <a:blip r:embed="rId2"/>
          <a:srcRect l="41150" t="20699" r="37689" b="16045"/>
          <a:stretch>
            <a:fillRect/>
          </a:stretch>
        </p:blipFill>
        <p:spPr bwMode="auto">
          <a:xfrm>
            <a:off x="8072438" y="0"/>
            <a:ext cx="1000125" cy="6643688"/>
          </a:xfrm>
          <a:prstGeom prst="rect">
            <a:avLst/>
          </a:prstGeom>
          <a:noFill/>
          <a:ln w="9525">
            <a:noFill/>
            <a:miter lim="800000"/>
            <a:headEnd/>
            <a:tailEnd/>
          </a:ln>
        </p:spPr>
      </p:pic>
    </p:spTree>
    <p:extLst>
      <p:ext uri="{BB962C8B-B14F-4D97-AF65-F5344CB8AC3E}">
        <p14:creationId xmlns:p14="http://schemas.microsoft.com/office/powerpoint/2010/main" xmlns="" val="561048831"/>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332656"/>
            <a:ext cx="8229600" cy="5822107"/>
          </a:xfrm>
        </p:spPr>
        <p:txBody>
          <a:bodyPr>
            <a:noAutofit/>
          </a:bodyPr>
          <a:lstStyle/>
          <a:p>
            <a:r>
              <a:rPr lang="en-US" b="1" dirty="0" err="1"/>
              <a:t>Örnek</a:t>
            </a:r>
            <a:r>
              <a:rPr lang="en-US" b="1" dirty="0"/>
              <a:t>: </a:t>
            </a:r>
            <a:r>
              <a:rPr lang="en-US" dirty="0" err="1"/>
              <a:t>Bir</a:t>
            </a:r>
            <a:r>
              <a:rPr lang="en-US" dirty="0"/>
              <a:t> </a:t>
            </a:r>
            <a:r>
              <a:rPr lang="en-US" dirty="0" err="1"/>
              <a:t>emlak</a:t>
            </a:r>
            <a:r>
              <a:rPr lang="en-US" dirty="0"/>
              <a:t> </a:t>
            </a:r>
            <a:r>
              <a:rPr lang="en-US" dirty="0" err="1"/>
              <a:t>şirketinin</a:t>
            </a:r>
            <a:r>
              <a:rPr lang="en-US" dirty="0"/>
              <a:t> </a:t>
            </a:r>
            <a:r>
              <a:rPr lang="en-US" dirty="0" err="1"/>
              <a:t>yöneticileri</a:t>
            </a:r>
            <a:r>
              <a:rPr lang="en-US" dirty="0"/>
              <a:t> </a:t>
            </a:r>
            <a:r>
              <a:rPr lang="en-US" dirty="0" err="1"/>
              <a:t>yeni</a:t>
            </a:r>
            <a:r>
              <a:rPr lang="en-US" dirty="0"/>
              <a:t> </a:t>
            </a:r>
            <a:r>
              <a:rPr lang="en-US" dirty="0" err="1"/>
              <a:t>bir</a:t>
            </a:r>
            <a:r>
              <a:rPr lang="en-US" dirty="0"/>
              <a:t> </a:t>
            </a:r>
            <a:r>
              <a:rPr lang="en-US" dirty="0" err="1"/>
              <a:t>ofis</a:t>
            </a:r>
            <a:r>
              <a:rPr lang="en-US" dirty="0"/>
              <a:t> </a:t>
            </a:r>
            <a:r>
              <a:rPr lang="en-US" dirty="0" err="1"/>
              <a:t>binası</a:t>
            </a:r>
            <a:r>
              <a:rPr lang="en-US" dirty="0"/>
              <a:t> </a:t>
            </a:r>
            <a:r>
              <a:rPr lang="en-US" dirty="0" err="1"/>
              <a:t>inşa</a:t>
            </a:r>
            <a:r>
              <a:rPr lang="en-US" dirty="0"/>
              <a:t> </a:t>
            </a:r>
            <a:r>
              <a:rPr lang="en-US" dirty="0" err="1"/>
              <a:t>edip</a:t>
            </a:r>
            <a:r>
              <a:rPr lang="en-US" dirty="0"/>
              <a:t> </a:t>
            </a:r>
            <a:r>
              <a:rPr lang="en-US" dirty="0" err="1"/>
              <a:t>etmemek</a:t>
            </a:r>
            <a:r>
              <a:rPr lang="en-US" dirty="0"/>
              <a:t> </a:t>
            </a:r>
            <a:r>
              <a:rPr lang="en-US" dirty="0" err="1"/>
              <a:t>konusunda</a:t>
            </a:r>
            <a:r>
              <a:rPr lang="en-US" dirty="0"/>
              <a:t> </a:t>
            </a:r>
            <a:r>
              <a:rPr lang="en-US" dirty="0" err="1"/>
              <a:t>karar</a:t>
            </a:r>
            <a:r>
              <a:rPr lang="en-US" dirty="0"/>
              <a:t> </a:t>
            </a:r>
            <a:r>
              <a:rPr lang="en-US" dirty="0" err="1"/>
              <a:t>vermeye</a:t>
            </a:r>
            <a:r>
              <a:rPr lang="en-US" dirty="0"/>
              <a:t> </a:t>
            </a:r>
            <a:r>
              <a:rPr lang="en-US" dirty="0" err="1"/>
              <a:t>çalışıyorlar</a:t>
            </a:r>
            <a:r>
              <a:rPr lang="en-US" dirty="0"/>
              <a:t>. </a:t>
            </a:r>
            <a:r>
              <a:rPr lang="en-US" dirty="0" err="1"/>
              <a:t>Ekonomi</a:t>
            </a:r>
            <a:r>
              <a:rPr lang="en-US" dirty="0"/>
              <a:t> </a:t>
            </a:r>
            <a:r>
              <a:rPr lang="en-US" dirty="0" err="1"/>
              <a:t>iyiye</a:t>
            </a:r>
            <a:r>
              <a:rPr lang="en-US" dirty="0"/>
              <a:t> </a:t>
            </a:r>
            <a:r>
              <a:rPr lang="en-US" dirty="0" err="1"/>
              <a:t>gidiyor</a:t>
            </a:r>
            <a:r>
              <a:rPr lang="en-US" dirty="0"/>
              <a:t> </a:t>
            </a:r>
            <a:r>
              <a:rPr lang="en-US" dirty="0" err="1"/>
              <a:t>ve</a:t>
            </a:r>
            <a:r>
              <a:rPr lang="en-US" dirty="0"/>
              <a:t> </a:t>
            </a:r>
            <a:r>
              <a:rPr lang="en-US" dirty="0" err="1"/>
              <a:t>boş</a:t>
            </a:r>
            <a:r>
              <a:rPr lang="en-US" dirty="0"/>
              <a:t> </a:t>
            </a:r>
            <a:r>
              <a:rPr lang="en-US" dirty="0" err="1"/>
              <a:t>ofis</a:t>
            </a:r>
            <a:r>
              <a:rPr lang="en-US" dirty="0"/>
              <a:t> </a:t>
            </a:r>
            <a:r>
              <a:rPr lang="en-US" dirty="0" err="1"/>
              <a:t>alanlarının</a:t>
            </a:r>
            <a:r>
              <a:rPr lang="en-US" dirty="0"/>
              <a:t> </a:t>
            </a:r>
            <a:r>
              <a:rPr lang="en-US" dirty="0" err="1"/>
              <a:t>sayısı</a:t>
            </a:r>
            <a:r>
              <a:rPr lang="en-US" dirty="0"/>
              <a:t> </a:t>
            </a:r>
            <a:r>
              <a:rPr lang="en-US" dirty="0" err="1"/>
              <a:t>giderek</a:t>
            </a:r>
            <a:r>
              <a:rPr lang="en-US" dirty="0"/>
              <a:t> </a:t>
            </a:r>
            <a:r>
              <a:rPr lang="en-US" dirty="0" err="1"/>
              <a:t>azalıyor</a:t>
            </a:r>
            <a:r>
              <a:rPr lang="en-US" dirty="0"/>
              <a:t>. </a:t>
            </a:r>
            <a:r>
              <a:rPr lang="en-US" dirty="0" err="1">
                <a:hlinkClick r:id="rId2" tooltip="Karar almak başka, uygulamak başka!"/>
              </a:rPr>
              <a:t>Karar</a:t>
            </a:r>
            <a:r>
              <a:rPr lang="en-US" dirty="0">
                <a:hlinkClick r:id="rId2" tooltip="Karar almak başka, uygulamak başka!"/>
              </a:rPr>
              <a:t> </a:t>
            </a:r>
            <a:r>
              <a:rPr lang="en-US" dirty="0" err="1">
                <a:hlinkClick r:id="rId2" tooltip="Karar almak başka, uygulamak başka!"/>
              </a:rPr>
              <a:t>verme</a:t>
            </a:r>
            <a:r>
              <a:rPr lang="en-US" dirty="0"/>
              <a:t> </a:t>
            </a:r>
            <a:r>
              <a:rPr lang="en-US" dirty="0" err="1"/>
              <a:t>aşamasının</a:t>
            </a:r>
            <a:r>
              <a:rPr lang="en-US" dirty="0"/>
              <a:t> </a:t>
            </a:r>
            <a:r>
              <a:rPr lang="en-US" dirty="0" err="1"/>
              <a:t>bir</a:t>
            </a:r>
            <a:r>
              <a:rPr lang="en-US" dirty="0"/>
              <a:t> </a:t>
            </a:r>
            <a:r>
              <a:rPr lang="en-US" dirty="0" err="1"/>
              <a:t>parçası</a:t>
            </a:r>
            <a:r>
              <a:rPr lang="en-US" dirty="0"/>
              <a:t> </a:t>
            </a:r>
            <a:r>
              <a:rPr lang="en-US" dirty="0" err="1"/>
              <a:t>olarak</a:t>
            </a:r>
            <a:r>
              <a:rPr lang="en-US" dirty="0"/>
              <a:t> </a:t>
            </a:r>
            <a:r>
              <a:rPr lang="en-US" dirty="0" err="1"/>
              <a:t>toplantıda</a:t>
            </a:r>
            <a:r>
              <a:rPr lang="en-US" dirty="0"/>
              <a:t> </a:t>
            </a:r>
            <a:r>
              <a:rPr lang="en-US" dirty="0">
                <a:hlinkClick r:id="rId3" tooltip="6 düşünme şapkası"/>
              </a:rPr>
              <a:t>6 </a:t>
            </a:r>
            <a:r>
              <a:rPr lang="en-US" dirty="0" err="1">
                <a:hlinkClick r:id="rId3" tooltip="6 düşünme şapkası"/>
              </a:rPr>
              <a:t>Düşünme</a:t>
            </a:r>
            <a:r>
              <a:rPr lang="en-US" dirty="0">
                <a:hlinkClick r:id="rId3" tooltip="6 düşünme şapkası"/>
              </a:rPr>
              <a:t> </a:t>
            </a:r>
            <a:r>
              <a:rPr lang="en-US" dirty="0" err="1">
                <a:hlinkClick r:id="rId3" tooltip="6 düşünme şapkası"/>
              </a:rPr>
              <a:t>Şapkası</a:t>
            </a:r>
            <a:r>
              <a:rPr lang="en-US" dirty="0"/>
              <a:t> </a:t>
            </a:r>
            <a:r>
              <a:rPr lang="en-US" dirty="0" err="1"/>
              <a:t>tekniğini</a:t>
            </a:r>
            <a:r>
              <a:rPr lang="en-US" dirty="0"/>
              <a:t> </a:t>
            </a:r>
            <a:r>
              <a:rPr lang="en-US" dirty="0" err="1"/>
              <a:t>kullanmaya</a:t>
            </a:r>
            <a:r>
              <a:rPr lang="en-US" dirty="0"/>
              <a:t> </a:t>
            </a:r>
            <a:r>
              <a:rPr lang="en-US" dirty="0" err="1"/>
              <a:t>veriyorlar</a:t>
            </a:r>
            <a:r>
              <a:rPr lang="en-US" dirty="0"/>
              <a:t>.</a:t>
            </a:r>
          </a:p>
          <a:p>
            <a:pPr marL="0" indent="0">
              <a:buNone/>
            </a:pPr>
            <a:r>
              <a:rPr lang="en-US" dirty="0"/>
              <a:t/>
            </a:r>
            <a:br>
              <a:rPr lang="en-US" dirty="0"/>
            </a:br>
            <a:r>
              <a:rPr lang="en-US" dirty="0"/>
              <a:t/>
            </a:r>
            <a:br>
              <a:rPr lang="en-US" dirty="0"/>
            </a:br>
            <a:endParaRPr lang="en-US" dirty="0"/>
          </a:p>
        </p:txBody>
      </p:sp>
    </p:spTree>
    <p:extLst>
      <p:ext uri="{BB962C8B-B14F-4D97-AF65-F5344CB8AC3E}">
        <p14:creationId xmlns:p14="http://schemas.microsoft.com/office/powerpoint/2010/main" xmlns="" val="255194223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lstStyle/>
          <a:p>
            <a:r>
              <a:rPr lang="en-US" dirty="0" err="1"/>
              <a:t>Soruna</a:t>
            </a:r>
            <a:r>
              <a:rPr lang="en-US" dirty="0"/>
              <a:t> </a:t>
            </a:r>
            <a:r>
              <a:rPr lang="en-US" dirty="0" err="1"/>
              <a:t>beyaz</a:t>
            </a:r>
            <a:r>
              <a:rPr lang="en-US" dirty="0"/>
              <a:t> </a:t>
            </a:r>
            <a:r>
              <a:rPr lang="en-US" dirty="0" err="1"/>
              <a:t>şapkayla</a:t>
            </a:r>
            <a:r>
              <a:rPr lang="en-US" dirty="0"/>
              <a:t> </a:t>
            </a:r>
            <a:r>
              <a:rPr lang="en-US" dirty="0" err="1"/>
              <a:t>yaklaşarak</a:t>
            </a:r>
            <a:r>
              <a:rPr lang="en-US" dirty="0"/>
              <a:t> </a:t>
            </a:r>
            <a:r>
              <a:rPr lang="en-US" dirty="0" err="1"/>
              <a:t>ellerindeki</a:t>
            </a:r>
            <a:r>
              <a:rPr lang="en-US" dirty="0"/>
              <a:t> </a:t>
            </a:r>
            <a:r>
              <a:rPr lang="en-US" dirty="0" err="1"/>
              <a:t>veriyi</a:t>
            </a:r>
            <a:r>
              <a:rPr lang="en-US" dirty="0"/>
              <a:t> </a:t>
            </a:r>
            <a:r>
              <a:rPr lang="en-US" dirty="0" err="1"/>
              <a:t>analiz</a:t>
            </a:r>
            <a:r>
              <a:rPr lang="en-US" dirty="0"/>
              <a:t> </a:t>
            </a:r>
            <a:r>
              <a:rPr lang="en-US" dirty="0" err="1"/>
              <a:t>ediyorlar</a:t>
            </a:r>
            <a:r>
              <a:rPr lang="en-US" dirty="0"/>
              <a:t>. </a:t>
            </a:r>
            <a:r>
              <a:rPr lang="en-US" dirty="0" err="1"/>
              <a:t>Boş</a:t>
            </a:r>
            <a:r>
              <a:rPr lang="en-US" dirty="0"/>
              <a:t> </a:t>
            </a:r>
            <a:r>
              <a:rPr lang="en-US" dirty="0" err="1"/>
              <a:t>ofis</a:t>
            </a:r>
            <a:r>
              <a:rPr lang="en-US" dirty="0"/>
              <a:t> </a:t>
            </a:r>
            <a:r>
              <a:rPr lang="en-US" dirty="0" err="1"/>
              <a:t>alanı</a:t>
            </a:r>
            <a:r>
              <a:rPr lang="en-US" dirty="0"/>
              <a:t> </a:t>
            </a:r>
            <a:r>
              <a:rPr lang="en-US" dirty="0" err="1"/>
              <a:t>konusundaki</a:t>
            </a:r>
            <a:r>
              <a:rPr lang="en-US" dirty="0"/>
              <a:t> </a:t>
            </a:r>
            <a:r>
              <a:rPr lang="en-US" dirty="0" err="1"/>
              <a:t>trendi</a:t>
            </a:r>
            <a:r>
              <a:rPr lang="en-US" dirty="0"/>
              <a:t> </a:t>
            </a:r>
            <a:r>
              <a:rPr lang="en-US" dirty="0" err="1"/>
              <a:t>inceliyor</a:t>
            </a:r>
            <a:r>
              <a:rPr lang="en-US" dirty="0"/>
              <a:t> </a:t>
            </a:r>
            <a:r>
              <a:rPr lang="en-US" dirty="0" err="1"/>
              <a:t>ve</a:t>
            </a:r>
            <a:r>
              <a:rPr lang="en-US" dirty="0"/>
              <a:t> </a:t>
            </a:r>
            <a:r>
              <a:rPr lang="en-US" dirty="0" err="1"/>
              <a:t>burada</a:t>
            </a:r>
            <a:r>
              <a:rPr lang="en-US" dirty="0"/>
              <a:t> </a:t>
            </a:r>
            <a:r>
              <a:rPr lang="en-US" dirty="0" err="1"/>
              <a:t>keskin</a:t>
            </a:r>
            <a:r>
              <a:rPr lang="en-US" dirty="0"/>
              <a:t> </a:t>
            </a:r>
            <a:r>
              <a:rPr lang="en-US" dirty="0" err="1"/>
              <a:t>biçimde</a:t>
            </a:r>
            <a:r>
              <a:rPr lang="en-US" dirty="0"/>
              <a:t> </a:t>
            </a:r>
            <a:r>
              <a:rPr lang="en-US" dirty="0" err="1"/>
              <a:t>azalma</a:t>
            </a:r>
            <a:r>
              <a:rPr lang="en-US" dirty="0"/>
              <a:t> </a:t>
            </a:r>
            <a:r>
              <a:rPr lang="en-US" dirty="0" err="1"/>
              <a:t>olduğunu</a:t>
            </a:r>
            <a:r>
              <a:rPr lang="en-US" dirty="0"/>
              <a:t> </a:t>
            </a:r>
            <a:r>
              <a:rPr lang="en-US" dirty="0" err="1"/>
              <a:t>gözlemliyorlar</a:t>
            </a:r>
            <a:r>
              <a:rPr lang="en-US" dirty="0"/>
              <a:t>. </a:t>
            </a:r>
            <a:r>
              <a:rPr lang="en-US" dirty="0" err="1"/>
              <a:t>Ayrıca</a:t>
            </a:r>
            <a:r>
              <a:rPr lang="en-US" dirty="0"/>
              <a:t> </a:t>
            </a:r>
            <a:r>
              <a:rPr lang="en-US" dirty="0" err="1"/>
              <a:t>ofis</a:t>
            </a:r>
            <a:r>
              <a:rPr lang="en-US" dirty="0"/>
              <a:t> </a:t>
            </a:r>
            <a:r>
              <a:rPr lang="en-US" dirty="0" err="1"/>
              <a:t>binası</a:t>
            </a:r>
            <a:r>
              <a:rPr lang="en-US" dirty="0"/>
              <a:t> </a:t>
            </a:r>
            <a:r>
              <a:rPr lang="en-US" dirty="0" err="1"/>
              <a:t>bittiğinde</a:t>
            </a:r>
            <a:r>
              <a:rPr lang="en-US" dirty="0"/>
              <a:t>, </a:t>
            </a:r>
            <a:r>
              <a:rPr lang="en-US" dirty="0" err="1"/>
              <a:t>piyasada</a:t>
            </a:r>
            <a:r>
              <a:rPr lang="en-US" dirty="0"/>
              <a:t> </a:t>
            </a:r>
            <a:r>
              <a:rPr lang="en-US" dirty="0" err="1"/>
              <a:t>ofis</a:t>
            </a:r>
            <a:r>
              <a:rPr lang="en-US" dirty="0"/>
              <a:t> </a:t>
            </a:r>
            <a:r>
              <a:rPr lang="en-US" dirty="0" err="1"/>
              <a:t>alanı</a:t>
            </a:r>
            <a:r>
              <a:rPr lang="en-US" dirty="0"/>
              <a:t> </a:t>
            </a:r>
            <a:r>
              <a:rPr lang="en-US" dirty="0" err="1"/>
              <a:t>konusunda</a:t>
            </a:r>
            <a:r>
              <a:rPr lang="en-US" dirty="0"/>
              <a:t> </a:t>
            </a:r>
            <a:r>
              <a:rPr lang="en-US" dirty="0" err="1"/>
              <a:t>ciddi</a:t>
            </a:r>
            <a:r>
              <a:rPr lang="en-US" dirty="0"/>
              <a:t> </a:t>
            </a:r>
            <a:r>
              <a:rPr lang="en-US" dirty="0" err="1"/>
              <a:t>bir</a:t>
            </a:r>
            <a:r>
              <a:rPr lang="en-US" dirty="0"/>
              <a:t> </a:t>
            </a:r>
            <a:r>
              <a:rPr lang="en-US" dirty="0" err="1"/>
              <a:t>sıkıntı</a:t>
            </a:r>
            <a:r>
              <a:rPr lang="en-US" dirty="0"/>
              <a:t> </a:t>
            </a:r>
            <a:r>
              <a:rPr lang="en-US" dirty="0" err="1"/>
              <a:t>olacağını</a:t>
            </a:r>
            <a:r>
              <a:rPr lang="en-US" dirty="0"/>
              <a:t> da </a:t>
            </a:r>
            <a:r>
              <a:rPr lang="en-US" dirty="0" err="1"/>
              <a:t>tahmin</a:t>
            </a:r>
            <a:r>
              <a:rPr lang="en-US" dirty="0"/>
              <a:t> </a:t>
            </a:r>
            <a:r>
              <a:rPr lang="en-US" dirty="0" err="1"/>
              <a:t>ediyorlar</a:t>
            </a:r>
            <a:r>
              <a:rPr lang="en-US" dirty="0"/>
              <a:t>. </a:t>
            </a:r>
            <a:r>
              <a:rPr lang="en-US" dirty="0" err="1"/>
              <a:t>Halihazırdaki</a:t>
            </a:r>
            <a:r>
              <a:rPr lang="en-US" dirty="0"/>
              <a:t> </a:t>
            </a:r>
            <a:r>
              <a:rPr lang="en-US" dirty="0" err="1"/>
              <a:t>hükümetin</a:t>
            </a:r>
            <a:r>
              <a:rPr lang="en-US" dirty="0"/>
              <a:t> </a:t>
            </a:r>
            <a:r>
              <a:rPr lang="en-US" dirty="0" err="1"/>
              <a:t>öngörüleri</a:t>
            </a:r>
            <a:r>
              <a:rPr lang="en-US" dirty="0"/>
              <a:t> de </a:t>
            </a:r>
            <a:r>
              <a:rPr lang="en-US" dirty="0" err="1"/>
              <a:t>en</a:t>
            </a:r>
            <a:r>
              <a:rPr lang="en-US" dirty="0"/>
              <a:t> </a:t>
            </a:r>
            <a:r>
              <a:rPr lang="en-US" dirty="0" err="1"/>
              <a:t>azından</a:t>
            </a:r>
            <a:r>
              <a:rPr lang="en-US" dirty="0"/>
              <a:t> </a:t>
            </a:r>
            <a:r>
              <a:rPr lang="en-US" dirty="0" err="1"/>
              <a:t>binanın</a:t>
            </a:r>
            <a:r>
              <a:rPr lang="en-US" dirty="0"/>
              <a:t> </a:t>
            </a:r>
            <a:r>
              <a:rPr lang="en-US" dirty="0" err="1"/>
              <a:t>yapımı</a:t>
            </a:r>
            <a:r>
              <a:rPr lang="en-US" dirty="0"/>
              <a:t> </a:t>
            </a:r>
            <a:r>
              <a:rPr lang="en-US" dirty="0" err="1"/>
              <a:t>sürecinde</a:t>
            </a:r>
            <a:r>
              <a:rPr lang="en-US" dirty="0"/>
              <a:t> </a:t>
            </a:r>
            <a:r>
              <a:rPr lang="en-US" dirty="0" err="1"/>
              <a:t>istikrarlı</a:t>
            </a:r>
            <a:r>
              <a:rPr lang="en-US" dirty="0"/>
              <a:t> </a:t>
            </a:r>
            <a:r>
              <a:rPr lang="en-US" dirty="0" err="1"/>
              <a:t>bir</a:t>
            </a:r>
            <a:r>
              <a:rPr lang="en-US" dirty="0"/>
              <a:t> </a:t>
            </a:r>
            <a:r>
              <a:rPr lang="en-US" dirty="0" err="1"/>
              <a:t>ekonomik</a:t>
            </a:r>
            <a:r>
              <a:rPr lang="en-US" dirty="0"/>
              <a:t> </a:t>
            </a:r>
            <a:r>
              <a:rPr lang="en-US" dirty="0" err="1"/>
              <a:t>büyüme</a:t>
            </a:r>
            <a:r>
              <a:rPr lang="en-US" dirty="0"/>
              <a:t> </a:t>
            </a:r>
            <a:r>
              <a:rPr lang="en-US" dirty="0" err="1"/>
              <a:t>olacağı</a:t>
            </a:r>
            <a:r>
              <a:rPr lang="en-US" dirty="0"/>
              <a:t> </a:t>
            </a:r>
            <a:r>
              <a:rPr lang="en-US" dirty="0" err="1"/>
              <a:t>yönünde</a:t>
            </a:r>
            <a:r>
              <a:rPr lang="en-US" dirty="0"/>
              <a:t>.</a:t>
            </a:r>
          </a:p>
          <a:p>
            <a:endParaRPr lang="tr-TR" dirty="0"/>
          </a:p>
        </p:txBody>
      </p:sp>
    </p:spTree>
    <p:extLst>
      <p:ext uri="{BB962C8B-B14F-4D97-AF65-F5344CB8AC3E}">
        <p14:creationId xmlns:p14="http://schemas.microsoft.com/office/powerpoint/2010/main" xmlns="" val="362585153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404664"/>
            <a:ext cx="8229600" cy="5721499"/>
          </a:xfrm>
        </p:spPr>
        <p:txBody>
          <a:bodyPr/>
          <a:lstStyle/>
          <a:p>
            <a:r>
              <a:rPr lang="en-US" sz="2800" dirty="0" err="1"/>
              <a:t>Kırmızı</a:t>
            </a:r>
            <a:r>
              <a:rPr lang="en-US" sz="2800" dirty="0"/>
              <a:t> </a:t>
            </a:r>
            <a:r>
              <a:rPr lang="en-US" sz="2800" dirty="0" err="1"/>
              <a:t>Şapkayla</a:t>
            </a:r>
            <a:r>
              <a:rPr lang="en-US" sz="2800" dirty="0"/>
              <a:t> </a:t>
            </a:r>
            <a:r>
              <a:rPr lang="en-US" sz="2800" dirty="0" err="1"/>
              <a:t>yöneticilerden</a:t>
            </a:r>
            <a:r>
              <a:rPr lang="en-US" sz="2800" dirty="0"/>
              <a:t> </a:t>
            </a:r>
            <a:r>
              <a:rPr lang="en-US" sz="2800" dirty="0" err="1"/>
              <a:t>bazıları</a:t>
            </a:r>
            <a:r>
              <a:rPr lang="en-US" sz="2800" dirty="0"/>
              <a:t> </a:t>
            </a:r>
            <a:r>
              <a:rPr lang="en-US" sz="2800" dirty="0" err="1"/>
              <a:t>önerilen</a:t>
            </a:r>
            <a:r>
              <a:rPr lang="en-US" sz="2800" dirty="0"/>
              <a:t> </a:t>
            </a:r>
            <a:r>
              <a:rPr lang="en-US" sz="2800" dirty="0" err="1"/>
              <a:t>binaların</a:t>
            </a:r>
            <a:r>
              <a:rPr lang="en-US" sz="2800" dirty="0"/>
              <a:t> </a:t>
            </a:r>
            <a:r>
              <a:rPr lang="en-US" sz="2800" dirty="0" err="1"/>
              <a:t>çirkin</a:t>
            </a:r>
            <a:r>
              <a:rPr lang="en-US" sz="2800" dirty="0"/>
              <a:t> </a:t>
            </a:r>
            <a:r>
              <a:rPr lang="en-US" sz="2800" dirty="0" err="1"/>
              <a:t>göründüğü</a:t>
            </a:r>
            <a:r>
              <a:rPr lang="en-US" sz="2800" dirty="0"/>
              <a:t> </a:t>
            </a:r>
            <a:r>
              <a:rPr lang="en-US" sz="2800" dirty="0" err="1"/>
              <a:t>görüşünü</a:t>
            </a:r>
            <a:r>
              <a:rPr lang="en-US" sz="2800" dirty="0"/>
              <a:t> </a:t>
            </a:r>
            <a:r>
              <a:rPr lang="en-US" sz="2800" dirty="0" err="1"/>
              <a:t>ortaya</a:t>
            </a:r>
            <a:r>
              <a:rPr lang="en-US" sz="2800" dirty="0"/>
              <a:t> </a:t>
            </a:r>
            <a:r>
              <a:rPr lang="en-US" sz="2800" dirty="0" err="1"/>
              <a:t>atıyorlar</a:t>
            </a:r>
            <a:r>
              <a:rPr lang="en-US" sz="2800" dirty="0"/>
              <a:t>. Bu </a:t>
            </a:r>
            <a:r>
              <a:rPr lang="en-US" sz="2800" dirty="0" err="1"/>
              <a:t>fiyatları</a:t>
            </a:r>
            <a:r>
              <a:rPr lang="en-US" sz="2800" dirty="0"/>
              <a:t> son </a:t>
            </a:r>
            <a:r>
              <a:rPr lang="en-US" sz="2800" dirty="0" err="1"/>
              <a:t>derece</a:t>
            </a:r>
            <a:r>
              <a:rPr lang="en-US" sz="2800" dirty="0"/>
              <a:t> </a:t>
            </a:r>
            <a:r>
              <a:rPr lang="en-US" sz="2800" dirty="0" err="1"/>
              <a:t>uygun</a:t>
            </a:r>
            <a:r>
              <a:rPr lang="en-US" sz="2800" dirty="0"/>
              <a:t> </a:t>
            </a:r>
            <a:r>
              <a:rPr lang="en-US" sz="2800" dirty="0" err="1"/>
              <a:t>olan</a:t>
            </a:r>
            <a:r>
              <a:rPr lang="en-US" sz="2800" dirty="0"/>
              <a:t>, </a:t>
            </a:r>
            <a:r>
              <a:rPr lang="en-US" sz="2800" dirty="0" err="1"/>
              <a:t>ancak</a:t>
            </a:r>
            <a:r>
              <a:rPr lang="en-US" sz="2800" dirty="0"/>
              <a:t> </a:t>
            </a:r>
            <a:r>
              <a:rPr lang="en-US" sz="2800" dirty="0" err="1"/>
              <a:t>birer</a:t>
            </a:r>
            <a:r>
              <a:rPr lang="en-US" sz="2800" dirty="0"/>
              <a:t> </a:t>
            </a:r>
            <a:r>
              <a:rPr lang="en-US" sz="2800" dirty="0" err="1"/>
              <a:t>tasarım</a:t>
            </a:r>
            <a:r>
              <a:rPr lang="en-US" sz="2800" dirty="0"/>
              <a:t> </a:t>
            </a:r>
            <a:r>
              <a:rPr lang="en-US" sz="2800" dirty="0" err="1"/>
              <a:t>harikası</a:t>
            </a:r>
            <a:r>
              <a:rPr lang="en-US" sz="2800" dirty="0"/>
              <a:t> da </a:t>
            </a:r>
            <a:r>
              <a:rPr lang="en-US" sz="2800" dirty="0" err="1"/>
              <a:t>olmayan</a:t>
            </a:r>
            <a:r>
              <a:rPr lang="en-US" sz="2800" dirty="0"/>
              <a:t> </a:t>
            </a:r>
            <a:r>
              <a:rPr lang="en-US" sz="2800" dirty="0" err="1"/>
              <a:t>ofislerde</a:t>
            </a:r>
            <a:r>
              <a:rPr lang="en-US" sz="2800" dirty="0"/>
              <a:t> </a:t>
            </a:r>
            <a:r>
              <a:rPr lang="en-US" sz="2800" dirty="0" err="1"/>
              <a:t>insanların</a:t>
            </a:r>
            <a:r>
              <a:rPr lang="en-US" sz="2800" dirty="0"/>
              <a:t> </a:t>
            </a:r>
            <a:r>
              <a:rPr lang="en-US" sz="2800" dirty="0" err="1"/>
              <a:t>çalışmak</a:t>
            </a:r>
            <a:r>
              <a:rPr lang="en-US" sz="2800" dirty="0"/>
              <a:t> </a:t>
            </a:r>
            <a:r>
              <a:rPr lang="en-US" sz="2800" dirty="0" err="1"/>
              <a:t>istemeyebileceğinden</a:t>
            </a:r>
            <a:r>
              <a:rPr lang="en-US" sz="2800" dirty="0"/>
              <a:t> </a:t>
            </a:r>
            <a:r>
              <a:rPr lang="en-US" sz="2800" dirty="0" err="1"/>
              <a:t>endişe</a:t>
            </a:r>
            <a:r>
              <a:rPr lang="en-US" sz="2800" dirty="0"/>
              <a:t> </a:t>
            </a:r>
            <a:r>
              <a:rPr lang="en-US" sz="2800" dirty="0" err="1"/>
              <a:t>ediyorlar</a:t>
            </a:r>
            <a:r>
              <a:rPr lang="en-US" sz="2800" dirty="0"/>
              <a:t>.</a:t>
            </a:r>
          </a:p>
          <a:p>
            <a:r>
              <a:rPr lang="en-US" sz="2800" dirty="0" err="1"/>
              <a:t>Siyah</a:t>
            </a:r>
            <a:r>
              <a:rPr lang="en-US" sz="2800" dirty="0"/>
              <a:t> </a:t>
            </a:r>
            <a:r>
              <a:rPr lang="en-US" sz="2800" dirty="0" err="1"/>
              <a:t>Şapkayla</a:t>
            </a:r>
            <a:r>
              <a:rPr lang="en-US" sz="2800" dirty="0"/>
              <a:t> </a:t>
            </a:r>
            <a:r>
              <a:rPr lang="en-US" sz="2800" dirty="0" err="1"/>
              <a:t>soruna</a:t>
            </a:r>
            <a:r>
              <a:rPr lang="en-US" sz="2800" dirty="0"/>
              <a:t> </a:t>
            </a:r>
            <a:r>
              <a:rPr lang="en-US" sz="2800" dirty="0" err="1"/>
              <a:t>yaklaştıkları</a:t>
            </a:r>
            <a:r>
              <a:rPr lang="en-US" sz="2800" dirty="0"/>
              <a:t> zaman </a:t>
            </a:r>
            <a:r>
              <a:rPr lang="en-US" sz="2800" dirty="0" err="1"/>
              <a:t>ise</a:t>
            </a:r>
            <a:r>
              <a:rPr lang="en-US" sz="2800" dirty="0"/>
              <a:t> </a:t>
            </a:r>
            <a:r>
              <a:rPr lang="en-US" sz="2800" dirty="0" err="1"/>
              <a:t>hükümetin</a:t>
            </a:r>
            <a:r>
              <a:rPr lang="en-US" sz="2800" dirty="0"/>
              <a:t> </a:t>
            </a:r>
            <a:r>
              <a:rPr lang="en-US" sz="2800" dirty="0" err="1"/>
              <a:t>istikrar</a:t>
            </a:r>
            <a:r>
              <a:rPr lang="en-US" sz="2800" dirty="0"/>
              <a:t> </a:t>
            </a:r>
            <a:r>
              <a:rPr lang="en-US" sz="2800" dirty="0" err="1"/>
              <a:t>öngörülerinin</a:t>
            </a:r>
            <a:r>
              <a:rPr lang="en-US" sz="2800" dirty="0"/>
              <a:t> </a:t>
            </a:r>
            <a:r>
              <a:rPr lang="en-US" sz="2800" dirty="0" err="1"/>
              <a:t>doğru</a:t>
            </a:r>
            <a:r>
              <a:rPr lang="en-US" sz="2800" dirty="0"/>
              <a:t> </a:t>
            </a:r>
            <a:r>
              <a:rPr lang="en-US" sz="2800" dirty="0" err="1"/>
              <a:t>olmayabileceğinden</a:t>
            </a:r>
            <a:r>
              <a:rPr lang="en-US" sz="2800" dirty="0"/>
              <a:t> </a:t>
            </a:r>
            <a:r>
              <a:rPr lang="en-US" sz="2800" dirty="0" err="1"/>
              <a:t>şüpheleniyorlar</a:t>
            </a:r>
            <a:r>
              <a:rPr lang="en-US" sz="2800" dirty="0"/>
              <a:t>. </a:t>
            </a:r>
            <a:r>
              <a:rPr lang="en-US" sz="2800" dirty="0" err="1"/>
              <a:t>Ekonomi</a:t>
            </a:r>
            <a:r>
              <a:rPr lang="en-US" sz="2800" dirty="0"/>
              <a:t> </a:t>
            </a:r>
            <a:r>
              <a:rPr lang="en-US" sz="2800" dirty="0" err="1"/>
              <a:t>gerileme</a:t>
            </a:r>
            <a:r>
              <a:rPr lang="en-US" sz="2800" dirty="0"/>
              <a:t> </a:t>
            </a:r>
            <a:r>
              <a:rPr lang="en-US" sz="2800" dirty="0" err="1"/>
              <a:t>dönemine</a:t>
            </a:r>
            <a:r>
              <a:rPr lang="en-US" sz="2800" dirty="0"/>
              <a:t> </a:t>
            </a:r>
            <a:r>
              <a:rPr lang="en-US" sz="2800" dirty="0" err="1"/>
              <a:t>girmek</a:t>
            </a:r>
            <a:r>
              <a:rPr lang="en-US" sz="2800" dirty="0"/>
              <a:t> </a:t>
            </a:r>
            <a:r>
              <a:rPr lang="en-US" sz="2800" dirty="0" err="1"/>
              <a:t>üzere</a:t>
            </a:r>
            <a:r>
              <a:rPr lang="en-US" sz="2800" dirty="0"/>
              <a:t> </a:t>
            </a:r>
            <a:r>
              <a:rPr lang="en-US" sz="2800" dirty="0" err="1"/>
              <a:t>olabilir</a:t>
            </a:r>
            <a:r>
              <a:rPr lang="en-US" sz="2800" dirty="0"/>
              <a:t> </a:t>
            </a:r>
            <a:r>
              <a:rPr lang="en-US" sz="2800" dirty="0" err="1"/>
              <a:t>ve</a:t>
            </a:r>
            <a:r>
              <a:rPr lang="en-US" sz="2800" dirty="0"/>
              <a:t> </a:t>
            </a:r>
            <a:r>
              <a:rPr lang="en-US" sz="2800" dirty="0" err="1"/>
              <a:t>bu</a:t>
            </a:r>
            <a:r>
              <a:rPr lang="en-US" sz="2800" dirty="0"/>
              <a:t> da </a:t>
            </a:r>
            <a:r>
              <a:rPr lang="en-US" sz="2800" dirty="0" err="1"/>
              <a:t>ofis</a:t>
            </a:r>
            <a:r>
              <a:rPr lang="en-US" sz="2800" dirty="0"/>
              <a:t> </a:t>
            </a:r>
            <a:r>
              <a:rPr lang="en-US" sz="2800" dirty="0" err="1"/>
              <a:t>binasının</a:t>
            </a:r>
            <a:r>
              <a:rPr lang="en-US" sz="2800" dirty="0"/>
              <a:t> </a:t>
            </a:r>
            <a:r>
              <a:rPr lang="en-US" sz="2800" dirty="0" err="1"/>
              <a:t>uzun</a:t>
            </a:r>
            <a:r>
              <a:rPr lang="en-US" sz="2800" dirty="0"/>
              <a:t> </a:t>
            </a:r>
            <a:r>
              <a:rPr lang="en-US" sz="2800" dirty="0" err="1"/>
              <a:t>süre</a:t>
            </a:r>
            <a:r>
              <a:rPr lang="en-US" sz="2800" dirty="0"/>
              <a:t> </a:t>
            </a:r>
            <a:r>
              <a:rPr lang="en-US" sz="2800" dirty="0" err="1"/>
              <a:t>boş</a:t>
            </a:r>
            <a:r>
              <a:rPr lang="en-US" sz="2800" dirty="0"/>
              <a:t> </a:t>
            </a:r>
            <a:r>
              <a:rPr lang="en-US" sz="2800" dirty="0" err="1"/>
              <a:t>olacağı</a:t>
            </a:r>
            <a:r>
              <a:rPr lang="en-US" sz="2800" dirty="0"/>
              <a:t> </a:t>
            </a:r>
            <a:r>
              <a:rPr lang="en-US" sz="2800" dirty="0" err="1"/>
              <a:t>anlamına</a:t>
            </a:r>
            <a:r>
              <a:rPr lang="en-US" sz="2800" dirty="0"/>
              <a:t> </a:t>
            </a:r>
            <a:r>
              <a:rPr lang="en-US" sz="2800" dirty="0" err="1"/>
              <a:t>gelir</a:t>
            </a:r>
            <a:r>
              <a:rPr lang="en-US" sz="2800" dirty="0"/>
              <a:t>. </a:t>
            </a:r>
            <a:r>
              <a:rPr lang="en-US" sz="2800" dirty="0" err="1"/>
              <a:t>Eğer</a:t>
            </a:r>
            <a:r>
              <a:rPr lang="en-US" sz="2800" dirty="0"/>
              <a:t> </a:t>
            </a:r>
            <a:r>
              <a:rPr lang="en-US" sz="2800" dirty="0" err="1"/>
              <a:t>ofis</a:t>
            </a:r>
            <a:r>
              <a:rPr lang="en-US" sz="2800" dirty="0"/>
              <a:t> </a:t>
            </a:r>
            <a:r>
              <a:rPr lang="en-US" sz="2800" dirty="0" err="1"/>
              <a:t>binası</a:t>
            </a:r>
            <a:r>
              <a:rPr lang="en-US" sz="2800" dirty="0"/>
              <a:t> </a:t>
            </a:r>
            <a:r>
              <a:rPr lang="en-US" sz="2800" dirty="0" err="1"/>
              <a:t>çekici</a:t>
            </a:r>
            <a:r>
              <a:rPr lang="en-US" sz="2800" dirty="0"/>
              <a:t> </a:t>
            </a:r>
            <a:r>
              <a:rPr lang="en-US" sz="2800" dirty="0" err="1"/>
              <a:t>değilse</a:t>
            </a:r>
            <a:r>
              <a:rPr lang="en-US" sz="2800" dirty="0"/>
              <a:t>, </a:t>
            </a:r>
            <a:r>
              <a:rPr lang="en-US" sz="2800" dirty="0" err="1"/>
              <a:t>şirketler</a:t>
            </a:r>
            <a:r>
              <a:rPr lang="en-US" sz="2800" dirty="0"/>
              <a:t> </a:t>
            </a:r>
            <a:r>
              <a:rPr lang="en-US" sz="2800" dirty="0" err="1"/>
              <a:t>daha</a:t>
            </a:r>
            <a:r>
              <a:rPr lang="en-US" sz="2800" dirty="0"/>
              <a:t> </a:t>
            </a:r>
            <a:r>
              <a:rPr lang="en-US" sz="2800" dirty="0" err="1"/>
              <a:t>iyi</a:t>
            </a:r>
            <a:r>
              <a:rPr lang="en-US" sz="2800" dirty="0"/>
              <a:t> </a:t>
            </a:r>
            <a:r>
              <a:rPr lang="en-US" sz="2800" dirty="0" err="1"/>
              <a:t>görünen</a:t>
            </a:r>
            <a:r>
              <a:rPr lang="en-US" sz="2800" dirty="0"/>
              <a:t> </a:t>
            </a:r>
            <a:r>
              <a:rPr lang="en-US" sz="2800" dirty="0" err="1"/>
              <a:t>ama</a:t>
            </a:r>
            <a:r>
              <a:rPr lang="en-US" sz="2800" dirty="0"/>
              <a:t> </a:t>
            </a:r>
            <a:r>
              <a:rPr lang="en-US" sz="2800" dirty="0" err="1"/>
              <a:t>aynı</a:t>
            </a:r>
            <a:r>
              <a:rPr lang="en-US" sz="2800" dirty="0"/>
              <a:t> </a:t>
            </a:r>
            <a:r>
              <a:rPr lang="en-US" sz="2800" dirty="0" err="1"/>
              <a:t>kiraya</a:t>
            </a:r>
            <a:r>
              <a:rPr lang="en-US" sz="2800" dirty="0"/>
              <a:t> </a:t>
            </a:r>
            <a:r>
              <a:rPr lang="en-US" sz="2800" dirty="0" err="1"/>
              <a:t>sahip</a:t>
            </a:r>
            <a:r>
              <a:rPr lang="en-US" sz="2800" dirty="0"/>
              <a:t> </a:t>
            </a:r>
            <a:r>
              <a:rPr lang="en-US" sz="2800" dirty="0" err="1"/>
              <a:t>binalarda</a:t>
            </a:r>
            <a:r>
              <a:rPr lang="en-US" sz="2800" dirty="0"/>
              <a:t> </a:t>
            </a:r>
            <a:r>
              <a:rPr lang="en-US" sz="2800" dirty="0" err="1"/>
              <a:t>çalışmayı</a:t>
            </a:r>
            <a:r>
              <a:rPr lang="en-US" sz="2800" dirty="0"/>
              <a:t> </a:t>
            </a:r>
            <a:r>
              <a:rPr lang="en-US" sz="2800" dirty="0" err="1"/>
              <a:t>tercih</a:t>
            </a:r>
            <a:r>
              <a:rPr lang="en-US" sz="2800" dirty="0"/>
              <a:t> </a:t>
            </a:r>
            <a:r>
              <a:rPr lang="en-US" sz="2800" dirty="0" err="1"/>
              <a:t>edecektir</a:t>
            </a:r>
            <a:r>
              <a:rPr lang="en-US" sz="2800" dirty="0"/>
              <a:t>.</a:t>
            </a:r>
          </a:p>
          <a:p>
            <a:endParaRPr lang="en-US" sz="2800" dirty="0"/>
          </a:p>
        </p:txBody>
      </p:sp>
    </p:spTree>
    <p:extLst>
      <p:ext uri="{BB962C8B-B14F-4D97-AF65-F5344CB8AC3E}">
        <p14:creationId xmlns:p14="http://schemas.microsoft.com/office/powerpoint/2010/main" xmlns="" val="285723672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260648"/>
            <a:ext cx="8579296" cy="5896312"/>
          </a:xfrm>
        </p:spPr>
        <p:txBody>
          <a:bodyPr/>
          <a:lstStyle/>
          <a:p>
            <a:r>
              <a:rPr lang="en-US" dirty="0"/>
              <a:t>Sarı </a:t>
            </a:r>
            <a:r>
              <a:rPr lang="en-US" dirty="0" err="1"/>
              <a:t>Şapkayla</a:t>
            </a:r>
            <a:r>
              <a:rPr lang="en-US" dirty="0"/>
              <a:t> </a:t>
            </a:r>
            <a:r>
              <a:rPr lang="en-US" dirty="0" err="1"/>
              <a:t>eğer</a:t>
            </a:r>
            <a:r>
              <a:rPr lang="en-US" dirty="0"/>
              <a:t> </a:t>
            </a:r>
            <a:r>
              <a:rPr lang="en-US" dirty="0" err="1"/>
              <a:t>öngörüler</a:t>
            </a:r>
            <a:r>
              <a:rPr lang="en-US" dirty="0"/>
              <a:t> </a:t>
            </a:r>
            <a:r>
              <a:rPr lang="en-US" dirty="0" err="1"/>
              <a:t>doğru</a:t>
            </a:r>
            <a:r>
              <a:rPr lang="en-US" dirty="0"/>
              <a:t> </a:t>
            </a:r>
            <a:r>
              <a:rPr lang="en-US" dirty="0" err="1"/>
              <a:t>çıkıp</a:t>
            </a:r>
            <a:r>
              <a:rPr lang="en-US" dirty="0"/>
              <a:t> </a:t>
            </a:r>
            <a:r>
              <a:rPr lang="en-US" dirty="0" err="1"/>
              <a:t>ekonomi</a:t>
            </a:r>
            <a:r>
              <a:rPr lang="en-US" dirty="0"/>
              <a:t> </a:t>
            </a:r>
            <a:r>
              <a:rPr lang="en-US" dirty="0" err="1"/>
              <a:t>gerçekten</a:t>
            </a:r>
            <a:r>
              <a:rPr lang="en-US" dirty="0"/>
              <a:t> </a:t>
            </a:r>
            <a:r>
              <a:rPr lang="en-US" dirty="0" err="1"/>
              <a:t>istikrarlı</a:t>
            </a:r>
            <a:r>
              <a:rPr lang="en-US" dirty="0"/>
              <a:t> </a:t>
            </a:r>
            <a:r>
              <a:rPr lang="en-US" dirty="0" err="1"/>
              <a:t>olursa</a:t>
            </a:r>
            <a:r>
              <a:rPr lang="en-US" dirty="0"/>
              <a:t> </a:t>
            </a:r>
            <a:r>
              <a:rPr lang="en-US" dirty="0" err="1"/>
              <a:t>şirketin</a:t>
            </a:r>
            <a:r>
              <a:rPr lang="en-US" dirty="0"/>
              <a:t> </a:t>
            </a:r>
            <a:r>
              <a:rPr lang="en-US" dirty="0" err="1"/>
              <a:t>çok</a:t>
            </a:r>
            <a:r>
              <a:rPr lang="en-US" dirty="0"/>
              <a:t> </a:t>
            </a:r>
            <a:r>
              <a:rPr lang="en-US" dirty="0" err="1"/>
              <a:t>ciddi</a:t>
            </a:r>
            <a:r>
              <a:rPr lang="en-US" dirty="0"/>
              <a:t> para </a:t>
            </a:r>
            <a:r>
              <a:rPr lang="en-US" dirty="0" err="1"/>
              <a:t>kazanacağını</a:t>
            </a:r>
            <a:r>
              <a:rPr lang="en-US" dirty="0"/>
              <a:t> </a:t>
            </a:r>
            <a:r>
              <a:rPr lang="en-US" dirty="0" err="1"/>
              <a:t>görürler</a:t>
            </a:r>
            <a:r>
              <a:rPr lang="en-US" dirty="0"/>
              <a:t>. </a:t>
            </a:r>
            <a:r>
              <a:rPr lang="en-US" dirty="0" err="1"/>
              <a:t>Eğer</a:t>
            </a:r>
            <a:r>
              <a:rPr lang="en-US" dirty="0"/>
              <a:t> </a:t>
            </a:r>
            <a:r>
              <a:rPr lang="en-US" dirty="0" err="1"/>
              <a:t>şanslılarsa</a:t>
            </a:r>
            <a:r>
              <a:rPr lang="en-US" dirty="0"/>
              <a:t>, </a:t>
            </a:r>
            <a:r>
              <a:rPr lang="en-US" dirty="0" err="1"/>
              <a:t>binayı</a:t>
            </a:r>
            <a:r>
              <a:rPr lang="en-US" dirty="0"/>
              <a:t> </a:t>
            </a:r>
            <a:r>
              <a:rPr lang="en-US" dirty="0" err="1"/>
              <a:t>bir</a:t>
            </a:r>
            <a:r>
              <a:rPr lang="en-US" dirty="0"/>
              <a:t> </a:t>
            </a:r>
            <a:r>
              <a:rPr lang="en-US" dirty="0" err="1"/>
              <a:t>sonraki</a:t>
            </a:r>
            <a:r>
              <a:rPr lang="en-US" dirty="0"/>
              <a:t> </a:t>
            </a:r>
            <a:r>
              <a:rPr lang="en-US" dirty="0" err="1"/>
              <a:t>ekonomik</a:t>
            </a:r>
            <a:r>
              <a:rPr lang="en-US" dirty="0"/>
              <a:t> </a:t>
            </a:r>
            <a:r>
              <a:rPr lang="en-US" dirty="0" err="1"/>
              <a:t>gerilemeden</a:t>
            </a:r>
            <a:r>
              <a:rPr lang="en-US" dirty="0"/>
              <a:t> </a:t>
            </a:r>
            <a:r>
              <a:rPr lang="en-US" dirty="0" err="1"/>
              <a:t>önce</a:t>
            </a:r>
            <a:r>
              <a:rPr lang="en-US" dirty="0"/>
              <a:t> </a:t>
            </a:r>
            <a:r>
              <a:rPr lang="en-US" dirty="0" err="1"/>
              <a:t>satabilirler</a:t>
            </a:r>
            <a:r>
              <a:rPr lang="en-US" dirty="0"/>
              <a:t> </a:t>
            </a:r>
            <a:r>
              <a:rPr lang="en-US" dirty="0" err="1"/>
              <a:t>ya</a:t>
            </a:r>
            <a:r>
              <a:rPr lang="en-US" dirty="0"/>
              <a:t> da </a:t>
            </a:r>
            <a:r>
              <a:rPr lang="en-US" dirty="0" err="1"/>
              <a:t>uzun</a:t>
            </a:r>
            <a:r>
              <a:rPr lang="en-US" dirty="0"/>
              <a:t> </a:t>
            </a:r>
            <a:r>
              <a:rPr lang="en-US" dirty="0" err="1"/>
              <a:t>dönemli</a:t>
            </a:r>
            <a:r>
              <a:rPr lang="en-US" dirty="0"/>
              <a:t> </a:t>
            </a:r>
            <a:r>
              <a:rPr lang="en-US" dirty="0" err="1"/>
              <a:t>kiralayabilirler</a:t>
            </a:r>
            <a:r>
              <a:rPr lang="en-US" dirty="0"/>
              <a:t>.</a:t>
            </a:r>
          </a:p>
          <a:p>
            <a:r>
              <a:rPr lang="en-US" dirty="0" err="1"/>
              <a:t>Yeşil</a:t>
            </a:r>
            <a:r>
              <a:rPr lang="en-US" dirty="0"/>
              <a:t> </a:t>
            </a:r>
            <a:r>
              <a:rPr lang="en-US" dirty="0" err="1"/>
              <a:t>şapkayla</a:t>
            </a:r>
            <a:r>
              <a:rPr lang="en-US" dirty="0"/>
              <a:t> </a:t>
            </a:r>
            <a:r>
              <a:rPr lang="en-US" dirty="0" err="1"/>
              <a:t>binanın</a:t>
            </a:r>
            <a:r>
              <a:rPr lang="en-US" dirty="0"/>
              <a:t> </a:t>
            </a:r>
            <a:r>
              <a:rPr lang="en-US" dirty="0" err="1"/>
              <a:t>tasarımını</a:t>
            </a:r>
            <a:r>
              <a:rPr lang="en-US" dirty="0"/>
              <a:t> </a:t>
            </a:r>
            <a:r>
              <a:rPr lang="en-US" dirty="0" err="1"/>
              <a:t>daha</a:t>
            </a:r>
            <a:r>
              <a:rPr lang="en-US" dirty="0"/>
              <a:t> </a:t>
            </a:r>
            <a:r>
              <a:rPr lang="en-US" dirty="0" err="1"/>
              <a:t>hoş</a:t>
            </a:r>
            <a:r>
              <a:rPr lang="en-US" dirty="0"/>
              <a:t> </a:t>
            </a:r>
            <a:r>
              <a:rPr lang="en-US" dirty="0" err="1"/>
              <a:t>yapmanın</a:t>
            </a:r>
            <a:r>
              <a:rPr lang="en-US" dirty="0"/>
              <a:t> </a:t>
            </a:r>
            <a:r>
              <a:rPr lang="en-US" dirty="0" err="1"/>
              <a:t>yollarına</a:t>
            </a:r>
            <a:r>
              <a:rPr lang="en-US" dirty="0"/>
              <a:t> </a:t>
            </a:r>
            <a:r>
              <a:rPr lang="en-US" dirty="0" err="1"/>
              <a:t>bakarlar</a:t>
            </a:r>
            <a:r>
              <a:rPr lang="en-US" dirty="0"/>
              <a:t>. </a:t>
            </a:r>
            <a:r>
              <a:rPr lang="en-US" dirty="0" err="1"/>
              <a:t>Belki</a:t>
            </a:r>
            <a:r>
              <a:rPr lang="en-US" dirty="0"/>
              <a:t> de </a:t>
            </a:r>
            <a:r>
              <a:rPr lang="en-US" dirty="0" err="1"/>
              <a:t>ekonominin</a:t>
            </a:r>
            <a:r>
              <a:rPr lang="en-US" dirty="0"/>
              <a:t> </a:t>
            </a:r>
            <a:r>
              <a:rPr lang="en-US" dirty="0" err="1"/>
              <a:t>durumu</a:t>
            </a:r>
            <a:r>
              <a:rPr lang="en-US" dirty="0"/>
              <a:t> </a:t>
            </a:r>
            <a:r>
              <a:rPr lang="en-US" dirty="0" err="1"/>
              <a:t>nasıl</a:t>
            </a:r>
            <a:r>
              <a:rPr lang="en-US" dirty="0"/>
              <a:t> </a:t>
            </a:r>
            <a:r>
              <a:rPr lang="en-US" dirty="0" err="1"/>
              <a:t>olursa</a:t>
            </a:r>
            <a:r>
              <a:rPr lang="en-US" dirty="0"/>
              <a:t> </a:t>
            </a:r>
            <a:r>
              <a:rPr lang="en-US" dirty="0" err="1"/>
              <a:t>olsun</a:t>
            </a:r>
            <a:r>
              <a:rPr lang="en-US" dirty="0"/>
              <a:t> her zaman </a:t>
            </a:r>
            <a:r>
              <a:rPr lang="en-US" dirty="0" err="1"/>
              <a:t>talep</a:t>
            </a:r>
            <a:r>
              <a:rPr lang="en-US" dirty="0"/>
              <a:t> </a:t>
            </a:r>
            <a:r>
              <a:rPr lang="en-US" dirty="0" err="1"/>
              <a:t>gören</a:t>
            </a:r>
            <a:r>
              <a:rPr lang="en-US" dirty="0"/>
              <a:t> </a:t>
            </a:r>
            <a:r>
              <a:rPr lang="en-US" dirty="0" err="1"/>
              <a:t>prestij</a:t>
            </a:r>
            <a:r>
              <a:rPr lang="en-US" dirty="0"/>
              <a:t> </a:t>
            </a:r>
            <a:r>
              <a:rPr lang="en-US" dirty="0" err="1"/>
              <a:t>ofislerinden</a:t>
            </a:r>
            <a:r>
              <a:rPr lang="en-US" dirty="0"/>
              <a:t> </a:t>
            </a:r>
            <a:r>
              <a:rPr lang="en-US" dirty="0" err="1"/>
              <a:t>inşa</a:t>
            </a:r>
            <a:r>
              <a:rPr lang="en-US" dirty="0"/>
              <a:t> </a:t>
            </a:r>
            <a:r>
              <a:rPr lang="en-US" dirty="0" err="1"/>
              <a:t>edebilirler</a:t>
            </a:r>
            <a:r>
              <a:rPr lang="en-US" dirty="0"/>
              <a:t>. </a:t>
            </a:r>
            <a:r>
              <a:rPr lang="en-US" dirty="0" err="1"/>
              <a:t>Alternatif</a:t>
            </a:r>
            <a:r>
              <a:rPr lang="en-US" dirty="0"/>
              <a:t> </a:t>
            </a:r>
            <a:r>
              <a:rPr lang="en-US" dirty="0" err="1"/>
              <a:t>olarak</a:t>
            </a:r>
            <a:r>
              <a:rPr lang="en-US" dirty="0"/>
              <a:t>, </a:t>
            </a:r>
            <a:r>
              <a:rPr lang="en-US" dirty="0" err="1"/>
              <a:t>ekonomik</a:t>
            </a:r>
            <a:r>
              <a:rPr lang="en-US" dirty="0"/>
              <a:t> </a:t>
            </a:r>
            <a:r>
              <a:rPr lang="en-US" dirty="0" err="1"/>
              <a:t>gerileme</a:t>
            </a:r>
            <a:r>
              <a:rPr lang="en-US" dirty="0"/>
              <a:t> </a:t>
            </a:r>
            <a:r>
              <a:rPr lang="en-US" dirty="0" err="1"/>
              <a:t>geldiğinde</a:t>
            </a:r>
            <a:r>
              <a:rPr lang="en-US" dirty="0"/>
              <a:t> </a:t>
            </a:r>
            <a:r>
              <a:rPr lang="en-US" dirty="0" err="1"/>
              <a:t>düşük</a:t>
            </a:r>
            <a:r>
              <a:rPr lang="en-US" dirty="0"/>
              <a:t> </a:t>
            </a:r>
            <a:r>
              <a:rPr lang="en-US" dirty="0" err="1"/>
              <a:t>bütçeli</a:t>
            </a:r>
            <a:r>
              <a:rPr lang="en-US" dirty="0"/>
              <a:t> </a:t>
            </a:r>
            <a:r>
              <a:rPr lang="en-US" dirty="0" err="1"/>
              <a:t>bir</a:t>
            </a:r>
            <a:r>
              <a:rPr lang="en-US" dirty="0"/>
              <a:t> </a:t>
            </a:r>
            <a:r>
              <a:rPr lang="en-US" dirty="0" err="1"/>
              <a:t>mülkiyet</a:t>
            </a:r>
            <a:r>
              <a:rPr lang="en-US" dirty="0"/>
              <a:t> satın </a:t>
            </a:r>
            <a:r>
              <a:rPr lang="en-US" dirty="0" err="1"/>
              <a:t>alarak</a:t>
            </a:r>
            <a:r>
              <a:rPr lang="en-US" dirty="0"/>
              <a:t> </a:t>
            </a:r>
            <a:r>
              <a:rPr lang="en-US" dirty="0" err="1"/>
              <a:t>kısa</a:t>
            </a:r>
            <a:r>
              <a:rPr lang="en-US" dirty="0"/>
              <a:t> </a:t>
            </a:r>
            <a:r>
              <a:rPr lang="en-US" dirty="0" err="1"/>
              <a:t>vadeli</a:t>
            </a:r>
            <a:r>
              <a:rPr lang="en-US" dirty="0"/>
              <a:t> </a:t>
            </a:r>
            <a:r>
              <a:rPr lang="en-US" dirty="0" err="1"/>
              <a:t>yatırım</a:t>
            </a:r>
            <a:r>
              <a:rPr lang="en-US" dirty="0"/>
              <a:t> </a:t>
            </a:r>
            <a:r>
              <a:rPr lang="en-US" dirty="0" err="1"/>
              <a:t>yapabilirler</a:t>
            </a:r>
            <a:r>
              <a:rPr lang="en-US" dirty="0"/>
              <a:t>.</a:t>
            </a:r>
          </a:p>
          <a:p>
            <a:endParaRPr lang="en-US" dirty="0"/>
          </a:p>
        </p:txBody>
      </p:sp>
    </p:spTree>
    <p:extLst>
      <p:ext uri="{BB962C8B-B14F-4D97-AF65-F5344CB8AC3E}">
        <p14:creationId xmlns:p14="http://schemas.microsoft.com/office/powerpoint/2010/main" xmlns="" val="199712706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lstStyle/>
          <a:p>
            <a:r>
              <a:rPr lang="en-US" dirty="0" err="1"/>
              <a:t>Mavi</a:t>
            </a:r>
            <a:r>
              <a:rPr lang="en-US" dirty="0"/>
              <a:t> </a:t>
            </a:r>
            <a:r>
              <a:rPr lang="en-US" dirty="0" err="1"/>
              <a:t>Şapka</a:t>
            </a:r>
            <a:r>
              <a:rPr lang="en-US" dirty="0"/>
              <a:t> </a:t>
            </a:r>
            <a:r>
              <a:rPr lang="en-US" dirty="0" err="1"/>
              <a:t>ise</a:t>
            </a:r>
            <a:r>
              <a:rPr lang="en-US" dirty="0"/>
              <a:t> </a:t>
            </a:r>
            <a:r>
              <a:rPr lang="en-US" dirty="0" err="1"/>
              <a:t>yönetim</a:t>
            </a:r>
            <a:r>
              <a:rPr lang="en-US" dirty="0"/>
              <a:t> </a:t>
            </a:r>
            <a:r>
              <a:rPr lang="en-US" dirty="0" err="1"/>
              <a:t>kurulu</a:t>
            </a:r>
            <a:r>
              <a:rPr lang="en-US" dirty="0"/>
              <a:t> </a:t>
            </a:r>
            <a:r>
              <a:rPr lang="en-US" dirty="0" err="1"/>
              <a:t>başkanı</a:t>
            </a:r>
            <a:r>
              <a:rPr lang="en-US" dirty="0"/>
              <a:t> </a:t>
            </a:r>
            <a:r>
              <a:rPr lang="en-US" dirty="0" err="1"/>
              <a:t>tarafından</a:t>
            </a:r>
            <a:r>
              <a:rPr lang="en-US" dirty="0"/>
              <a:t> </a:t>
            </a:r>
            <a:r>
              <a:rPr lang="en-US" dirty="0" err="1"/>
              <a:t>farklı</a:t>
            </a:r>
            <a:r>
              <a:rPr lang="en-US" dirty="0"/>
              <a:t> </a:t>
            </a:r>
            <a:r>
              <a:rPr lang="en-US" dirty="0" err="1"/>
              <a:t>düşünme</a:t>
            </a:r>
            <a:r>
              <a:rPr lang="en-US" dirty="0"/>
              <a:t> </a:t>
            </a:r>
            <a:r>
              <a:rPr lang="en-US" dirty="0" err="1"/>
              <a:t>tarzları</a:t>
            </a:r>
            <a:r>
              <a:rPr lang="en-US" dirty="0"/>
              <a:t> </a:t>
            </a:r>
            <a:r>
              <a:rPr lang="en-US" dirty="0" err="1"/>
              <a:t>arasında</a:t>
            </a:r>
            <a:r>
              <a:rPr lang="en-US" dirty="0"/>
              <a:t> </a:t>
            </a:r>
            <a:r>
              <a:rPr lang="en-US" dirty="0" err="1"/>
              <a:t>gidip</a:t>
            </a:r>
            <a:r>
              <a:rPr lang="en-US" dirty="0"/>
              <a:t> </a:t>
            </a:r>
            <a:r>
              <a:rPr lang="en-US" dirty="0" err="1"/>
              <a:t>gelebilmek</a:t>
            </a:r>
            <a:r>
              <a:rPr lang="en-US" dirty="0"/>
              <a:t> </a:t>
            </a:r>
            <a:r>
              <a:rPr lang="en-US" dirty="0" err="1"/>
              <a:t>için</a:t>
            </a:r>
            <a:r>
              <a:rPr lang="en-US" dirty="0"/>
              <a:t> </a:t>
            </a:r>
            <a:r>
              <a:rPr lang="en-US" dirty="0" err="1"/>
              <a:t>kullanılır</a:t>
            </a:r>
            <a:r>
              <a:rPr lang="en-US" dirty="0"/>
              <a:t>. Bu </a:t>
            </a:r>
            <a:r>
              <a:rPr lang="en-US" dirty="0" err="1"/>
              <a:t>şapka</a:t>
            </a:r>
            <a:r>
              <a:rPr lang="en-US" dirty="0"/>
              <a:t> </a:t>
            </a:r>
            <a:r>
              <a:rPr lang="en-US" dirty="0" err="1"/>
              <a:t>sayesinde</a:t>
            </a:r>
            <a:r>
              <a:rPr lang="en-US" dirty="0"/>
              <a:t> </a:t>
            </a:r>
            <a:r>
              <a:rPr lang="en-US" dirty="0" err="1"/>
              <a:t>toplantıda</a:t>
            </a:r>
            <a:r>
              <a:rPr lang="en-US" dirty="0"/>
              <a:t> </a:t>
            </a:r>
            <a:r>
              <a:rPr lang="en-US" dirty="0" err="1"/>
              <a:t>insanların</a:t>
            </a:r>
            <a:r>
              <a:rPr lang="en-US" dirty="0"/>
              <a:t>, </a:t>
            </a:r>
            <a:r>
              <a:rPr lang="en-US" dirty="0" err="1"/>
              <a:t>birbirlerini</a:t>
            </a:r>
            <a:r>
              <a:rPr lang="en-US" dirty="0"/>
              <a:t> </a:t>
            </a:r>
            <a:r>
              <a:rPr lang="en-US" dirty="0" err="1"/>
              <a:t>acımasızca</a:t>
            </a:r>
            <a:r>
              <a:rPr lang="en-US" dirty="0"/>
              <a:t> </a:t>
            </a:r>
            <a:r>
              <a:rPr lang="en-US" dirty="0" err="1"/>
              <a:t>eleştirmelerini</a:t>
            </a:r>
            <a:r>
              <a:rPr lang="en-US" dirty="0"/>
              <a:t> </a:t>
            </a:r>
            <a:r>
              <a:rPr lang="en-US" dirty="0" err="1"/>
              <a:t>önleyebilir</a:t>
            </a:r>
            <a:r>
              <a:rPr lang="en-US" dirty="0"/>
              <a:t>.</a:t>
            </a:r>
          </a:p>
          <a:p>
            <a:pPr>
              <a:buNone/>
            </a:pPr>
            <a:endParaRPr lang="en-US" dirty="0"/>
          </a:p>
        </p:txBody>
      </p:sp>
    </p:spTree>
    <p:extLst>
      <p:ext uri="{BB962C8B-B14F-4D97-AF65-F5344CB8AC3E}">
        <p14:creationId xmlns:p14="http://schemas.microsoft.com/office/powerpoint/2010/main" xmlns="" val="386433633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2 Başlık"/>
          <p:cNvSpPr>
            <a:spLocks noGrp="1"/>
          </p:cNvSpPr>
          <p:nvPr>
            <p:ph type="title"/>
          </p:nvPr>
        </p:nvSpPr>
        <p:spPr/>
        <p:txBody>
          <a:bodyPr/>
          <a:lstStyle/>
          <a:p>
            <a:endParaRPr lang="tr-TR" smtClean="0"/>
          </a:p>
        </p:txBody>
      </p:sp>
      <p:pic>
        <p:nvPicPr>
          <p:cNvPr id="28675" name="3 İçerik Yer Tutucusu"/>
          <p:cNvPicPr>
            <a:picLocks noGrp="1"/>
          </p:cNvPicPr>
          <p:nvPr>
            <p:ph sz="quarter" idx="1"/>
          </p:nvPr>
        </p:nvPicPr>
        <p:blipFill>
          <a:blip r:embed="rId2"/>
          <a:srcRect l="35703" t="22028" r="12067" b="26872"/>
          <a:stretch>
            <a:fillRect/>
          </a:stretch>
        </p:blipFill>
        <p:spPr>
          <a:xfrm>
            <a:off x="357188" y="214313"/>
            <a:ext cx="8358187" cy="6000750"/>
          </a:xfrm>
        </p:spPr>
      </p:pic>
    </p:spTree>
    <p:extLst>
      <p:ext uri="{BB962C8B-B14F-4D97-AF65-F5344CB8AC3E}">
        <p14:creationId xmlns:p14="http://schemas.microsoft.com/office/powerpoint/2010/main" xmlns="" val="30914154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81000" y="76200"/>
            <a:ext cx="8305800" cy="762000"/>
          </a:xfrm>
        </p:spPr>
        <p:txBody>
          <a:bodyPr/>
          <a:lstStyle/>
          <a:p>
            <a:pPr eaLnBrk="1" fontAlgn="auto" hangingPunct="1">
              <a:spcAft>
                <a:spcPts val="0"/>
              </a:spcAft>
              <a:defRPr/>
            </a:pPr>
            <a:r>
              <a:rPr lang="tr-TR" sz="3600" b="1">
                <a:solidFill>
                  <a:schemeClr val="tx2">
                    <a:satMod val="130000"/>
                  </a:schemeClr>
                </a:solidFill>
              </a:rPr>
              <a:t>Analiz</a:t>
            </a:r>
            <a:endParaRPr lang="en-US" sz="3600" b="1">
              <a:solidFill>
                <a:schemeClr val="tx2">
                  <a:satMod val="130000"/>
                </a:schemeClr>
              </a:solidFill>
            </a:endParaRPr>
          </a:p>
        </p:txBody>
      </p:sp>
      <p:sp>
        <p:nvSpPr>
          <p:cNvPr id="24579" name="Rectangle 3"/>
          <p:cNvSpPr>
            <a:spLocks noGrp="1" noChangeArrowheads="1"/>
          </p:cNvSpPr>
          <p:nvPr>
            <p:ph idx="1"/>
          </p:nvPr>
        </p:nvSpPr>
        <p:spPr>
          <a:xfrm>
            <a:off x="533400" y="1066800"/>
            <a:ext cx="8077200" cy="5257800"/>
          </a:xfrm>
        </p:spPr>
        <p:txBody>
          <a:bodyPr/>
          <a:lstStyle/>
          <a:p>
            <a:pPr marL="396875" indent="-396875" eaLnBrk="1" hangingPunct="1">
              <a:lnSpc>
                <a:spcPct val="90000"/>
              </a:lnSpc>
            </a:pPr>
            <a:r>
              <a:rPr lang="tr-TR" sz="2800" smtClean="0"/>
              <a:t>Süreç analizinde yaygın olarak kullanılan veri toplama teknikleri</a:t>
            </a:r>
            <a:endParaRPr lang="en-US" sz="2800" smtClean="0"/>
          </a:p>
          <a:p>
            <a:pPr marL="854075" lvl="1" indent="-342900" eaLnBrk="1" hangingPunct="1">
              <a:lnSpc>
                <a:spcPct val="90000"/>
              </a:lnSpc>
            </a:pPr>
            <a:r>
              <a:rPr lang="tr-TR" smtClean="0">
                <a:solidFill>
                  <a:srgbClr val="0000CC"/>
                </a:solidFill>
              </a:rPr>
              <a:t>Süreçte çalışanlardan bilgi toplama</a:t>
            </a:r>
          </a:p>
          <a:p>
            <a:pPr marL="854075" lvl="1" indent="-342900" eaLnBrk="1" hangingPunct="1">
              <a:lnSpc>
                <a:spcPct val="90000"/>
              </a:lnSpc>
            </a:pPr>
            <a:r>
              <a:rPr lang="tr-TR" smtClean="0">
                <a:solidFill>
                  <a:srgbClr val="0000CC"/>
                </a:solidFill>
              </a:rPr>
              <a:t>Gözlemleme</a:t>
            </a:r>
          </a:p>
          <a:p>
            <a:pPr marL="854075" lvl="1" indent="-342900" eaLnBrk="1" hangingPunct="1">
              <a:lnSpc>
                <a:spcPct val="90000"/>
              </a:lnSpc>
            </a:pPr>
            <a:r>
              <a:rPr lang="tr-TR" smtClean="0">
                <a:solidFill>
                  <a:srgbClr val="0000CC"/>
                </a:solidFill>
              </a:rPr>
              <a:t>İlgili dokümantasyonu inceleme</a:t>
            </a:r>
            <a:endParaRPr lang="en-US" smtClean="0">
              <a:solidFill>
                <a:srgbClr val="0000CC"/>
              </a:solidFill>
            </a:endParaRPr>
          </a:p>
        </p:txBody>
      </p:sp>
      <p:grpSp>
        <p:nvGrpSpPr>
          <p:cNvPr id="24580" name="Group 4"/>
          <p:cNvGrpSpPr>
            <a:grpSpLocks/>
          </p:cNvGrpSpPr>
          <p:nvPr/>
        </p:nvGrpSpPr>
        <p:grpSpPr bwMode="auto">
          <a:xfrm>
            <a:off x="228600" y="762000"/>
            <a:ext cx="8686800" cy="241300"/>
            <a:chOff x="384" y="625"/>
            <a:chExt cx="4992" cy="151"/>
          </a:xfrm>
        </p:grpSpPr>
        <p:grpSp>
          <p:nvGrpSpPr>
            <p:cNvPr id="24581" name="Group 5"/>
            <p:cNvGrpSpPr>
              <a:grpSpLocks/>
            </p:cNvGrpSpPr>
            <p:nvPr/>
          </p:nvGrpSpPr>
          <p:grpSpPr bwMode="auto">
            <a:xfrm>
              <a:off x="384" y="625"/>
              <a:ext cx="4992" cy="144"/>
              <a:chOff x="384" y="625"/>
              <a:chExt cx="4992" cy="144"/>
            </a:xfrm>
          </p:grpSpPr>
          <p:pic>
            <p:nvPicPr>
              <p:cNvPr id="24583" name="Picture 6" descr="bd15156_"/>
              <p:cNvPicPr>
                <a:picLocks noChangeAspect="1" noChangeArrowheads="1"/>
              </p:cNvPicPr>
              <p:nvPr/>
            </p:nvPicPr>
            <p:blipFill>
              <a:blip r:embed="rId2"/>
              <a:srcRect/>
              <a:stretch>
                <a:fillRect/>
              </a:stretch>
            </p:blipFill>
            <p:spPr bwMode="auto">
              <a:xfrm>
                <a:off x="384" y="625"/>
                <a:ext cx="4992" cy="82"/>
              </a:xfrm>
              <a:prstGeom prst="rect">
                <a:avLst/>
              </a:prstGeom>
              <a:noFill/>
              <a:ln w="9525">
                <a:noFill/>
                <a:miter lim="800000"/>
                <a:headEnd/>
                <a:tailEnd/>
              </a:ln>
            </p:spPr>
          </p:pic>
          <p:pic>
            <p:nvPicPr>
              <p:cNvPr id="24584" name="Picture 7" descr="bd15034_"/>
              <p:cNvPicPr>
                <a:picLocks noChangeAspect="1" noChangeArrowheads="1"/>
              </p:cNvPicPr>
              <p:nvPr/>
            </p:nvPicPr>
            <p:blipFill>
              <a:blip r:embed="rId3"/>
              <a:srcRect/>
              <a:stretch>
                <a:fillRect/>
              </a:stretch>
            </p:blipFill>
            <p:spPr bwMode="auto">
              <a:xfrm>
                <a:off x="384" y="685"/>
                <a:ext cx="4992" cy="84"/>
              </a:xfrm>
              <a:prstGeom prst="rect">
                <a:avLst/>
              </a:prstGeom>
              <a:noFill/>
              <a:ln w="9525">
                <a:noFill/>
                <a:miter lim="800000"/>
                <a:headEnd/>
                <a:tailEnd/>
              </a:ln>
            </p:spPr>
          </p:pic>
        </p:grpSp>
        <p:pic>
          <p:nvPicPr>
            <p:cNvPr id="24582" name="Picture 8" descr="bd21319_"/>
            <p:cNvPicPr>
              <a:picLocks noChangeAspect="1" noChangeArrowheads="1"/>
            </p:cNvPicPr>
            <p:nvPr/>
          </p:nvPicPr>
          <p:blipFill>
            <a:blip r:embed="rId4"/>
            <a:srcRect/>
            <a:stretch>
              <a:fillRect/>
            </a:stretch>
          </p:blipFill>
          <p:spPr bwMode="auto">
            <a:xfrm>
              <a:off x="384" y="728"/>
              <a:ext cx="4992" cy="48"/>
            </a:xfrm>
            <a:prstGeom prst="rect">
              <a:avLst/>
            </a:prstGeom>
            <a:noFill/>
            <a:ln w="9525">
              <a:noFill/>
              <a:miter lim="800000"/>
              <a:headEnd/>
              <a:tailEnd/>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5058"/>
                                        </p:tgtEl>
                                        <p:attrNameLst>
                                          <p:attrName>style.visibility</p:attrName>
                                        </p:attrNameLst>
                                      </p:cBhvr>
                                      <p:to>
                                        <p:strVal val="visible"/>
                                      </p:to>
                                    </p:set>
                                    <p:anim calcmode="lin" valueType="num">
                                      <p:cBhvr additive="base">
                                        <p:cTn id="7" dur="500" fill="hold"/>
                                        <p:tgtEl>
                                          <p:spTgt spid="45058"/>
                                        </p:tgtEl>
                                        <p:attrNameLst>
                                          <p:attrName>ppt_x</p:attrName>
                                        </p:attrNameLst>
                                      </p:cBhvr>
                                      <p:tavLst>
                                        <p:tav tm="0">
                                          <p:val>
                                            <p:strVal val="#ppt_x"/>
                                          </p:val>
                                        </p:tav>
                                        <p:tav tm="100000">
                                          <p:val>
                                            <p:strVal val="#ppt_x"/>
                                          </p:val>
                                        </p:tav>
                                      </p:tavLst>
                                    </p:anim>
                                    <p:anim calcmode="lin" valueType="num">
                                      <p:cBhvr additive="base">
                                        <p:cTn id="8" dur="500" fill="hold"/>
                                        <p:tgtEl>
                                          <p:spTgt spid="4505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8" name="Rectangle 4"/>
          <p:cNvSpPr>
            <a:spLocks noGrp="1" noChangeArrowheads="1"/>
          </p:cNvSpPr>
          <p:nvPr>
            <p:ph type="title"/>
          </p:nvPr>
        </p:nvSpPr>
        <p:spPr/>
        <p:txBody>
          <a:bodyPr/>
          <a:lstStyle/>
          <a:p>
            <a:pPr fontAlgn="auto">
              <a:spcAft>
                <a:spcPts val="0"/>
              </a:spcAft>
              <a:defRPr/>
            </a:pPr>
            <a:r>
              <a:rPr lang="tr-TR" b="1" dirty="0">
                <a:solidFill>
                  <a:schemeClr val="tx2">
                    <a:satMod val="130000"/>
                  </a:schemeClr>
                </a:solidFill>
              </a:rPr>
              <a:t>Süreç akışı </a:t>
            </a:r>
            <a:r>
              <a:rPr lang="tr-TR" b="1" dirty="0" smtClean="0">
                <a:solidFill>
                  <a:schemeClr val="tx2">
                    <a:satMod val="130000"/>
                  </a:schemeClr>
                </a:solidFill>
              </a:rPr>
              <a:t>analizi araçları</a:t>
            </a:r>
            <a:endParaRPr lang="en-US" b="1" dirty="0">
              <a:solidFill>
                <a:schemeClr val="tx2">
                  <a:satMod val="130000"/>
                </a:schemeClr>
              </a:solidFill>
            </a:endParaRPr>
          </a:p>
        </p:txBody>
      </p:sp>
      <p:sp>
        <p:nvSpPr>
          <p:cNvPr id="25603" name="Rectangle 3"/>
          <p:cNvSpPr>
            <a:spLocks noGrp="1" noChangeArrowheads="1"/>
          </p:cNvSpPr>
          <p:nvPr>
            <p:ph idx="1"/>
          </p:nvPr>
        </p:nvSpPr>
        <p:spPr/>
        <p:txBody>
          <a:bodyPr/>
          <a:lstStyle/>
          <a:p>
            <a:r>
              <a:rPr lang="tr-TR" dirty="0" smtClean="0"/>
              <a:t>Grafiksel araçları niçin kullanırız</a:t>
            </a:r>
            <a:endParaRPr lang="tr-TR" sz="3600" dirty="0" smtClean="0"/>
          </a:p>
          <a:p>
            <a:pPr lvl="1"/>
            <a:r>
              <a:rPr lang="tr-TR" dirty="0" smtClean="0"/>
              <a:t>Sürecin ne olduğunun anlaşılmasına yardımcı olması</a:t>
            </a:r>
          </a:p>
          <a:p>
            <a:pPr lvl="1"/>
            <a:r>
              <a:rPr lang="tr-TR" dirty="0" smtClean="0"/>
              <a:t>Sürecin parçalarının bir arada görülmesi</a:t>
            </a:r>
          </a:p>
          <a:p>
            <a:pPr lvl="1"/>
            <a:r>
              <a:rPr lang="tr-TR" dirty="0" smtClean="0"/>
              <a:t>Süreç geliştirme için alternatiflerin belirlenmesi</a:t>
            </a:r>
          </a:p>
          <a:p>
            <a:endParaRPr lang="tr-TR"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1 Başlık"/>
          <p:cNvSpPr>
            <a:spLocks noGrp="1"/>
          </p:cNvSpPr>
          <p:nvPr>
            <p:ph type="title"/>
          </p:nvPr>
        </p:nvSpPr>
        <p:spPr/>
        <p:txBody>
          <a:bodyPr/>
          <a:lstStyle/>
          <a:p>
            <a:r>
              <a:rPr lang="tr-TR" smtClean="0"/>
              <a:t>Süreç haritaları</a:t>
            </a:r>
          </a:p>
        </p:txBody>
      </p:sp>
      <p:sp>
        <p:nvSpPr>
          <p:cNvPr id="28675" name="2 İçerik Yer Tutucusu"/>
          <p:cNvSpPr>
            <a:spLocks noGrp="1"/>
          </p:cNvSpPr>
          <p:nvPr>
            <p:ph idx="1"/>
          </p:nvPr>
        </p:nvSpPr>
        <p:spPr>
          <a:xfrm>
            <a:off x="500063" y="1214438"/>
            <a:ext cx="8229600" cy="4525962"/>
          </a:xfrm>
        </p:spPr>
        <p:txBody>
          <a:bodyPr/>
          <a:lstStyle/>
          <a:p>
            <a:pPr>
              <a:defRPr/>
            </a:pPr>
            <a:r>
              <a:rPr lang="tr-TR" dirty="0" smtClean="0"/>
              <a:t>Süreçteki faaliyetler arası ilişkiyi serbest formatta veren haritalardır.</a:t>
            </a:r>
          </a:p>
          <a:p>
            <a:pPr marL="0" indent="0" eaLnBrk="1" hangingPunct="1">
              <a:spcBef>
                <a:spcPct val="0"/>
              </a:spcBef>
              <a:buFont typeface="Wingdings" pitchFamily="2" charset="2"/>
              <a:buNone/>
              <a:defRPr/>
            </a:pPr>
            <a:r>
              <a:rPr kumimoji="1" lang="tr-TR" dirty="0" smtClean="0"/>
              <a:t>Süreç haritaları</a:t>
            </a:r>
            <a:r>
              <a:rPr kumimoji="1" lang="en-AU" dirty="0" smtClean="0"/>
              <a:t>, </a:t>
            </a:r>
            <a:r>
              <a:rPr kumimoji="1" lang="en-AU" dirty="0" err="1" smtClean="0"/>
              <a:t>bir</a:t>
            </a:r>
            <a:r>
              <a:rPr kumimoji="1" lang="en-AU" dirty="0" smtClean="0"/>
              <a:t> </a:t>
            </a:r>
            <a:r>
              <a:rPr kumimoji="1" lang="en-AU" dirty="0" err="1" smtClean="0"/>
              <a:t>süreçteki</a:t>
            </a:r>
            <a:r>
              <a:rPr kumimoji="1" lang="en-AU" dirty="0" smtClean="0"/>
              <a:t> </a:t>
            </a:r>
            <a:r>
              <a:rPr kumimoji="1" lang="en-AU" dirty="0" err="1" smtClean="0"/>
              <a:t>bütün</a:t>
            </a:r>
            <a:r>
              <a:rPr kumimoji="1" lang="en-AU" dirty="0" smtClean="0"/>
              <a:t> </a:t>
            </a:r>
            <a:r>
              <a:rPr kumimoji="1" lang="en-AU" dirty="0" err="1" smtClean="0"/>
              <a:t>adımların</a:t>
            </a:r>
            <a:r>
              <a:rPr kumimoji="1" lang="en-AU" dirty="0" smtClean="0"/>
              <a:t> </a:t>
            </a:r>
            <a:r>
              <a:rPr kumimoji="1" lang="en-AU" dirty="0" err="1" smtClean="0"/>
              <a:t>resimsel</a:t>
            </a:r>
            <a:r>
              <a:rPr kumimoji="1" lang="en-AU" dirty="0" smtClean="0"/>
              <a:t> </a:t>
            </a:r>
            <a:r>
              <a:rPr kumimoji="1" lang="en-AU" dirty="0" err="1" smtClean="0"/>
              <a:t>ifadesidir</a:t>
            </a:r>
            <a:r>
              <a:rPr kumimoji="1" lang="en-AU" dirty="0" smtClean="0"/>
              <a:t>.</a:t>
            </a:r>
            <a:r>
              <a:rPr kumimoji="1" lang="tr-TR" dirty="0" smtClean="0"/>
              <a:t> Sürecin pratikte nasıl işlediği gösterilerek, olası zorluklar tanımlanır ve kısa yoldan, yeni, daha geliştirilmiş bir sürecin yaratılması ile sonuçlandırılır.</a:t>
            </a:r>
          </a:p>
          <a:p>
            <a:pPr marL="0" indent="0" eaLnBrk="1" hangingPunct="1">
              <a:spcBef>
                <a:spcPct val="0"/>
              </a:spcBef>
              <a:buFont typeface="Wingdings" pitchFamily="2" charset="2"/>
              <a:buNone/>
              <a:defRPr/>
            </a:pPr>
            <a:r>
              <a:rPr kumimoji="1" lang="tr-TR" dirty="0" smtClean="0"/>
              <a:t>	Bu araç, yeni sürecin uygulanmasından önceki planlama sürecinde, ortaya çıkabilecek sorunların kolaylıkla ortadan kaldırılmasında yararlıdır.</a:t>
            </a:r>
          </a:p>
          <a:p>
            <a:pPr>
              <a:defRPr/>
            </a:pPr>
            <a:endParaRPr lang="tr-TR"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71"/>
          <p:cNvSpPr>
            <a:spLocks noChangeArrowheads="1"/>
          </p:cNvSpPr>
          <p:nvPr/>
        </p:nvSpPr>
        <p:spPr bwMode="auto">
          <a:xfrm>
            <a:off x="977900" y="1905000"/>
            <a:ext cx="508000" cy="304800"/>
          </a:xfrm>
          <a:prstGeom prst="rect">
            <a:avLst/>
          </a:prstGeom>
          <a:solidFill>
            <a:srgbClr val="FFCC99"/>
          </a:solidFill>
          <a:ln w="19050">
            <a:solidFill>
              <a:srgbClr val="000000"/>
            </a:solidFill>
            <a:miter lim="800000"/>
            <a:headEnd/>
            <a:tailEnd/>
          </a:ln>
        </p:spPr>
        <p:txBody>
          <a:bodyPr/>
          <a:lstStyle/>
          <a:p>
            <a:endParaRPr lang="tr-TR"/>
          </a:p>
        </p:txBody>
      </p:sp>
      <p:sp>
        <p:nvSpPr>
          <p:cNvPr id="80900" name="Rectangle 172"/>
          <p:cNvSpPr>
            <a:spLocks noChangeArrowheads="1"/>
          </p:cNvSpPr>
          <p:nvPr/>
        </p:nvSpPr>
        <p:spPr bwMode="auto">
          <a:xfrm>
            <a:off x="1841500" y="1905000"/>
            <a:ext cx="508000" cy="304800"/>
          </a:xfrm>
          <a:prstGeom prst="rect">
            <a:avLst/>
          </a:prstGeom>
          <a:solidFill>
            <a:schemeClr val="tx2">
              <a:lumMod val="60000"/>
              <a:lumOff val="40000"/>
            </a:schemeClr>
          </a:solidFill>
          <a:ln w="19050">
            <a:solidFill>
              <a:srgbClr val="000000"/>
            </a:solidFill>
            <a:miter lim="800000"/>
            <a:headEnd/>
            <a:tailEnd/>
          </a:ln>
        </p:spPr>
        <p:txBody>
          <a:bodyPr/>
          <a:lstStyle/>
          <a:p>
            <a:pPr>
              <a:defRPr/>
            </a:pPr>
            <a:endParaRPr lang="tr-TR"/>
          </a:p>
        </p:txBody>
      </p:sp>
      <p:sp>
        <p:nvSpPr>
          <p:cNvPr id="80901" name="Rectangle 173"/>
          <p:cNvSpPr>
            <a:spLocks noChangeArrowheads="1"/>
          </p:cNvSpPr>
          <p:nvPr/>
        </p:nvSpPr>
        <p:spPr bwMode="auto">
          <a:xfrm>
            <a:off x="2908300" y="3073400"/>
            <a:ext cx="508000" cy="304800"/>
          </a:xfrm>
          <a:prstGeom prst="rect">
            <a:avLst/>
          </a:prstGeom>
          <a:solidFill>
            <a:schemeClr val="accent3">
              <a:lumMod val="50000"/>
            </a:schemeClr>
          </a:solidFill>
          <a:ln w="19050">
            <a:solidFill>
              <a:srgbClr val="000000"/>
            </a:solidFill>
            <a:miter lim="800000"/>
            <a:headEnd/>
            <a:tailEnd/>
          </a:ln>
        </p:spPr>
        <p:txBody>
          <a:bodyPr/>
          <a:lstStyle/>
          <a:p>
            <a:pPr>
              <a:defRPr/>
            </a:pPr>
            <a:endParaRPr lang="tr-TR"/>
          </a:p>
        </p:txBody>
      </p:sp>
      <p:sp>
        <p:nvSpPr>
          <p:cNvPr id="144390" name="Freeform 174"/>
          <p:cNvSpPr>
            <a:spLocks/>
          </p:cNvSpPr>
          <p:nvPr/>
        </p:nvSpPr>
        <p:spPr bwMode="auto">
          <a:xfrm>
            <a:off x="3797300" y="3016250"/>
            <a:ext cx="593725" cy="444500"/>
          </a:xfrm>
          <a:custGeom>
            <a:avLst/>
            <a:gdLst>
              <a:gd name="T0" fmla="*/ 0 w 747"/>
              <a:gd name="T1" fmla="*/ 2147483647 h 559"/>
              <a:gd name="T2" fmla="*/ 2147483647 w 747"/>
              <a:gd name="T3" fmla="*/ 0 h 559"/>
              <a:gd name="T4" fmla="*/ 2147483647 w 747"/>
              <a:gd name="T5" fmla="*/ 2147483647 h 559"/>
              <a:gd name="T6" fmla="*/ 2147483647 w 747"/>
              <a:gd name="T7" fmla="*/ 2147483647 h 559"/>
              <a:gd name="T8" fmla="*/ 0 w 747"/>
              <a:gd name="T9" fmla="*/ 2147483647 h 559"/>
              <a:gd name="T10" fmla="*/ 0 60000 65536"/>
              <a:gd name="T11" fmla="*/ 0 60000 65536"/>
              <a:gd name="T12" fmla="*/ 0 60000 65536"/>
              <a:gd name="T13" fmla="*/ 0 60000 65536"/>
              <a:gd name="T14" fmla="*/ 0 60000 65536"/>
              <a:gd name="T15" fmla="*/ 0 w 747"/>
              <a:gd name="T16" fmla="*/ 0 h 559"/>
              <a:gd name="T17" fmla="*/ 747 w 747"/>
              <a:gd name="T18" fmla="*/ 559 h 559"/>
            </a:gdLst>
            <a:ahLst/>
            <a:cxnLst>
              <a:cxn ang="T10">
                <a:pos x="T0" y="T1"/>
              </a:cxn>
              <a:cxn ang="T11">
                <a:pos x="T2" y="T3"/>
              </a:cxn>
              <a:cxn ang="T12">
                <a:pos x="T4" y="T5"/>
              </a:cxn>
              <a:cxn ang="T13">
                <a:pos x="T6" y="T7"/>
              </a:cxn>
              <a:cxn ang="T14">
                <a:pos x="T8" y="T9"/>
              </a:cxn>
            </a:cxnLst>
            <a:rect l="T15" t="T16" r="T17" b="T18"/>
            <a:pathLst>
              <a:path w="747" h="559">
                <a:moveTo>
                  <a:pt x="0" y="280"/>
                </a:moveTo>
                <a:lnTo>
                  <a:pt x="373" y="0"/>
                </a:lnTo>
                <a:lnTo>
                  <a:pt x="747" y="280"/>
                </a:lnTo>
                <a:lnTo>
                  <a:pt x="373" y="559"/>
                </a:lnTo>
                <a:lnTo>
                  <a:pt x="0" y="280"/>
                </a:lnTo>
                <a:close/>
              </a:path>
            </a:pathLst>
          </a:custGeom>
          <a:noFill/>
          <a:ln w="19050">
            <a:solidFill>
              <a:schemeClr val="tx1">
                <a:lumMod val="95000"/>
              </a:schemeClr>
            </a:solidFill>
            <a:round/>
            <a:headEnd/>
            <a:tailEnd/>
          </a:ln>
        </p:spPr>
        <p:txBody>
          <a:bodyPr/>
          <a:lstStyle/>
          <a:p>
            <a:pPr>
              <a:defRPr/>
            </a:pPr>
            <a:endParaRPr lang="tr-TR"/>
          </a:p>
        </p:txBody>
      </p:sp>
      <p:sp>
        <p:nvSpPr>
          <p:cNvPr id="27654" name="Rectangle 175"/>
          <p:cNvSpPr>
            <a:spLocks noChangeArrowheads="1"/>
          </p:cNvSpPr>
          <p:nvPr/>
        </p:nvSpPr>
        <p:spPr bwMode="auto">
          <a:xfrm>
            <a:off x="4584700" y="1914525"/>
            <a:ext cx="508000" cy="304800"/>
          </a:xfrm>
          <a:prstGeom prst="rect">
            <a:avLst/>
          </a:prstGeom>
          <a:solidFill>
            <a:srgbClr val="904FD7"/>
          </a:solidFill>
          <a:ln w="19050">
            <a:solidFill>
              <a:srgbClr val="000000"/>
            </a:solidFill>
            <a:miter lim="800000"/>
            <a:headEnd/>
            <a:tailEnd/>
          </a:ln>
        </p:spPr>
        <p:txBody>
          <a:bodyPr/>
          <a:lstStyle/>
          <a:p>
            <a:endParaRPr lang="tr-TR"/>
          </a:p>
        </p:txBody>
      </p:sp>
      <p:sp>
        <p:nvSpPr>
          <p:cNvPr id="27655" name="Rectangle 176"/>
          <p:cNvSpPr>
            <a:spLocks noChangeArrowheads="1"/>
          </p:cNvSpPr>
          <p:nvPr/>
        </p:nvSpPr>
        <p:spPr bwMode="auto">
          <a:xfrm>
            <a:off x="5499100" y="1905000"/>
            <a:ext cx="508000" cy="304800"/>
          </a:xfrm>
          <a:prstGeom prst="rect">
            <a:avLst/>
          </a:prstGeom>
          <a:noFill/>
          <a:ln w="19050">
            <a:solidFill>
              <a:schemeClr val="tx1"/>
            </a:solidFill>
            <a:miter lim="800000"/>
            <a:headEnd/>
            <a:tailEnd/>
          </a:ln>
        </p:spPr>
        <p:txBody>
          <a:bodyPr/>
          <a:lstStyle/>
          <a:p>
            <a:endParaRPr lang="tr-TR"/>
          </a:p>
        </p:txBody>
      </p:sp>
      <p:sp>
        <p:nvSpPr>
          <p:cNvPr id="80905" name="Rectangle 177"/>
          <p:cNvSpPr>
            <a:spLocks noChangeArrowheads="1"/>
          </p:cNvSpPr>
          <p:nvPr/>
        </p:nvSpPr>
        <p:spPr bwMode="auto">
          <a:xfrm>
            <a:off x="6356350" y="1905000"/>
            <a:ext cx="508000" cy="304800"/>
          </a:xfrm>
          <a:prstGeom prst="rect">
            <a:avLst/>
          </a:prstGeom>
          <a:solidFill>
            <a:schemeClr val="accent5">
              <a:lumMod val="40000"/>
              <a:lumOff val="60000"/>
            </a:schemeClr>
          </a:solidFill>
          <a:ln w="19050">
            <a:solidFill>
              <a:srgbClr val="000000"/>
            </a:solidFill>
            <a:miter lim="800000"/>
            <a:headEnd/>
            <a:tailEnd/>
          </a:ln>
        </p:spPr>
        <p:txBody>
          <a:bodyPr/>
          <a:lstStyle/>
          <a:p>
            <a:pPr>
              <a:defRPr/>
            </a:pPr>
            <a:endParaRPr lang="tr-TR"/>
          </a:p>
        </p:txBody>
      </p:sp>
      <p:sp>
        <p:nvSpPr>
          <p:cNvPr id="80906" name="Rectangle 178"/>
          <p:cNvSpPr>
            <a:spLocks noChangeArrowheads="1"/>
          </p:cNvSpPr>
          <p:nvPr/>
        </p:nvSpPr>
        <p:spPr bwMode="auto">
          <a:xfrm>
            <a:off x="5016500" y="2492375"/>
            <a:ext cx="508000" cy="304800"/>
          </a:xfrm>
          <a:prstGeom prst="rect">
            <a:avLst/>
          </a:prstGeom>
          <a:solidFill>
            <a:schemeClr val="accent2">
              <a:lumMod val="40000"/>
              <a:lumOff val="60000"/>
            </a:schemeClr>
          </a:solidFill>
          <a:ln w="19050">
            <a:solidFill>
              <a:srgbClr val="000000"/>
            </a:solidFill>
            <a:miter lim="800000"/>
            <a:headEnd/>
            <a:tailEnd/>
          </a:ln>
        </p:spPr>
        <p:txBody>
          <a:bodyPr/>
          <a:lstStyle/>
          <a:p>
            <a:pPr>
              <a:defRPr/>
            </a:pPr>
            <a:endParaRPr lang="tr-TR"/>
          </a:p>
        </p:txBody>
      </p:sp>
      <p:sp>
        <p:nvSpPr>
          <p:cNvPr id="27658" name="Rectangle 179"/>
          <p:cNvSpPr>
            <a:spLocks noChangeArrowheads="1"/>
          </p:cNvSpPr>
          <p:nvPr/>
        </p:nvSpPr>
        <p:spPr bwMode="auto">
          <a:xfrm>
            <a:off x="5810250" y="2492375"/>
            <a:ext cx="508000" cy="304800"/>
          </a:xfrm>
          <a:prstGeom prst="rect">
            <a:avLst/>
          </a:prstGeom>
          <a:noFill/>
          <a:ln w="19050">
            <a:solidFill>
              <a:schemeClr val="tx1"/>
            </a:solidFill>
            <a:miter lim="800000"/>
            <a:headEnd/>
            <a:tailEnd/>
          </a:ln>
        </p:spPr>
        <p:txBody>
          <a:bodyPr/>
          <a:lstStyle/>
          <a:p>
            <a:endParaRPr lang="tr-TR"/>
          </a:p>
        </p:txBody>
      </p:sp>
      <p:sp>
        <p:nvSpPr>
          <p:cNvPr id="27659" name="Rectangle 180"/>
          <p:cNvSpPr>
            <a:spLocks noChangeArrowheads="1"/>
          </p:cNvSpPr>
          <p:nvPr/>
        </p:nvSpPr>
        <p:spPr bwMode="auto">
          <a:xfrm>
            <a:off x="7175500" y="3657600"/>
            <a:ext cx="508000" cy="304800"/>
          </a:xfrm>
          <a:prstGeom prst="rect">
            <a:avLst/>
          </a:prstGeom>
          <a:solidFill>
            <a:srgbClr val="FFFF00"/>
          </a:solidFill>
          <a:ln w="19050">
            <a:solidFill>
              <a:srgbClr val="000000"/>
            </a:solidFill>
            <a:miter lim="800000"/>
            <a:headEnd/>
            <a:tailEnd/>
          </a:ln>
        </p:spPr>
        <p:txBody>
          <a:bodyPr/>
          <a:lstStyle/>
          <a:p>
            <a:endParaRPr lang="tr-TR"/>
          </a:p>
        </p:txBody>
      </p:sp>
      <p:sp>
        <p:nvSpPr>
          <p:cNvPr id="27660" name="Line 186"/>
          <p:cNvSpPr>
            <a:spLocks noChangeShapeType="1"/>
          </p:cNvSpPr>
          <p:nvPr/>
        </p:nvSpPr>
        <p:spPr bwMode="auto">
          <a:xfrm>
            <a:off x="1533525" y="2078038"/>
            <a:ext cx="252413" cy="1587"/>
          </a:xfrm>
          <a:prstGeom prst="line">
            <a:avLst/>
          </a:prstGeom>
          <a:noFill/>
          <a:ln w="1651">
            <a:solidFill>
              <a:schemeClr val="tx1"/>
            </a:solidFill>
            <a:round/>
            <a:headEnd/>
            <a:tailEnd type="triangle" w="med" len="med"/>
          </a:ln>
        </p:spPr>
        <p:txBody>
          <a:bodyPr/>
          <a:lstStyle/>
          <a:p>
            <a:endParaRPr lang="tr-TR"/>
          </a:p>
        </p:txBody>
      </p:sp>
      <p:sp>
        <p:nvSpPr>
          <p:cNvPr id="27661" name="Line 188"/>
          <p:cNvSpPr>
            <a:spLocks noChangeShapeType="1"/>
          </p:cNvSpPr>
          <p:nvPr/>
        </p:nvSpPr>
        <p:spPr bwMode="auto">
          <a:xfrm>
            <a:off x="2349500" y="2025650"/>
            <a:ext cx="304800" cy="0"/>
          </a:xfrm>
          <a:prstGeom prst="line">
            <a:avLst/>
          </a:prstGeom>
          <a:noFill/>
          <a:ln w="9525">
            <a:solidFill>
              <a:schemeClr val="tx1"/>
            </a:solidFill>
            <a:round/>
            <a:headEnd/>
            <a:tailEnd/>
          </a:ln>
        </p:spPr>
        <p:txBody>
          <a:bodyPr/>
          <a:lstStyle/>
          <a:p>
            <a:endParaRPr lang="tr-TR"/>
          </a:p>
        </p:txBody>
      </p:sp>
      <p:sp>
        <p:nvSpPr>
          <p:cNvPr id="27662" name="Line 189"/>
          <p:cNvSpPr>
            <a:spLocks noChangeShapeType="1"/>
          </p:cNvSpPr>
          <p:nvPr/>
        </p:nvSpPr>
        <p:spPr bwMode="auto">
          <a:xfrm>
            <a:off x="2654300" y="2025650"/>
            <a:ext cx="0" cy="1219200"/>
          </a:xfrm>
          <a:prstGeom prst="line">
            <a:avLst/>
          </a:prstGeom>
          <a:noFill/>
          <a:ln w="9525">
            <a:solidFill>
              <a:schemeClr val="tx1"/>
            </a:solidFill>
            <a:round/>
            <a:headEnd/>
            <a:tailEnd/>
          </a:ln>
        </p:spPr>
        <p:txBody>
          <a:bodyPr/>
          <a:lstStyle/>
          <a:p>
            <a:endParaRPr lang="tr-TR"/>
          </a:p>
        </p:txBody>
      </p:sp>
      <p:sp>
        <p:nvSpPr>
          <p:cNvPr id="27663" name="Line 190"/>
          <p:cNvSpPr>
            <a:spLocks noChangeShapeType="1"/>
          </p:cNvSpPr>
          <p:nvPr/>
        </p:nvSpPr>
        <p:spPr bwMode="auto">
          <a:xfrm>
            <a:off x="2654300" y="3244850"/>
            <a:ext cx="228600" cy="0"/>
          </a:xfrm>
          <a:prstGeom prst="line">
            <a:avLst/>
          </a:prstGeom>
          <a:noFill/>
          <a:ln w="9525">
            <a:solidFill>
              <a:schemeClr val="tx1"/>
            </a:solidFill>
            <a:round/>
            <a:headEnd/>
            <a:tailEnd type="triangle" w="med" len="med"/>
          </a:ln>
        </p:spPr>
        <p:txBody>
          <a:bodyPr/>
          <a:lstStyle/>
          <a:p>
            <a:endParaRPr lang="tr-TR"/>
          </a:p>
        </p:txBody>
      </p:sp>
      <p:sp>
        <p:nvSpPr>
          <p:cNvPr id="27664" name="Line 191"/>
          <p:cNvSpPr>
            <a:spLocks noChangeShapeType="1"/>
          </p:cNvSpPr>
          <p:nvPr/>
        </p:nvSpPr>
        <p:spPr bwMode="auto">
          <a:xfrm>
            <a:off x="3422650" y="3244850"/>
            <a:ext cx="374650" cy="0"/>
          </a:xfrm>
          <a:prstGeom prst="line">
            <a:avLst/>
          </a:prstGeom>
          <a:noFill/>
          <a:ln w="9525">
            <a:solidFill>
              <a:schemeClr val="tx1"/>
            </a:solidFill>
            <a:round/>
            <a:headEnd/>
            <a:tailEnd/>
          </a:ln>
        </p:spPr>
        <p:txBody>
          <a:bodyPr/>
          <a:lstStyle/>
          <a:p>
            <a:endParaRPr lang="tr-TR"/>
          </a:p>
        </p:txBody>
      </p:sp>
      <p:sp>
        <p:nvSpPr>
          <p:cNvPr id="27665" name="Line 192"/>
          <p:cNvSpPr>
            <a:spLocks noChangeShapeType="1"/>
          </p:cNvSpPr>
          <p:nvPr/>
        </p:nvSpPr>
        <p:spPr bwMode="auto">
          <a:xfrm>
            <a:off x="4381500" y="3244850"/>
            <a:ext cx="374650" cy="0"/>
          </a:xfrm>
          <a:prstGeom prst="line">
            <a:avLst/>
          </a:prstGeom>
          <a:noFill/>
          <a:ln w="9525">
            <a:solidFill>
              <a:schemeClr val="tx1"/>
            </a:solidFill>
            <a:round/>
            <a:headEnd/>
            <a:tailEnd/>
          </a:ln>
        </p:spPr>
        <p:txBody>
          <a:bodyPr/>
          <a:lstStyle/>
          <a:p>
            <a:endParaRPr lang="tr-TR"/>
          </a:p>
        </p:txBody>
      </p:sp>
      <p:sp>
        <p:nvSpPr>
          <p:cNvPr id="27666" name="Line 193"/>
          <p:cNvSpPr>
            <a:spLocks noChangeShapeType="1"/>
          </p:cNvSpPr>
          <p:nvPr/>
        </p:nvSpPr>
        <p:spPr bwMode="auto">
          <a:xfrm flipV="1">
            <a:off x="4768850" y="2635250"/>
            <a:ext cx="0" cy="609600"/>
          </a:xfrm>
          <a:prstGeom prst="line">
            <a:avLst/>
          </a:prstGeom>
          <a:noFill/>
          <a:ln w="9525">
            <a:solidFill>
              <a:schemeClr val="tx1"/>
            </a:solidFill>
            <a:round/>
            <a:headEnd/>
            <a:tailEnd/>
          </a:ln>
        </p:spPr>
        <p:txBody>
          <a:bodyPr/>
          <a:lstStyle/>
          <a:p>
            <a:endParaRPr lang="tr-TR"/>
          </a:p>
        </p:txBody>
      </p:sp>
      <p:sp>
        <p:nvSpPr>
          <p:cNvPr id="27667" name="Line 194"/>
          <p:cNvSpPr>
            <a:spLocks noChangeShapeType="1"/>
          </p:cNvSpPr>
          <p:nvPr/>
        </p:nvSpPr>
        <p:spPr bwMode="auto">
          <a:xfrm>
            <a:off x="4768850" y="2635250"/>
            <a:ext cx="228600" cy="0"/>
          </a:xfrm>
          <a:prstGeom prst="line">
            <a:avLst/>
          </a:prstGeom>
          <a:noFill/>
          <a:ln w="9525">
            <a:solidFill>
              <a:schemeClr val="tx1"/>
            </a:solidFill>
            <a:round/>
            <a:headEnd/>
            <a:tailEnd type="triangle" w="med" len="med"/>
          </a:ln>
        </p:spPr>
        <p:txBody>
          <a:bodyPr/>
          <a:lstStyle/>
          <a:p>
            <a:endParaRPr lang="tr-TR"/>
          </a:p>
        </p:txBody>
      </p:sp>
      <p:sp>
        <p:nvSpPr>
          <p:cNvPr id="27668" name="Line 195"/>
          <p:cNvSpPr>
            <a:spLocks noChangeShapeType="1"/>
          </p:cNvSpPr>
          <p:nvPr/>
        </p:nvSpPr>
        <p:spPr bwMode="auto">
          <a:xfrm>
            <a:off x="5549900" y="2635250"/>
            <a:ext cx="228600" cy="0"/>
          </a:xfrm>
          <a:prstGeom prst="line">
            <a:avLst/>
          </a:prstGeom>
          <a:noFill/>
          <a:ln w="9525">
            <a:solidFill>
              <a:schemeClr val="tx1"/>
            </a:solidFill>
            <a:round/>
            <a:headEnd/>
            <a:tailEnd type="triangle" w="med" len="med"/>
          </a:ln>
        </p:spPr>
        <p:txBody>
          <a:bodyPr/>
          <a:lstStyle/>
          <a:p>
            <a:endParaRPr lang="tr-TR"/>
          </a:p>
        </p:txBody>
      </p:sp>
      <p:sp>
        <p:nvSpPr>
          <p:cNvPr id="27669" name="Line 196"/>
          <p:cNvSpPr>
            <a:spLocks noChangeShapeType="1"/>
          </p:cNvSpPr>
          <p:nvPr/>
        </p:nvSpPr>
        <p:spPr bwMode="auto">
          <a:xfrm>
            <a:off x="6318250" y="2635250"/>
            <a:ext cx="298450" cy="0"/>
          </a:xfrm>
          <a:prstGeom prst="line">
            <a:avLst/>
          </a:prstGeom>
          <a:noFill/>
          <a:ln w="9525">
            <a:solidFill>
              <a:schemeClr val="tx1"/>
            </a:solidFill>
            <a:round/>
            <a:headEnd/>
            <a:tailEnd/>
          </a:ln>
        </p:spPr>
        <p:txBody>
          <a:bodyPr/>
          <a:lstStyle/>
          <a:p>
            <a:endParaRPr lang="tr-TR"/>
          </a:p>
        </p:txBody>
      </p:sp>
      <p:sp>
        <p:nvSpPr>
          <p:cNvPr id="27670" name="Line 197"/>
          <p:cNvSpPr>
            <a:spLocks noChangeShapeType="1"/>
          </p:cNvSpPr>
          <p:nvPr/>
        </p:nvSpPr>
        <p:spPr bwMode="auto">
          <a:xfrm>
            <a:off x="6616700" y="2628900"/>
            <a:ext cx="0" cy="1181100"/>
          </a:xfrm>
          <a:prstGeom prst="line">
            <a:avLst/>
          </a:prstGeom>
          <a:noFill/>
          <a:ln w="9525">
            <a:solidFill>
              <a:schemeClr val="tx1"/>
            </a:solidFill>
            <a:round/>
            <a:headEnd/>
            <a:tailEnd/>
          </a:ln>
        </p:spPr>
        <p:txBody>
          <a:bodyPr/>
          <a:lstStyle/>
          <a:p>
            <a:endParaRPr lang="tr-TR"/>
          </a:p>
        </p:txBody>
      </p:sp>
      <p:sp>
        <p:nvSpPr>
          <p:cNvPr id="27671" name="Line 198"/>
          <p:cNvSpPr>
            <a:spLocks noChangeShapeType="1"/>
          </p:cNvSpPr>
          <p:nvPr/>
        </p:nvSpPr>
        <p:spPr bwMode="auto">
          <a:xfrm>
            <a:off x="6613525" y="3817938"/>
            <a:ext cx="533400" cy="0"/>
          </a:xfrm>
          <a:prstGeom prst="line">
            <a:avLst/>
          </a:prstGeom>
          <a:noFill/>
          <a:ln w="9525">
            <a:solidFill>
              <a:schemeClr val="tx1"/>
            </a:solidFill>
            <a:round/>
            <a:headEnd/>
            <a:tailEnd type="triangle" w="med" len="med"/>
          </a:ln>
        </p:spPr>
        <p:txBody>
          <a:bodyPr/>
          <a:lstStyle/>
          <a:p>
            <a:endParaRPr lang="tr-TR"/>
          </a:p>
        </p:txBody>
      </p:sp>
      <p:sp>
        <p:nvSpPr>
          <p:cNvPr id="27672" name="Line 199"/>
          <p:cNvSpPr>
            <a:spLocks noChangeShapeType="1"/>
          </p:cNvSpPr>
          <p:nvPr/>
        </p:nvSpPr>
        <p:spPr bwMode="auto">
          <a:xfrm>
            <a:off x="5111750" y="2057400"/>
            <a:ext cx="361950" cy="0"/>
          </a:xfrm>
          <a:prstGeom prst="line">
            <a:avLst/>
          </a:prstGeom>
          <a:noFill/>
          <a:ln w="9525">
            <a:solidFill>
              <a:schemeClr val="tx1"/>
            </a:solidFill>
            <a:round/>
            <a:headEnd/>
            <a:tailEnd type="triangle" w="med" len="med"/>
          </a:ln>
        </p:spPr>
        <p:txBody>
          <a:bodyPr/>
          <a:lstStyle/>
          <a:p>
            <a:endParaRPr lang="tr-TR"/>
          </a:p>
        </p:txBody>
      </p:sp>
      <p:sp>
        <p:nvSpPr>
          <p:cNvPr id="27673" name="Line 200"/>
          <p:cNvSpPr>
            <a:spLocks noChangeShapeType="1"/>
          </p:cNvSpPr>
          <p:nvPr/>
        </p:nvSpPr>
        <p:spPr bwMode="auto">
          <a:xfrm>
            <a:off x="6026150" y="2057400"/>
            <a:ext cx="304800" cy="0"/>
          </a:xfrm>
          <a:prstGeom prst="line">
            <a:avLst/>
          </a:prstGeom>
          <a:noFill/>
          <a:ln w="9525">
            <a:solidFill>
              <a:schemeClr val="tx1"/>
            </a:solidFill>
            <a:round/>
            <a:headEnd/>
            <a:tailEnd type="triangle" w="med" len="med"/>
          </a:ln>
        </p:spPr>
        <p:txBody>
          <a:bodyPr/>
          <a:lstStyle/>
          <a:p>
            <a:endParaRPr lang="tr-TR"/>
          </a:p>
        </p:txBody>
      </p:sp>
      <p:sp>
        <p:nvSpPr>
          <p:cNvPr id="27674" name="Line 201"/>
          <p:cNvSpPr>
            <a:spLocks noChangeShapeType="1"/>
          </p:cNvSpPr>
          <p:nvPr/>
        </p:nvSpPr>
        <p:spPr bwMode="auto">
          <a:xfrm>
            <a:off x="6870700" y="2044700"/>
            <a:ext cx="127000" cy="0"/>
          </a:xfrm>
          <a:prstGeom prst="line">
            <a:avLst/>
          </a:prstGeom>
          <a:noFill/>
          <a:ln w="9525">
            <a:solidFill>
              <a:schemeClr val="tx1"/>
            </a:solidFill>
            <a:round/>
            <a:headEnd/>
            <a:tailEnd/>
          </a:ln>
        </p:spPr>
        <p:txBody>
          <a:bodyPr/>
          <a:lstStyle/>
          <a:p>
            <a:endParaRPr lang="tr-TR"/>
          </a:p>
        </p:txBody>
      </p:sp>
      <p:sp>
        <p:nvSpPr>
          <p:cNvPr id="27675" name="Line 202"/>
          <p:cNvSpPr>
            <a:spLocks noChangeShapeType="1"/>
          </p:cNvSpPr>
          <p:nvPr/>
        </p:nvSpPr>
        <p:spPr bwMode="auto">
          <a:xfrm>
            <a:off x="7010400" y="2038350"/>
            <a:ext cx="0" cy="1771650"/>
          </a:xfrm>
          <a:prstGeom prst="line">
            <a:avLst/>
          </a:prstGeom>
          <a:noFill/>
          <a:ln w="9525">
            <a:solidFill>
              <a:schemeClr val="tx1"/>
            </a:solidFill>
            <a:round/>
            <a:headEnd/>
            <a:tailEnd/>
          </a:ln>
        </p:spPr>
        <p:txBody>
          <a:bodyPr/>
          <a:lstStyle/>
          <a:p>
            <a:endParaRPr lang="tr-TR"/>
          </a:p>
        </p:txBody>
      </p:sp>
      <p:sp>
        <p:nvSpPr>
          <p:cNvPr id="27676" name="Line 203"/>
          <p:cNvSpPr>
            <a:spLocks noChangeShapeType="1"/>
          </p:cNvSpPr>
          <p:nvPr/>
        </p:nvSpPr>
        <p:spPr bwMode="auto">
          <a:xfrm>
            <a:off x="4095750" y="2057400"/>
            <a:ext cx="0" cy="952500"/>
          </a:xfrm>
          <a:prstGeom prst="line">
            <a:avLst/>
          </a:prstGeom>
          <a:noFill/>
          <a:ln w="9525">
            <a:solidFill>
              <a:schemeClr val="tx1"/>
            </a:solidFill>
            <a:round/>
            <a:headEnd/>
            <a:tailEnd/>
          </a:ln>
        </p:spPr>
        <p:txBody>
          <a:bodyPr/>
          <a:lstStyle/>
          <a:p>
            <a:endParaRPr lang="tr-TR"/>
          </a:p>
        </p:txBody>
      </p:sp>
      <p:sp>
        <p:nvSpPr>
          <p:cNvPr id="27677" name="Line 204"/>
          <p:cNvSpPr>
            <a:spLocks noChangeShapeType="1"/>
          </p:cNvSpPr>
          <p:nvPr/>
        </p:nvSpPr>
        <p:spPr bwMode="auto">
          <a:xfrm>
            <a:off x="4089400" y="2051050"/>
            <a:ext cx="469900" cy="0"/>
          </a:xfrm>
          <a:prstGeom prst="line">
            <a:avLst/>
          </a:prstGeom>
          <a:noFill/>
          <a:ln w="9525">
            <a:solidFill>
              <a:schemeClr val="tx1"/>
            </a:solidFill>
            <a:round/>
            <a:headEnd/>
            <a:tailEnd type="triangle" w="med" len="med"/>
          </a:ln>
        </p:spPr>
        <p:txBody>
          <a:bodyPr/>
          <a:lstStyle/>
          <a:p>
            <a:endParaRPr lang="tr-TR"/>
          </a:p>
        </p:txBody>
      </p:sp>
      <p:sp>
        <p:nvSpPr>
          <p:cNvPr id="40" name="39 Metin kutusu"/>
          <p:cNvSpPr txBox="1"/>
          <p:nvPr/>
        </p:nvSpPr>
        <p:spPr>
          <a:xfrm>
            <a:off x="3071813" y="4179888"/>
            <a:ext cx="6072187" cy="2308225"/>
          </a:xfrm>
          <a:prstGeom prst="rect">
            <a:avLst/>
          </a:prstGeom>
          <a:noFill/>
        </p:spPr>
        <p:txBody>
          <a:bodyPr>
            <a:spAutoFit/>
          </a:bodyPr>
          <a:lstStyle/>
          <a:p>
            <a:pPr>
              <a:buFont typeface="Arial" pitchFamily="34" charset="0"/>
              <a:buChar char="•"/>
              <a:defRPr/>
            </a:pPr>
            <a:r>
              <a:rPr lang="tr-TR" sz="2400" dirty="0">
                <a:solidFill>
                  <a:schemeClr val="tx1">
                    <a:lumMod val="95000"/>
                  </a:schemeClr>
                </a:solidFill>
                <a:latin typeface="Comic Sans MS" pitchFamily="66" charset="0"/>
              </a:rPr>
              <a:t>Sürecin görsel olarak ifade edilmesi</a:t>
            </a:r>
          </a:p>
          <a:p>
            <a:pPr>
              <a:buFont typeface="Arial" pitchFamily="34" charset="0"/>
              <a:buChar char="•"/>
              <a:defRPr/>
            </a:pPr>
            <a:r>
              <a:rPr lang="tr-TR" sz="2400" dirty="0">
                <a:solidFill>
                  <a:schemeClr val="tx1">
                    <a:lumMod val="95000"/>
                  </a:schemeClr>
                </a:solidFill>
                <a:latin typeface="Comic Sans MS" pitchFamily="66" charset="0"/>
              </a:rPr>
              <a:t>Mevcut sürecin doğrulanması,</a:t>
            </a:r>
          </a:p>
          <a:p>
            <a:pPr marL="96838" indent="-96838">
              <a:buFont typeface="Arial" pitchFamily="34" charset="0"/>
              <a:buChar char="•"/>
              <a:tabLst>
                <a:tab pos="176213" algn="l"/>
              </a:tabLst>
              <a:defRPr/>
            </a:pPr>
            <a:r>
              <a:rPr lang="tr-TR" sz="2400" dirty="0">
                <a:solidFill>
                  <a:schemeClr val="tx1">
                    <a:lumMod val="95000"/>
                  </a:schemeClr>
                </a:solidFill>
                <a:latin typeface="Comic Sans MS" pitchFamily="66" charset="0"/>
              </a:rPr>
              <a:t>Süreç süresinin ve darboğazların   belirlenmesi</a:t>
            </a:r>
          </a:p>
          <a:p>
            <a:pPr>
              <a:buFont typeface="Arial" pitchFamily="34" charset="0"/>
              <a:buChar char="•"/>
              <a:defRPr/>
            </a:pPr>
            <a:r>
              <a:rPr lang="tr-TR" sz="2400" dirty="0">
                <a:solidFill>
                  <a:schemeClr val="tx1">
                    <a:lumMod val="95000"/>
                  </a:schemeClr>
                </a:solidFill>
                <a:latin typeface="Comic Sans MS" pitchFamily="66" charset="0"/>
              </a:rPr>
              <a:t>Değer yaratmayan adımların belirlenmesi</a:t>
            </a:r>
          </a:p>
          <a:p>
            <a:pPr>
              <a:buFont typeface="Arial" pitchFamily="34" charset="0"/>
              <a:buChar char="•"/>
              <a:defRPr/>
            </a:pPr>
            <a:r>
              <a:rPr lang="tr-TR" sz="2400" dirty="0">
                <a:solidFill>
                  <a:schemeClr val="tx1">
                    <a:lumMod val="95000"/>
                  </a:schemeClr>
                </a:solidFill>
                <a:latin typeface="Comic Sans MS" pitchFamily="66" charset="0"/>
              </a:rPr>
              <a:t>Verilerin toplanacağı yerleri göstermesi</a:t>
            </a:r>
          </a:p>
        </p:txBody>
      </p:sp>
      <p:sp>
        <p:nvSpPr>
          <p:cNvPr id="144423" name="40 Dikdörtgen"/>
          <p:cNvSpPr>
            <a:spLocks noChangeArrowheads="1"/>
          </p:cNvSpPr>
          <p:nvPr/>
        </p:nvSpPr>
        <p:spPr bwMode="auto">
          <a:xfrm>
            <a:off x="0" y="4786313"/>
            <a:ext cx="2714625" cy="646112"/>
          </a:xfrm>
          <a:prstGeom prst="rect">
            <a:avLst/>
          </a:prstGeom>
          <a:noFill/>
          <a:ln w="9525">
            <a:noFill/>
            <a:miter lim="800000"/>
            <a:headEnd/>
            <a:tailEnd/>
          </a:ln>
        </p:spPr>
        <p:txBody>
          <a:bodyPr>
            <a:spAutoFit/>
          </a:bodyPr>
          <a:lstStyle/>
          <a:p>
            <a:pPr algn="ctr">
              <a:defRPr/>
            </a:pPr>
            <a:r>
              <a:rPr lang="tr-TR" dirty="0">
                <a:solidFill>
                  <a:schemeClr val="tx1">
                    <a:lumMod val="95000"/>
                  </a:schemeClr>
                </a:solidFill>
                <a:latin typeface="Comic Sans MS" pitchFamily="66" charset="0"/>
              </a:rPr>
              <a:t>Süreç haritasının yararları</a:t>
            </a:r>
          </a:p>
        </p:txBody>
      </p:sp>
      <p:sp>
        <p:nvSpPr>
          <p:cNvPr id="42" name="41 Sol Ayraç"/>
          <p:cNvSpPr/>
          <p:nvPr/>
        </p:nvSpPr>
        <p:spPr>
          <a:xfrm>
            <a:off x="2500313" y="4357688"/>
            <a:ext cx="571500" cy="2286000"/>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tr-TR" dirty="0">
              <a:solidFill>
                <a:srgbClr val="FF0000"/>
              </a:solidFill>
            </a:endParaRPr>
          </a:p>
        </p:txBody>
      </p:sp>
      <p:sp>
        <p:nvSpPr>
          <p:cNvPr id="27681" name="42 Dikdörtgen"/>
          <p:cNvSpPr>
            <a:spLocks noChangeArrowheads="1"/>
          </p:cNvSpPr>
          <p:nvPr/>
        </p:nvSpPr>
        <p:spPr bwMode="auto">
          <a:xfrm>
            <a:off x="285750" y="357188"/>
            <a:ext cx="4572000" cy="1138237"/>
          </a:xfrm>
          <a:prstGeom prst="rect">
            <a:avLst/>
          </a:prstGeom>
          <a:noFill/>
          <a:ln w="9525">
            <a:noFill/>
            <a:miter lim="800000"/>
            <a:headEnd/>
            <a:tailEnd/>
          </a:ln>
        </p:spPr>
        <p:txBody>
          <a:bodyPr>
            <a:spAutoFit/>
          </a:bodyPr>
          <a:lstStyle/>
          <a:p>
            <a:pPr>
              <a:buFont typeface="Wingdings" pitchFamily="2" charset="2"/>
              <a:buNone/>
            </a:pPr>
            <a:r>
              <a:rPr lang="tr-TR"/>
              <a:t/>
            </a:r>
            <a:br>
              <a:rPr lang="tr-TR"/>
            </a:br>
            <a:r>
              <a:rPr lang="tr-TR" sz="4000">
                <a:latin typeface="Arial" pitchFamily="34" charset="0"/>
                <a:cs typeface="Arial" pitchFamily="34" charset="0"/>
              </a:rPr>
              <a:t>Süreç haritası</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0" y="0"/>
            <a:ext cx="7772400" cy="1143000"/>
          </a:xfrm>
        </p:spPr>
        <p:txBody>
          <a:bodyPr>
            <a:normAutofit fontScale="90000"/>
          </a:bodyPr>
          <a:lstStyle/>
          <a:p>
            <a:pPr eaLnBrk="1" hangingPunct="1">
              <a:defRPr/>
            </a:pPr>
            <a:r>
              <a:rPr lang="tr-TR" dirty="0" smtClean="0"/>
              <a:t>Süreç haritalarında kullanılan semboller</a:t>
            </a:r>
            <a:endParaRPr lang="tr-TR" sz="2400" dirty="0" smtClean="0"/>
          </a:p>
        </p:txBody>
      </p:sp>
      <p:sp>
        <p:nvSpPr>
          <p:cNvPr id="28675" name="Rectangle 3"/>
          <p:cNvSpPr>
            <a:spLocks noChangeArrowheads="1"/>
          </p:cNvSpPr>
          <p:nvPr/>
        </p:nvSpPr>
        <p:spPr bwMode="auto">
          <a:xfrm>
            <a:off x="533400" y="1524000"/>
            <a:ext cx="3914775" cy="519113"/>
          </a:xfrm>
          <a:prstGeom prst="rect">
            <a:avLst/>
          </a:prstGeom>
          <a:noFill/>
          <a:ln w="9525">
            <a:noFill/>
            <a:miter lim="800000"/>
            <a:headEnd/>
            <a:tailEnd/>
          </a:ln>
        </p:spPr>
        <p:txBody>
          <a:bodyPr wrap="none" lIns="92075" tIns="46038" rIns="92075" bIns="46038">
            <a:spAutoFit/>
          </a:bodyPr>
          <a:lstStyle/>
          <a:p>
            <a:pPr eaLnBrk="0" hangingPunct="0"/>
            <a:r>
              <a:rPr lang="tr-TR" u="sng"/>
              <a:t>Bilgi Akış Şeması Sembolleri</a:t>
            </a:r>
          </a:p>
        </p:txBody>
      </p:sp>
      <p:grpSp>
        <p:nvGrpSpPr>
          <p:cNvPr id="28676" name="Group 21"/>
          <p:cNvGrpSpPr>
            <a:grpSpLocks/>
          </p:cNvGrpSpPr>
          <p:nvPr/>
        </p:nvGrpSpPr>
        <p:grpSpPr bwMode="auto">
          <a:xfrm>
            <a:off x="990600" y="1485900"/>
            <a:ext cx="7234238" cy="4962525"/>
            <a:chOff x="624" y="936"/>
            <a:chExt cx="4557" cy="3510"/>
          </a:xfrm>
        </p:grpSpPr>
        <p:sp>
          <p:nvSpPr>
            <p:cNvPr id="64517" name="Oval 5"/>
            <p:cNvSpPr>
              <a:spLocks noChangeArrowheads="1"/>
            </p:cNvSpPr>
            <p:nvPr/>
          </p:nvSpPr>
          <p:spPr bwMode="auto">
            <a:xfrm>
              <a:off x="671" y="1518"/>
              <a:ext cx="624" cy="291"/>
            </a:xfrm>
            <a:prstGeom prst="ellipse">
              <a:avLst/>
            </a:prstGeom>
            <a:solidFill>
              <a:srgbClr val="C0C0C0"/>
            </a:solidFill>
            <a:ln w="12700">
              <a:solidFill>
                <a:schemeClr val="tx1"/>
              </a:solidFill>
              <a:round/>
              <a:headEnd/>
              <a:tailEnd/>
            </a:ln>
            <a:effectLst>
              <a:outerShdw dist="35921" dir="2700000" algn="ctr" rotWithShape="0">
                <a:schemeClr val="bg2"/>
              </a:outerShdw>
            </a:effectLst>
          </p:spPr>
          <p:txBody>
            <a:bodyPr wrap="none" anchor="ctr"/>
            <a:lstStyle/>
            <a:p>
              <a:pPr>
                <a:defRPr/>
              </a:pPr>
              <a:endParaRPr lang="tr-TR" sz="1400"/>
            </a:p>
          </p:txBody>
        </p:sp>
        <p:sp>
          <p:nvSpPr>
            <p:cNvPr id="64518" name="Rectangle 6"/>
            <p:cNvSpPr>
              <a:spLocks noChangeArrowheads="1"/>
            </p:cNvSpPr>
            <p:nvPr/>
          </p:nvSpPr>
          <p:spPr bwMode="auto">
            <a:xfrm>
              <a:off x="671" y="2016"/>
              <a:ext cx="624" cy="240"/>
            </a:xfrm>
            <a:prstGeom prst="rect">
              <a:avLst/>
            </a:prstGeom>
            <a:solidFill>
              <a:srgbClr val="C0C0C0"/>
            </a:solidFill>
            <a:ln w="12700">
              <a:solidFill>
                <a:schemeClr val="tx1"/>
              </a:solidFill>
              <a:miter lim="800000"/>
              <a:headEnd/>
              <a:tailEnd/>
            </a:ln>
            <a:effectLst>
              <a:outerShdw dist="35921" dir="2700000" algn="ctr" rotWithShape="0">
                <a:schemeClr val="bg2"/>
              </a:outerShdw>
            </a:effectLst>
          </p:spPr>
          <p:txBody>
            <a:bodyPr wrap="none" anchor="ctr"/>
            <a:lstStyle/>
            <a:p>
              <a:pPr>
                <a:defRPr/>
              </a:pPr>
              <a:endParaRPr lang="tr-TR" sz="1400"/>
            </a:p>
          </p:txBody>
        </p:sp>
        <p:sp>
          <p:nvSpPr>
            <p:cNvPr id="64519" name="AutoShape 7"/>
            <p:cNvSpPr>
              <a:spLocks noChangeArrowheads="1"/>
            </p:cNvSpPr>
            <p:nvPr/>
          </p:nvSpPr>
          <p:spPr bwMode="auto">
            <a:xfrm>
              <a:off x="671" y="2448"/>
              <a:ext cx="624" cy="285"/>
            </a:xfrm>
            <a:prstGeom prst="diamond">
              <a:avLst/>
            </a:prstGeom>
            <a:solidFill>
              <a:srgbClr val="C0C0C0"/>
            </a:solidFill>
            <a:ln w="12700">
              <a:solidFill>
                <a:schemeClr val="tx1"/>
              </a:solidFill>
              <a:miter lim="800000"/>
              <a:headEnd/>
              <a:tailEnd/>
            </a:ln>
            <a:effectLst>
              <a:outerShdw dist="53882" dir="2700000" algn="ctr" rotWithShape="0">
                <a:schemeClr val="bg2"/>
              </a:outerShdw>
            </a:effectLst>
          </p:spPr>
          <p:txBody>
            <a:bodyPr wrap="none" anchor="ctr"/>
            <a:lstStyle/>
            <a:p>
              <a:pPr>
                <a:defRPr/>
              </a:pPr>
              <a:endParaRPr lang="tr-TR" sz="1400"/>
            </a:p>
          </p:txBody>
        </p:sp>
        <p:sp>
          <p:nvSpPr>
            <p:cNvPr id="64520" name="Freeform 8"/>
            <p:cNvSpPr>
              <a:spLocks/>
            </p:cNvSpPr>
            <p:nvPr/>
          </p:nvSpPr>
          <p:spPr bwMode="auto">
            <a:xfrm>
              <a:off x="624" y="2959"/>
              <a:ext cx="673" cy="289"/>
            </a:xfrm>
            <a:custGeom>
              <a:avLst/>
              <a:gdLst/>
              <a:ahLst/>
              <a:cxnLst>
                <a:cxn ang="0">
                  <a:pos x="0" y="266"/>
                </a:cxn>
                <a:cxn ang="0">
                  <a:pos x="44" y="275"/>
                </a:cxn>
                <a:cxn ang="0">
                  <a:pos x="85" y="279"/>
                </a:cxn>
                <a:cxn ang="0">
                  <a:pos x="123" y="284"/>
                </a:cxn>
                <a:cxn ang="0">
                  <a:pos x="155" y="288"/>
                </a:cxn>
                <a:cxn ang="0">
                  <a:pos x="179" y="288"/>
                </a:cxn>
                <a:cxn ang="0">
                  <a:pos x="196" y="288"/>
                </a:cxn>
                <a:cxn ang="0">
                  <a:pos x="211" y="288"/>
                </a:cxn>
                <a:cxn ang="0">
                  <a:pos x="222" y="288"/>
                </a:cxn>
                <a:cxn ang="0">
                  <a:pos x="240" y="284"/>
                </a:cxn>
                <a:cxn ang="0">
                  <a:pos x="254" y="284"/>
                </a:cxn>
                <a:cxn ang="0">
                  <a:pos x="281" y="279"/>
                </a:cxn>
                <a:cxn ang="0">
                  <a:pos x="307" y="275"/>
                </a:cxn>
                <a:cxn ang="0">
                  <a:pos x="330" y="271"/>
                </a:cxn>
                <a:cxn ang="0">
                  <a:pos x="351" y="266"/>
                </a:cxn>
                <a:cxn ang="0">
                  <a:pos x="377" y="262"/>
                </a:cxn>
                <a:cxn ang="0">
                  <a:pos x="400" y="258"/>
                </a:cxn>
                <a:cxn ang="0">
                  <a:pos x="427" y="254"/>
                </a:cxn>
                <a:cxn ang="0">
                  <a:pos x="453" y="245"/>
                </a:cxn>
                <a:cxn ang="0">
                  <a:pos x="482" y="241"/>
                </a:cxn>
                <a:cxn ang="0">
                  <a:pos x="514" y="236"/>
                </a:cxn>
                <a:cxn ang="0">
                  <a:pos x="546" y="236"/>
                </a:cxn>
                <a:cxn ang="0">
                  <a:pos x="584" y="232"/>
                </a:cxn>
                <a:cxn ang="0">
                  <a:pos x="625" y="232"/>
                </a:cxn>
                <a:cxn ang="0">
                  <a:pos x="672" y="232"/>
                </a:cxn>
                <a:cxn ang="0">
                  <a:pos x="672" y="0"/>
                </a:cxn>
                <a:cxn ang="0">
                  <a:pos x="0" y="0"/>
                </a:cxn>
                <a:cxn ang="0">
                  <a:pos x="0" y="266"/>
                </a:cxn>
              </a:cxnLst>
              <a:rect l="0" t="0" r="r" b="b"/>
              <a:pathLst>
                <a:path w="673" h="289">
                  <a:moveTo>
                    <a:pt x="0" y="266"/>
                  </a:moveTo>
                  <a:lnTo>
                    <a:pt x="44" y="275"/>
                  </a:lnTo>
                  <a:lnTo>
                    <a:pt x="85" y="279"/>
                  </a:lnTo>
                  <a:lnTo>
                    <a:pt x="123" y="284"/>
                  </a:lnTo>
                  <a:lnTo>
                    <a:pt x="155" y="288"/>
                  </a:lnTo>
                  <a:lnTo>
                    <a:pt x="179" y="288"/>
                  </a:lnTo>
                  <a:lnTo>
                    <a:pt x="196" y="288"/>
                  </a:lnTo>
                  <a:lnTo>
                    <a:pt x="211" y="288"/>
                  </a:lnTo>
                  <a:lnTo>
                    <a:pt x="222" y="288"/>
                  </a:lnTo>
                  <a:lnTo>
                    <a:pt x="240" y="284"/>
                  </a:lnTo>
                  <a:lnTo>
                    <a:pt x="254" y="284"/>
                  </a:lnTo>
                  <a:lnTo>
                    <a:pt x="281" y="279"/>
                  </a:lnTo>
                  <a:lnTo>
                    <a:pt x="307" y="275"/>
                  </a:lnTo>
                  <a:lnTo>
                    <a:pt x="330" y="271"/>
                  </a:lnTo>
                  <a:lnTo>
                    <a:pt x="351" y="266"/>
                  </a:lnTo>
                  <a:lnTo>
                    <a:pt x="377" y="262"/>
                  </a:lnTo>
                  <a:lnTo>
                    <a:pt x="400" y="258"/>
                  </a:lnTo>
                  <a:lnTo>
                    <a:pt x="427" y="254"/>
                  </a:lnTo>
                  <a:lnTo>
                    <a:pt x="453" y="245"/>
                  </a:lnTo>
                  <a:lnTo>
                    <a:pt x="482" y="241"/>
                  </a:lnTo>
                  <a:lnTo>
                    <a:pt x="514" y="236"/>
                  </a:lnTo>
                  <a:lnTo>
                    <a:pt x="546" y="236"/>
                  </a:lnTo>
                  <a:lnTo>
                    <a:pt x="584" y="232"/>
                  </a:lnTo>
                  <a:lnTo>
                    <a:pt x="625" y="232"/>
                  </a:lnTo>
                  <a:lnTo>
                    <a:pt x="672" y="232"/>
                  </a:lnTo>
                  <a:lnTo>
                    <a:pt x="672" y="0"/>
                  </a:lnTo>
                  <a:lnTo>
                    <a:pt x="0" y="0"/>
                  </a:lnTo>
                  <a:lnTo>
                    <a:pt x="0" y="266"/>
                  </a:lnTo>
                </a:path>
              </a:pathLst>
            </a:custGeom>
            <a:solidFill>
              <a:srgbClr val="C0C0C0"/>
            </a:solidFill>
            <a:ln w="12700" cap="rnd" cmpd="sng">
              <a:solidFill>
                <a:schemeClr val="tx1"/>
              </a:solidFill>
              <a:prstDash val="solid"/>
              <a:round/>
              <a:headEnd/>
              <a:tailEnd/>
            </a:ln>
            <a:effectLst>
              <a:outerShdw dist="53882" dir="2700000" algn="ctr" rotWithShape="0">
                <a:schemeClr val="bg2"/>
              </a:outerShdw>
            </a:effectLst>
          </p:spPr>
          <p:txBody>
            <a:bodyPr/>
            <a:lstStyle/>
            <a:p>
              <a:pPr>
                <a:defRPr/>
              </a:pPr>
              <a:endParaRPr lang="tr-TR" sz="1400"/>
            </a:p>
          </p:txBody>
        </p:sp>
        <p:sp>
          <p:nvSpPr>
            <p:cNvPr id="64521" name="Freeform 9"/>
            <p:cNvSpPr>
              <a:spLocks/>
            </p:cNvSpPr>
            <p:nvPr/>
          </p:nvSpPr>
          <p:spPr bwMode="auto">
            <a:xfrm>
              <a:off x="816" y="3435"/>
              <a:ext cx="337" cy="389"/>
            </a:xfrm>
            <a:custGeom>
              <a:avLst/>
              <a:gdLst/>
              <a:ahLst/>
              <a:cxnLst>
                <a:cxn ang="0">
                  <a:pos x="167" y="0"/>
                </a:cxn>
                <a:cxn ang="0">
                  <a:pos x="202" y="6"/>
                </a:cxn>
                <a:cxn ang="0">
                  <a:pos x="234" y="16"/>
                </a:cxn>
                <a:cxn ang="0">
                  <a:pos x="261" y="32"/>
                </a:cxn>
                <a:cxn ang="0">
                  <a:pos x="288" y="58"/>
                </a:cxn>
                <a:cxn ang="0">
                  <a:pos x="306" y="89"/>
                </a:cxn>
                <a:cxn ang="0">
                  <a:pos x="323" y="121"/>
                </a:cxn>
                <a:cxn ang="0">
                  <a:pos x="333" y="157"/>
                </a:cxn>
                <a:cxn ang="0">
                  <a:pos x="336" y="194"/>
                </a:cxn>
                <a:cxn ang="0">
                  <a:pos x="333" y="230"/>
                </a:cxn>
                <a:cxn ang="0">
                  <a:pos x="323" y="267"/>
                </a:cxn>
                <a:cxn ang="0">
                  <a:pos x="306" y="303"/>
                </a:cxn>
                <a:cxn ang="0">
                  <a:pos x="288" y="330"/>
                </a:cxn>
                <a:cxn ang="0">
                  <a:pos x="261" y="356"/>
                </a:cxn>
                <a:cxn ang="0">
                  <a:pos x="234" y="371"/>
                </a:cxn>
                <a:cxn ang="0">
                  <a:pos x="202" y="382"/>
                </a:cxn>
                <a:cxn ang="0">
                  <a:pos x="167" y="387"/>
                </a:cxn>
                <a:cxn ang="0">
                  <a:pos x="0" y="387"/>
                </a:cxn>
                <a:cxn ang="0">
                  <a:pos x="0" y="0"/>
                </a:cxn>
                <a:cxn ang="0">
                  <a:pos x="167" y="0"/>
                </a:cxn>
              </a:cxnLst>
              <a:rect l="0" t="0" r="r" b="b"/>
              <a:pathLst>
                <a:path w="337" h="388">
                  <a:moveTo>
                    <a:pt x="167" y="0"/>
                  </a:moveTo>
                  <a:lnTo>
                    <a:pt x="202" y="6"/>
                  </a:lnTo>
                  <a:lnTo>
                    <a:pt x="234" y="16"/>
                  </a:lnTo>
                  <a:lnTo>
                    <a:pt x="261" y="32"/>
                  </a:lnTo>
                  <a:lnTo>
                    <a:pt x="288" y="58"/>
                  </a:lnTo>
                  <a:lnTo>
                    <a:pt x="306" y="89"/>
                  </a:lnTo>
                  <a:lnTo>
                    <a:pt x="323" y="121"/>
                  </a:lnTo>
                  <a:lnTo>
                    <a:pt x="333" y="157"/>
                  </a:lnTo>
                  <a:lnTo>
                    <a:pt x="336" y="194"/>
                  </a:lnTo>
                  <a:lnTo>
                    <a:pt x="333" y="230"/>
                  </a:lnTo>
                  <a:lnTo>
                    <a:pt x="323" y="267"/>
                  </a:lnTo>
                  <a:lnTo>
                    <a:pt x="306" y="303"/>
                  </a:lnTo>
                  <a:lnTo>
                    <a:pt x="288" y="330"/>
                  </a:lnTo>
                  <a:lnTo>
                    <a:pt x="261" y="356"/>
                  </a:lnTo>
                  <a:lnTo>
                    <a:pt x="234" y="371"/>
                  </a:lnTo>
                  <a:lnTo>
                    <a:pt x="202" y="382"/>
                  </a:lnTo>
                  <a:lnTo>
                    <a:pt x="167" y="387"/>
                  </a:lnTo>
                  <a:lnTo>
                    <a:pt x="0" y="387"/>
                  </a:lnTo>
                  <a:lnTo>
                    <a:pt x="0" y="0"/>
                  </a:lnTo>
                  <a:lnTo>
                    <a:pt x="167" y="0"/>
                  </a:lnTo>
                </a:path>
              </a:pathLst>
            </a:custGeom>
            <a:solidFill>
              <a:srgbClr val="C0C0C0"/>
            </a:solidFill>
            <a:ln w="12700" cap="rnd" cmpd="sng">
              <a:solidFill>
                <a:schemeClr val="tx1"/>
              </a:solidFill>
              <a:prstDash val="solid"/>
              <a:round/>
              <a:headEnd/>
              <a:tailEnd/>
            </a:ln>
            <a:effectLst>
              <a:outerShdw dist="53882" dir="2700000" algn="ctr" rotWithShape="0">
                <a:schemeClr val="bg2"/>
              </a:outerShdw>
            </a:effectLst>
          </p:spPr>
          <p:txBody>
            <a:bodyPr/>
            <a:lstStyle/>
            <a:p>
              <a:pPr>
                <a:defRPr/>
              </a:pPr>
              <a:endParaRPr lang="tr-TR" sz="1400"/>
            </a:p>
          </p:txBody>
        </p:sp>
        <p:sp>
          <p:nvSpPr>
            <p:cNvPr id="64522" name="AutoShape 10"/>
            <p:cNvSpPr>
              <a:spLocks noChangeArrowheads="1"/>
            </p:cNvSpPr>
            <p:nvPr/>
          </p:nvSpPr>
          <p:spPr bwMode="auto">
            <a:xfrm>
              <a:off x="719" y="4014"/>
              <a:ext cx="576" cy="240"/>
            </a:xfrm>
            <a:prstGeom prst="rightArrow">
              <a:avLst>
                <a:gd name="adj1" fmla="val 50000"/>
                <a:gd name="adj2" fmla="val 60022"/>
              </a:avLst>
            </a:prstGeom>
            <a:solidFill>
              <a:srgbClr val="C0C0C0"/>
            </a:solidFill>
            <a:ln w="12700">
              <a:solidFill>
                <a:schemeClr val="tx1"/>
              </a:solidFill>
              <a:miter lim="800000"/>
              <a:headEnd/>
              <a:tailEnd/>
            </a:ln>
            <a:effectLst>
              <a:outerShdw dist="53882" dir="2700000" algn="ctr" rotWithShape="0">
                <a:schemeClr val="bg2"/>
              </a:outerShdw>
            </a:effectLst>
          </p:spPr>
          <p:txBody>
            <a:bodyPr wrap="none" anchor="ctr"/>
            <a:lstStyle/>
            <a:p>
              <a:pPr>
                <a:defRPr/>
              </a:pPr>
              <a:endParaRPr lang="tr-TR" sz="1400"/>
            </a:p>
          </p:txBody>
        </p:sp>
        <p:sp>
          <p:nvSpPr>
            <p:cNvPr id="64523" name="Rectangle 11"/>
            <p:cNvSpPr>
              <a:spLocks noChangeArrowheads="1"/>
            </p:cNvSpPr>
            <p:nvPr/>
          </p:nvSpPr>
          <p:spPr bwMode="auto">
            <a:xfrm>
              <a:off x="3285" y="997"/>
              <a:ext cx="336" cy="291"/>
            </a:xfrm>
            <a:prstGeom prst="rect">
              <a:avLst/>
            </a:prstGeom>
            <a:solidFill>
              <a:srgbClr val="C0C0C0"/>
            </a:solidFill>
            <a:ln w="12700">
              <a:solidFill>
                <a:schemeClr val="tx1"/>
              </a:solidFill>
              <a:miter lim="800000"/>
              <a:headEnd/>
              <a:tailEnd/>
            </a:ln>
            <a:effectLst>
              <a:outerShdw dist="35921" dir="2700000" algn="ctr" rotWithShape="0">
                <a:schemeClr val="bg2"/>
              </a:outerShdw>
            </a:effectLst>
          </p:spPr>
          <p:txBody>
            <a:bodyPr wrap="none" anchor="ctr"/>
            <a:lstStyle/>
            <a:p>
              <a:pPr>
                <a:defRPr/>
              </a:pPr>
              <a:endParaRPr lang="tr-TR" sz="1400"/>
            </a:p>
          </p:txBody>
        </p:sp>
        <p:sp>
          <p:nvSpPr>
            <p:cNvPr id="64524" name="Freeform 12"/>
            <p:cNvSpPr>
              <a:spLocks/>
            </p:cNvSpPr>
            <p:nvPr/>
          </p:nvSpPr>
          <p:spPr bwMode="auto">
            <a:xfrm>
              <a:off x="3216" y="1536"/>
              <a:ext cx="337" cy="292"/>
            </a:xfrm>
            <a:custGeom>
              <a:avLst/>
              <a:gdLst/>
              <a:ahLst/>
              <a:cxnLst>
                <a:cxn ang="0">
                  <a:pos x="0" y="0"/>
                </a:cxn>
                <a:cxn ang="0">
                  <a:pos x="336" y="0"/>
                </a:cxn>
                <a:cxn ang="0">
                  <a:pos x="168" y="288"/>
                </a:cxn>
                <a:cxn ang="0">
                  <a:pos x="0" y="0"/>
                </a:cxn>
              </a:cxnLst>
              <a:rect l="0" t="0" r="r" b="b"/>
              <a:pathLst>
                <a:path w="337" h="289">
                  <a:moveTo>
                    <a:pt x="0" y="0"/>
                  </a:moveTo>
                  <a:lnTo>
                    <a:pt x="336" y="0"/>
                  </a:lnTo>
                  <a:lnTo>
                    <a:pt x="168" y="288"/>
                  </a:lnTo>
                  <a:lnTo>
                    <a:pt x="0" y="0"/>
                  </a:lnTo>
                </a:path>
              </a:pathLst>
            </a:custGeom>
            <a:solidFill>
              <a:srgbClr val="C0C0C0"/>
            </a:solidFill>
            <a:ln w="12700" cap="rnd" cmpd="sng">
              <a:solidFill>
                <a:schemeClr val="tx1"/>
              </a:solidFill>
              <a:prstDash val="solid"/>
              <a:round/>
              <a:headEnd/>
              <a:tailEnd/>
            </a:ln>
            <a:effectLst>
              <a:outerShdw dist="53882" dir="2700000" algn="ctr" rotWithShape="0">
                <a:schemeClr val="bg2"/>
              </a:outerShdw>
            </a:effectLst>
          </p:spPr>
          <p:txBody>
            <a:bodyPr/>
            <a:lstStyle/>
            <a:p>
              <a:pPr>
                <a:defRPr/>
              </a:pPr>
              <a:endParaRPr lang="tr-TR" sz="1400"/>
            </a:p>
          </p:txBody>
        </p:sp>
        <p:sp>
          <p:nvSpPr>
            <p:cNvPr id="28685" name="Line 13"/>
            <p:cNvSpPr>
              <a:spLocks noChangeShapeType="1"/>
            </p:cNvSpPr>
            <p:nvPr/>
          </p:nvSpPr>
          <p:spPr bwMode="auto">
            <a:xfrm>
              <a:off x="3217" y="2208"/>
              <a:ext cx="383" cy="0"/>
            </a:xfrm>
            <a:prstGeom prst="line">
              <a:avLst/>
            </a:prstGeom>
            <a:noFill/>
            <a:ln w="50800">
              <a:solidFill>
                <a:schemeClr val="tx1"/>
              </a:solidFill>
              <a:round/>
              <a:headEnd type="none" w="sm" len="sm"/>
              <a:tailEnd type="stealth" w="med" len="med"/>
            </a:ln>
          </p:spPr>
          <p:txBody>
            <a:bodyPr wrap="none" anchor="ctr"/>
            <a:lstStyle/>
            <a:p>
              <a:endParaRPr lang="tr-TR"/>
            </a:p>
          </p:txBody>
        </p:sp>
        <p:sp>
          <p:nvSpPr>
            <p:cNvPr id="64526" name="Oval 14"/>
            <p:cNvSpPr>
              <a:spLocks noChangeArrowheads="1"/>
            </p:cNvSpPr>
            <p:nvPr/>
          </p:nvSpPr>
          <p:spPr bwMode="auto">
            <a:xfrm>
              <a:off x="3168" y="3120"/>
              <a:ext cx="384" cy="336"/>
            </a:xfrm>
            <a:prstGeom prst="ellipse">
              <a:avLst/>
            </a:prstGeom>
            <a:solidFill>
              <a:srgbClr val="C0C0C0"/>
            </a:solidFill>
            <a:ln w="12700">
              <a:solidFill>
                <a:schemeClr val="tx1"/>
              </a:solidFill>
              <a:round/>
              <a:headEnd/>
              <a:tailEnd/>
            </a:ln>
            <a:effectLst>
              <a:outerShdw dist="53882" dir="2700000" algn="ctr" rotWithShape="0">
                <a:schemeClr val="bg2"/>
              </a:outerShdw>
            </a:effectLst>
          </p:spPr>
          <p:txBody>
            <a:bodyPr wrap="none" anchor="ctr"/>
            <a:lstStyle/>
            <a:p>
              <a:pPr>
                <a:defRPr/>
              </a:pPr>
              <a:endParaRPr lang="tr-TR" sz="1400"/>
            </a:p>
          </p:txBody>
        </p:sp>
        <p:sp>
          <p:nvSpPr>
            <p:cNvPr id="28687" name="Line 15"/>
            <p:cNvSpPr>
              <a:spLocks noChangeShapeType="1"/>
            </p:cNvSpPr>
            <p:nvPr/>
          </p:nvSpPr>
          <p:spPr bwMode="auto">
            <a:xfrm>
              <a:off x="3217" y="2784"/>
              <a:ext cx="335" cy="0"/>
            </a:xfrm>
            <a:prstGeom prst="line">
              <a:avLst/>
            </a:prstGeom>
            <a:noFill/>
            <a:ln w="50800">
              <a:solidFill>
                <a:schemeClr val="tx1"/>
              </a:solidFill>
              <a:round/>
              <a:headEnd type="none" w="sm" len="sm"/>
              <a:tailEnd type="none" w="sm" len="sm"/>
            </a:ln>
          </p:spPr>
          <p:txBody>
            <a:bodyPr wrap="none" anchor="ctr"/>
            <a:lstStyle/>
            <a:p>
              <a:endParaRPr lang="tr-TR"/>
            </a:p>
          </p:txBody>
        </p:sp>
        <p:sp>
          <p:nvSpPr>
            <p:cNvPr id="28688" name="Line 16"/>
            <p:cNvSpPr>
              <a:spLocks noChangeShapeType="1"/>
            </p:cNvSpPr>
            <p:nvPr/>
          </p:nvSpPr>
          <p:spPr bwMode="auto">
            <a:xfrm flipH="1" flipV="1">
              <a:off x="3217" y="2545"/>
              <a:ext cx="335" cy="239"/>
            </a:xfrm>
            <a:prstGeom prst="line">
              <a:avLst/>
            </a:prstGeom>
            <a:noFill/>
            <a:ln w="50800">
              <a:solidFill>
                <a:schemeClr val="tx1"/>
              </a:solidFill>
              <a:round/>
              <a:headEnd type="none" w="sm" len="sm"/>
              <a:tailEnd type="none" w="sm" len="sm"/>
            </a:ln>
          </p:spPr>
          <p:txBody>
            <a:bodyPr wrap="none" anchor="ctr"/>
            <a:lstStyle/>
            <a:p>
              <a:endParaRPr lang="tr-TR"/>
            </a:p>
          </p:txBody>
        </p:sp>
        <p:sp>
          <p:nvSpPr>
            <p:cNvPr id="28689" name="Line 17"/>
            <p:cNvSpPr>
              <a:spLocks noChangeShapeType="1"/>
            </p:cNvSpPr>
            <p:nvPr/>
          </p:nvSpPr>
          <p:spPr bwMode="auto">
            <a:xfrm>
              <a:off x="3217" y="2544"/>
              <a:ext cx="335" cy="0"/>
            </a:xfrm>
            <a:prstGeom prst="line">
              <a:avLst/>
            </a:prstGeom>
            <a:noFill/>
            <a:ln w="50800">
              <a:solidFill>
                <a:schemeClr val="tx1"/>
              </a:solidFill>
              <a:round/>
              <a:headEnd type="none" w="sm" len="sm"/>
              <a:tailEnd type="none" w="sm" len="sm"/>
            </a:ln>
          </p:spPr>
          <p:txBody>
            <a:bodyPr wrap="none" anchor="ctr"/>
            <a:lstStyle/>
            <a:p>
              <a:endParaRPr lang="tr-TR"/>
            </a:p>
          </p:txBody>
        </p:sp>
        <p:sp>
          <p:nvSpPr>
            <p:cNvPr id="64530" name="Freeform 18"/>
            <p:cNvSpPr>
              <a:spLocks/>
            </p:cNvSpPr>
            <p:nvPr/>
          </p:nvSpPr>
          <p:spPr bwMode="auto">
            <a:xfrm>
              <a:off x="3216" y="3791"/>
              <a:ext cx="337" cy="337"/>
            </a:xfrm>
            <a:custGeom>
              <a:avLst/>
              <a:gdLst/>
              <a:ahLst/>
              <a:cxnLst>
                <a:cxn ang="0">
                  <a:pos x="0" y="0"/>
                </a:cxn>
                <a:cxn ang="0">
                  <a:pos x="336" y="0"/>
                </a:cxn>
                <a:cxn ang="0">
                  <a:pos x="336" y="268"/>
                </a:cxn>
                <a:cxn ang="0">
                  <a:pos x="168" y="336"/>
                </a:cxn>
                <a:cxn ang="0">
                  <a:pos x="0" y="268"/>
                </a:cxn>
                <a:cxn ang="0">
                  <a:pos x="0" y="0"/>
                </a:cxn>
              </a:cxnLst>
              <a:rect l="0" t="0" r="r" b="b"/>
              <a:pathLst>
                <a:path w="337" h="337">
                  <a:moveTo>
                    <a:pt x="0" y="0"/>
                  </a:moveTo>
                  <a:lnTo>
                    <a:pt x="336" y="0"/>
                  </a:lnTo>
                  <a:lnTo>
                    <a:pt x="336" y="268"/>
                  </a:lnTo>
                  <a:lnTo>
                    <a:pt x="168" y="336"/>
                  </a:lnTo>
                  <a:lnTo>
                    <a:pt x="0" y="268"/>
                  </a:lnTo>
                  <a:lnTo>
                    <a:pt x="0" y="0"/>
                  </a:lnTo>
                </a:path>
              </a:pathLst>
            </a:custGeom>
            <a:solidFill>
              <a:srgbClr val="C0C0C0"/>
            </a:solidFill>
            <a:ln w="12700" cap="rnd" cmpd="sng">
              <a:solidFill>
                <a:schemeClr val="tx1"/>
              </a:solidFill>
              <a:prstDash val="solid"/>
              <a:round/>
              <a:headEnd/>
              <a:tailEnd/>
            </a:ln>
            <a:effectLst>
              <a:outerShdw dist="53882" dir="2700000" algn="ctr" rotWithShape="0">
                <a:schemeClr val="bg2"/>
              </a:outerShdw>
            </a:effectLst>
          </p:spPr>
          <p:txBody>
            <a:bodyPr/>
            <a:lstStyle/>
            <a:p>
              <a:pPr>
                <a:defRPr/>
              </a:pPr>
              <a:endParaRPr lang="tr-TR" sz="1400"/>
            </a:p>
          </p:txBody>
        </p:sp>
        <p:sp>
          <p:nvSpPr>
            <p:cNvPr id="28691" name="Rectangle 19"/>
            <p:cNvSpPr>
              <a:spLocks noChangeArrowheads="1"/>
            </p:cNvSpPr>
            <p:nvPr/>
          </p:nvSpPr>
          <p:spPr bwMode="auto">
            <a:xfrm>
              <a:off x="1429" y="1446"/>
              <a:ext cx="1272" cy="2961"/>
            </a:xfrm>
            <a:prstGeom prst="rect">
              <a:avLst/>
            </a:prstGeom>
            <a:noFill/>
            <a:ln w="9525">
              <a:noFill/>
              <a:miter lim="800000"/>
              <a:headEnd/>
              <a:tailEnd/>
            </a:ln>
          </p:spPr>
          <p:txBody>
            <a:bodyPr wrap="none" lIns="92075" tIns="46038" rIns="92075" bIns="46038">
              <a:spAutoFit/>
            </a:bodyPr>
            <a:lstStyle/>
            <a:p>
              <a:pPr eaLnBrk="0" hangingPunct="0"/>
              <a:r>
                <a:rPr lang="tr-TR" sz="1400"/>
                <a:t>Süreç başlangıcı</a:t>
              </a:r>
            </a:p>
            <a:p>
              <a:pPr eaLnBrk="0" hangingPunct="0"/>
              <a:r>
                <a:rPr lang="tr-TR" sz="1400"/>
                <a:t>süreç sonu</a:t>
              </a:r>
            </a:p>
            <a:p>
              <a:pPr eaLnBrk="0" hangingPunct="0"/>
              <a:endParaRPr lang="tr-TR" sz="1400"/>
            </a:p>
            <a:p>
              <a:pPr eaLnBrk="0" hangingPunct="0"/>
              <a:r>
                <a:rPr lang="tr-TR" sz="1400"/>
                <a:t>Faaliyet veya işlem</a:t>
              </a:r>
            </a:p>
            <a:p>
              <a:pPr eaLnBrk="0" hangingPunct="0"/>
              <a:endParaRPr lang="tr-TR" sz="1400"/>
            </a:p>
            <a:p>
              <a:pPr eaLnBrk="0" hangingPunct="0"/>
              <a:endParaRPr lang="tr-TR" sz="1400"/>
            </a:p>
            <a:p>
              <a:pPr eaLnBrk="0" hangingPunct="0"/>
              <a:r>
                <a:rPr lang="tr-TR" sz="1400"/>
                <a:t>Karar noktası</a:t>
              </a:r>
            </a:p>
            <a:p>
              <a:pPr eaLnBrk="0" hangingPunct="0"/>
              <a:endParaRPr lang="tr-TR" sz="1400"/>
            </a:p>
            <a:p>
              <a:pPr eaLnBrk="0" hangingPunct="0"/>
              <a:endParaRPr lang="tr-TR" sz="1400"/>
            </a:p>
            <a:p>
              <a:pPr eaLnBrk="0" hangingPunct="0"/>
              <a:r>
                <a:rPr lang="tr-TR" sz="1400"/>
                <a:t>Kağıt dokümanlar</a:t>
              </a:r>
            </a:p>
            <a:p>
              <a:pPr eaLnBrk="0" hangingPunct="0"/>
              <a:endParaRPr lang="tr-TR" sz="1400"/>
            </a:p>
            <a:p>
              <a:pPr eaLnBrk="0" hangingPunct="0"/>
              <a:r>
                <a:rPr lang="tr-TR" sz="1400"/>
                <a:t>Gecikme (örn. Bekleme</a:t>
              </a:r>
            </a:p>
            <a:p>
              <a:pPr eaLnBrk="0" hangingPunct="0"/>
              <a:r>
                <a:rPr lang="tr-TR" sz="1400"/>
                <a:t>geçici depolama)</a:t>
              </a:r>
            </a:p>
            <a:p>
              <a:pPr eaLnBrk="0" hangingPunct="0"/>
              <a:endParaRPr lang="tr-TR" sz="1400"/>
            </a:p>
            <a:p>
              <a:pPr eaLnBrk="0" hangingPunct="0"/>
              <a:endParaRPr lang="tr-TR" sz="1400"/>
            </a:p>
            <a:p>
              <a:pPr eaLnBrk="0" hangingPunct="0"/>
              <a:r>
                <a:rPr lang="tr-TR" sz="1400"/>
                <a:t>Taşıma veya hareket</a:t>
              </a:r>
            </a:p>
          </p:txBody>
        </p:sp>
        <p:sp>
          <p:nvSpPr>
            <p:cNvPr id="28692" name="Rectangle 20"/>
            <p:cNvSpPr>
              <a:spLocks noChangeArrowheads="1"/>
            </p:cNvSpPr>
            <p:nvPr/>
          </p:nvSpPr>
          <p:spPr bwMode="auto">
            <a:xfrm>
              <a:off x="3686" y="936"/>
              <a:ext cx="1495" cy="3510"/>
            </a:xfrm>
            <a:prstGeom prst="rect">
              <a:avLst/>
            </a:prstGeom>
            <a:noFill/>
            <a:ln w="9525">
              <a:noFill/>
              <a:miter lim="800000"/>
              <a:headEnd/>
              <a:tailEnd/>
            </a:ln>
          </p:spPr>
          <p:txBody>
            <a:bodyPr wrap="none" lIns="92075" tIns="46038" rIns="92075" bIns="46038">
              <a:spAutoFit/>
            </a:bodyPr>
            <a:lstStyle/>
            <a:p>
              <a:pPr eaLnBrk="0" hangingPunct="0"/>
              <a:r>
                <a:rPr lang="tr-TR" sz="1400"/>
                <a:t>Kontrol veya onay</a:t>
              </a:r>
            </a:p>
            <a:p>
              <a:pPr eaLnBrk="0" hangingPunct="0"/>
              <a:endParaRPr lang="tr-TR" sz="1400"/>
            </a:p>
            <a:p>
              <a:pPr eaLnBrk="0" hangingPunct="0"/>
              <a:endParaRPr lang="tr-TR" sz="1400"/>
            </a:p>
            <a:p>
              <a:pPr eaLnBrk="0" hangingPunct="0"/>
              <a:r>
                <a:rPr lang="tr-TR" sz="1400"/>
                <a:t>Depolama</a:t>
              </a:r>
            </a:p>
            <a:p>
              <a:pPr eaLnBrk="0" hangingPunct="0"/>
              <a:endParaRPr lang="tr-TR" sz="1400"/>
            </a:p>
            <a:p>
              <a:pPr eaLnBrk="0" hangingPunct="0"/>
              <a:endParaRPr lang="tr-TR" sz="1400"/>
            </a:p>
            <a:p>
              <a:pPr eaLnBrk="0" hangingPunct="0"/>
              <a:r>
                <a:rPr lang="tr-TR" sz="1400"/>
                <a:t>Akış yönü, süreç adımlarını</a:t>
              </a:r>
            </a:p>
            <a:p>
              <a:pPr eaLnBrk="0" hangingPunct="0"/>
              <a:r>
                <a:rPr lang="tr-TR" sz="1400"/>
                <a:t>bağlamak için</a:t>
              </a:r>
            </a:p>
            <a:p>
              <a:pPr eaLnBrk="0" hangingPunct="0"/>
              <a:endParaRPr lang="tr-TR" sz="1400"/>
            </a:p>
            <a:p>
              <a:pPr eaLnBrk="0" hangingPunct="0"/>
              <a:r>
                <a:rPr lang="tr-TR" sz="1400"/>
                <a:t>Aktarma (tel., faks)</a:t>
              </a:r>
            </a:p>
            <a:p>
              <a:pPr eaLnBrk="0" hangingPunct="0"/>
              <a:endParaRPr lang="tr-TR" sz="1400"/>
            </a:p>
            <a:p>
              <a:pPr eaLnBrk="0" hangingPunct="0"/>
              <a:endParaRPr lang="tr-TR" sz="1400"/>
            </a:p>
            <a:p>
              <a:pPr eaLnBrk="0" hangingPunct="0"/>
              <a:r>
                <a:rPr lang="tr-TR" sz="1400"/>
                <a:t>Sayfa içi birleştirici (aynı</a:t>
              </a:r>
            </a:p>
            <a:p>
              <a:pPr eaLnBrk="0" hangingPunct="0"/>
              <a:r>
                <a:rPr lang="tr-TR" sz="1400"/>
                <a:t>sayfadaki adımları bağlamak</a:t>
              </a:r>
            </a:p>
            <a:p>
              <a:pPr eaLnBrk="0" hangingPunct="0"/>
              <a:r>
                <a:rPr lang="tr-TR" sz="1400"/>
                <a:t>için)</a:t>
              </a:r>
            </a:p>
            <a:p>
              <a:pPr eaLnBrk="0" hangingPunct="0"/>
              <a:endParaRPr lang="tr-TR" sz="1400"/>
            </a:p>
            <a:p>
              <a:pPr eaLnBrk="0" hangingPunct="0"/>
              <a:r>
                <a:rPr lang="tr-TR" sz="1400"/>
                <a:t>Sayfa içi birleştirici (farklı</a:t>
              </a:r>
            </a:p>
            <a:p>
              <a:pPr eaLnBrk="0" hangingPunct="0"/>
              <a:r>
                <a:rPr lang="tr-TR" sz="1400"/>
                <a:t>sayfadaki adımları bağlamak</a:t>
              </a:r>
            </a:p>
            <a:p>
              <a:pPr eaLnBrk="0" hangingPunct="0"/>
              <a:r>
                <a:rPr lang="tr-TR" sz="1400"/>
                <a:t>için)</a:t>
              </a:r>
            </a:p>
          </p:txBody>
        </p:sp>
      </p:gr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srcRect/>
          <a:stretch>
            <a:fillRect/>
          </a:stretch>
        </p:blipFill>
        <p:spPr bwMode="auto">
          <a:xfrm>
            <a:off x="428625" y="357188"/>
            <a:ext cx="8143875" cy="5705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srcRect/>
          <a:stretch>
            <a:fillRect/>
          </a:stretch>
        </p:blipFill>
        <p:spPr bwMode="auto">
          <a:xfrm>
            <a:off x="0" y="71462"/>
            <a:ext cx="8929688"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524000" y="0"/>
            <a:ext cx="3833818" cy="685800"/>
          </a:xfrm>
        </p:spPr>
        <p:txBody>
          <a:bodyPr rtlCol="0">
            <a:normAutofit fontScale="90000"/>
          </a:bodyPr>
          <a:lstStyle/>
          <a:p>
            <a:pPr eaLnBrk="1" fontAlgn="auto" hangingPunct="1">
              <a:spcAft>
                <a:spcPts val="0"/>
              </a:spcAft>
              <a:defRPr/>
            </a:pPr>
            <a:r>
              <a:rPr lang="tr-TR" dirty="0" smtClean="0"/>
              <a:t>İçerik</a:t>
            </a:r>
          </a:p>
        </p:txBody>
      </p:sp>
      <p:sp>
        <p:nvSpPr>
          <p:cNvPr id="14339" name="Rectangle 3"/>
          <p:cNvSpPr>
            <a:spLocks noGrp="1" noChangeArrowheads="1"/>
          </p:cNvSpPr>
          <p:nvPr>
            <p:ph idx="1"/>
          </p:nvPr>
        </p:nvSpPr>
        <p:spPr>
          <a:xfrm>
            <a:off x="-285784" y="1500174"/>
            <a:ext cx="5086384" cy="5357826"/>
          </a:xfrm>
        </p:spPr>
        <p:txBody>
          <a:bodyPr lIns="92075" tIns="46038" rIns="92075" bIns="46038"/>
          <a:lstStyle/>
          <a:p>
            <a:pPr marL="666750" lvl="2" indent="-285750" eaLnBrk="1" hangingPunct="1">
              <a:spcBef>
                <a:spcPct val="0"/>
              </a:spcBef>
              <a:buFontTx/>
              <a:buBlip>
                <a:blip r:embed="rId3"/>
              </a:buBlip>
            </a:pPr>
            <a:r>
              <a:rPr kumimoji="1" lang="tr-TR" sz="2800" dirty="0" smtClean="0"/>
              <a:t>3-PUKO Döngüsü</a:t>
            </a:r>
          </a:p>
          <a:p>
            <a:pPr marL="666750" lvl="2" indent="-285750" eaLnBrk="1" hangingPunct="1">
              <a:spcBef>
                <a:spcPct val="0"/>
              </a:spcBef>
              <a:buFontTx/>
              <a:buBlip>
                <a:blip r:embed="rId3"/>
              </a:buBlip>
            </a:pPr>
            <a:r>
              <a:rPr kumimoji="1" lang="tr-TR" sz="2800" dirty="0" smtClean="0"/>
              <a:t>5- Beyin Fırtınası</a:t>
            </a:r>
          </a:p>
          <a:p>
            <a:pPr marL="666750" lvl="2" indent="-285750" eaLnBrk="1" hangingPunct="1">
              <a:spcBef>
                <a:spcPct val="0"/>
              </a:spcBef>
              <a:buFontTx/>
              <a:buBlip>
                <a:blip r:embed="rId3"/>
              </a:buBlip>
            </a:pPr>
            <a:r>
              <a:rPr kumimoji="1" lang="tr-TR" sz="2800" dirty="0" smtClean="0"/>
              <a:t>12-Akış Diyagramı</a:t>
            </a:r>
          </a:p>
          <a:p>
            <a:pPr marL="666750" lvl="2" indent="-285750" eaLnBrk="1" hangingPunct="1">
              <a:spcBef>
                <a:spcPct val="0"/>
              </a:spcBef>
              <a:buFontTx/>
              <a:buBlip>
                <a:blip r:embed="rId3"/>
              </a:buBlip>
            </a:pPr>
            <a:r>
              <a:rPr kumimoji="1" lang="tr-TR" sz="2800" dirty="0" smtClean="0"/>
              <a:t>24-Balık Kılçığı Diyagramı</a:t>
            </a:r>
          </a:p>
          <a:p>
            <a:pPr marL="666750" lvl="2" indent="-285750" eaLnBrk="1" hangingPunct="1">
              <a:spcBef>
                <a:spcPct val="0"/>
              </a:spcBef>
              <a:buBlip>
                <a:blip r:embed="rId3"/>
              </a:buBlip>
            </a:pPr>
            <a:r>
              <a:rPr kumimoji="1" lang="tr-TR" sz="2800" dirty="0" smtClean="0"/>
              <a:t>28-</a:t>
            </a:r>
            <a:r>
              <a:rPr kumimoji="1" lang="tr-TR" sz="2800" dirty="0" err="1" smtClean="0"/>
              <a:t>Histogram</a:t>
            </a:r>
            <a:endParaRPr kumimoji="1" lang="tr-TR" sz="2800" dirty="0" smtClean="0"/>
          </a:p>
          <a:p>
            <a:pPr marL="666750" lvl="2" indent="-285750" eaLnBrk="1" hangingPunct="1">
              <a:spcBef>
                <a:spcPct val="0"/>
              </a:spcBef>
              <a:buBlip>
                <a:blip r:embed="rId3"/>
              </a:buBlip>
            </a:pPr>
            <a:r>
              <a:rPr kumimoji="1" lang="tr-TR" sz="2800" dirty="0" smtClean="0"/>
              <a:t>30-Çetele Diyagramı</a:t>
            </a:r>
          </a:p>
          <a:p>
            <a:pPr marL="666750" lvl="2" indent="-285750" eaLnBrk="1" hangingPunct="1">
              <a:spcBef>
                <a:spcPct val="0"/>
              </a:spcBef>
              <a:buBlip>
                <a:blip r:embed="rId3"/>
              </a:buBlip>
            </a:pPr>
            <a:r>
              <a:rPr kumimoji="1" lang="tr-TR" sz="2800" dirty="0" smtClean="0"/>
              <a:t>32-</a:t>
            </a:r>
            <a:r>
              <a:rPr kumimoji="1" lang="tr-TR" sz="2800" dirty="0" err="1" smtClean="0"/>
              <a:t>Pareto</a:t>
            </a:r>
            <a:r>
              <a:rPr kumimoji="1" lang="tr-TR" sz="2800" dirty="0" smtClean="0"/>
              <a:t> Analizi Diyagram</a:t>
            </a:r>
          </a:p>
          <a:p>
            <a:pPr marL="666750" lvl="2" indent="-285750" eaLnBrk="1" hangingPunct="1">
              <a:spcBef>
                <a:spcPct val="0"/>
              </a:spcBef>
              <a:buFontTx/>
              <a:buBlip>
                <a:blip r:embed="rId3"/>
              </a:buBlip>
            </a:pPr>
            <a:r>
              <a:rPr kumimoji="1" lang="tr-TR" sz="2800" dirty="0" smtClean="0"/>
              <a:t>42- Kontrol (Kartları) Şeması</a:t>
            </a:r>
          </a:p>
          <a:p>
            <a:pPr marL="666750" lvl="2" indent="-285750" eaLnBrk="1" hangingPunct="1">
              <a:spcBef>
                <a:spcPct val="0"/>
              </a:spcBef>
              <a:buFontTx/>
              <a:buBlip>
                <a:blip r:embed="rId3"/>
              </a:buBlip>
            </a:pPr>
            <a:r>
              <a:rPr kumimoji="1" lang="tr-TR" sz="2800" dirty="0" smtClean="0"/>
              <a:t>46-Dağılım (Yayılma)Diyagramı</a:t>
            </a:r>
          </a:p>
          <a:p>
            <a:pPr marL="666750" lvl="2" indent="-285750" eaLnBrk="1" hangingPunct="1">
              <a:spcBef>
                <a:spcPct val="0"/>
              </a:spcBef>
              <a:buFontTx/>
              <a:buNone/>
            </a:pPr>
            <a:endParaRPr kumimoji="1" lang="tr-TR" sz="2800" dirty="0" smtClean="0"/>
          </a:p>
          <a:p>
            <a:pPr marL="666750" lvl="2" indent="-285750" eaLnBrk="1" hangingPunct="1">
              <a:spcBef>
                <a:spcPct val="0"/>
              </a:spcBef>
              <a:buFontTx/>
              <a:buNone/>
            </a:pPr>
            <a:endParaRPr kumimoji="1" lang="tr-TR" sz="2800" dirty="0" smtClean="0"/>
          </a:p>
        </p:txBody>
      </p:sp>
      <p:sp>
        <p:nvSpPr>
          <p:cNvPr id="14340" name="Rectangle 4"/>
          <p:cNvSpPr>
            <a:spLocks noChangeArrowheads="1"/>
          </p:cNvSpPr>
          <p:nvPr/>
        </p:nvSpPr>
        <p:spPr bwMode="auto">
          <a:xfrm>
            <a:off x="4143372" y="357166"/>
            <a:ext cx="4814886" cy="6684907"/>
          </a:xfrm>
          <a:prstGeom prst="rect">
            <a:avLst/>
          </a:prstGeom>
          <a:noFill/>
          <a:ln w="9525">
            <a:noFill/>
            <a:miter lim="800000"/>
            <a:headEnd/>
            <a:tailEnd/>
          </a:ln>
        </p:spPr>
        <p:txBody>
          <a:bodyPr wrap="square">
            <a:spAutoFit/>
          </a:bodyPr>
          <a:lstStyle/>
          <a:p>
            <a:pPr marL="666750" lvl="2" indent="-285750" eaLnBrk="0" hangingPunct="0">
              <a:lnSpc>
                <a:spcPct val="90000"/>
              </a:lnSpc>
              <a:spcBef>
                <a:spcPct val="0"/>
              </a:spcBef>
              <a:buClrTx/>
              <a:buSzTx/>
              <a:buFontTx/>
              <a:buBlip>
                <a:blip r:embed="rId3"/>
              </a:buBlip>
            </a:pPr>
            <a:r>
              <a:rPr lang="tr-TR" dirty="0" smtClean="0"/>
              <a:t>49- </a:t>
            </a:r>
            <a:r>
              <a:rPr lang="tr-TR" dirty="0" err="1" smtClean="0"/>
              <a:t>Afinite</a:t>
            </a:r>
            <a:r>
              <a:rPr lang="tr-TR" dirty="0" smtClean="0"/>
              <a:t> </a:t>
            </a:r>
            <a:r>
              <a:rPr lang="tr-TR" dirty="0"/>
              <a:t>(Yakınlık) Diyagramı</a:t>
            </a:r>
          </a:p>
          <a:p>
            <a:pPr marL="666750" lvl="2" indent="-285750" eaLnBrk="0" hangingPunct="0">
              <a:lnSpc>
                <a:spcPct val="90000"/>
              </a:lnSpc>
              <a:spcBef>
                <a:spcPct val="0"/>
              </a:spcBef>
              <a:buClrTx/>
              <a:buSzTx/>
              <a:buFontTx/>
              <a:buBlip>
                <a:blip r:embed="rId3"/>
              </a:buBlip>
            </a:pPr>
            <a:r>
              <a:rPr lang="tr-TR" dirty="0" smtClean="0"/>
              <a:t>62- İlişkiler </a:t>
            </a:r>
            <a:r>
              <a:rPr lang="tr-TR" dirty="0"/>
              <a:t>Diyagramı</a:t>
            </a:r>
          </a:p>
          <a:p>
            <a:pPr marL="666750" lvl="2" indent="-285750" eaLnBrk="0" hangingPunct="0">
              <a:lnSpc>
                <a:spcPct val="90000"/>
              </a:lnSpc>
              <a:spcBef>
                <a:spcPct val="0"/>
              </a:spcBef>
              <a:buClrTx/>
              <a:buSzTx/>
              <a:buFontTx/>
              <a:buBlip>
                <a:blip r:embed="rId3"/>
              </a:buBlip>
            </a:pPr>
            <a:r>
              <a:rPr lang="tr-TR" dirty="0" smtClean="0"/>
              <a:t>67- Ağaç </a:t>
            </a:r>
            <a:r>
              <a:rPr lang="tr-TR" dirty="0"/>
              <a:t>Diyagramı</a:t>
            </a:r>
          </a:p>
          <a:p>
            <a:pPr marL="666750" lvl="2" indent="-285750" eaLnBrk="0" hangingPunct="0">
              <a:lnSpc>
                <a:spcPct val="90000"/>
              </a:lnSpc>
              <a:spcBef>
                <a:spcPct val="0"/>
              </a:spcBef>
              <a:buClrTx/>
              <a:buSzTx/>
              <a:buFontTx/>
              <a:buBlip>
                <a:blip r:embed="rId3"/>
              </a:buBlip>
            </a:pPr>
            <a:r>
              <a:rPr lang="tr-TR" dirty="0" smtClean="0"/>
              <a:t>72- Süreç </a:t>
            </a:r>
            <a:r>
              <a:rPr lang="tr-TR" dirty="0"/>
              <a:t>Karar Diyagramı</a:t>
            </a:r>
          </a:p>
          <a:p>
            <a:pPr marL="666750" lvl="2" indent="-285750" eaLnBrk="0" hangingPunct="0">
              <a:lnSpc>
                <a:spcPct val="90000"/>
              </a:lnSpc>
              <a:spcBef>
                <a:spcPct val="0"/>
              </a:spcBef>
              <a:buClrTx/>
              <a:buSzTx/>
              <a:buFontTx/>
              <a:buBlip>
                <a:blip r:embed="rId3"/>
              </a:buBlip>
            </a:pPr>
            <a:r>
              <a:rPr lang="tr-TR" dirty="0"/>
              <a:t>Ok Diyagramı</a:t>
            </a:r>
          </a:p>
          <a:p>
            <a:pPr marL="666750" lvl="2" indent="-285750" eaLnBrk="0" hangingPunct="0">
              <a:lnSpc>
                <a:spcPct val="90000"/>
              </a:lnSpc>
              <a:spcBef>
                <a:spcPct val="0"/>
              </a:spcBef>
              <a:buClrTx/>
              <a:buSzTx/>
              <a:buFontTx/>
              <a:buBlip>
                <a:blip r:embed="rId3"/>
              </a:buBlip>
            </a:pPr>
            <a:r>
              <a:rPr lang="tr-TR" dirty="0" smtClean="0"/>
              <a:t>77- Kuvvet </a:t>
            </a:r>
            <a:r>
              <a:rPr lang="tr-TR" dirty="0"/>
              <a:t>Alan Analizi</a:t>
            </a:r>
          </a:p>
          <a:p>
            <a:pPr marL="666750" lvl="2" indent="-285750" eaLnBrk="0" hangingPunct="0">
              <a:lnSpc>
                <a:spcPct val="90000"/>
              </a:lnSpc>
              <a:spcBef>
                <a:spcPct val="0"/>
              </a:spcBef>
              <a:buClrTx/>
              <a:buSzTx/>
              <a:buFontTx/>
              <a:buBlip>
                <a:blip r:embed="rId3"/>
              </a:buBlip>
            </a:pPr>
            <a:r>
              <a:rPr lang="tr-TR" dirty="0" smtClean="0"/>
              <a:t>84- GZFE </a:t>
            </a:r>
            <a:r>
              <a:rPr lang="tr-TR" dirty="0"/>
              <a:t>Analizi</a:t>
            </a:r>
          </a:p>
          <a:p>
            <a:pPr marL="666750" lvl="2" indent="-285750" eaLnBrk="0" hangingPunct="0">
              <a:lnSpc>
                <a:spcPct val="90000"/>
              </a:lnSpc>
              <a:spcBef>
                <a:spcPct val="0"/>
              </a:spcBef>
              <a:buClrTx/>
              <a:buSzTx/>
              <a:buFontTx/>
              <a:buBlip>
                <a:blip r:embed="rId3"/>
              </a:buBlip>
            </a:pPr>
            <a:r>
              <a:rPr lang="tr-TR" dirty="0" smtClean="0"/>
              <a:t>88- Nominal </a:t>
            </a:r>
            <a:r>
              <a:rPr lang="tr-TR" dirty="0"/>
              <a:t>Grup </a:t>
            </a:r>
            <a:r>
              <a:rPr lang="tr-TR" dirty="0" smtClean="0"/>
              <a:t>Tekniği</a:t>
            </a:r>
          </a:p>
          <a:p>
            <a:pPr marL="666750" lvl="2" indent="-285750" eaLnBrk="0" hangingPunct="0">
              <a:lnSpc>
                <a:spcPct val="90000"/>
              </a:lnSpc>
              <a:spcBef>
                <a:spcPct val="0"/>
              </a:spcBef>
              <a:buClrTx/>
              <a:buSzTx/>
              <a:buBlip>
                <a:blip r:embed="rId3"/>
              </a:buBlip>
            </a:pPr>
            <a:r>
              <a:rPr lang="tr-TR" dirty="0" smtClean="0"/>
              <a:t>98- Matris Diyagramları</a:t>
            </a:r>
          </a:p>
          <a:p>
            <a:pPr marL="666750" lvl="2" indent="-285750" eaLnBrk="0" hangingPunct="0">
              <a:lnSpc>
                <a:spcPct val="90000"/>
              </a:lnSpc>
              <a:spcBef>
                <a:spcPct val="0"/>
              </a:spcBef>
              <a:buClrTx/>
              <a:buSzTx/>
              <a:buBlip>
                <a:blip r:embed="rId3"/>
              </a:buBlip>
            </a:pPr>
            <a:r>
              <a:rPr lang="tr-TR" dirty="0" smtClean="0"/>
              <a:t>99- Matris Veri Analizi</a:t>
            </a:r>
            <a:endParaRPr lang="tr-TR" dirty="0"/>
          </a:p>
          <a:p>
            <a:pPr marL="666750" lvl="2" indent="-285750" eaLnBrk="0" hangingPunct="0">
              <a:lnSpc>
                <a:spcPct val="90000"/>
              </a:lnSpc>
              <a:spcBef>
                <a:spcPct val="0"/>
              </a:spcBef>
              <a:buClrTx/>
              <a:buSzTx/>
              <a:buFontTx/>
              <a:buBlip>
                <a:blip r:embed="rId3"/>
              </a:buBlip>
            </a:pPr>
            <a:r>
              <a:rPr lang="tr-TR" dirty="0" err="1"/>
              <a:t>Delphi</a:t>
            </a:r>
            <a:r>
              <a:rPr lang="tr-TR" dirty="0"/>
              <a:t> Tekniği</a:t>
            </a:r>
          </a:p>
          <a:p>
            <a:pPr marL="666750" lvl="2" indent="-285750" eaLnBrk="0" hangingPunct="0">
              <a:lnSpc>
                <a:spcPct val="90000"/>
              </a:lnSpc>
              <a:spcBef>
                <a:spcPct val="0"/>
              </a:spcBef>
              <a:buClrTx/>
              <a:buSzTx/>
              <a:buFontTx/>
              <a:buBlip>
                <a:blip r:embed="rId3"/>
              </a:buBlip>
            </a:pPr>
            <a:r>
              <a:rPr lang="tr-TR" dirty="0"/>
              <a:t>Yönetim ve Planlama Uygulama </a:t>
            </a:r>
            <a:r>
              <a:rPr lang="tr-TR" dirty="0" smtClean="0"/>
              <a:t>Tekniği</a:t>
            </a:r>
          </a:p>
          <a:p>
            <a:pPr marL="666750" lvl="2" indent="-285750" eaLnBrk="0" hangingPunct="0">
              <a:lnSpc>
                <a:spcPct val="90000"/>
              </a:lnSpc>
              <a:spcBef>
                <a:spcPct val="0"/>
              </a:spcBef>
              <a:buClrTx/>
              <a:buSzTx/>
              <a:buFontTx/>
              <a:buBlip>
                <a:blip r:embed="rId3"/>
              </a:buBlip>
            </a:pPr>
            <a:r>
              <a:rPr lang="tr-TR" dirty="0" smtClean="0"/>
              <a:t>105- Altı Şapkalı Düşünme </a:t>
            </a:r>
            <a:r>
              <a:rPr lang="tr-TR" dirty="0" err="1" smtClean="0"/>
              <a:t>Tekbiği</a:t>
            </a:r>
            <a:endParaRPr lang="tr-TR" dirty="0"/>
          </a:p>
          <a:p>
            <a:pPr marL="666750" lvl="2" indent="-285750" eaLnBrk="0" hangingPunct="0">
              <a:lnSpc>
                <a:spcPct val="90000"/>
              </a:lnSpc>
              <a:spcBef>
                <a:spcPct val="0"/>
              </a:spcBef>
              <a:buClrTx/>
              <a:buSzTx/>
              <a:buFontTx/>
              <a:buNone/>
            </a:pPr>
            <a:endParaRPr lang="tr-TR"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1435100" y="274638"/>
            <a:ext cx="7499350" cy="1143000"/>
          </a:xfrm>
        </p:spPr>
        <p:txBody>
          <a:bodyPr>
            <a:noAutofit/>
          </a:bodyPr>
          <a:lstStyle/>
          <a:p>
            <a:pPr fontAlgn="auto">
              <a:spcAft>
                <a:spcPts val="0"/>
              </a:spcAft>
              <a:defRPr/>
            </a:pPr>
            <a:r>
              <a:rPr lang="tr-TR" sz="2800" dirty="0" smtClean="0">
                <a:solidFill>
                  <a:schemeClr val="tx2">
                    <a:satMod val="130000"/>
                  </a:schemeClr>
                </a:solidFill>
              </a:rPr>
              <a:t>tahsis diyagramı/haritası-her bir bölümün sorumluluğunu net olarak ortaya koymada kullanılır</a:t>
            </a:r>
            <a:endParaRPr lang="tr-TR" sz="2800" dirty="0">
              <a:solidFill>
                <a:schemeClr val="tx2">
                  <a:satMod val="130000"/>
                </a:schemeClr>
              </a:solidFill>
            </a:endParaRPr>
          </a:p>
        </p:txBody>
      </p:sp>
      <p:pic>
        <p:nvPicPr>
          <p:cNvPr id="31747" name="Picture 2"/>
          <p:cNvPicPr>
            <a:picLocks noChangeAspect="1" noChangeArrowheads="1"/>
          </p:cNvPicPr>
          <p:nvPr/>
        </p:nvPicPr>
        <p:blipFill>
          <a:blip r:embed="rId2"/>
          <a:srcRect/>
          <a:stretch>
            <a:fillRect/>
          </a:stretch>
        </p:blipFill>
        <p:spPr bwMode="auto">
          <a:xfrm>
            <a:off x="142844" y="71438"/>
            <a:ext cx="8858280" cy="66437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428596" y="357166"/>
            <a:ext cx="8434387" cy="1357314"/>
          </a:xfrm>
        </p:spPr>
        <p:txBody>
          <a:bodyPr>
            <a:normAutofit fontScale="90000"/>
          </a:bodyPr>
          <a:lstStyle/>
          <a:p>
            <a:pPr fontAlgn="auto">
              <a:spcAft>
                <a:spcPts val="0"/>
              </a:spcAft>
              <a:defRPr/>
            </a:pPr>
            <a:r>
              <a:rPr lang="tr-TR" sz="4000" dirty="0" smtClean="0">
                <a:solidFill>
                  <a:schemeClr val="tx2">
                    <a:satMod val="130000"/>
                  </a:schemeClr>
                </a:solidFill>
              </a:rPr>
              <a:t>Hiyerarşik süreç haritası-detaya boğulmamak ve adımların sayısını azaltmak için kullanılır</a:t>
            </a:r>
            <a:endParaRPr lang="tr-TR" sz="4000" dirty="0">
              <a:solidFill>
                <a:schemeClr val="tx2">
                  <a:satMod val="130000"/>
                </a:schemeClr>
              </a:solidFill>
            </a:endParaRPr>
          </a:p>
        </p:txBody>
      </p:sp>
      <p:sp>
        <p:nvSpPr>
          <p:cNvPr id="32771" name="Text Box 3"/>
          <p:cNvSpPr txBox="1">
            <a:spLocks noChangeArrowheads="1"/>
          </p:cNvSpPr>
          <p:nvPr/>
        </p:nvSpPr>
        <p:spPr bwMode="auto">
          <a:xfrm>
            <a:off x="2051050" y="1989138"/>
            <a:ext cx="4897438" cy="523875"/>
          </a:xfrm>
          <a:prstGeom prst="rect">
            <a:avLst/>
          </a:prstGeom>
          <a:noFill/>
          <a:ln w="9525">
            <a:noFill/>
            <a:miter lim="800000"/>
            <a:headEnd/>
            <a:tailEnd/>
          </a:ln>
        </p:spPr>
        <p:txBody>
          <a:bodyPr>
            <a:spAutoFit/>
          </a:bodyPr>
          <a:lstStyle/>
          <a:p>
            <a:pPr>
              <a:spcBef>
                <a:spcPct val="50000"/>
              </a:spcBef>
            </a:pPr>
            <a:r>
              <a:rPr lang="tr-TR" dirty="0"/>
              <a:t>Piknik planlama</a:t>
            </a:r>
          </a:p>
        </p:txBody>
      </p:sp>
      <p:sp>
        <p:nvSpPr>
          <p:cNvPr id="32772" name="Text Box 4"/>
          <p:cNvSpPr txBox="1">
            <a:spLocks noChangeArrowheads="1"/>
          </p:cNvSpPr>
          <p:nvPr/>
        </p:nvSpPr>
        <p:spPr bwMode="auto">
          <a:xfrm>
            <a:off x="1000125" y="2643188"/>
            <a:ext cx="1714500" cy="1108075"/>
          </a:xfrm>
          <a:prstGeom prst="rect">
            <a:avLst/>
          </a:prstGeom>
          <a:noFill/>
          <a:ln w="9525">
            <a:noFill/>
            <a:miter lim="800000"/>
            <a:headEnd/>
            <a:tailEnd/>
          </a:ln>
        </p:spPr>
        <p:txBody>
          <a:bodyPr>
            <a:spAutoFit/>
          </a:bodyPr>
          <a:lstStyle/>
          <a:p>
            <a:pPr>
              <a:spcBef>
                <a:spcPct val="50000"/>
              </a:spcBef>
            </a:pPr>
            <a:r>
              <a:rPr lang="tr-TR" sz="2200"/>
              <a:t>1.Piknik büyüklüğünü belirle</a:t>
            </a:r>
          </a:p>
        </p:txBody>
      </p:sp>
      <p:sp>
        <p:nvSpPr>
          <p:cNvPr id="32773" name="Line 5"/>
          <p:cNvSpPr>
            <a:spLocks noChangeShapeType="1"/>
          </p:cNvSpPr>
          <p:nvPr/>
        </p:nvSpPr>
        <p:spPr bwMode="auto">
          <a:xfrm>
            <a:off x="2916238" y="3213100"/>
            <a:ext cx="647700" cy="0"/>
          </a:xfrm>
          <a:prstGeom prst="line">
            <a:avLst/>
          </a:prstGeom>
          <a:noFill/>
          <a:ln w="9525">
            <a:solidFill>
              <a:schemeClr val="tx1"/>
            </a:solidFill>
            <a:round/>
            <a:headEnd/>
            <a:tailEnd type="triangle" w="med" len="med"/>
          </a:ln>
        </p:spPr>
        <p:txBody>
          <a:bodyPr/>
          <a:lstStyle/>
          <a:p>
            <a:endParaRPr lang="tr-TR"/>
          </a:p>
        </p:txBody>
      </p:sp>
      <p:sp>
        <p:nvSpPr>
          <p:cNvPr id="32774" name="Text Box 6"/>
          <p:cNvSpPr txBox="1">
            <a:spLocks noChangeArrowheads="1"/>
          </p:cNvSpPr>
          <p:nvPr/>
        </p:nvSpPr>
        <p:spPr bwMode="auto">
          <a:xfrm>
            <a:off x="3708400" y="2708275"/>
            <a:ext cx="1368425" cy="1108075"/>
          </a:xfrm>
          <a:prstGeom prst="rect">
            <a:avLst/>
          </a:prstGeom>
          <a:noFill/>
          <a:ln w="9525">
            <a:noFill/>
            <a:miter lim="800000"/>
            <a:headEnd/>
            <a:tailEnd/>
          </a:ln>
        </p:spPr>
        <p:txBody>
          <a:bodyPr>
            <a:spAutoFit/>
          </a:bodyPr>
          <a:lstStyle/>
          <a:p>
            <a:pPr>
              <a:spcBef>
                <a:spcPct val="50000"/>
              </a:spcBef>
            </a:pPr>
            <a:r>
              <a:rPr lang="tr-TR" sz="2200"/>
              <a:t>2.Piknik için yer bul</a:t>
            </a:r>
          </a:p>
        </p:txBody>
      </p:sp>
      <p:sp>
        <p:nvSpPr>
          <p:cNvPr id="32775" name="Line 7"/>
          <p:cNvSpPr>
            <a:spLocks noChangeShapeType="1"/>
          </p:cNvSpPr>
          <p:nvPr/>
        </p:nvSpPr>
        <p:spPr bwMode="auto">
          <a:xfrm>
            <a:off x="5148263" y="3068638"/>
            <a:ext cx="792162" cy="0"/>
          </a:xfrm>
          <a:prstGeom prst="line">
            <a:avLst/>
          </a:prstGeom>
          <a:noFill/>
          <a:ln w="9525">
            <a:solidFill>
              <a:schemeClr val="tx1"/>
            </a:solidFill>
            <a:round/>
            <a:headEnd/>
            <a:tailEnd type="triangle" w="med" len="med"/>
          </a:ln>
        </p:spPr>
        <p:txBody>
          <a:bodyPr/>
          <a:lstStyle/>
          <a:p>
            <a:endParaRPr lang="tr-TR"/>
          </a:p>
        </p:txBody>
      </p:sp>
      <p:sp>
        <p:nvSpPr>
          <p:cNvPr id="32776" name="Text Box 8"/>
          <p:cNvSpPr txBox="1">
            <a:spLocks noChangeArrowheads="1"/>
          </p:cNvSpPr>
          <p:nvPr/>
        </p:nvSpPr>
        <p:spPr bwMode="auto">
          <a:xfrm>
            <a:off x="6084888" y="2708275"/>
            <a:ext cx="1773237" cy="769938"/>
          </a:xfrm>
          <a:prstGeom prst="rect">
            <a:avLst/>
          </a:prstGeom>
          <a:noFill/>
          <a:ln w="9525">
            <a:noFill/>
            <a:miter lim="800000"/>
            <a:headEnd/>
            <a:tailEnd/>
          </a:ln>
        </p:spPr>
        <p:txBody>
          <a:bodyPr>
            <a:spAutoFit/>
          </a:bodyPr>
          <a:lstStyle/>
          <a:p>
            <a:pPr>
              <a:spcBef>
                <a:spcPct val="50000"/>
              </a:spcBef>
            </a:pPr>
            <a:r>
              <a:rPr lang="tr-TR" sz="2200"/>
              <a:t>3.Misafirleri davet et</a:t>
            </a:r>
          </a:p>
        </p:txBody>
      </p:sp>
      <p:sp>
        <p:nvSpPr>
          <p:cNvPr id="32777" name="Line 9"/>
          <p:cNvSpPr>
            <a:spLocks noChangeShapeType="1"/>
          </p:cNvSpPr>
          <p:nvPr/>
        </p:nvSpPr>
        <p:spPr bwMode="auto">
          <a:xfrm>
            <a:off x="1571625" y="3783013"/>
            <a:ext cx="0" cy="431800"/>
          </a:xfrm>
          <a:prstGeom prst="line">
            <a:avLst/>
          </a:prstGeom>
          <a:noFill/>
          <a:ln w="9525">
            <a:solidFill>
              <a:schemeClr val="tx1"/>
            </a:solidFill>
            <a:round/>
            <a:headEnd/>
            <a:tailEnd type="triangle" w="med" len="med"/>
          </a:ln>
        </p:spPr>
        <p:txBody>
          <a:bodyPr/>
          <a:lstStyle/>
          <a:p>
            <a:endParaRPr lang="tr-TR"/>
          </a:p>
        </p:txBody>
      </p:sp>
      <p:sp>
        <p:nvSpPr>
          <p:cNvPr id="32778" name="Text Box 10"/>
          <p:cNvSpPr txBox="1">
            <a:spLocks noChangeArrowheads="1"/>
          </p:cNvSpPr>
          <p:nvPr/>
        </p:nvSpPr>
        <p:spPr bwMode="auto">
          <a:xfrm>
            <a:off x="1331913" y="4076700"/>
            <a:ext cx="1368425" cy="366713"/>
          </a:xfrm>
          <a:prstGeom prst="rect">
            <a:avLst/>
          </a:prstGeom>
          <a:noFill/>
          <a:ln w="9525">
            <a:noFill/>
            <a:miter lim="800000"/>
            <a:headEnd/>
            <a:tailEnd/>
          </a:ln>
        </p:spPr>
        <p:txBody>
          <a:bodyPr>
            <a:spAutoFit/>
          </a:bodyPr>
          <a:lstStyle/>
          <a:p>
            <a:pPr>
              <a:spcBef>
                <a:spcPct val="50000"/>
              </a:spcBef>
            </a:pPr>
            <a:endParaRPr lang="tr-TR"/>
          </a:p>
        </p:txBody>
      </p:sp>
      <p:sp>
        <p:nvSpPr>
          <p:cNvPr id="32779" name="Text Box 11"/>
          <p:cNvSpPr txBox="1">
            <a:spLocks noChangeArrowheads="1"/>
          </p:cNvSpPr>
          <p:nvPr/>
        </p:nvSpPr>
        <p:spPr bwMode="auto">
          <a:xfrm>
            <a:off x="1071563" y="4143375"/>
            <a:ext cx="1368425" cy="1108075"/>
          </a:xfrm>
          <a:prstGeom prst="rect">
            <a:avLst/>
          </a:prstGeom>
          <a:noFill/>
          <a:ln w="9525">
            <a:noFill/>
            <a:miter lim="800000"/>
            <a:headEnd/>
            <a:tailEnd/>
          </a:ln>
        </p:spPr>
        <p:txBody>
          <a:bodyPr>
            <a:spAutoFit/>
          </a:bodyPr>
          <a:lstStyle/>
          <a:p>
            <a:pPr>
              <a:spcBef>
                <a:spcPct val="50000"/>
              </a:spcBef>
            </a:pPr>
            <a:r>
              <a:rPr lang="tr-TR" sz="2200"/>
              <a:t>1.1. Bütçeyi belirle</a:t>
            </a:r>
          </a:p>
        </p:txBody>
      </p:sp>
      <p:sp>
        <p:nvSpPr>
          <p:cNvPr id="32780" name="Line 12"/>
          <p:cNvSpPr>
            <a:spLocks noChangeShapeType="1"/>
          </p:cNvSpPr>
          <p:nvPr/>
        </p:nvSpPr>
        <p:spPr bwMode="auto">
          <a:xfrm>
            <a:off x="1500188" y="5143500"/>
            <a:ext cx="0" cy="431800"/>
          </a:xfrm>
          <a:prstGeom prst="line">
            <a:avLst/>
          </a:prstGeom>
          <a:noFill/>
          <a:ln w="9525">
            <a:solidFill>
              <a:schemeClr val="tx1"/>
            </a:solidFill>
            <a:round/>
            <a:headEnd/>
            <a:tailEnd type="triangle" w="med" len="med"/>
          </a:ln>
        </p:spPr>
        <p:txBody>
          <a:bodyPr/>
          <a:lstStyle/>
          <a:p>
            <a:endParaRPr lang="tr-TR"/>
          </a:p>
        </p:txBody>
      </p:sp>
      <p:sp>
        <p:nvSpPr>
          <p:cNvPr id="32781" name="Text Box 13"/>
          <p:cNvSpPr txBox="1">
            <a:spLocks noChangeArrowheads="1"/>
          </p:cNvSpPr>
          <p:nvPr/>
        </p:nvSpPr>
        <p:spPr bwMode="auto">
          <a:xfrm>
            <a:off x="500063" y="5572125"/>
            <a:ext cx="1954212" cy="769938"/>
          </a:xfrm>
          <a:prstGeom prst="rect">
            <a:avLst/>
          </a:prstGeom>
          <a:noFill/>
          <a:ln w="9525">
            <a:noFill/>
            <a:miter lim="800000"/>
            <a:headEnd/>
            <a:tailEnd/>
          </a:ln>
        </p:spPr>
        <p:txBody>
          <a:bodyPr>
            <a:spAutoFit/>
          </a:bodyPr>
          <a:lstStyle/>
          <a:p>
            <a:pPr>
              <a:spcBef>
                <a:spcPct val="50000"/>
              </a:spcBef>
            </a:pPr>
            <a:r>
              <a:rPr lang="tr-TR" sz="2200" dirty="0"/>
              <a:t>1.2.Misafir listesini belirle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685800" y="1447800"/>
            <a:ext cx="7924800" cy="3810000"/>
          </a:xfrm>
          <a:prstGeom prst="rect">
            <a:avLst/>
          </a:prstGeom>
          <a:noFill/>
          <a:ln w="9525">
            <a:noFill/>
            <a:miter lim="800000"/>
            <a:headEnd/>
            <a:tailEnd/>
          </a:ln>
        </p:spPr>
        <p:txBody>
          <a:bodyPr/>
          <a:lstStyle/>
          <a:p>
            <a:pPr marL="342900" indent="-342900">
              <a:buFontTx/>
              <a:buChar char="•"/>
            </a:pPr>
            <a:r>
              <a:rPr lang="tr-TR" sz="2400"/>
              <a:t>Süreç diyagramlarını/haritalarını tamamlarlar</a:t>
            </a:r>
          </a:p>
          <a:p>
            <a:pPr marL="742950" lvl="1" indent="-285750">
              <a:buFontTx/>
              <a:buChar char="•"/>
            </a:pPr>
            <a:r>
              <a:rPr lang="tr-TR" sz="2400"/>
              <a:t>Faaliyetlerin sırası hakkında detaylar verirler</a:t>
            </a:r>
          </a:p>
          <a:p>
            <a:pPr marL="342900" indent="-342900">
              <a:buFontTx/>
              <a:buChar char="•"/>
            </a:pPr>
            <a:r>
              <a:rPr lang="tr-TR" sz="2400"/>
              <a:t>Dezavantajları</a:t>
            </a:r>
            <a:endParaRPr lang="en-US" sz="2400"/>
          </a:p>
          <a:p>
            <a:pPr marL="742950" lvl="1" indent="-285750">
              <a:buFontTx/>
              <a:buChar char="–"/>
            </a:pPr>
            <a:r>
              <a:rPr lang="tr-TR" sz="2400"/>
              <a:t>Sadece ortalama faaliyet zamanlarını dikkate alırlar</a:t>
            </a:r>
          </a:p>
          <a:p>
            <a:pPr marL="742950" lvl="1" indent="-285750">
              <a:buFontTx/>
              <a:buChar char="–"/>
            </a:pPr>
            <a:r>
              <a:rPr lang="tr-TR" sz="2400"/>
              <a:t>Eğer süreç farklı akışlara sahip farklı varyasyonlara sahipse her bir varyasyon için ayrı ayrı tablo oluşturulmalıdır</a:t>
            </a:r>
            <a:endParaRPr lang="en-US" sz="2400"/>
          </a:p>
          <a:p>
            <a:pPr marL="742950" lvl="1" indent="-285750">
              <a:buFontTx/>
              <a:buChar char="–"/>
            </a:pPr>
            <a:r>
              <a:rPr lang="tr-TR" sz="2400"/>
              <a:t>Paralel faaliyetleri gösteremezler</a:t>
            </a:r>
            <a:endParaRPr lang="en-US" sz="2400"/>
          </a:p>
        </p:txBody>
      </p:sp>
      <p:sp>
        <p:nvSpPr>
          <p:cNvPr id="33795" name="Rectangle 3"/>
          <p:cNvSpPr>
            <a:spLocks noChangeArrowheads="1"/>
          </p:cNvSpPr>
          <p:nvPr/>
        </p:nvSpPr>
        <p:spPr bwMode="auto">
          <a:xfrm>
            <a:off x="685800" y="152400"/>
            <a:ext cx="7772400" cy="914400"/>
          </a:xfrm>
          <a:prstGeom prst="rect">
            <a:avLst/>
          </a:prstGeom>
          <a:noFill/>
          <a:ln w="9525">
            <a:noFill/>
            <a:miter lim="800000"/>
            <a:headEnd/>
            <a:tailEnd/>
          </a:ln>
        </p:spPr>
        <p:txBody>
          <a:bodyPr anchor="ctr"/>
          <a:lstStyle/>
          <a:p>
            <a:pPr algn="ctr"/>
            <a:r>
              <a:rPr lang="tr-TR" sz="3600" b="1">
                <a:solidFill>
                  <a:schemeClr val="tx2"/>
                </a:solidFill>
              </a:rPr>
              <a:t>Süreç faaliyet tabloları</a:t>
            </a:r>
            <a:endParaRPr lang="en-US" sz="3600" b="1">
              <a:solidFill>
                <a:schemeClr val="tx2"/>
              </a:solidFill>
            </a:endParaRPr>
          </a:p>
        </p:txBody>
      </p:sp>
      <p:grpSp>
        <p:nvGrpSpPr>
          <p:cNvPr id="33796" name="Group 4"/>
          <p:cNvGrpSpPr>
            <a:grpSpLocks/>
          </p:cNvGrpSpPr>
          <p:nvPr/>
        </p:nvGrpSpPr>
        <p:grpSpPr bwMode="auto">
          <a:xfrm>
            <a:off x="228600" y="990600"/>
            <a:ext cx="8686800" cy="241300"/>
            <a:chOff x="384" y="625"/>
            <a:chExt cx="4992" cy="151"/>
          </a:xfrm>
        </p:grpSpPr>
        <p:grpSp>
          <p:nvGrpSpPr>
            <p:cNvPr id="33800" name="Group 5"/>
            <p:cNvGrpSpPr>
              <a:grpSpLocks/>
            </p:cNvGrpSpPr>
            <p:nvPr/>
          </p:nvGrpSpPr>
          <p:grpSpPr bwMode="auto">
            <a:xfrm>
              <a:off x="384" y="625"/>
              <a:ext cx="4992" cy="144"/>
              <a:chOff x="384" y="625"/>
              <a:chExt cx="4992" cy="144"/>
            </a:xfrm>
          </p:grpSpPr>
          <p:pic>
            <p:nvPicPr>
              <p:cNvPr id="33802" name="Picture 6" descr="bd15156_"/>
              <p:cNvPicPr>
                <a:picLocks noChangeAspect="1" noChangeArrowheads="1"/>
              </p:cNvPicPr>
              <p:nvPr/>
            </p:nvPicPr>
            <p:blipFill>
              <a:blip r:embed="rId2"/>
              <a:srcRect/>
              <a:stretch>
                <a:fillRect/>
              </a:stretch>
            </p:blipFill>
            <p:spPr bwMode="auto">
              <a:xfrm>
                <a:off x="384" y="625"/>
                <a:ext cx="4992" cy="82"/>
              </a:xfrm>
              <a:prstGeom prst="rect">
                <a:avLst/>
              </a:prstGeom>
              <a:noFill/>
              <a:ln w="9525">
                <a:noFill/>
                <a:miter lim="800000"/>
                <a:headEnd/>
                <a:tailEnd/>
              </a:ln>
            </p:spPr>
          </p:pic>
          <p:pic>
            <p:nvPicPr>
              <p:cNvPr id="33803" name="Picture 7" descr="bd15034_"/>
              <p:cNvPicPr>
                <a:picLocks noChangeAspect="1" noChangeArrowheads="1"/>
              </p:cNvPicPr>
              <p:nvPr/>
            </p:nvPicPr>
            <p:blipFill>
              <a:blip r:embed="rId3"/>
              <a:srcRect/>
              <a:stretch>
                <a:fillRect/>
              </a:stretch>
            </p:blipFill>
            <p:spPr bwMode="auto">
              <a:xfrm>
                <a:off x="384" y="685"/>
                <a:ext cx="4992" cy="84"/>
              </a:xfrm>
              <a:prstGeom prst="rect">
                <a:avLst/>
              </a:prstGeom>
              <a:noFill/>
              <a:ln w="9525">
                <a:noFill/>
                <a:miter lim="800000"/>
                <a:headEnd/>
                <a:tailEnd/>
              </a:ln>
            </p:spPr>
          </p:pic>
        </p:grpSp>
        <p:pic>
          <p:nvPicPr>
            <p:cNvPr id="33801" name="Picture 8" descr="bd21319_"/>
            <p:cNvPicPr>
              <a:picLocks noChangeAspect="1" noChangeArrowheads="1"/>
            </p:cNvPicPr>
            <p:nvPr/>
          </p:nvPicPr>
          <p:blipFill>
            <a:blip r:embed="rId4"/>
            <a:srcRect/>
            <a:stretch>
              <a:fillRect/>
            </a:stretch>
          </p:blipFill>
          <p:spPr bwMode="auto">
            <a:xfrm>
              <a:off x="384" y="728"/>
              <a:ext cx="4992" cy="48"/>
            </a:xfrm>
            <a:prstGeom prst="rect">
              <a:avLst/>
            </a:prstGeom>
            <a:noFill/>
            <a:ln w="9525">
              <a:noFill/>
              <a:miter lim="800000"/>
              <a:headEnd/>
              <a:tailEnd/>
            </a:ln>
          </p:spPr>
        </p:pic>
      </p:grpSp>
      <p:pic>
        <p:nvPicPr>
          <p:cNvPr id="33797" name="Picture 9" descr="pe01981_"/>
          <p:cNvPicPr>
            <a:picLocks noChangeAspect="1" noChangeArrowheads="1"/>
          </p:cNvPicPr>
          <p:nvPr/>
        </p:nvPicPr>
        <p:blipFill>
          <a:blip r:embed="rId5"/>
          <a:srcRect/>
          <a:stretch>
            <a:fillRect/>
          </a:stretch>
        </p:blipFill>
        <p:spPr bwMode="auto">
          <a:xfrm>
            <a:off x="5748338" y="4151313"/>
            <a:ext cx="2328862" cy="2401887"/>
          </a:xfrm>
          <a:prstGeom prst="rect">
            <a:avLst/>
          </a:prstGeom>
          <a:noFill/>
          <a:ln w="9525">
            <a:noFill/>
            <a:miter lim="800000"/>
            <a:headEnd/>
            <a:tailEnd/>
          </a:ln>
        </p:spPr>
      </p:pic>
      <p:pic>
        <p:nvPicPr>
          <p:cNvPr id="33798" name="Picture 10" descr="pe01981_"/>
          <p:cNvPicPr>
            <a:picLocks noChangeAspect="1" noChangeArrowheads="1"/>
          </p:cNvPicPr>
          <p:nvPr/>
        </p:nvPicPr>
        <p:blipFill>
          <a:blip r:embed="rId5"/>
          <a:srcRect/>
          <a:stretch>
            <a:fillRect/>
          </a:stretch>
        </p:blipFill>
        <p:spPr bwMode="auto">
          <a:xfrm>
            <a:off x="3429000" y="4495800"/>
            <a:ext cx="2068513" cy="2133600"/>
          </a:xfrm>
          <a:prstGeom prst="rect">
            <a:avLst/>
          </a:prstGeom>
          <a:noFill/>
          <a:ln w="9525">
            <a:noFill/>
            <a:miter lim="800000"/>
            <a:headEnd/>
            <a:tailEnd/>
          </a:ln>
        </p:spPr>
      </p:pic>
      <p:pic>
        <p:nvPicPr>
          <p:cNvPr id="33799" name="Picture 11" descr="pe01981_"/>
          <p:cNvPicPr>
            <a:picLocks noChangeAspect="1" noChangeArrowheads="1"/>
          </p:cNvPicPr>
          <p:nvPr/>
        </p:nvPicPr>
        <p:blipFill>
          <a:blip r:embed="rId5"/>
          <a:srcRect/>
          <a:stretch>
            <a:fillRect/>
          </a:stretch>
        </p:blipFill>
        <p:spPr bwMode="auto">
          <a:xfrm>
            <a:off x="1295400" y="4724400"/>
            <a:ext cx="1773238" cy="1828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2"/>
          <p:cNvGraphicFramePr>
            <a:graphicFrameLocks noGrp="1"/>
          </p:cNvGraphicFramePr>
          <p:nvPr>
            <p:extLst>
              <p:ext uri="{D42A27DB-BD31-4B8C-83A1-F6EECF244321}">
                <p14:modId xmlns:p14="http://schemas.microsoft.com/office/powerpoint/2010/main" xmlns="" val="2771091648"/>
              </p:ext>
            </p:extLst>
          </p:nvPr>
        </p:nvGraphicFramePr>
        <p:xfrm>
          <a:off x="977900" y="642938"/>
          <a:ext cx="7951818" cy="5714331"/>
        </p:xfrm>
        <a:graphic>
          <a:graphicData uri="http://schemas.openxmlformats.org/drawingml/2006/table">
            <a:tbl>
              <a:tblPr/>
              <a:tblGrid>
                <a:gridCol w="556395"/>
                <a:gridCol w="649128"/>
                <a:gridCol w="861088"/>
                <a:gridCol w="372587"/>
                <a:gridCol w="372586"/>
                <a:gridCol w="372587"/>
                <a:gridCol w="372586"/>
                <a:gridCol w="430544"/>
                <a:gridCol w="3964317"/>
              </a:tblGrid>
              <a:tr h="442532">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tx1"/>
                          </a:solidFill>
                          <a:effectLst/>
                          <a:latin typeface="Arial" pitchFamily="34" charset="0"/>
                        </a:rPr>
                        <a:t>Adım no</a:t>
                      </a:r>
                      <a:endParaRPr kumimoji="0" lang="en-US" sz="1100" b="1" i="0" u="none" strike="noStrike" cap="none" normalizeH="0" baseline="0" dirty="0" smtClean="0">
                        <a:ln>
                          <a:noFill/>
                        </a:ln>
                        <a:solidFill>
                          <a:schemeClr val="tx1"/>
                        </a:solidFill>
                        <a:effectLst/>
                        <a:latin typeface="Arial" pitchFamily="34" charset="0"/>
                      </a:endParaRPr>
                    </a:p>
                  </a:txBody>
                  <a:tcPr anchor="ctr" horzOverflow="overflow">
                    <a:lnL cap="flat">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tx1"/>
                          </a:solidFill>
                          <a:effectLst/>
                          <a:latin typeface="Arial" pitchFamily="34" charset="0"/>
                        </a:rPr>
                        <a:t>süre</a:t>
                      </a:r>
                      <a:r>
                        <a:rPr kumimoji="0" lang="en-US" sz="1100" b="1" i="0" u="none" strike="noStrike" cap="none" normalizeH="0" baseline="0" dirty="0" smtClean="0">
                          <a:ln>
                            <a:noFill/>
                          </a:ln>
                          <a:solidFill>
                            <a:schemeClr val="tx1"/>
                          </a:solidFill>
                          <a:effectLst/>
                          <a:latin typeface="Arial" pitchFamily="34" charset="0"/>
                        </a:rPr>
                        <a:t> (</a:t>
                      </a:r>
                      <a:r>
                        <a:rPr kumimoji="0" lang="tr-TR" sz="1100" b="1" i="0" u="none" strike="noStrike" cap="none" normalizeH="0" baseline="0" dirty="0" err="1" smtClean="0">
                          <a:ln>
                            <a:noFill/>
                          </a:ln>
                          <a:solidFill>
                            <a:schemeClr val="tx1"/>
                          </a:solidFill>
                          <a:effectLst/>
                          <a:latin typeface="Arial" pitchFamily="34" charset="0"/>
                        </a:rPr>
                        <a:t>dak</a:t>
                      </a:r>
                      <a:r>
                        <a:rPr kumimoji="0" lang="en-US" sz="1100" b="1" i="0" u="none" strike="noStrike" cap="none" normalizeH="0" baseline="0" dirty="0" smtClean="0">
                          <a:ln>
                            <a:noFill/>
                          </a:ln>
                          <a:solidFill>
                            <a:schemeClr val="tx1"/>
                          </a:solidFill>
                          <a:effectLst/>
                          <a:latin typeface="Arial" pitchFamily="34" charset="0"/>
                        </a:rPr>
                        <a:t>)</a:t>
                      </a:r>
                    </a:p>
                  </a:txBody>
                  <a:tcPr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tx1"/>
                          </a:solidFill>
                          <a:effectLst/>
                          <a:latin typeface="Arial" pitchFamily="34" charset="0"/>
                        </a:rPr>
                        <a:t>mesafe</a:t>
                      </a:r>
                      <a:r>
                        <a:rPr kumimoji="0" lang="en-US" sz="1100" b="1" i="0" u="none" strike="noStrike" cap="none" normalizeH="0" baseline="0" dirty="0" smtClean="0">
                          <a:ln>
                            <a:noFill/>
                          </a:ln>
                          <a:solidFill>
                            <a:schemeClr val="tx1"/>
                          </a:solidFill>
                          <a:effectLst/>
                          <a:latin typeface="Arial" pitchFamily="34" charset="0"/>
                        </a:rPr>
                        <a:t> (</a:t>
                      </a:r>
                      <a:r>
                        <a:rPr kumimoji="0" lang="tr-TR" sz="1100" b="1" i="0" u="none" strike="noStrike" cap="none" normalizeH="0" baseline="0" dirty="0" smtClean="0">
                          <a:ln>
                            <a:noFill/>
                          </a:ln>
                          <a:solidFill>
                            <a:schemeClr val="tx1"/>
                          </a:solidFill>
                          <a:effectLst/>
                          <a:latin typeface="Arial" pitchFamily="34" charset="0"/>
                        </a:rPr>
                        <a:t>m)</a:t>
                      </a:r>
                      <a:endParaRPr kumimoji="0" lang="en-US" sz="1100" b="1" i="0" u="none" strike="noStrike" cap="none" normalizeH="0" baseline="0" dirty="0" smtClean="0">
                        <a:ln>
                          <a:noFill/>
                        </a:ln>
                        <a:solidFill>
                          <a:schemeClr val="tx1"/>
                        </a:solidFill>
                        <a:effectLst/>
                        <a:latin typeface="Arial" pitchFamily="34" charset="0"/>
                      </a:endParaRPr>
                    </a:p>
                  </a:txBody>
                  <a:tcPr anchor="ctr" horzOverflow="overflow">
                    <a:lnL>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2000" b="1" i="0" u="none" strike="noStrike" cap="none" normalizeH="0" baseline="0" dirty="0" smtClean="0">
                          <a:ln>
                            <a:noFill/>
                          </a:ln>
                          <a:solidFill>
                            <a:schemeClr val="tx1"/>
                          </a:solidFill>
                          <a:effectLst/>
                          <a:latin typeface="Arial" pitchFamily="34" charset="0"/>
                          <a:sym typeface="Wingdings" pitchFamily="2" charset="2"/>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2000" b="1" i="0" u="none" strike="noStrike" cap="none" normalizeH="0" baseline="0" smtClean="0">
                          <a:ln>
                            <a:noFill/>
                          </a:ln>
                          <a:solidFill>
                            <a:schemeClr val="tx1"/>
                          </a:solidFill>
                          <a:effectLst/>
                          <a:latin typeface="Arial" pitchFamily="34" charset="0"/>
                          <a:sym typeface="Wingdings 3" pitchFamily="18" charset="2"/>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2000" b="1" i="0" u="none" strike="noStrike" cap="none" normalizeH="0" baseline="0" dirty="0" smtClean="0">
                          <a:ln>
                            <a:noFill/>
                          </a:ln>
                          <a:solidFill>
                            <a:schemeClr val="tx1"/>
                          </a:solidFill>
                          <a:effectLst/>
                          <a:latin typeface="Arial" pitchFamily="34" charset="0"/>
                          <a:sym typeface="Wingdings" pitchFamily="2" charset="2"/>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2000" b="1" i="0" u="none" strike="noStrike" cap="none" normalizeH="0" baseline="0" smtClean="0">
                          <a:ln>
                            <a:noFill/>
                          </a:ln>
                          <a:solidFill>
                            <a:schemeClr val="tx1"/>
                          </a:solidFill>
                          <a:effectLst/>
                          <a:latin typeface="Arial" pitchFamily="34" charset="0"/>
                          <a:sym typeface="Wingdings 2" pitchFamily="18" charset="2"/>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800" b="1" i="0" u="none" strike="noStrike" cap="none" normalizeH="0" baseline="0" smtClean="0">
                          <a:ln>
                            <a:noFill/>
                          </a:ln>
                          <a:solidFill>
                            <a:schemeClr val="tx1"/>
                          </a:solidFill>
                          <a:effectLst/>
                          <a:latin typeface="Arial" pitchFamily="34" charset="0"/>
                          <a:sym typeface="Wingdings 3" pitchFamily="18" charset="2"/>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tx1"/>
                          </a:solidFill>
                          <a:effectLst/>
                          <a:latin typeface="Arial" pitchFamily="34" charset="0"/>
                        </a:rPr>
                        <a:t>Adım tanımı</a:t>
                      </a:r>
                      <a:endParaRPr kumimoji="0" lang="en-US" sz="1100" b="1" i="0" u="none" strike="noStrike" cap="none" normalizeH="0" baseline="0" dirty="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dirty="0" smtClean="0">
                          <a:ln>
                            <a:noFill/>
                          </a:ln>
                          <a:solidFill>
                            <a:schemeClr val="tx1"/>
                          </a:solidFill>
                          <a:effectLst/>
                          <a:latin typeface="Arial" pitchFamily="34" charset="0"/>
                        </a:rPr>
                        <a:t>	1</a:t>
                      </a:r>
                    </a:p>
                  </a:txBody>
                  <a:tcPr anchor="ctr" horzOverflow="overflow">
                    <a:lnL cap="flat">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dirty="0" smtClean="0">
                          <a:ln>
                            <a:noFill/>
                          </a:ln>
                          <a:solidFill>
                            <a:schemeClr val="bg1"/>
                          </a:solidFill>
                          <a:effectLst/>
                          <a:latin typeface="Arial" pitchFamily="34" charset="0"/>
                        </a:rPr>
                        <a:t>	0.50</a:t>
                      </a:r>
                    </a:p>
                  </a:txBody>
                  <a:tcPr anchor="ctr"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tr-TR" sz="1100" b="1" i="0" u="none" strike="noStrike" cap="none" normalizeH="0" baseline="0" dirty="0" smtClean="0">
                          <a:ln>
                            <a:noFill/>
                          </a:ln>
                          <a:solidFill>
                            <a:schemeClr val="bg1"/>
                          </a:solidFill>
                          <a:effectLst/>
                          <a:latin typeface="Arial" pitchFamily="34" charset="0"/>
                        </a:rPr>
                        <a:t>5</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Hasta Acil servis odasına girer ve görevli masasına yaklaşır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2</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10.00</a:t>
                      </a:r>
                    </a:p>
                  </a:txBody>
                  <a:tcPr anchor="ctr" horzOverflow="overflow">
                    <a:lnL>
                      <a:noFill/>
                    </a:lnL>
                    <a:lnR>
                      <a:noFill/>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en-US" sz="1100" b="1" i="0" u="none" strike="noStrike" cap="none" normalizeH="0" baseline="0" dirty="0" smtClean="0">
                          <a:ln>
                            <a:noFill/>
                          </a:ln>
                          <a:solidFill>
                            <a:schemeClr val="bg1"/>
                          </a:solidFill>
                          <a:effectLst/>
                          <a:latin typeface="Arial" pitchFamily="34" charset="0"/>
                        </a:rPr>
                        <a:t>	</a:t>
                      </a:r>
                    </a:p>
                  </a:txBody>
                  <a:tcPr anchor="ctr" horzOverflow="overflow">
                    <a:lnL>
                      <a:noFill/>
                    </a:lnL>
                    <a:lnR w="19050" cap="flat" cmpd="sng" algn="ctr">
                      <a:solidFill>
                        <a:schemeClr val="tx1"/>
                      </a:solidFill>
                      <a:prstDash val="solid"/>
                      <a:round/>
                      <a:headEnd type="none" w="med" len="med"/>
                      <a:tailEnd type="none" w="med" len="med"/>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Memur  hasta bilgilerini forma doldurur</a:t>
                      </a:r>
                    </a:p>
                  </a:txBody>
                  <a:tcPr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3</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0.75</a:t>
                      </a:r>
                    </a:p>
                  </a:txBody>
                  <a:tcPr anchor="ctr" horzOverflow="overflow">
                    <a:lnL>
                      <a:noFill/>
                    </a:lnL>
                    <a:lnR>
                      <a:noFill/>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tr-TR" sz="1100" b="1" i="0" u="none" strike="noStrike" cap="none" normalizeH="0" baseline="0" dirty="0" smtClean="0">
                          <a:ln>
                            <a:noFill/>
                          </a:ln>
                          <a:solidFill>
                            <a:schemeClr val="bg1"/>
                          </a:solidFill>
                          <a:effectLst/>
                          <a:latin typeface="Arial" pitchFamily="34" charset="0"/>
                        </a:rPr>
                        <a:t>12</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a:noFill/>
                    </a:lnL>
                    <a:lnR w="19050" cap="flat" cmpd="sng" algn="ctr">
                      <a:solidFill>
                        <a:schemeClr val="tx1"/>
                      </a:solidFill>
                      <a:prstDash val="solid"/>
                      <a:round/>
                      <a:headEnd type="none" w="med" len="med"/>
                      <a:tailEnd type="none" w="med" len="med"/>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dirty="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Hemşire hastayı acil </a:t>
                      </a:r>
                      <a:r>
                        <a:rPr kumimoji="0" lang="tr-TR" sz="1100" b="1" i="0" u="none" strike="noStrike" cap="none" normalizeH="0" baseline="0" dirty="0" err="1" smtClean="0">
                          <a:ln>
                            <a:noFill/>
                          </a:ln>
                          <a:solidFill>
                            <a:schemeClr val="bg1"/>
                          </a:solidFill>
                          <a:effectLst/>
                          <a:latin typeface="Arial" pitchFamily="34" charset="0"/>
                        </a:rPr>
                        <a:t>müdahele</a:t>
                      </a:r>
                      <a:r>
                        <a:rPr kumimoji="0" lang="tr-TR" sz="1100" b="1" i="0" u="none" strike="noStrike" cap="none" normalizeH="0" baseline="0" dirty="0" smtClean="0">
                          <a:ln>
                            <a:noFill/>
                          </a:ln>
                          <a:solidFill>
                            <a:schemeClr val="bg1"/>
                          </a:solidFill>
                          <a:effectLst/>
                          <a:latin typeface="Arial" pitchFamily="34" charset="0"/>
                        </a:rPr>
                        <a:t> odasına götürür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4</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3.00</a:t>
                      </a:r>
                    </a:p>
                  </a:txBody>
                  <a:tcPr anchor="ctr" horzOverflow="overflow">
                    <a:lnL>
                      <a:noFill/>
                    </a:lnL>
                    <a:lnR>
                      <a:noFill/>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en-US" sz="1100" b="1" i="0" u="none" strike="noStrike" cap="none" normalizeH="0" baseline="0" dirty="0" smtClean="0">
                          <a:ln>
                            <a:noFill/>
                          </a:ln>
                          <a:solidFill>
                            <a:schemeClr val="bg1"/>
                          </a:solidFill>
                          <a:effectLst/>
                          <a:latin typeface="Arial" pitchFamily="34" charset="0"/>
                        </a:rPr>
                        <a:t>	</a:t>
                      </a:r>
                    </a:p>
                  </a:txBody>
                  <a:tcPr anchor="ctr" horzOverflow="overflow">
                    <a:lnL>
                      <a:noFill/>
                    </a:lnL>
                    <a:lnR w="19050" cap="flat" cmpd="sng" algn="ctr">
                      <a:solidFill>
                        <a:schemeClr val="tx1"/>
                      </a:solidFill>
                      <a:prstDash val="solid"/>
                      <a:round/>
                      <a:headEnd type="none" w="med" len="med"/>
                      <a:tailEnd type="none" w="med" len="med"/>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dirty="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Hemşire yarayı  kontrol eder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5</a:t>
                      </a:r>
                    </a:p>
                  </a:txBody>
                  <a:tcPr anchor="ctr" horzOverflow="overflow">
                    <a:lnL cap="flat">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0.75</a:t>
                      </a:r>
                    </a:p>
                  </a:txBody>
                  <a:tcPr anchor="ctr"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tr-TR" sz="1100" b="1" i="0" u="none" strike="noStrike" cap="none" normalizeH="0" baseline="0" dirty="0" smtClean="0">
                          <a:ln>
                            <a:noFill/>
                          </a:ln>
                          <a:solidFill>
                            <a:schemeClr val="bg1"/>
                          </a:solidFill>
                          <a:effectLst/>
                          <a:latin typeface="Arial" pitchFamily="34" charset="0"/>
                        </a:rPr>
                        <a:t>12</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dirty="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Hasta bekleme odasına geri döner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dirty="0" smtClean="0">
                          <a:ln>
                            <a:noFill/>
                          </a:ln>
                          <a:solidFill>
                            <a:schemeClr val="tx1"/>
                          </a:solidFill>
                          <a:effectLst/>
                          <a:latin typeface="Arial" pitchFamily="34" charset="0"/>
                        </a:rPr>
                        <a:t>	6</a:t>
                      </a:r>
                    </a:p>
                  </a:txBody>
                  <a:tcPr anchor="ctr" horzOverflow="overflow">
                    <a:lnL cap="flat">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1.00</a:t>
                      </a:r>
                    </a:p>
                  </a:txBody>
                  <a:tcPr anchor="ctr"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en-US" sz="1100" b="1" i="0" u="none" strike="noStrike" cap="none" normalizeH="0" baseline="0" dirty="0" smtClean="0">
                          <a:ln>
                            <a:noFill/>
                          </a:ln>
                          <a:solidFill>
                            <a:schemeClr val="bg1"/>
                          </a:solidFill>
                          <a:effectLst/>
                          <a:latin typeface="Arial" pitchFamily="34" charset="0"/>
                        </a:rPr>
                        <a:t>	</a:t>
                      </a:r>
                    </a:p>
                  </a:txBody>
                  <a:tcPr anchor="ctr" horzOverflow="overflow">
                    <a:lnL>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dirty="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Hasta müsait bir yatak için bekler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7</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1.00</a:t>
                      </a:r>
                    </a:p>
                  </a:txBody>
                  <a:tcPr anchor="ctr" horzOverflow="overflow">
                    <a:lnL>
                      <a:noFill/>
                    </a:lnL>
                    <a:lnR>
                      <a:noFill/>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tr-TR" sz="1100" b="1" i="0" u="none" strike="noStrike" cap="none" normalizeH="0" baseline="0" dirty="0" smtClean="0">
                          <a:ln>
                            <a:noFill/>
                          </a:ln>
                          <a:solidFill>
                            <a:schemeClr val="bg1"/>
                          </a:solidFill>
                          <a:effectLst/>
                          <a:latin typeface="Arial" pitchFamily="34" charset="0"/>
                        </a:rPr>
                        <a:t>19</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a:noFill/>
                    </a:lnL>
                    <a:lnR w="19050" cap="flat" cmpd="sng" algn="ctr">
                      <a:solidFill>
                        <a:schemeClr val="tx1"/>
                      </a:solidFill>
                      <a:prstDash val="solid"/>
                      <a:round/>
                      <a:headEnd type="none" w="med" len="med"/>
                      <a:tailEnd type="none" w="med" len="med"/>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dirty="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dirty="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Hasta yatağa gider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8</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4.00</a:t>
                      </a:r>
                    </a:p>
                  </a:txBody>
                  <a:tcPr anchor="ctr" horzOverflow="overflow">
                    <a:lnL>
                      <a:noFill/>
                    </a:lnL>
                    <a:lnR>
                      <a:noFill/>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en-US" sz="1100" b="1" i="0" u="none" strike="noStrike" cap="none" normalizeH="0" baseline="0" dirty="0" smtClean="0">
                          <a:ln>
                            <a:noFill/>
                          </a:ln>
                          <a:solidFill>
                            <a:schemeClr val="bg1"/>
                          </a:solidFill>
                          <a:effectLst/>
                          <a:latin typeface="Arial" pitchFamily="34" charset="0"/>
                        </a:rPr>
                        <a:t>	</a:t>
                      </a:r>
                    </a:p>
                  </a:txBody>
                  <a:tcPr anchor="ctr" horzOverflow="overflow">
                    <a:lnL>
                      <a:noFill/>
                    </a:lnL>
                    <a:lnR w="19050" cap="flat" cmpd="sng" algn="ctr">
                      <a:solidFill>
                        <a:schemeClr val="tx1"/>
                      </a:solidFill>
                      <a:prstDash val="solid"/>
                      <a:round/>
                      <a:headEnd type="none" w="med" len="med"/>
                      <a:tailEnd type="none" w="med" len="med"/>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dirty="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dirty="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Hasta doktoru bekler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9</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5.00</a:t>
                      </a:r>
                    </a:p>
                  </a:txBody>
                  <a:tcPr anchor="ctr" horzOverflow="overflow">
                    <a:lnL>
                      <a:noFill/>
                    </a:lnL>
                    <a:lnR>
                      <a:noFill/>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en-US" sz="1100" b="1" i="0" u="none" strike="noStrike" cap="none" normalizeH="0" baseline="0" dirty="0" smtClean="0">
                          <a:ln>
                            <a:noFill/>
                          </a:ln>
                          <a:solidFill>
                            <a:schemeClr val="bg1"/>
                          </a:solidFill>
                          <a:effectLst/>
                          <a:latin typeface="Arial" pitchFamily="34" charset="0"/>
                        </a:rPr>
                        <a:t>	</a:t>
                      </a:r>
                    </a:p>
                  </a:txBody>
                  <a:tcPr anchor="ctr" horzOverflow="overflow">
                    <a:lnL>
                      <a:noFill/>
                    </a:lnL>
                    <a:lnR w="19050" cap="flat" cmpd="sng" algn="ctr">
                      <a:solidFill>
                        <a:schemeClr val="tx1"/>
                      </a:solidFill>
                      <a:prstDash val="solid"/>
                      <a:round/>
                      <a:headEnd type="none" w="med" len="med"/>
                      <a:tailEnd type="none" w="med" len="med"/>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dirty="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doktor hastayı muayene eder sorular sorar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10</a:t>
                      </a:r>
                    </a:p>
                  </a:txBody>
                  <a:tcPr anchor="ctr" horzOverflow="overflow">
                    <a:lnL cap="flat">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2.00</a:t>
                      </a:r>
                    </a:p>
                  </a:txBody>
                  <a:tcPr anchor="ctr"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tr-TR" sz="1100" b="1" i="0" u="none" strike="noStrike" cap="none" normalizeH="0" baseline="0" dirty="0" smtClean="0">
                          <a:ln>
                            <a:noFill/>
                          </a:ln>
                          <a:solidFill>
                            <a:schemeClr val="bg1"/>
                          </a:solidFill>
                          <a:effectLst/>
                          <a:latin typeface="Arial" pitchFamily="34" charset="0"/>
                        </a:rPr>
                        <a:t>62</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Hasta radyolojiye gider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11</a:t>
                      </a:r>
                    </a:p>
                  </a:txBody>
                  <a:tcPr anchor="ctr" horzOverflow="overflow">
                    <a:lnL cap="flat">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3.00</a:t>
                      </a:r>
                    </a:p>
                  </a:txBody>
                  <a:tcPr anchor="ctr"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en-US" sz="1100" b="1" i="0" u="none" strike="noStrike" cap="none" normalizeH="0" baseline="0" dirty="0" smtClean="0">
                          <a:ln>
                            <a:noFill/>
                          </a:ln>
                          <a:solidFill>
                            <a:schemeClr val="bg1"/>
                          </a:solidFill>
                          <a:effectLst/>
                          <a:latin typeface="Arial" pitchFamily="34" charset="0"/>
                        </a:rPr>
                        <a:t>	</a:t>
                      </a:r>
                    </a:p>
                  </a:txBody>
                  <a:tcPr anchor="ctr" horzOverflow="overflow">
                    <a:lnL>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Teknisyen </a:t>
                      </a:r>
                      <a:r>
                        <a:rPr kumimoji="0" lang="tr-TR" sz="1100" b="1" i="0" u="none" strike="noStrike" cap="none" normalizeH="0" baseline="0" dirty="0" err="1" smtClean="0">
                          <a:ln>
                            <a:noFill/>
                          </a:ln>
                          <a:solidFill>
                            <a:schemeClr val="bg1"/>
                          </a:solidFill>
                          <a:effectLst/>
                          <a:latin typeface="Arial" pitchFamily="34" charset="0"/>
                        </a:rPr>
                        <a:t>rontgen</a:t>
                      </a:r>
                      <a:r>
                        <a:rPr kumimoji="0" lang="tr-TR" sz="1100" b="1" i="0" u="none" strike="noStrike" cap="none" normalizeH="0" baseline="0" dirty="0" smtClean="0">
                          <a:ln>
                            <a:noFill/>
                          </a:ln>
                          <a:solidFill>
                            <a:schemeClr val="bg1"/>
                          </a:solidFill>
                          <a:effectLst/>
                          <a:latin typeface="Arial" pitchFamily="34" charset="0"/>
                        </a:rPr>
                        <a:t> çeker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12</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2.00</a:t>
                      </a:r>
                    </a:p>
                  </a:txBody>
                  <a:tcPr anchor="ctr" horzOverflow="overflow">
                    <a:lnL>
                      <a:noFill/>
                    </a:lnL>
                    <a:lnR>
                      <a:noFill/>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tr-TR" sz="1100" b="1" i="0" u="none" strike="noStrike" cap="none" normalizeH="0" baseline="0" dirty="0" smtClean="0">
                          <a:ln>
                            <a:noFill/>
                          </a:ln>
                          <a:solidFill>
                            <a:schemeClr val="bg1"/>
                          </a:solidFill>
                          <a:effectLst/>
                          <a:latin typeface="Arial" pitchFamily="34" charset="0"/>
                        </a:rPr>
                        <a:t>62</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a:noFill/>
                    </a:lnL>
                    <a:lnR w="19050" cap="flat" cmpd="sng" algn="ctr">
                      <a:solidFill>
                        <a:schemeClr val="tx1"/>
                      </a:solidFill>
                      <a:prstDash val="solid"/>
                      <a:round/>
                      <a:headEnd type="none" w="med" len="med"/>
                      <a:tailEnd type="none" w="med" len="med"/>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Hasta acil servisteki yatağa geri döner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13</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3.00</a:t>
                      </a:r>
                    </a:p>
                  </a:txBody>
                  <a:tcPr anchor="ctr" horzOverflow="overflow">
                    <a:lnL>
                      <a:noFill/>
                    </a:lnL>
                    <a:lnR>
                      <a:noFill/>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en-US" sz="1100" b="1" i="0" u="none" strike="noStrike" cap="none" normalizeH="0" baseline="0" dirty="0" smtClean="0">
                          <a:ln>
                            <a:noFill/>
                          </a:ln>
                          <a:solidFill>
                            <a:schemeClr val="bg1"/>
                          </a:solidFill>
                          <a:effectLst/>
                          <a:latin typeface="Arial" pitchFamily="34" charset="0"/>
                        </a:rPr>
                        <a:t>	</a:t>
                      </a:r>
                    </a:p>
                  </a:txBody>
                  <a:tcPr anchor="ctr" horzOverflow="overflow">
                    <a:lnL>
                      <a:noFill/>
                    </a:lnL>
                    <a:lnR w="19050" cap="flat" cmpd="sng" algn="ctr">
                      <a:solidFill>
                        <a:schemeClr val="tx1"/>
                      </a:solidFill>
                      <a:prstDash val="solid"/>
                      <a:round/>
                      <a:headEnd type="none" w="med" len="med"/>
                      <a:tailEnd type="none" w="med" len="med"/>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Hasta doktoru bekler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solidFill>
                      <a:schemeClr val="accent2"/>
                    </a:solidFill>
                  </a:tcPr>
                </a:tc>
              </a:tr>
              <a:tr h="226902">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14</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2.00</a:t>
                      </a:r>
                    </a:p>
                  </a:txBody>
                  <a:tcPr anchor="ctr" horzOverflow="overflow">
                    <a:lnL>
                      <a:noFill/>
                    </a:lnL>
                    <a:lnR>
                      <a:noFill/>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en-US" sz="1100" b="1" i="0" u="none" strike="noStrike" cap="none" normalizeH="0" baseline="0" dirty="0" smtClean="0">
                          <a:ln>
                            <a:noFill/>
                          </a:ln>
                          <a:solidFill>
                            <a:schemeClr val="bg1"/>
                          </a:solidFill>
                          <a:effectLst/>
                          <a:latin typeface="Arial" pitchFamily="34" charset="0"/>
                        </a:rPr>
                        <a:t>	</a:t>
                      </a:r>
                    </a:p>
                  </a:txBody>
                  <a:tcPr anchor="ctr" horzOverflow="overflow">
                    <a:lnL>
                      <a:noFill/>
                    </a:lnL>
                    <a:lnR w="19050" cap="flat" cmpd="sng" algn="ctr">
                      <a:solidFill>
                        <a:schemeClr val="tx1"/>
                      </a:solidFill>
                      <a:prstDash val="solid"/>
                      <a:round/>
                      <a:headEnd type="none" w="med" len="med"/>
                      <a:tailEnd type="none" w="med" len="med"/>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Doktor teşhis koyar tavsiyelerde bulunur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15</a:t>
                      </a:r>
                    </a:p>
                  </a:txBody>
                  <a:tcPr anchor="ctr" horzOverflow="overflow">
                    <a:lnL cap="flat">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1.00</a:t>
                      </a:r>
                    </a:p>
                  </a:txBody>
                  <a:tcPr anchor="ctr"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tr-TR" sz="1100" b="1" i="0" u="none" strike="noStrike" cap="none" normalizeH="0" baseline="0" dirty="0" smtClean="0">
                          <a:ln>
                            <a:noFill/>
                          </a:ln>
                          <a:solidFill>
                            <a:schemeClr val="bg1"/>
                          </a:solidFill>
                          <a:effectLst/>
                          <a:latin typeface="Arial" pitchFamily="34" charset="0"/>
                        </a:rPr>
                        <a:t>19</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Hasta acildeki masaya geri döner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16</a:t>
                      </a:r>
                    </a:p>
                  </a:txBody>
                  <a:tcPr anchor="ctr" horzOverflow="overflow">
                    <a:lnL cap="flat">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4.00</a:t>
                      </a:r>
                    </a:p>
                  </a:txBody>
                  <a:tcPr anchor="ctr"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en-US" sz="1100" b="1" i="0" u="none" strike="noStrike" cap="none" normalizeH="0" baseline="0" dirty="0" smtClean="0">
                          <a:ln>
                            <a:noFill/>
                          </a:ln>
                          <a:solidFill>
                            <a:schemeClr val="bg1"/>
                          </a:solidFill>
                          <a:effectLst/>
                          <a:latin typeface="Arial" pitchFamily="34" charset="0"/>
                        </a:rPr>
                        <a:t>	</a:t>
                      </a:r>
                    </a:p>
                  </a:txBody>
                  <a:tcPr anchor="ctr" horzOverflow="overflow">
                    <a:lnL>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dirty="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dirty="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Çıkış işlemlerini yapar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17</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2.00</a:t>
                      </a:r>
                    </a:p>
                  </a:txBody>
                  <a:tcPr anchor="ctr" horzOverflow="overflow">
                    <a:lnL>
                      <a:noFill/>
                    </a:lnL>
                    <a:lnR>
                      <a:noFill/>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tr-TR" sz="1100" b="1" i="0" u="none" strike="noStrike" cap="none" normalizeH="0" baseline="0" dirty="0" smtClean="0">
                          <a:ln>
                            <a:noFill/>
                          </a:ln>
                          <a:solidFill>
                            <a:schemeClr val="bg1"/>
                          </a:solidFill>
                          <a:effectLst/>
                          <a:latin typeface="Arial" pitchFamily="34" charset="0"/>
                        </a:rPr>
                        <a:t>56</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a:noFill/>
                    </a:lnL>
                    <a:lnR w="19050" cap="flat" cmpd="sng" algn="ctr">
                      <a:solidFill>
                        <a:schemeClr val="tx1"/>
                      </a:solidFill>
                      <a:prstDash val="solid"/>
                      <a:round/>
                      <a:headEnd type="none" w="med" len="med"/>
                      <a:tailEnd type="none" w="med" len="med"/>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dirty="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Eczaneye yürür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18</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4.00</a:t>
                      </a:r>
                    </a:p>
                  </a:txBody>
                  <a:tcPr anchor="ctr" horzOverflow="overflow">
                    <a:lnL>
                      <a:noFill/>
                    </a:lnL>
                    <a:lnR>
                      <a:noFill/>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en-US" sz="1100" b="1" i="0" u="none" strike="noStrike" cap="none" normalizeH="0" baseline="0" dirty="0" smtClean="0">
                          <a:ln>
                            <a:noFill/>
                          </a:ln>
                          <a:solidFill>
                            <a:schemeClr val="bg1"/>
                          </a:solidFill>
                          <a:effectLst/>
                          <a:latin typeface="Arial" pitchFamily="34" charset="0"/>
                        </a:rPr>
                        <a:t>	</a:t>
                      </a:r>
                    </a:p>
                  </a:txBody>
                  <a:tcPr anchor="ctr" horzOverflow="overflow">
                    <a:lnL>
                      <a:noFill/>
                    </a:lnL>
                    <a:lnR w="19050" cap="flat" cmpd="sng" algn="ctr">
                      <a:solidFill>
                        <a:schemeClr val="tx1"/>
                      </a:solidFill>
                      <a:prstDash val="solid"/>
                      <a:round/>
                      <a:headEnd type="none" w="med" len="med"/>
                      <a:tailEnd type="none" w="med" len="med"/>
                    </a:lnR>
                    <a:lnT>
                      <a:noFill/>
                    </a:lnT>
                    <a:lnB>
                      <a:noFill/>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İlaçları alır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solidFill>
                      <a:schemeClr val="accent2"/>
                    </a:solidFill>
                  </a:tcPr>
                </a:tc>
              </a:tr>
              <a:tr h="272723">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266700" algn="r"/>
                        </a:tabLst>
                      </a:pPr>
                      <a:r>
                        <a:rPr kumimoji="0" lang="en-US" sz="1100" b="1" i="0" u="none" strike="noStrike" cap="none" normalizeH="0" baseline="0" smtClean="0">
                          <a:ln>
                            <a:noFill/>
                          </a:ln>
                          <a:solidFill>
                            <a:schemeClr val="tx1"/>
                          </a:solidFill>
                          <a:effectLst/>
                          <a:latin typeface="Arial" pitchFamily="34" charset="0"/>
                        </a:rPr>
                        <a:t>	19</a:t>
                      </a:r>
                    </a:p>
                  </a:txBody>
                  <a:tcPr anchor="ctr" horzOverflow="overflow">
                    <a:lnL cap="flat">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tab pos="355600" algn="r"/>
                        </a:tabLst>
                      </a:pPr>
                      <a:r>
                        <a:rPr kumimoji="0" lang="en-US" sz="1100" b="1" i="0" u="none" strike="noStrike" cap="none" normalizeH="0" baseline="0" smtClean="0">
                          <a:ln>
                            <a:noFill/>
                          </a:ln>
                          <a:solidFill>
                            <a:schemeClr val="bg1"/>
                          </a:solidFill>
                          <a:effectLst/>
                          <a:latin typeface="Arial" pitchFamily="34" charset="0"/>
                        </a:rPr>
                        <a:t>	1.00</a:t>
                      </a:r>
                    </a:p>
                  </a:txBody>
                  <a:tcPr anchor="ctr"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tab pos="444500" algn="r"/>
                        </a:tabLst>
                      </a:pPr>
                      <a:r>
                        <a:rPr kumimoji="0" lang="tr-TR" sz="1100" b="1" i="0" u="none" strike="noStrike" cap="none" normalizeH="0" baseline="0" dirty="0" smtClean="0">
                          <a:ln>
                            <a:noFill/>
                          </a:ln>
                          <a:solidFill>
                            <a:schemeClr val="bg1"/>
                          </a:solidFill>
                          <a:effectLst/>
                          <a:latin typeface="Arial" pitchFamily="34" charset="0"/>
                        </a:rPr>
                        <a:t>6</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rPr>
                        <a:t>X</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40000"/>
                        </a:spcBef>
                        <a:spcAft>
                          <a:spcPct val="0"/>
                        </a:spcAft>
                        <a:buClr>
                          <a:srgbClr val="B20019"/>
                        </a:buClr>
                        <a:buSzTx/>
                        <a:buFont typeface="Wingdings" pitchFamily="2" charset="2"/>
                        <a:buNone/>
                        <a:tabLst/>
                      </a:pPr>
                      <a:endParaRPr kumimoji="0" lang="tr-TR" sz="1100" b="1" i="0" u="none" strike="noStrike" cap="none" normalizeH="0" baseline="0" smtClean="0">
                        <a:ln>
                          <a:noFill/>
                        </a:ln>
                        <a:solidFill>
                          <a:schemeClr val="tx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40000"/>
                        </a:spcBef>
                        <a:spcAft>
                          <a:spcPct val="0"/>
                        </a:spcAft>
                        <a:buClr>
                          <a:srgbClr val="B20019"/>
                        </a:buClr>
                        <a:buSzTx/>
                        <a:buFont typeface="Wingdings" pitchFamily="2" charset="2"/>
                        <a:buNone/>
                        <a:tabLst/>
                      </a:pPr>
                      <a:r>
                        <a:rPr kumimoji="0" lang="tr-TR" sz="1100" b="1" i="0" u="none" strike="noStrike" cap="none" normalizeH="0" baseline="0" dirty="0" smtClean="0">
                          <a:ln>
                            <a:noFill/>
                          </a:ln>
                          <a:solidFill>
                            <a:schemeClr val="bg1"/>
                          </a:solidFill>
                          <a:effectLst/>
                          <a:latin typeface="Arial" pitchFamily="34" charset="0"/>
                        </a:rPr>
                        <a:t>Binadan ayrılır</a:t>
                      </a:r>
                      <a:endParaRPr kumimoji="0" lang="en-US" sz="1100" b="1" i="0" u="none" strike="noStrike" cap="none" normalizeH="0" baseline="0" dirty="0" smtClean="0">
                        <a:ln>
                          <a:noFill/>
                        </a:ln>
                        <a:solidFill>
                          <a:schemeClr val="bg1"/>
                        </a:solidFill>
                        <a:effectLst/>
                        <a:latin typeface="Arial" pitchFamily="34" charset="0"/>
                      </a:endParaRPr>
                    </a:p>
                  </a:txBody>
                  <a:tcPr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solidFill>
                      <a:schemeClr val="accent2"/>
                    </a:solidFill>
                  </a:tcPr>
                </a:tc>
              </a:tr>
            </a:tbl>
          </a:graphicData>
        </a:graphic>
      </p:graphicFrame>
      <p:sp>
        <p:nvSpPr>
          <p:cNvPr id="35011" name="2 Dikdörtgen"/>
          <p:cNvSpPr>
            <a:spLocks noChangeArrowheads="1"/>
          </p:cNvSpPr>
          <p:nvPr/>
        </p:nvSpPr>
        <p:spPr bwMode="auto">
          <a:xfrm>
            <a:off x="2857500" y="0"/>
            <a:ext cx="3687763" cy="523875"/>
          </a:xfrm>
          <a:prstGeom prst="rect">
            <a:avLst/>
          </a:prstGeom>
          <a:noFill/>
          <a:ln w="9525">
            <a:noFill/>
            <a:miter lim="800000"/>
            <a:headEnd/>
            <a:tailEnd/>
          </a:ln>
        </p:spPr>
        <p:txBody>
          <a:bodyPr wrap="none">
            <a:spAutoFit/>
          </a:bodyPr>
          <a:lstStyle/>
          <a:p>
            <a:pPr algn="ctr">
              <a:buFont typeface="Wingdings" pitchFamily="2" charset="2"/>
              <a:buNone/>
            </a:pPr>
            <a:r>
              <a:rPr lang="tr-TR" b="1">
                <a:solidFill>
                  <a:schemeClr val="tx2"/>
                </a:solidFill>
              </a:rPr>
              <a:t>Süreç faaliyet tabloları</a:t>
            </a:r>
            <a:endParaRPr lang="en-US" b="1">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a:xfrm>
            <a:off x="381000" y="381000"/>
            <a:ext cx="8001000" cy="762000"/>
          </a:xfrm>
        </p:spPr>
        <p:txBody>
          <a:bodyPr/>
          <a:lstStyle/>
          <a:p>
            <a:pPr eaLnBrk="1" hangingPunct="1"/>
            <a:r>
              <a:rPr lang="tr-TR" sz="3600" dirty="0" smtClean="0">
                <a:solidFill>
                  <a:schemeClr val="hlink"/>
                </a:solidFill>
              </a:rPr>
              <a:t>Sebep-Sonuç (Balık Kılçığı)Diyagramı</a:t>
            </a:r>
            <a:endParaRPr lang="tr-TR" sz="3600" dirty="0" smtClean="0"/>
          </a:p>
        </p:txBody>
      </p:sp>
      <p:sp>
        <p:nvSpPr>
          <p:cNvPr id="35843" name="Rectangle 1029"/>
          <p:cNvSpPr>
            <a:spLocks noGrp="1" noChangeArrowheads="1"/>
          </p:cNvSpPr>
          <p:nvPr>
            <p:ph idx="1"/>
          </p:nvPr>
        </p:nvSpPr>
        <p:spPr>
          <a:xfrm>
            <a:off x="609600" y="1295400"/>
            <a:ext cx="8153400" cy="4724400"/>
          </a:xfrm>
        </p:spPr>
        <p:txBody>
          <a:bodyPr/>
          <a:lstStyle/>
          <a:p>
            <a:pPr marL="0" indent="0" algn="just" eaLnBrk="1" hangingPunct="1">
              <a:lnSpc>
                <a:spcPct val="90000"/>
              </a:lnSpc>
              <a:buFont typeface="Wingdings" pitchFamily="2" charset="2"/>
              <a:buNone/>
            </a:pPr>
            <a:r>
              <a:rPr kumimoji="1" lang="tr-TR" b="1" dirty="0" smtClean="0"/>
              <a:t>	Sorunların nedenlerini sistemli bir biçimde araştırmaya yönelik bir yöntemdir. </a:t>
            </a:r>
          </a:p>
          <a:p>
            <a:pPr marL="0" indent="0" algn="just" eaLnBrk="1" hangingPunct="1">
              <a:lnSpc>
                <a:spcPct val="90000"/>
              </a:lnSpc>
              <a:buFont typeface="Wingdings" pitchFamily="2" charset="2"/>
              <a:buNone/>
            </a:pPr>
            <a:endParaRPr kumimoji="1" lang="tr-TR" b="1" dirty="0" smtClean="0"/>
          </a:p>
          <a:p>
            <a:pPr marL="0" indent="0" algn="just" eaLnBrk="1" hangingPunct="1">
              <a:lnSpc>
                <a:spcPct val="90000"/>
              </a:lnSpc>
              <a:buFont typeface="Wingdings" pitchFamily="2" charset="2"/>
              <a:buNone/>
            </a:pPr>
            <a:r>
              <a:rPr kumimoji="1" lang="tr-TR" b="1" dirty="0" smtClean="0"/>
              <a:t>	Bir süreci geliştirmek için süreç ve çıktıları hakkında yeterli ve gerekli bilgiye sahip olmak gerekir. Bu amaca ulaşmak için en önemli araç, sebep-sonuç diyagramıdır.</a:t>
            </a:r>
            <a:endParaRPr kumimoji="1" lang="tr-TR" b="1" u="sng"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026"/>
          <p:cNvSpPr>
            <a:spLocks noGrp="1" noChangeArrowheads="1"/>
          </p:cNvSpPr>
          <p:nvPr>
            <p:ph type="title"/>
          </p:nvPr>
        </p:nvSpPr>
        <p:spPr>
          <a:xfrm>
            <a:off x="381000" y="381000"/>
            <a:ext cx="8001000" cy="762000"/>
          </a:xfrm>
        </p:spPr>
        <p:txBody>
          <a:bodyPr/>
          <a:lstStyle/>
          <a:p>
            <a:pPr eaLnBrk="1" hangingPunct="1"/>
            <a:r>
              <a:rPr lang="tr-TR" sz="3200" smtClean="0"/>
              <a:t>Sebep-Sonuç (Balık Kılçığı)Diyagramı</a:t>
            </a:r>
          </a:p>
        </p:txBody>
      </p:sp>
      <p:sp>
        <p:nvSpPr>
          <p:cNvPr id="35843" name="Rectangle 1027"/>
          <p:cNvSpPr>
            <a:spLocks noGrp="1" noChangeArrowheads="1"/>
          </p:cNvSpPr>
          <p:nvPr>
            <p:ph idx="1"/>
          </p:nvPr>
        </p:nvSpPr>
        <p:spPr>
          <a:xfrm>
            <a:off x="228600" y="1066800"/>
            <a:ext cx="8915400" cy="5386388"/>
          </a:xfrm>
        </p:spPr>
        <p:txBody>
          <a:bodyPr rtlCol="0">
            <a:normAutofit lnSpcReduction="10000"/>
          </a:bodyPr>
          <a:lstStyle/>
          <a:p>
            <a:pPr marL="0" indent="0" algn="just" eaLnBrk="1" fontAlgn="auto" hangingPunct="1">
              <a:lnSpc>
                <a:spcPct val="90000"/>
              </a:lnSpc>
              <a:spcAft>
                <a:spcPts val="0"/>
              </a:spcAft>
              <a:buFont typeface="Wingdings" pitchFamily="2" charset="2"/>
              <a:buNone/>
              <a:defRPr/>
            </a:pPr>
            <a:endParaRPr kumimoji="1" lang="tr-TR" sz="2400" b="1" dirty="0" smtClean="0"/>
          </a:p>
          <a:p>
            <a:pPr marL="0" indent="0" algn="ctr" eaLnBrk="1" fontAlgn="auto" hangingPunct="1">
              <a:lnSpc>
                <a:spcPct val="90000"/>
              </a:lnSpc>
              <a:spcAft>
                <a:spcPts val="0"/>
              </a:spcAft>
              <a:buFont typeface="Wingdings" pitchFamily="2" charset="2"/>
              <a:buNone/>
              <a:defRPr/>
            </a:pPr>
            <a:r>
              <a:rPr kumimoji="1" lang="tr-TR" sz="3000" b="1" u="sng" dirty="0" smtClean="0"/>
              <a:t>UYGULAMA AŞAMALARI:</a:t>
            </a:r>
          </a:p>
          <a:p>
            <a:pPr marL="0" indent="0" algn="just" eaLnBrk="1" fontAlgn="auto" hangingPunct="1">
              <a:lnSpc>
                <a:spcPct val="90000"/>
              </a:lnSpc>
              <a:spcAft>
                <a:spcPts val="0"/>
              </a:spcAft>
              <a:buFont typeface="Wingdings" pitchFamily="2" charset="2"/>
              <a:buNone/>
              <a:defRPr/>
            </a:pPr>
            <a:r>
              <a:rPr kumimoji="1" lang="tr-TR" sz="3000" b="1" dirty="0" smtClean="0"/>
              <a:t>1. Sorunun tespit edilmesi ve tanımlanması. (Kağıdın sağ tarafına kare içerisinde sorunun yazılması)</a:t>
            </a:r>
          </a:p>
          <a:p>
            <a:pPr marL="0" indent="0" algn="just" eaLnBrk="1" fontAlgn="auto" hangingPunct="1">
              <a:lnSpc>
                <a:spcPct val="90000"/>
              </a:lnSpc>
              <a:spcAft>
                <a:spcPts val="0"/>
              </a:spcAft>
              <a:buFont typeface="Wingdings" pitchFamily="2" charset="2"/>
              <a:buNone/>
              <a:defRPr/>
            </a:pPr>
            <a:r>
              <a:rPr kumimoji="1" lang="tr-TR" sz="3000" b="1" dirty="0" smtClean="0"/>
              <a:t>2. Bu soruna neden olabilecek temel nedenler kareler içerisinde yazılarak ana gövdeye bağlanır. Belirlenen diğer sebepler küçük çizgilerle temel çizgilere eklenir.(Temel başlıklar, İnsan, Malzeme, </a:t>
            </a:r>
            <a:r>
              <a:rPr kumimoji="1" lang="tr-TR" sz="3000" b="1" dirty="0" err="1" smtClean="0"/>
              <a:t>Metod</a:t>
            </a:r>
            <a:r>
              <a:rPr kumimoji="1" lang="tr-TR" sz="3000" b="1" dirty="0" smtClean="0"/>
              <a:t>, Makine olarak belirlenir. Çevre, Yönetim vb. de eklenebilir.)</a:t>
            </a:r>
          </a:p>
          <a:p>
            <a:pPr marL="0" indent="0" algn="just" eaLnBrk="1" fontAlgn="auto" hangingPunct="1">
              <a:lnSpc>
                <a:spcPct val="90000"/>
              </a:lnSpc>
              <a:spcAft>
                <a:spcPts val="0"/>
              </a:spcAft>
              <a:buFont typeface="Wingdings" pitchFamily="2" charset="2"/>
              <a:buNone/>
              <a:defRPr/>
            </a:pPr>
            <a:r>
              <a:rPr kumimoji="1" lang="tr-TR" sz="3000" b="1" dirty="0" smtClean="0"/>
              <a:t>3. Beyin fırtınası tekniği ile sebepler bulunmaya çalışılır. </a:t>
            </a:r>
          </a:p>
          <a:p>
            <a:pPr marL="0" indent="0" algn="just" eaLnBrk="1" fontAlgn="auto" hangingPunct="1">
              <a:lnSpc>
                <a:spcPct val="90000"/>
              </a:lnSpc>
              <a:spcAft>
                <a:spcPts val="0"/>
              </a:spcAft>
              <a:buFont typeface="Wingdings" pitchFamily="2" charset="2"/>
              <a:buNone/>
              <a:defRPr/>
            </a:pPr>
            <a:r>
              <a:rPr kumimoji="1" lang="tr-TR" sz="3000" b="1" dirty="0" smtClean="0"/>
              <a:t>4. En önemli sebepler belirlenir.  (Oylama yolu ile).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554" name="AutoShape 2"/>
          <p:cNvCxnSpPr>
            <a:cxnSpLocks noChangeShapeType="1"/>
          </p:cNvCxnSpPr>
          <p:nvPr/>
        </p:nvCxnSpPr>
        <p:spPr bwMode="auto">
          <a:xfrm rot="10800000">
            <a:off x="1357313" y="3286125"/>
            <a:ext cx="6357937" cy="1588"/>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cxnSp>
        <p:nvCxnSpPr>
          <p:cNvPr id="23555" name="AutoShape 3"/>
          <p:cNvCxnSpPr>
            <a:cxnSpLocks noChangeShapeType="1"/>
          </p:cNvCxnSpPr>
          <p:nvPr/>
        </p:nvCxnSpPr>
        <p:spPr bwMode="auto">
          <a:xfrm rot="16200000" flipV="1">
            <a:off x="535782" y="1678781"/>
            <a:ext cx="2000250" cy="1214437"/>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sp>
        <p:nvSpPr>
          <p:cNvPr id="23556" name="Rectangle 4"/>
          <p:cNvSpPr>
            <a:spLocks noChangeArrowheads="1"/>
          </p:cNvSpPr>
          <p:nvPr/>
        </p:nvSpPr>
        <p:spPr bwMode="auto">
          <a:xfrm>
            <a:off x="395536" y="912813"/>
            <a:ext cx="1176089"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tr-TR" sz="1400" b="1" dirty="0">
                <a:latin typeface="Times New Roman" pitchFamily="18" charset="0"/>
                <a:cs typeface="Times New Roman" pitchFamily="18" charset="0"/>
              </a:rPr>
              <a:t>ÇALIŞAN</a:t>
            </a:r>
            <a:endParaRPr lang="tr-TR" altLang="tr-TR" sz="1400" dirty="0"/>
          </a:p>
        </p:txBody>
      </p:sp>
      <p:sp>
        <p:nvSpPr>
          <p:cNvPr id="23557" name="Rectangle 5"/>
          <p:cNvSpPr>
            <a:spLocks noChangeArrowheads="1"/>
          </p:cNvSpPr>
          <p:nvPr/>
        </p:nvSpPr>
        <p:spPr bwMode="auto">
          <a:xfrm>
            <a:off x="1500188" y="1279525"/>
            <a:ext cx="1857375"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Tx/>
              <a:buChar char="•"/>
            </a:pPr>
            <a:r>
              <a:rPr lang="tr-TR" altLang="tr-TR" sz="1600">
                <a:latin typeface="Times New Roman" pitchFamily="18" charset="0"/>
                <a:cs typeface="Times New Roman" pitchFamily="18" charset="0"/>
              </a:rPr>
              <a:t>Alışkanlık</a:t>
            </a:r>
            <a:endParaRPr lang="tr-TR" altLang="tr-TR" sz="1600"/>
          </a:p>
          <a:p>
            <a:pPr>
              <a:buFontTx/>
              <a:buChar char="•"/>
            </a:pPr>
            <a:r>
              <a:rPr lang="tr-TR" altLang="tr-TR" sz="1600">
                <a:latin typeface="Times New Roman" pitchFamily="18" charset="0"/>
                <a:cs typeface="Times New Roman" pitchFamily="18" charset="0"/>
              </a:rPr>
              <a:t>Dikkatsizlik</a:t>
            </a:r>
            <a:endParaRPr lang="tr-TR" altLang="tr-TR" sz="1600"/>
          </a:p>
          <a:p>
            <a:pPr>
              <a:buFontTx/>
              <a:buChar char="•"/>
            </a:pPr>
            <a:r>
              <a:rPr lang="tr-TR" altLang="tr-TR" sz="1600">
                <a:latin typeface="Times New Roman" pitchFamily="18" charset="0"/>
                <a:cs typeface="Times New Roman" pitchFamily="18" charset="0"/>
              </a:rPr>
              <a:t>İş fazlalığı</a:t>
            </a:r>
            <a:endParaRPr lang="tr-TR" altLang="tr-TR" sz="1600"/>
          </a:p>
          <a:p>
            <a:pPr>
              <a:buFontTx/>
              <a:buChar char="•"/>
            </a:pPr>
            <a:r>
              <a:rPr lang="tr-TR" altLang="tr-TR" sz="1600">
                <a:latin typeface="Times New Roman" pitchFamily="18" charset="0"/>
                <a:cs typeface="Times New Roman" pitchFamily="18" charset="0"/>
              </a:rPr>
              <a:t>İhmal </a:t>
            </a:r>
            <a:endParaRPr lang="tr-TR" altLang="tr-TR" sz="1600"/>
          </a:p>
        </p:txBody>
      </p:sp>
      <p:cxnSp>
        <p:nvCxnSpPr>
          <p:cNvPr id="23558" name="AutoShape 6"/>
          <p:cNvCxnSpPr>
            <a:cxnSpLocks noChangeShapeType="1"/>
          </p:cNvCxnSpPr>
          <p:nvPr/>
        </p:nvCxnSpPr>
        <p:spPr bwMode="auto">
          <a:xfrm rot="5400000">
            <a:off x="785813" y="3786187"/>
            <a:ext cx="2357438" cy="1357313"/>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sp>
        <p:nvSpPr>
          <p:cNvPr id="23559" name="Rectangle 7"/>
          <p:cNvSpPr>
            <a:spLocks noChangeArrowheads="1"/>
          </p:cNvSpPr>
          <p:nvPr/>
        </p:nvSpPr>
        <p:spPr bwMode="auto">
          <a:xfrm>
            <a:off x="1214438" y="5699125"/>
            <a:ext cx="107156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tr-TR" sz="1400" b="1">
                <a:latin typeface="Times New Roman" pitchFamily="18" charset="0"/>
                <a:cs typeface="Times New Roman" pitchFamily="18" charset="0"/>
              </a:rPr>
              <a:t>ORTAM</a:t>
            </a:r>
            <a:endParaRPr lang="tr-TR" altLang="tr-TR" sz="1400"/>
          </a:p>
        </p:txBody>
      </p:sp>
      <p:sp>
        <p:nvSpPr>
          <p:cNvPr id="23560" name="23 Dikdörtgen"/>
          <p:cNvSpPr>
            <a:spLocks noChangeArrowheads="1"/>
          </p:cNvSpPr>
          <p:nvPr/>
        </p:nvSpPr>
        <p:spPr bwMode="auto">
          <a:xfrm>
            <a:off x="2143125" y="4214813"/>
            <a:ext cx="2357438" cy="1077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Char char="•"/>
            </a:pPr>
            <a:r>
              <a:rPr lang="tr-TR" altLang="tr-TR" sz="1600">
                <a:latin typeface="Times New Roman" pitchFamily="18" charset="0"/>
                <a:cs typeface="Times New Roman" pitchFamily="18" charset="0"/>
              </a:rPr>
              <a:t>Hazırlık odasının olmaması</a:t>
            </a:r>
          </a:p>
          <a:p>
            <a:pPr eaLnBrk="1" hangingPunct="1">
              <a:buFont typeface="Arial" charset="0"/>
              <a:buChar char="•"/>
            </a:pPr>
            <a:r>
              <a:rPr lang="tr-TR" altLang="tr-TR" sz="1600">
                <a:latin typeface="Times New Roman" pitchFamily="18" charset="0"/>
                <a:cs typeface="Times New Roman" pitchFamily="18" charset="0"/>
              </a:rPr>
              <a:t>Atık kovalarının olmaması</a:t>
            </a:r>
          </a:p>
        </p:txBody>
      </p:sp>
      <p:cxnSp>
        <p:nvCxnSpPr>
          <p:cNvPr id="23561" name="AutoShape 3"/>
          <p:cNvCxnSpPr>
            <a:cxnSpLocks noChangeShapeType="1"/>
          </p:cNvCxnSpPr>
          <p:nvPr/>
        </p:nvCxnSpPr>
        <p:spPr bwMode="auto">
          <a:xfrm rot="16200000" flipV="1">
            <a:off x="2821782" y="1678781"/>
            <a:ext cx="2000250" cy="1214437"/>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sp>
        <p:nvSpPr>
          <p:cNvPr id="23562" name="Rectangle 8"/>
          <p:cNvSpPr>
            <a:spLocks noChangeArrowheads="1"/>
          </p:cNvSpPr>
          <p:nvPr/>
        </p:nvSpPr>
        <p:spPr bwMode="auto">
          <a:xfrm>
            <a:off x="3429000" y="912813"/>
            <a:ext cx="142875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tr-TR" sz="1400" b="1">
                <a:latin typeface="Times New Roman" pitchFamily="18" charset="0"/>
                <a:cs typeface="Times New Roman" pitchFamily="18" charset="0"/>
              </a:rPr>
              <a:t>SİSTEM</a:t>
            </a:r>
            <a:endParaRPr lang="tr-TR" altLang="tr-TR" sz="1400"/>
          </a:p>
        </p:txBody>
      </p:sp>
      <p:sp>
        <p:nvSpPr>
          <p:cNvPr id="23563" name="26 Dikdörtgen"/>
          <p:cNvSpPr>
            <a:spLocks noChangeArrowheads="1"/>
          </p:cNvSpPr>
          <p:nvPr/>
        </p:nvSpPr>
        <p:spPr bwMode="auto">
          <a:xfrm>
            <a:off x="3857625" y="1279525"/>
            <a:ext cx="2357438"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Char char="•"/>
            </a:pPr>
            <a:r>
              <a:rPr lang="tr-TR" altLang="tr-TR" sz="1600">
                <a:latin typeface="Times New Roman" pitchFamily="18" charset="0"/>
                <a:cs typeface="Times New Roman" pitchFamily="18" charset="0"/>
              </a:rPr>
              <a:t>Atık kutusunun uzak olması</a:t>
            </a:r>
          </a:p>
          <a:p>
            <a:pPr eaLnBrk="1" hangingPunct="1">
              <a:buFont typeface="Arial" charset="0"/>
              <a:buChar char="•"/>
            </a:pPr>
            <a:r>
              <a:rPr lang="tr-TR" altLang="tr-TR" sz="1600">
                <a:latin typeface="Times New Roman" pitchFamily="18" charset="0"/>
                <a:cs typeface="Times New Roman" pitchFamily="18" charset="0"/>
              </a:rPr>
              <a:t>Kilit sistemli malzeme</a:t>
            </a:r>
          </a:p>
          <a:p>
            <a:pPr eaLnBrk="1" hangingPunct="1"/>
            <a:r>
              <a:rPr lang="tr-TR" altLang="tr-TR" sz="1600">
                <a:latin typeface="Times New Roman" pitchFamily="18" charset="0"/>
                <a:cs typeface="Times New Roman" pitchFamily="18" charset="0"/>
              </a:rPr>
              <a:t>Eğitim eksikliği</a:t>
            </a:r>
          </a:p>
        </p:txBody>
      </p:sp>
      <p:cxnSp>
        <p:nvCxnSpPr>
          <p:cNvPr id="23564" name="AutoShape 3"/>
          <p:cNvCxnSpPr>
            <a:cxnSpLocks noChangeShapeType="1"/>
          </p:cNvCxnSpPr>
          <p:nvPr/>
        </p:nvCxnSpPr>
        <p:spPr bwMode="auto">
          <a:xfrm rot="16200000" flipV="1">
            <a:off x="5607844" y="1678781"/>
            <a:ext cx="2000250" cy="1214438"/>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sp>
        <p:nvSpPr>
          <p:cNvPr id="23565" name="Rectangle 9"/>
          <p:cNvSpPr>
            <a:spLocks noChangeArrowheads="1"/>
          </p:cNvSpPr>
          <p:nvPr/>
        </p:nvSpPr>
        <p:spPr bwMode="auto">
          <a:xfrm>
            <a:off x="5500688" y="912813"/>
            <a:ext cx="221456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tr-TR" sz="1400" b="1" dirty="0">
                <a:latin typeface="Times New Roman" pitchFamily="18" charset="0"/>
                <a:cs typeface="Times New Roman" pitchFamily="18" charset="0"/>
              </a:rPr>
              <a:t>HASTA VE YAKINI</a:t>
            </a:r>
            <a:endParaRPr lang="tr-TR" altLang="tr-TR" sz="1400" dirty="0"/>
          </a:p>
        </p:txBody>
      </p:sp>
      <p:sp>
        <p:nvSpPr>
          <p:cNvPr id="23566" name="30 Dikdörtgen"/>
          <p:cNvSpPr>
            <a:spLocks noChangeArrowheads="1"/>
          </p:cNvSpPr>
          <p:nvPr/>
        </p:nvSpPr>
        <p:spPr bwMode="auto">
          <a:xfrm>
            <a:off x="6572250" y="1285875"/>
            <a:ext cx="2500313"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Char char="•"/>
            </a:pPr>
            <a:r>
              <a:rPr lang="tr-TR" altLang="tr-TR" sz="1600">
                <a:latin typeface="Times New Roman" pitchFamily="18" charset="0"/>
                <a:cs typeface="Times New Roman" pitchFamily="18" charset="0"/>
              </a:rPr>
              <a:t>Bilgilendirme</a:t>
            </a:r>
          </a:p>
          <a:p>
            <a:pPr eaLnBrk="1" hangingPunct="1">
              <a:buFont typeface="Arial" charset="0"/>
              <a:buChar char="•"/>
            </a:pPr>
            <a:r>
              <a:rPr lang="tr-TR" altLang="tr-TR" sz="1600">
                <a:latin typeface="Times New Roman" pitchFamily="18" charset="0"/>
                <a:cs typeface="Times New Roman" pitchFamily="18" charset="0"/>
              </a:rPr>
              <a:t>Poliklinik çöplerine iğne atma uyarı yazısı</a:t>
            </a:r>
          </a:p>
        </p:txBody>
      </p:sp>
      <p:cxnSp>
        <p:nvCxnSpPr>
          <p:cNvPr id="23567" name="AutoShape 6"/>
          <p:cNvCxnSpPr>
            <a:cxnSpLocks noChangeShapeType="1"/>
          </p:cNvCxnSpPr>
          <p:nvPr/>
        </p:nvCxnSpPr>
        <p:spPr bwMode="auto">
          <a:xfrm rot="5400000">
            <a:off x="3857625" y="3857626"/>
            <a:ext cx="2357437" cy="1357312"/>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sp>
        <p:nvSpPr>
          <p:cNvPr id="23568" name="32 Dikdörtgen"/>
          <p:cNvSpPr>
            <a:spLocks noChangeArrowheads="1"/>
          </p:cNvSpPr>
          <p:nvPr/>
        </p:nvSpPr>
        <p:spPr bwMode="auto">
          <a:xfrm>
            <a:off x="4286250" y="5786438"/>
            <a:ext cx="1135063"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tr-TR" sz="1400" b="1">
                <a:latin typeface="Times New Roman" pitchFamily="18" charset="0"/>
                <a:cs typeface="Times New Roman" pitchFamily="18" charset="0"/>
              </a:rPr>
              <a:t>MALZEME</a:t>
            </a:r>
            <a:endParaRPr lang="tr-TR" altLang="tr-TR" sz="1400">
              <a:latin typeface="Times New Roman" pitchFamily="18" charset="0"/>
              <a:cs typeface="Times New Roman" pitchFamily="18" charset="0"/>
            </a:endParaRPr>
          </a:p>
        </p:txBody>
      </p:sp>
      <p:sp>
        <p:nvSpPr>
          <p:cNvPr id="23569" name="33 Dikdörtgen"/>
          <p:cNvSpPr>
            <a:spLocks noChangeArrowheads="1"/>
          </p:cNvSpPr>
          <p:nvPr/>
        </p:nvSpPr>
        <p:spPr bwMode="auto">
          <a:xfrm>
            <a:off x="5286375" y="4214813"/>
            <a:ext cx="3000375" cy="1077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Char char="•"/>
            </a:pPr>
            <a:r>
              <a:rPr lang="tr-TR" altLang="tr-TR" sz="1600">
                <a:latin typeface="Times New Roman" pitchFamily="18" charset="0"/>
                <a:cs typeface="Times New Roman" pitchFamily="18" charset="0"/>
              </a:rPr>
              <a:t>İğne uçları</a:t>
            </a:r>
          </a:p>
          <a:p>
            <a:pPr eaLnBrk="1" hangingPunct="1">
              <a:buFont typeface="Arial" charset="0"/>
              <a:buChar char="•"/>
            </a:pPr>
            <a:r>
              <a:rPr lang="tr-TR" altLang="tr-TR" sz="1600">
                <a:latin typeface="Times New Roman" pitchFamily="18" charset="0"/>
                <a:cs typeface="Times New Roman" pitchFamily="18" charset="0"/>
              </a:rPr>
              <a:t>Taşıma (pansuman) tepsisinin uygun olmaması</a:t>
            </a:r>
          </a:p>
          <a:p>
            <a:pPr eaLnBrk="1" hangingPunct="1">
              <a:buFont typeface="Arial" charset="0"/>
              <a:buChar char="•"/>
            </a:pPr>
            <a:r>
              <a:rPr lang="tr-TR" altLang="tr-TR" sz="1600">
                <a:latin typeface="Times New Roman" pitchFamily="18" charset="0"/>
                <a:cs typeface="Times New Roman" pitchFamily="18" charset="0"/>
              </a:rPr>
              <a:t>Eldivenin uygun olmaması</a:t>
            </a:r>
          </a:p>
        </p:txBody>
      </p:sp>
      <p:sp>
        <p:nvSpPr>
          <p:cNvPr id="23570" name="Rectangle 10"/>
          <p:cNvSpPr>
            <a:spLocks noChangeArrowheads="1"/>
          </p:cNvSpPr>
          <p:nvPr/>
        </p:nvSpPr>
        <p:spPr bwMode="auto">
          <a:xfrm>
            <a:off x="7858125" y="2970213"/>
            <a:ext cx="1143000" cy="522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None/>
            </a:pPr>
            <a:r>
              <a:rPr lang="tr-TR" altLang="tr-TR" sz="1400" b="1" dirty="0">
                <a:latin typeface="Times New Roman" pitchFamily="18" charset="0"/>
                <a:cs typeface="Times New Roman" pitchFamily="18" charset="0"/>
              </a:rPr>
              <a:t>İĞNE BATMASI</a:t>
            </a:r>
            <a:endParaRPr lang="tr-TR" altLang="tr-TR" sz="1400" dirty="0"/>
          </a:p>
        </p:txBody>
      </p:sp>
    </p:spTree>
    <p:extLst>
      <p:ext uri="{BB962C8B-B14F-4D97-AF65-F5344CB8AC3E}">
        <p14:creationId xmlns:p14="http://schemas.microsoft.com/office/powerpoint/2010/main" xmlns="" val="39078951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a:srcRect/>
          <a:stretch>
            <a:fillRect/>
          </a:stretch>
        </p:blipFill>
        <p:spPr bwMode="auto">
          <a:xfrm>
            <a:off x="285750" y="838200"/>
            <a:ext cx="8715375" cy="5805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1066800" y="457200"/>
            <a:ext cx="7162800" cy="762000"/>
          </a:xfrm>
        </p:spPr>
        <p:txBody>
          <a:bodyPr/>
          <a:lstStyle/>
          <a:p>
            <a:pPr eaLnBrk="1" hangingPunct="1"/>
            <a:r>
              <a:rPr lang="tr-TR" sz="3600" smtClean="0">
                <a:solidFill>
                  <a:schemeClr val="hlink"/>
                </a:solidFill>
              </a:rPr>
              <a:t>HİSTOGRAM</a:t>
            </a:r>
            <a:endParaRPr lang="tr-TR" sz="3600" smtClean="0"/>
          </a:p>
        </p:txBody>
      </p:sp>
      <p:sp>
        <p:nvSpPr>
          <p:cNvPr id="4100" name="Rectangle 3"/>
          <p:cNvSpPr>
            <a:spLocks noGrp="1" noChangeArrowheads="1"/>
          </p:cNvSpPr>
          <p:nvPr>
            <p:ph idx="1"/>
          </p:nvPr>
        </p:nvSpPr>
        <p:spPr>
          <a:xfrm>
            <a:off x="304800" y="762000"/>
            <a:ext cx="8839200" cy="914400"/>
          </a:xfrm>
        </p:spPr>
        <p:txBody>
          <a:bodyPr rtlCol="0">
            <a:normAutofit fontScale="92500" lnSpcReduction="20000"/>
          </a:bodyPr>
          <a:lstStyle/>
          <a:p>
            <a:pPr marL="0" indent="0" algn="just" eaLnBrk="1" fontAlgn="auto" hangingPunct="1">
              <a:spcBef>
                <a:spcPct val="0"/>
              </a:spcBef>
              <a:spcAft>
                <a:spcPts val="0"/>
              </a:spcAft>
              <a:buFontTx/>
              <a:buNone/>
              <a:defRPr/>
            </a:pPr>
            <a:endParaRPr kumimoji="1" lang="tr-TR" sz="2400" b="1" dirty="0" smtClean="0">
              <a:latin typeface="Arial" charset="0"/>
            </a:endParaRPr>
          </a:p>
          <a:p>
            <a:pPr marL="0" indent="0" algn="just" eaLnBrk="1" fontAlgn="auto" hangingPunct="1">
              <a:spcBef>
                <a:spcPct val="0"/>
              </a:spcBef>
              <a:spcAft>
                <a:spcPts val="0"/>
              </a:spcAft>
              <a:buFontTx/>
              <a:buNone/>
              <a:defRPr/>
            </a:pPr>
            <a:r>
              <a:rPr kumimoji="1" lang="tr-TR" sz="2400" b="1" dirty="0" smtClean="0">
                <a:latin typeface="Arial" charset="0"/>
              </a:rPr>
              <a:t>Sayısal verilerin sütun şema olarak ve bir ölçümün frekans dağılımının görüntülenmesidir.</a:t>
            </a:r>
          </a:p>
        </p:txBody>
      </p:sp>
      <p:graphicFrame>
        <p:nvGraphicFramePr>
          <p:cNvPr id="3074" name="Object 4"/>
          <p:cNvGraphicFramePr>
            <a:graphicFrameLocks noChangeAspect="1"/>
          </p:cNvGraphicFramePr>
          <p:nvPr/>
        </p:nvGraphicFramePr>
        <p:xfrm>
          <a:off x="228600" y="1954213"/>
          <a:ext cx="8610600" cy="4903787"/>
        </p:xfrm>
        <a:graphic>
          <a:graphicData uri="http://schemas.openxmlformats.org/presentationml/2006/ole">
            <p:oleObj spid="_x0000_s3091" name="Photo Editor Photo" r:id="rId3" imgW="4200000" imgH="2895238" progId="">
              <p:embed/>
            </p:oleObj>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a:srcRect/>
          <a:stretch>
            <a:fillRect/>
          </a:stretch>
        </p:blipFill>
        <p:spPr bwMode="auto">
          <a:xfrm>
            <a:off x="144463" y="144463"/>
            <a:ext cx="7856537" cy="5999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0" y="642918"/>
            <a:ext cx="4143372" cy="3429024"/>
          </a:xfrm>
        </p:spPr>
        <p:txBody>
          <a:bodyPr/>
          <a:lstStyle/>
          <a:p>
            <a:pPr eaLnBrk="1" hangingPunct="1"/>
            <a:r>
              <a:rPr lang="tr-TR" sz="4000" dirty="0" smtClean="0">
                <a:solidFill>
                  <a:schemeClr val="hlink"/>
                </a:solidFill>
              </a:rPr>
              <a:t>SÜREÇ YÖNETİMİ DÖNGÜSÜ- PUKO DÖNGÜSÜ</a:t>
            </a:r>
            <a:endParaRPr lang="tr-TR" sz="4000" dirty="0" smtClean="0"/>
          </a:p>
        </p:txBody>
      </p:sp>
      <p:graphicFrame>
        <p:nvGraphicFramePr>
          <p:cNvPr id="1026" name="Object 3"/>
          <p:cNvGraphicFramePr>
            <a:graphicFrameLocks noGrp="1" noChangeAspect="1"/>
          </p:cNvGraphicFramePr>
          <p:nvPr>
            <p:ph idx="1"/>
          </p:nvPr>
        </p:nvGraphicFramePr>
        <p:xfrm>
          <a:off x="4071934" y="142852"/>
          <a:ext cx="4935308" cy="4286256"/>
        </p:xfrm>
        <a:graphic>
          <a:graphicData uri="http://schemas.openxmlformats.org/presentationml/2006/ole">
            <p:oleObj spid="_x0000_s1043" name="Bit Eşlem Resmi" r:id="rId3" imgW="2828571" imgH="2457143" progId="PBrush">
              <p:embed/>
            </p:oleObj>
          </a:graphicData>
        </a:graphic>
      </p:graphicFrame>
      <p:sp>
        <p:nvSpPr>
          <p:cNvPr id="1028" name="Text Box 4"/>
          <p:cNvSpPr txBox="1">
            <a:spLocks noChangeArrowheads="1"/>
          </p:cNvSpPr>
          <p:nvPr/>
        </p:nvSpPr>
        <p:spPr bwMode="auto">
          <a:xfrm>
            <a:off x="357158" y="4500570"/>
            <a:ext cx="8429684" cy="2092881"/>
          </a:xfrm>
          <a:prstGeom prst="rect">
            <a:avLst/>
          </a:prstGeom>
          <a:noFill/>
          <a:ln w="9525">
            <a:noFill/>
            <a:miter lim="800000"/>
            <a:headEnd/>
            <a:tailEnd/>
          </a:ln>
        </p:spPr>
        <p:txBody>
          <a:bodyPr wrap="square">
            <a:spAutoFit/>
          </a:bodyPr>
          <a:lstStyle/>
          <a:p>
            <a:pPr eaLnBrk="0" hangingPunct="0">
              <a:spcBef>
                <a:spcPct val="50000"/>
              </a:spcBef>
              <a:buClrTx/>
              <a:buSzTx/>
              <a:buFontTx/>
              <a:buNone/>
            </a:pPr>
            <a:r>
              <a:rPr lang="tr-TR" sz="2600" b="1" dirty="0" smtClean="0">
                <a:solidFill>
                  <a:srgbClr val="FF0000"/>
                </a:solidFill>
                <a:cs typeface="Times New Roman" pitchFamily="18" charset="0"/>
              </a:rPr>
              <a:t>P:</a:t>
            </a:r>
            <a:r>
              <a:rPr lang="tr-TR" sz="2600" b="1" dirty="0" smtClean="0">
                <a:cs typeface="Times New Roman" pitchFamily="18" charset="0"/>
              </a:rPr>
              <a:t>NE </a:t>
            </a:r>
            <a:r>
              <a:rPr lang="tr-TR" sz="2600" b="1" dirty="0">
                <a:cs typeface="Times New Roman" pitchFamily="18" charset="0"/>
              </a:rPr>
              <a:t>yapmak gerektiğini ve NASIL yapılacağını  belirle</a:t>
            </a:r>
            <a:r>
              <a:rPr lang="tr-TR" sz="2600" b="1" dirty="0" smtClean="0">
                <a:cs typeface="Times New Roman" pitchFamily="18" charset="0"/>
              </a:rPr>
              <a:t>.</a:t>
            </a:r>
            <a:endParaRPr lang="tr-TR" sz="2600" b="1" dirty="0"/>
          </a:p>
          <a:p>
            <a:pPr eaLnBrk="0" hangingPunct="0">
              <a:spcBef>
                <a:spcPct val="0"/>
              </a:spcBef>
              <a:buClrTx/>
              <a:buSzTx/>
              <a:buFontTx/>
              <a:buNone/>
            </a:pPr>
            <a:r>
              <a:rPr lang="tr-TR" sz="2600" b="1" dirty="0">
                <a:solidFill>
                  <a:srgbClr val="FF0000"/>
                </a:solidFill>
                <a:cs typeface="Times New Roman" pitchFamily="18" charset="0"/>
              </a:rPr>
              <a:t>U:</a:t>
            </a:r>
            <a:r>
              <a:rPr lang="tr-TR" sz="2600" b="1" dirty="0">
                <a:cs typeface="Times New Roman" pitchFamily="18" charset="0"/>
              </a:rPr>
              <a:t> Pl</a:t>
            </a:r>
            <a:r>
              <a:rPr lang="tr-TR" sz="2600" b="1" dirty="0"/>
              <a:t>a</a:t>
            </a:r>
            <a:r>
              <a:rPr lang="tr-TR" sz="2600" b="1" dirty="0">
                <a:cs typeface="Times New Roman" pitchFamily="18" charset="0"/>
              </a:rPr>
              <a:t>nı ve ölçüm araçlarını </a:t>
            </a:r>
            <a:r>
              <a:rPr lang="tr-TR" sz="2600" b="1" dirty="0" smtClean="0">
                <a:cs typeface="Times New Roman" pitchFamily="18" charset="0"/>
              </a:rPr>
              <a:t>uygula.</a:t>
            </a:r>
            <a:r>
              <a:rPr lang="tr-TR" sz="2600" b="1" dirty="0">
                <a:cs typeface="Times New Roman" pitchFamily="18" charset="0"/>
              </a:rPr>
              <a:t/>
            </a:r>
            <a:br>
              <a:rPr lang="tr-TR" sz="2600" b="1" dirty="0">
                <a:cs typeface="Times New Roman" pitchFamily="18" charset="0"/>
              </a:rPr>
            </a:br>
            <a:r>
              <a:rPr lang="tr-TR" sz="2600" b="1" dirty="0" smtClean="0">
                <a:solidFill>
                  <a:srgbClr val="FF0000"/>
                </a:solidFill>
                <a:cs typeface="Times New Roman" pitchFamily="18" charset="0"/>
              </a:rPr>
              <a:t>K:</a:t>
            </a:r>
            <a:r>
              <a:rPr lang="tr-TR" sz="2600" b="1" dirty="0" smtClean="0">
                <a:cs typeface="Times New Roman" pitchFamily="18" charset="0"/>
              </a:rPr>
              <a:t>Sonuçları  </a:t>
            </a:r>
            <a:r>
              <a:rPr lang="tr-TR" sz="2600" b="1" dirty="0">
                <a:cs typeface="Times New Roman" pitchFamily="18" charset="0"/>
              </a:rPr>
              <a:t>değerlendir ve varsa sapma nedenlerini </a:t>
            </a:r>
            <a:r>
              <a:rPr lang="tr-TR" sz="2600" b="1" dirty="0" smtClean="0">
                <a:cs typeface="Times New Roman" pitchFamily="18" charset="0"/>
              </a:rPr>
              <a:t>anla.</a:t>
            </a:r>
            <a:r>
              <a:rPr lang="tr-TR" sz="2600" b="1" dirty="0">
                <a:cs typeface="Times New Roman" pitchFamily="18" charset="0"/>
              </a:rPr>
              <a:t/>
            </a:r>
            <a:br>
              <a:rPr lang="tr-TR" sz="2600" b="1" dirty="0">
                <a:cs typeface="Times New Roman" pitchFamily="18" charset="0"/>
              </a:rPr>
            </a:br>
            <a:r>
              <a:rPr lang="tr-TR" sz="2600" b="1" dirty="0" smtClean="0">
                <a:solidFill>
                  <a:srgbClr val="FF0000"/>
                </a:solidFill>
                <a:cs typeface="Times New Roman" pitchFamily="18" charset="0"/>
              </a:rPr>
              <a:t>Ö:</a:t>
            </a:r>
            <a:r>
              <a:rPr lang="tr-TR" sz="2600" b="1" dirty="0" smtClean="0">
                <a:cs typeface="Times New Roman" pitchFamily="18" charset="0"/>
              </a:rPr>
              <a:t>İyileştirmeyi </a:t>
            </a:r>
            <a:r>
              <a:rPr lang="tr-TR" sz="2600" b="1" dirty="0">
                <a:cs typeface="Times New Roman" pitchFamily="18" charset="0"/>
              </a:rPr>
              <a:t>kararlı h</a:t>
            </a:r>
            <a:r>
              <a:rPr lang="tr-TR" sz="2600" b="1" dirty="0"/>
              <a:t>a</a:t>
            </a:r>
            <a:r>
              <a:rPr lang="tr-TR" sz="2600" b="1" dirty="0">
                <a:cs typeface="Times New Roman" pitchFamily="18" charset="0"/>
              </a:rPr>
              <a:t>le getir ve yeni çalışma kurallarını düzenle.</a:t>
            </a:r>
            <a:endParaRPr lang="tr-TR" sz="26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026"/>
          <p:cNvSpPr>
            <a:spLocks noGrp="1" noChangeArrowheads="1"/>
          </p:cNvSpPr>
          <p:nvPr>
            <p:ph type="title"/>
          </p:nvPr>
        </p:nvSpPr>
        <p:spPr>
          <a:xfrm>
            <a:off x="1143000" y="381000"/>
            <a:ext cx="7162800" cy="762000"/>
          </a:xfrm>
        </p:spPr>
        <p:txBody>
          <a:bodyPr/>
          <a:lstStyle/>
          <a:p>
            <a:pPr eaLnBrk="1" hangingPunct="1"/>
            <a:r>
              <a:rPr lang="tr-TR" sz="3600" smtClean="0">
                <a:solidFill>
                  <a:schemeClr val="hlink"/>
                </a:solidFill>
              </a:rPr>
              <a:t>ÇETELE DİYAGRAMI</a:t>
            </a:r>
            <a:endParaRPr lang="tr-TR" sz="3600" smtClean="0"/>
          </a:p>
        </p:txBody>
      </p:sp>
      <p:sp>
        <p:nvSpPr>
          <p:cNvPr id="37891" name="Rectangle 1027"/>
          <p:cNvSpPr>
            <a:spLocks noGrp="1" noChangeArrowheads="1"/>
          </p:cNvSpPr>
          <p:nvPr>
            <p:ph idx="1"/>
          </p:nvPr>
        </p:nvSpPr>
        <p:spPr>
          <a:xfrm>
            <a:off x="381000" y="762000"/>
            <a:ext cx="8763000" cy="5762625"/>
          </a:xfrm>
        </p:spPr>
        <p:txBody>
          <a:bodyPr rtlCol="0">
            <a:normAutofit lnSpcReduction="10000"/>
          </a:bodyPr>
          <a:lstStyle/>
          <a:p>
            <a:pPr marL="0" indent="0" algn="just" eaLnBrk="1" fontAlgn="auto" hangingPunct="1">
              <a:spcBef>
                <a:spcPct val="0"/>
              </a:spcBef>
              <a:spcAft>
                <a:spcPts val="0"/>
              </a:spcAft>
              <a:buFontTx/>
              <a:buNone/>
              <a:defRPr/>
            </a:pPr>
            <a:endParaRPr kumimoji="1" lang="tr-TR" sz="2400" b="1" dirty="0" smtClean="0">
              <a:latin typeface="Arial" charset="0"/>
            </a:endParaRPr>
          </a:p>
          <a:p>
            <a:pPr marL="0" indent="0" algn="just" eaLnBrk="1" fontAlgn="auto" hangingPunct="1">
              <a:spcBef>
                <a:spcPct val="0"/>
              </a:spcBef>
              <a:spcAft>
                <a:spcPts val="0"/>
              </a:spcAft>
              <a:buFontTx/>
              <a:buNone/>
              <a:defRPr/>
            </a:pPr>
            <a:r>
              <a:rPr kumimoji="1" lang="tr-TR" sz="2400" b="1" dirty="0" smtClean="0">
                <a:latin typeface="Arial" charset="0"/>
              </a:rPr>
              <a:t>Bir zaman dilimi içerisinde toplanan basit verilerin </a:t>
            </a:r>
            <a:r>
              <a:rPr kumimoji="1" lang="tr-TR" sz="2400" b="1" dirty="0" err="1" smtClean="0">
                <a:latin typeface="Arial" charset="0"/>
              </a:rPr>
              <a:t>guruplandırılarak</a:t>
            </a:r>
            <a:r>
              <a:rPr kumimoji="1" lang="tr-TR" sz="2400" b="1" dirty="0" smtClean="0">
                <a:latin typeface="Arial" charset="0"/>
              </a:rPr>
              <a:t> ne anlama geldiğini değerlendirmede ve verilerin frekanslarının görüntülenmesinde kullanılan en kolay araçtır. Ayrıca süreç iyileştirilmesinde olasılıkları elemede yardımcı olma potansiyeline sahiptir.</a:t>
            </a:r>
          </a:p>
          <a:p>
            <a:pPr marL="0" indent="0" algn="just" eaLnBrk="1" fontAlgn="auto" hangingPunct="1">
              <a:spcBef>
                <a:spcPct val="0"/>
              </a:spcBef>
              <a:spcAft>
                <a:spcPts val="0"/>
              </a:spcAft>
              <a:buFontTx/>
              <a:buNone/>
              <a:defRPr/>
            </a:pPr>
            <a:endParaRPr kumimoji="1" lang="tr-TR" sz="2400" b="1" dirty="0" smtClean="0">
              <a:latin typeface="Arial" charset="0"/>
            </a:endParaRPr>
          </a:p>
          <a:p>
            <a:pPr marL="0" indent="0" algn="ctr" eaLnBrk="1" fontAlgn="auto" hangingPunct="1">
              <a:spcAft>
                <a:spcPts val="0"/>
              </a:spcAft>
              <a:buFont typeface="Wingdings" pitchFamily="2" charset="2"/>
              <a:buNone/>
              <a:defRPr/>
            </a:pPr>
            <a:r>
              <a:rPr kumimoji="1" lang="tr-TR" sz="2400" b="1" u="sng" dirty="0" smtClean="0"/>
              <a:t>UYGULAMA AŞAMALARI:</a:t>
            </a:r>
          </a:p>
          <a:p>
            <a:pPr marL="0" indent="0" algn="ctr" eaLnBrk="1" fontAlgn="auto" hangingPunct="1">
              <a:spcAft>
                <a:spcPts val="0"/>
              </a:spcAft>
              <a:buFont typeface="Wingdings" pitchFamily="2" charset="2"/>
              <a:buNone/>
              <a:defRPr/>
            </a:pPr>
            <a:endParaRPr kumimoji="1" lang="tr-TR" sz="2400" b="1" u="sng" dirty="0" smtClean="0"/>
          </a:p>
          <a:p>
            <a:pPr marL="0" indent="0" algn="just" eaLnBrk="1" fontAlgn="auto" hangingPunct="1">
              <a:spcAft>
                <a:spcPts val="0"/>
              </a:spcAft>
              <a:buFont typeface="Wingdings" pitchFamily="2" charset="2"/>
              <a:buNone/>
              <a:defRPr/>
            </a:pPr>
            <a:r>
              <a:rPr kumimoji="1" lang="tr-TR" sz="2400" b="1" dirty="0" smtClean="0">
                <a:latin typeface="Arial" charset="0"/>
              </a:rPr>
              <a:t>1. Toplanan verilerin niteliği ve kaydedilme sıklığı veya hangi durumlarda kaydedileceği belirlenmeli.</a:t>
            </a:r>
          </a:p>
          <a:p>
            <a:pPr marL="0" indent="0" algn="just" eaLnBrk="1" fontAlgn="auto" hangingPunct="1">
              <a:spcAft>
                <a:spcPts val="0"/>
              </a:spcAft>
              <a:buFont typeface="Wingdings" pitchFamily="2" charset="2"/>
              <a:buNone/>
              <a:defRPr/>
            </a:pPr>
            <a:r>
              <a:rPr kumimoji="1" lang="tr-TR" sz="2400" b="1" dirty="0" smtClean="0">
                <a:latin typeface="Arial" charset="0"/>
              </a:rPr>
              <a:t>2. Belirlenen aralıkların/sınıfların karşısına çizgi çizilmesi (Çizgilerin toplamı frekansı verir.)</a:t>
            </a:r>
          </a:p>
          <a:p>
            <a:pPr marL="0" indent="0" algn="just" eaLnBrk="1" fontAlgn="auto" hangingPunct="1">
              <a:spcAft>
                <a:spcPts val="0"/>
              </a:spcAft>
              <a:buFont typeface="Wingdings" pitchFamily="2" charset="2"/>
              <a:buNone/>
              <a:defRPr/>
            </a:pPr>
            <a:r>
              <a:rPr kumimoji="1" lang="tr-TR" sz="2400" b="1" dirty="0" smtClean="0">
                <a:latin typeface="Arial" charset="0"/>
              </a:rPr>
              <a:t>3. Toplanan veriler özellikle </a:t>
            </a:r>
            <a:r>
              <a:rPr kumimoji="1" lang="tr-TR" sz="2400" b="1" dirty="0" err="1" smtClean="0">
                <a:latin typeface="Arial" charset="0"/>
              </a:rPr>
              <a:t>histogram</a:t>
            </a:r>
            <a:r>
              <a:rPr kumimoji="1" lang="tr-TR" sz="2400" b="1" dirty="0" smtClean="0">
                <a:latin typeface="Arial" charset="0"/>
              </a:rPr>
              <a:t>, </a:t>
            </a:r>
            <a:r>
              <a:rPr kumimoji="1" lang="tr-TR" sz="2400" b="1" dirty="0" err="1" smtClean="0">
                <a:latin typeface="Arial" charset="0"/>
              </a:rPr>
              <a:t>pareto</a:t>
            </a:r>
            <a:r>
              <a:rPr kumimoji="1" lang="tr-TR" sz="2400" b="1" dirty="0" smtClean="0">
                <a:latin typeface="Arial" charset="0"/>
              </a:rPr>
              <a:t> vb. grafiklerle  görüntülenmelidir.</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1 Başlık"/>
          <p:cNvSpPr>
            <a:spLocks noGrp="1"/>
          </p:cNvSpPr>
          <p:nvPr>
            <p:ph type="title"/>
          </p:nvPr>
        </p:nvSpPr>
        <p:spPr/>
        <p:txBody>
          <a:bodyPr/>
          <a:lstStyle/>
          <a:p>
            <a:r>
              <a:rPr lang="tr-TR" smtClean="0">
                <a:solidFill>
                  <a:schemeClr val="hlink"/>
                </a:solidFill>
              </a:rPr>
              <a:t>ÇETELE DİYAGRAMI</a:t>
            </a:r>
            <a:endParaRPr lang="tr-TR" smtClean="0"/>
          </a:p>
        </p:txBody>
      </p:sp>
      <p:graphicFrame>
        <p:nvGraphicFramePr>
          <p:cNvPr id="4" name="3 İçerik Yer Tutucusu"/>
          <p:cNvGraphicFramePr>
            <a:graphicFrameLocks noGrp="1"/>
          </p:cNvGraphicFramePr>
          <p:nvPr>
            <p:ph idx="1"/>
          </p:nvPr>
        </p:nvGraphicFramePr>
        <p:xfrm>
          <a:off x="457200" y="1600200"/>
          <a:ext cx="8229599" cy="3032760"/>
        </p:xfrm>
        <a:graphic>
          <a:graphicData uri="http://schemas.openxmlformats.org/drawingml/2006/table">
            <a:tbl>
              <a:tblPr firstRow="1" bandRow="1">
                <a:tableStyleId>{5C22544A-7EE6-4342-B048-85BDC9FD1C3A}</a:tableStyleId>
              </a:tblPr>
              <a:tblGrid>
                <a:gridCol w="1216762"/>
                <a:gridCol w="667284"/>
                <a:gridCol w="942023"/>
                <a:gridCol w="1138280"/>
                <a:gridCol w="1222021"/>
                <a:gridCol w="785818"/>
                <a:gridCol w="642942"/>
                <a:gridCol w="921057"/>
                <a:gridCol w="693412"/>
              </a:tblGrid>
              <a:tr h="370840">
                <a:tc>
                  <a:txBody>
                    <a:bodyPr/>
                    <a:lstStyle/>
                    <a:p>
                      <a:r>
                        <a:rPr lang="tr-TR" dirty="0" smtClean="0"/>
                        <a:t>Birim</a:t>
                      </a:r>
                      <a:endParaRPr lang="tr-TR" dirty="0"/>
                    </a:p>
                  </a:txBody>
                  <a:tcPr/>
                </a:tc>
                <a:tc>
                  <a:txBody>
                    <a:bodyPr/>
                    <a:lstStyle/>
                    <a:p>
                      <a:r>
                        <a:rPr lang="tr-TR" dirty="0" smtClean="0"/>
                        <a:t>Pzt</a:t>
                      </a:r>
                      <a:endParaRPr lang="tr-TR" dirty="0"/>
                    </a:p>
                  </a:txBody>
                  <a:tcPr/>
                </a:tc>
                <a:tc>
                  <a:txBody>
                    <a:bodyPr/>
                    <a:lstStyle/>
                    <a:p>
                      <a:r>
                        <a:rPr lang="tr-TR" dirty="0" smtClean="0"/>
                        <a:t>Salı</a:t>
                      </a:r>
                      <a:endParaRPr lang="tr-TR" dirty="0"/>
                    </a:p>
                  </a:txBody>
                  <a:tcPr/>
                </a:tc>
                <a:tc>
                  <a:txBody>
                    <a:bodyPr/>
                    <a:lstStyle/>
                    <a:p>
                      <a:r>
                        <a:rPr lang="tr-TR" dirty="0" smtClean="0"/>
                        <a:t>Çarşamba</a:t>
                      </a:r>
                      <a:endParaRPr lang="tr-TR" dirty="0"/>
                    </a:p>
                  </a:txBody>
                  <a:tcPr/>
                </a:tc>
                <a:tc>
                  <a:txBody>
                    <a:bodyPr/>
                    <a:lstStyle/>
                    <a:p>
                      <a:r>
                        <a:rPr lang="tr-TR" dirty="0" smtClean="0"/>
                        <a:t>Perşembe</a:t>
                      </a:r>
                      <a:endParaRPr lang="tr-TR" dirty="0"/>
                    </a:p>
                  </a:txBody>
                  <a:tcPr/>
                </a:tc>
                <a:tc>
                  <a:txBody>
                    <a:bodyPr/>
                    <a:lstStyle/>
                    <a:p>
                      <a:r>
                        <a:rPr lang="tr-TR" dirty="0" smtClean="0"/>
                        <a:t>Cuma</a:t>
                      </a:r>
                      <a:endParaRPr lang="tr-TR" dirty="0"/>
                    </a:p>
                  </a:txBody>
                  <a:tcPr/>
                </a:tc>
                <a:tc>
                  <a:txBody>
                    <a:bodyPr/>
                    <a:lstStyle/>
                    <a:p>
                      <a:r>
                        <a:rPr lang="tr-TR" dirty="0" err="1" smtClean="0"/>
                        <a:t>Ctsi</a:t>
                      </a:r>
                      <a:endParaRPr lang="tr-TR" dirty="0"/>
                    </a:p>
                  </a:txBody>
                  <a:tcPr/>
                </a:tc>
                <a:tc>
                  <a:txBody>
                    <a:bodyPr/>
                    <a:lstStyle/>
                    <a:p>
                      <a:r>
                        <a:rPr lang="tr-TR" dirty="0" smtClean="0"/>
                        <a:t>pazar</a:t>
                      </a:r>
                      <a:endParaRPr lang="tr-TR" dirty="0"/>
                    </a:p>
                  </a:txBody>
                  <a:tcPr/>
                </a:tc>
                <a:tc>
                  <a:txBody>
                    <a:bodyPr/>
                    <a:lstStyle/>
                    <a:p>
                      <a:r>
                        <a:rPr lang="tr-TR" dirty="0" smtClean="0"/>
                        <a:t>Topla</a:t>
                      </a:r>
                      <a:endParaRPr lang="tr-TR" dirty="0"/>
                    </a:p>
                  </a:txBody>
                  <a:tcPr/>
                </a:tc>
              </a:tr>
              <a:tr h="370840">
                <a:tc>
                  <a:txBody>
                    <a:bodyPr/>
                    <a:lstStyle/>
                    <a:p>
                      <a:r>
                        <a:rPr lang="tr-TR" dirty="0" smtClean="0"/>
                        <a:t>Yoğun</a:t>
                      </a:r>
                      <a:r>
                        <a:rPr lang="tr-TR" baseline="0" dirty="0" smtClean="0"/>
                        <a:t> bakım</a:t>
                      </a:r>
                      <a:endParaRPr lang="tr-TR" dirty="0"/>
                    </a:p>
                  </a:txBody>
                  <a:tcPr/>
                </a:tc>
                <a:tc>
                  <a:txBody>
                    <a:bodyPr/>
                    <a:lstStyle/>
                    <a:p>
                      <a:r>
                        <a:rPr lang="tr-TR" dirty="0" smtClean="0"/>
                        <a:t>/</a:t>
                      </a:r>
                      <a:endParaRPr lang="tr-TR" dirty="0"/>
                    </a:p>
                  </a:txBody>
                  <a:tcPr/>
                </a:tc>
                <a:tc>
                  <a:txBody>
                    <a:bodyPr/>
                    <a:lstStyle/>
                    <a:p>
                      <a:r>
                        <a:rPr lang="tr-TR" dirty="0" smtClean="0"/>
                        <a:t>//</a:t>
                      </a:r>
                      <a:endParaRPr lang="tr-TR" dirty="0"/>
                    </a:p>
                  </a:txBody>
                  <a:tcPr/>
                </a:tc>
                <a:tc>
                  <a:txBody>
                    <a:bodyPr/>
                    <a:lstStyle/>
                    <a:p>
                      <a:endParaRPr lang="tr-TR" dirty="0"/>
                    </a:p>
                  </a:txBody>
                  <a:tcPr/>
                </a:tc>
                <a:tc>
                  <a:txBody>
                    <a:bodyPr/>
                    <a:lstStyle/>
                    <a:p>
                      <a:endParaRPr lang="tr-TR" dirty="0"/>
                    </a:p>
                  </a:txBody>
                  <a:tcPr/>
                </a:tc>
                <a:tc>
                  <a:txBody>
                    <a:bodyPr/>
                    <a:lstStyle/>
                    <a:p>
                      <a:endParaRPr lang="tr-TR" dirty="0"/>
                    </a:p>
                  </a:txBody>
                  <a:tcPr/>
                </a:tc>
                <a:tc>
                  <a:txBody>
                    <a:bodyPr/>
                    <a:lstStyle/>
                    <a:p>
                      <a:r>
                        <a:rPr lang="tr-TR" dirty="0" smtClean="0"/>
                        <a:t>/</a:t>
                      </a:r>
                      <a:endParaRPr lang="tr-TR" dirty="0"/>
                    </a:p>
                  </a:txBody>
                  <a:tcPr/>
                </a:tc>
                <a:tc>
                  <a:txBody>
                    <a:bodyPr/>
                    <a:lstStyle/>
                    <a:p>
                      <a:endParaRPr lang="tr-TR" dirty="0"/>
                    </a:p>
                  </a:txBody>
                  <a:tcPr/>
                </a:tc>
                <a:tc>
                  <a:txBody>
                    <a:bodyPr/>
                    <a:lstStyle/>
                    <a:p>
                      <a:r>
                        <a:rPr lang="tr-TR" dirty="0" smtClean="0"/>
                        <a:t>4</a:t>
                      </a:r>
                      <a:endParaRPr lang="tr-TR" dirty="0"/>
                    </a:p>
                  </a:txBody>
                  <a:tcPr/>
                </a:tc>
              </a:tr>
              <a:tr h="370840">
                <a:tc>
                  <a:txBody>
                    <a:bodyPr/>
                    <a:lstStyle/>
                    <a:p>
                      <a:r>
                        <a:rPr lang="tr-TR" dirty="0" smtClean="0"/>
                        <a:t>Koroner bakım</a:t>
                      </a:r>
                      <a:endParaRPr lang="tr-TR" dirty="0"/>
                    </a:p>
                  </a:txBody>
                  <a:tcPr/>
                </a:tc>
                <a:tc>
                  <a:txBody>
                    <a:bodyPr/>
                    <a:lstStyle/>
                    <a:p>
                      <a:r>
                        <a:rPr lang="tr-TR" dirty="0" smtClean="0"/>
                        <a:t>//</a:t>
                      </a:r>
                      <a:endParaRPr lang="tr-TR" dirty="0"/>
                    </a:p>
                  </a:txBody>
                  <a:tcPr/>
                </a:tc>
                <a:tc>
                  <a:txBody>
                    <a:bodyPr/>
                    <a:lstStyle/>
                    <a:p>
                      <a:endParaRPr lang="tr-TR" dirty="0"/>
                    </a:p>
                  </a:txBody>
                  <a:tcPr/>
                </a:tc>
                <a:tc>
                  <a:txBody>
                    <a:bodyPr/>
                    <a:lstStyle/>
                    <a:p>
                      <a:r>
                        <a:rPr lang="tr-TR" dirty="0" smtClean="0"/>
                        <a:t>/</a:t>
                      </a:r>
                      <a:endParaRPr lang="tr-TR" dirty="0"/>
                    </a:p>
                  </a:txBody>
                  <a:tcPr/>
                </a:tc>
                <a:tc>
                  <a:txBody>
                    <a:bodyPr/>
                    <a:lstStyle/>
                    <a:p>
                      <a:r>
                        <a:rPr lang="tr-TR" dirty="0" smtClean="0"/>
                        <a:t>//</a:t>
                      </a:r>
                      <a:endParaRPr lang="tr-TR" dirty="0"/>
                    </a:p>
                  </a:txBody>
                  <a:tcPr/>
                </a:tc>
                <a:tc>
                  <a:txBody>
                    <a:bodyPr/>
                    <a:lstStyle/>
                    <a:p>
                      <a:r>
                        <a:rPr lang="tr-TR" dirty="0" smtClean="0"/>
                        <a:t>//</a:t>
                      </a:r>
                      <a:endParaRPr lang="tr-TR" dirty="0"/>
                    </a:p>
                  </a:txBody>
                  <a:tcPr/>
                </a:tc>
                <a:tc>
                  <a:txBody>
                    <a:bodyPr/>
                    <a:lstStyle/>
                    <a:p>
                      <a:r>
                        <a:rPr lang="tr-TR" dirty="0" smtClean="0"/>
                        <a:t>/</a:t>
                      </a:r>
                      <a:endParaRPr lang="tr-TR" dirty="0"/>
                    </a:p>
                  </a:txBody>
                  <a:tcPr/>
                </a:tc>
                <a:tc>
                  <a:txBody>
                    <a:bodyPr/>
                    <a:lstStyle/>
                    <a:p>
                      <a:endParaRPr lang="tr-TR" dirty="0"/>
                    </a:p>
                  </a:txBody>
                  <a:tcPr/>
                </a:tc>
                <a:tc>
                  <a:txBody>
                    <a:bodyPr/>
                    <a:lstStyle/>
                    <a:p>
                      <a:r>
                        <a:rPr lang="tr-TR" dirty="0" smtClean="0"/>
                        <a:t>8</a:t>
                      </a:r>
                      <a:endParaRPr lang="tr-TR" dirty="0"/>
                    </a:p>
                  </a:txBody>
                  <a:tcPr/>
                </a:tc>
              </a:tr>
              <a:tr h="370840">
                <a:tc>
                  <a:txBody>
                    <a:bodyPr/>
                    <a:lstStyle/>
                    <a:p>
                      <a:r>
                        <a:rPr lang="tr-TR" dirty="0" smtClean="0"/>
                        <a:t>Solunum</a:t>
                      </a:r>
                      <a:endParaRPr lang="tr-TR" dirty="0"/>
                    </a:p>
                  </a:txBody>
                  <a:tcPr/>
                </a:tc>
                <a:tc>
                  <a:txBody>
                    <a:bodyPr/>
                    <a:lstStyle/>
                    <a:p>
                      <a:r>
                        <a:rPr lang="tr-TR" dirty="0" smtClean="0"/>
                        <a:t>/</a:t>
                      </a:r>
                      <a:endParaRPr lang="tr-TR" dirty="0"/>
                    </a:p>
                  </a:txBody>
                  <a:tcPr/>
                </a:tc>
                <a:tc>
                  <a:txBody>
                    <a:bodyPr/>
                    <a:lstStyle/>
                    <a:p>
                      <a:r>
                        <a:rPr lang="tr-TR" dirty="0" smtClean="0"/>
                        <a:t>//</a:t>
                      </a:r>
                      <a:endParaRPr lang="tr-TR" dirty="0"/>
                    </a:p>
                  </a:txBody>
                  <a:tcPr/>
                </a:tc>
                <a:tc>
                  <a:txBody>
                    <a:bodyPr/>
                    <a:lstStyle/>
                    <a:p>
                      <a:r>
                        <a:rPr lang="tr-TR" dirty="0" smtClean="0"/>
                        <a:t>///</a:t>
                      </a:r>
                      <a:endParaRPr lang="tr-TR" dirty="0"/>
                    </a:p>
                  </a:txBody>
                  <a:tcPr/>
                </a:tc>
                <a:tc>
                  <a:txBody>
                    <a:bodyPr/>
                    <a:lstStyle/>
                    <a:p>
                      <a:endParaRPr lang="tr-TR" dirty="0"/>
                    </a:p>
                  </a:txBody>
                  <a:tcPr/>
                </a:tc>
                <a:tc>
                  <a:txBody>
                    <a:bodyPr/>
                    <a:lstStyle/>
                    <a:p>
                      <a:r>
                        <a:rPr lang="tr-TR" dirty="0" smtClean="0"/>
                        <a:t>/</a:t>
                      </a:r>
                      <a:endParaRPr lang="tr-TR" dirty="0"/>
                    </a:p>
                  </a:txBody>
                  <a:tcPr/>
                </a:tc>
                <a:tc>
                  <a:txBody>
                    <a:bodyPr/>
                    <a:lstStyle/>
                    <a:p>
                      <a:endParaRPr lang="tr-TR" dirty="0"/>
                    </a:p>
                  </a:txBody>
                  <a:tcPr/>
                </a:tc>
                <a:tc>
                  <a:txBody>
                    <a:bodyPr/>
                    <a:lstStyle/>
                    <a:p>
                      <a:r>
                        <a:rPr lang="tr-TR" dirty="0" smtClean="0"/>
                        <a:t>/</a:t>
                      </a:r>
                      <a:endParaRPr lang="tr-TR" dirty="0"/>
                    </a:p>
                  </a:txBody>
                  <a:tcPr/>
                </a:tc>
                <a:tc>
                  <a:txBody>
                    <a:bodyPr/>
                    <a:lstStyle/>
                    <a:p>
                      <a:r>
                        <a:rPr lang="tr-TR" dirty="0" smtClean="0"/>
                        <a:t>8</a:t>
                      </a:r>
                      <a:endParaRPr lang="tr-TR" dirty="0"/>
                    </a:p>
                  </a:txBody>
                  <a:tcPr/>
                </a:tc>
              </a:tr>
              <a:tr h="370840">
                <a:tc>
                  <a:txBody>
                    <a:bodyPr/>
                    <a:lstStyle/>
                    <a:p>
                      <a:r>
                        <a:rPr lang="tr-TR" dirty="0" smtClean="0"/>
                        <a:t>cerrahi</a:t>
                      </a:r>
                      <a:r>
                        <a:rPr lang="tr-TR" baseline="0" dirty="0" smtClean="0"/>
                        <a:t> müdahale</a:t>
                      </a:r>
                      <a:endParaRPr lang="tr-TR" dirty="0" smtClean="0"/>
                    </a:p>
                  </a:txBody>
                  <a:tcPr/>
                </a:tc>
                <a:tc>
                  <a:txBody>
                    <a:bodyPr/>
                    <a:lstStyle/>
                    <a:p>
                      <a:r>
                        <a:rPr lang="tr-TR" dirty="0" smtClean="0"/>
                        <a:t>//</a:t>
                      </a:r>
                      <a:endParaRPr lang="tr-TR" dirty="0"/>
                    </a:p>
                  </a:txBody>
                  <a:tcPr/>
                </a:tc>
                <a:tc>
                  <a:txBody>
                    <a:bodyPr/>
                    <a:lstStyle/>
                    <a:p>
                      <a:r>
                        <a:rPr lang="tr-TR" dirty="0" smtClean="0"/>
                        <a:t>/</a:t>
                      </a:r>
                      <a:endParaRPr lang="tr-TR" dirty="0"/>
                    </a:p>
                  </a:txBody>
                  <a:tcPr/>
                </a:tc>
                <a:tc>
                  <a:txBody>
                    <a:bodyPr/>
                    <a:lstStyle/>
                    <a:p>
                      <a:r>
                        <a:rPr lang="tr-TR" dirty="0" smtClean="0"/>
                        <a:t>/</a:t>
                      </a:r>
                      <a:endParaRPr lang="tr-TR" dirty="0"/>
                    </a:p>
                  </a:txBody>
                  <a:tcPr/>
                </a:tc>
                <a:tc>
                  <a:txBody>
                    <a:bodyPr/>
                    <a:lstStyle/>
                    <a:p>
                      <a:endParaRPr lang="tr-TR" dirty="0"/>
                    </a:p>
                  </a:txBody>
                  <a:tcPr/>
                </a:tc>
                <a:tc>
                  <a:txBody>
                    <a:bodyPr/>
                    <a:lstStyle/>
                    <a:p>
                      <a:endParaRPr lang="tr-TR" dirty="0"/>
                    </a:p>
                  </a:txBody>
                  <a:tcPr/>
                </a:tc>
                <a:tc>
                  <a:txBody>
                    <a:bodyPr/>
                    <a:lstStyle/>
                    <a:p>
                      <a:r>
                        <a:rPr lang="tr-TR" dirty="0" smtClean="0"/>
                        <a:t>/</a:t>
                      </a:r>
                      <a:endParaRPr lang="tr-TR" dirty="0"/>
                    </a:p>
                  </a:txBody>
                  <a:tcPr/>
                </a:tc>
                <a:tc>
                  <a:txBody>
                    <a:bodyPr/>
                    <a:lstStyle/>
                    <a:p>
                      <a:endParaRPr lang="tr-TR" dirty="0"/>
                    </a:p>
                  </a:txBody>
                  <a:tcPr/>
                </a:tc>
                <a:tc>
                  <a:txBody>
                    <a:bodyPr/>
                    <a:lstStyle/>
                    <a:p>
                      <a:r>
                        <a:rPr lang="tr-TR" dirty="0" smtClean="0"/>
                        <a:t>5</a:t>
                      </a:r>
                      <a:endParaRPr lang="tr-TR" dirty="0"/>
                    </a:p>
                  </a:txBody>
                  <a:tcPr/>
                </a:tc>
              </a:tr>
              <a:tr h="370840">
                <a:tc>
                  <a:txBody>
                    <a:bodyPr/>
                    <a:lstStyle/>
                    <a:p>
                      <a:endParaRPr lang="tr-TR" dirty="0"/>
                    </a:p>
                  </a:txBody>
                  <a:tcPr/>
                </a:tc>
                <a:tc>
                  <a:txBody>
                    <a:bodyPr/>
                    <a:lstStyle/>
                    <a:p>
                      <a:endParaRPr lang="tr-TR"/>
                    </a:p>
                  </a:txBody>
                  <a:tcPr/>
                </a:tc>
                <a:tc>
                  <a:txBody>
                    <a:bodyPr/>
                    <a:lstStyle/>
                    <a:p>
                      <a:endParaRPr lang="tr-TR"/>
                    </a:p>
                  </a:txBody>
                  <a:tcPr/>
                </a:tc>
                <a:tc>
                  <a:txBody>
                    <a:bodyPr/>
                    <a:lstStyle/>
                    <a:p>
                      <a:endParaRPr lang="tr-TR"/>
                    </a:p>
                  </a:txBody>
                  <a:tcPr/>
                </a:tc>
                <a:tc>
                  <a:txBody>
                    <a:bodyPr/>
                    <a:lstStyle/>
                    <a:p>
                      <a:endParaRPr lang="tr-TR"/>
                    </a:p>
                  </a:txBody>
                  <a:tcPr/>
                </a:tc>
                <a:tc>
                  <a:txBody>
                    <a:bodyPr/>
                    <a:lstStyle/>
                    <a:p>
                      <a:endParaRPr lang="tr-TR"/>
                    </a:p>
                  </a:txBody>
                  <a:tcPr/>
                </a:tc>
                <a:tc>
                  <a:txBody>
                    <a:bodyPr/>
                    <a:lstStyle/>
                    <a:p>
                      <a:endParaRPr lang="tr-TR"/>
                    </a:p>
                  </a:txBody>
                  <a:tcPr/>
                </a:tc>
                <a:tc>
                  <a:txBody>
                    <a:bodyPr/>
                    <a:lstStyle/>
                    <a:p>
                      <a:endParaRPr lang="tr-TR" dirty="0"/>
                    </a:p>
                  </a:txBody>
                  <a:tcPr/>
                </a:tc>
                <a:tc>
                  <a:txBody>
                    <a:bodyPr/>
                    <a:lstStyle/>
                    <a:p>
                      <a:endParaRPr lang="tr-TR" dirty="0"/>
                    </a:p>
                  </a:txBody>
                  <a:tcPr/>
                </a:tc>
              </a:tr>
            </a:tbl>
          </a:graphicData>
        </a:graphic>
      </p:graphicFrame>
      <p:sp>
        <p:nvSpPr>
          <p:cNvPr id="42059" name="4 Metin kutusu"/>
          <p:cNvSpPr txBox="1">
            <a:spLocks noChangeArrowheads="1"/>
          </p:cNvSpPr>
          <p:nvPr/>
        </p:nvSpPr>
        <p:spPr bwMode="auto">
          <a:xfrm>
            <a:off x="1857375" y="1071563"/>
            <a:ext cx="6572250" cy="523875"/>
          </a:xfrm>
          <a:prstGeom prst="rect">
            <a:avLst/>
          </a:prstGeom>
          <a:noFill/>
          <a:ln w="9525">
            <a:noFill/>
            <a:miter lim="800000"/>
            <a:headEnd/>
            <a:tailEnd/>
          </a:ln>
        </p:spPr>
        <p:txBody>
          <a:bodyPr>
            <a:spAutoFit/>
          </a:bodyPr>
          <a:lstStyle/>
          <a:p>
            <a:pPr>
              <a:buFont typeface="Wingdings" pitchFamily="2" charset="2"/>
              <a:buNone/>
            </a:pPr>
            <a:r>
              <a:rPr lang="tr-TR"/>
              <a:t>Hastanedeki birimlere göre enfeksiyon</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098"/>
          <p:cNvSpPr>
            <a:spLocks noGrp="1" noChangeArrowheads="1"/>
          </p:cNvSpPr>
          <p:nvPr>
            <p:ph type="title"/>
          </p:nvPr>
        </p:nvSpPr>
        <p:spPr>
          <a:xfrm>
            <a:off x="685800" y="762000"/>
            <a:ext cx="7772400" cy="838200"/>
          </a:xfrm>
        </p:spPr>
        <p:txBody>
          <a:bodyPr/>
          <a:lstStyle/>
          <a:p>
            <a:pPr eaLnBrk="1" hangingPunct="1"/>
            <a:r>
              <a:rPr lang="tr-TR" sz="3200" smtClean="0">
                <a:solidFill>
                  <a:schemeClr val="hlink"/>
                </a:solidFill>
              </a:rPr>
              <a:t>PARETO ANALİZİ (DİYAGRAMI) </a:t>
            </a:r>
            <a:endParaRPr lang="tr-TR" sz="3200" smtClean="0"/>
          </a:p>
        </p:txBody>
      </p:sp>
      <p:sp>
        <p:nvSpPr>
          <p:cNvPr id="43011" name="Rectangle 4099"/>
          <p:cNvSpPr>
            <a:spLocks noGrp="1" noChangeArrowheads="1"/>
          </p:cNvSpPr>
          <p:nvPr>
            <p:ph idx="1"/>
          </p:nvPr>
        </p:nvSpPr>
        <p:spPr>
          <a:xfrm>
            <a:off x="0" y="990600"/>
            <a:ext cx="9144000" cy="533400"/>
          </a:xfrm>
        </p:spPr>
        <p:txBody>
          <a:bodyPr/>
          <a:lstStyle/>
          <a:p>
            <a:pPr marL="0" indent="0" algn="just" eaLnBrk="1" hangingPunct="1">
              <a:spcBef>
                <a:spcPct val="0"/>
              </a:spcBef>
              <a:buFontTx/>
              <a:buNone/>
            </a:pPr>
            <a:r>
              <a:rPr kumimoji="1" lang="tr-TR" sz="2400" b="1" smtClean="0">
                <a:solidFill>
                  <a:schemeClr val="folHlink"/>
                </a:solidFill>
                <a:latin typeface="Arial" pitchFamily="34" charset="0"/>
              </a:rPr>
              <a:t> </a:t>
            </a:r>
          </a:p>
          <a:p>
            <a:pPr marL="0" indent="0" algn="just" eaLnBrk="1" hangingPunct="1">
              <a:spcBef>
                <a:spcPct val="0"/>
              </a:spcBef>
              <a:buFontTx/>
              <a:buNone/>
            </a:pPr>
            <a:endParaRPr kumimoji="1" lang="tr-TR" sz="2400" b="1" smtClean="0">
              <a:solidFill>
                <a:schemeClr val="folHlink"/>
              </a:solidFill>
              <a:latin typeface="Arial" pitchFamily="34" charset="0"/>
            </a:endParaRPr>
          </a:p>
          <a:p>
            <a:pPr marL="0" indent="0" algn="just" eaLnBrk="1" hangingPunct="1">
              <a:spcBef>
                <a:spcPct val="0"/>
              </a:spcBef>
              <a:buFontTx/>
              <a:buNone/>
            </a:pPr>
            <a:r>
              <a:rPr kumimoji="1" lang="tr-TR" sz="2400" b="1" smtClean="0">
                <a:latin typeface="Arial" pitchFamily="34" charset="0"/>
              </a:rPr>
              <a:t>Histogram şeklinde düzenlenmiş frekans bilgilerinin azalan frekanslar sırasına göre düzenlenmiş şeklidir.</a:t>
            </a:r>
          </a:p>
          <a:p>
            <a:pPr marL="0" indent="0" algn="just" eaLnBrk="1" hangingPunct="1">
              <a:spcBef>
                <a:spcPct val="0"/>
              </a:spcBef>
              <a:buFontTx/>
              <a:buNone/>
            </a:pPr>
            <a:endParaRPr kumimoji="1" lang="tr-TR" sz="2400" b="1" smtClean="0">
              <a:latin typeface="Arial" pitchFamily="34" charset="0"/>
            </a:endParaRPr>
          </a:p>
          <a:p>
            <a:pPr marL="0" indent="0" algn="just" eaLnBrk="1" hangingPunct="1">
              <a:spcBef>
                <a:spcPct val="0"/>
              </a:spcBef>
              <a:buFontTx/>
              <a:buNone/>
            </a:pPr>
            <a:r>
              <a:rPr kumimoji="1" lang="tr-TR" sz="2400" b="1" smtClean="0">
                <a:latin typeface="Arial" pitchFamily="34" charset="0"/>
              </a:rPr>
              <a:t>Pareto analizi çoğunlukla bir problem çözme aracı olarak düşünülür. Oysa bu araç, problemin nasıl çözüleceğinden çok, hangi sorunların öncelikli olarak çözüleceğini belirler.</a:t>
            </a:r>
          </a:p>
          <a:p>
            <a:pPr marL="0" indent="0" algn="just" eaLnBrk="1" hangingPunct="1">
              <a:spcBef>
                <a:spcPct val="0"/>
              </a:spcBef>
              <a:buFontTx/>
              <a:buNone/>
            </a:pPr>
            <a:endParaRPr kumimoji="1" lang="tr-TR" sz="2400" b="1" smtClean="0">
              <a:latin typeface="Arial" pitchFamily="34" charset="0"/>
            </a:endParaRPr>
          </a:p>
          <a:p>
            <a:pPr marL="0" indent="0" algn="ctr" eaLnBrk="1" hangingPunct="1">
              <a:spcBef>
                <a:spcPct val="0"/>
              </a:spcBef>
              <a:buFontTx/>
              <a:buNone/>
            </a:pPr>
            <a:r>
              <a:rPr kumimoji="1" lang="tr-TR" sz="2400" b="1" smtClean="0">
                <a:latin typeface="Arial" pitchFamily="34" charset="0"/>
              </a:rPr>
              <a:t>80:20 kuralı olarak da bilinir.</a:t>
            </a:r>
          </a:p>
          <a:p>
            <a:pPr marL="0" indent="0" algn="ctr" eaLnBrk="1" hangingPunct="1">
              <a:spcBef>
                <a:spcPct val="0"/>
              </a:spcBef>
              <a:buFontTx/>
              <a:buNone/>
            </a:pPr>
            <a:r>
              <a:rPr kumimoji="1" lang="tr-TR" sz="2400" b="1" smtClean="0">
                <a:latin typeface="Arial" pitchFamily="34" charset="0"/>
              </a:rPr>
              <a:t>(Ör: Personelin % 20'si devamsızlığın % 80'ni oluşturur.)</a:t>
            </a:r>
          </a:p>
          <a:p>
            <a:pPr marL="0" indent="0" algn="ctr" eaLnBrk="1" hangingPunct="1">
              <a:spcBef>
                <a:spcPct val="0"/>
              </a:spcBef>
              <a:buFontTx/>
              <a:buNone/>
            </a:pPr>
            <a:endParaRPr kumimoji="1" lang="tr-TR" sz="2400" b="1" smtClean="0">
              <a:latin typeface="Arial" pitchFamily="34" charset="0"/>
            </a:endParaRPr>
          </a:p>
          <a:p>
            <a:pPr marL="0" indent="0" algn="just" eaLnBrk="1" hangingPunct="1">
              <a:spcBef>
                <a:spcPct val="0"/>
              </a:spcBef>
              <a:buFontTx/>
              <a:buNone/>
            </a:pPr>
            <a:r>
              <a:rPr kumimoji="1" lang="tr-TR" sz="2400" b="1" smtClean="0">
                <a:latin typeface="Arial" pitchFamily="34" charset="0"/>
              </a:rPr>
              <a:t>Kontrol çizelgeleri veya diğer veri toplama formlarına dayanılarak yapılan pareto diyagramları bize dikkatimizi hangi önemli problemlere vereceğimiz konusunda yardım eder.</a:t>
            </a:r>
            <a:r>
              <a:rPr kumimoji="1" lang="tr-TR" sz="2400" smtClean="0">
                <a:latin typeface="Arial" pitchFamily="34" charset="0"/>
              </a:rPr>
              <a:t> </a:t>
            </a:r>
            <a:r>
              <a:rPr kumimoji="1" lang="tr-TR" sz="2400" smtClean="0">
                <a:solidFill>
                  <a:srgbClr val="E6E2C4"/>
                </a:solidFill>
                <a:latin typeface="Arial" pitchFamily="34" charset="0"/>
              </a:rPr>
              <a:t> </a:t>
            </a:r>
            <a:endParaRPr kumimoji="1" lang="tr-TR" sz="2400" smtClean="0">
              <a:solidFill>
                <a:schemeClr val="folHlink"/>
              </a:solidFill>
              <a:latin typeface="Arial"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026"/>
          <p:cNvSpPr>
            <a:spLocks noGrp="1" noChangeArrowheads="1"/>
          </p:cNvSpPr>
          <p:nvPr>
            <p:ph type="title"/>
          </p:nvPr>
        </p:nvSpPr>
        <p:spPr>
          <a:xfrm>
            <a:off x="838200" y="0"/>
            <a:ext cx="7696200" cy="838200"/>
          </a:xfrm>
        </p:spPr>
        <p:txBody>
          <a:bodyPr/>
          <a:lstStyle/>
          <a:p>
            <a:pPr eaLnBrk="1" hangingPunct="1"/>
            <a:r>
              <a:rPr lang="tr-TR" sz="3200" smtClean="0">
                <a:solidFill>
                  <a:schemeClr val="hlink"/>
                </a:solidFill>
              </a:rPr>
              <a:t>PARETO ANALİZİ NASIL UYGULANIR?</a:t>
            </a:r>
          </a:p>
        </p:txBody>
      </p:sp>
      <p:sp>
        <p:nvSpPr>
          <p:cNvPr id="328707" name="Rectangle 1027"/>
          <p:cNvSpPr>
            <a:spLocks noGrp="1" noChangeArrowheads="1"/>
          </p:cNvSpPr>
          <p:nvPr>
            <p:ph idx="1"/>
          </p:nvPr>
        </p:nvSpPr>
        <p:spPr>
          <a:xfrm>
            <a:off x="0" y="762000"/>
            <a:ext cx="9144000" cy="609600"/>
          </a:xfrm>
        </p:spPr>
        <p:txBody>
          <a:bodyPr rtlCol="0">
            <a:noAutofit/>
          </a:bodyPr>
          <a:lstStyle/>
          <a:p>
            <a:pPr marL="0" indent="0" eaLnBrk="1" fontAlgn="auto" hangingPunct="1">
              <a:spcBef>
                <a:spcPct val="0"/>
              </a:spcBef>
              <a:spcAft>
                <a:spcPts val="0"/>
              </a:spcAft>
              <a:buFontTx/>
              <a:buNone/>
              <a:defRPr/>
            </a:pPr>
            <a:r>
              <a:rPr kumimoji="1" lang="tr-TR" sz="2400" b="1" dirty="0" smtClean="0">
                <a:latin typeface="Arial" charset="0"/>
              </a:rPr>
              <a:t> </a:t>
            </a:r>
          </a:p>
          <a:p>
            <a:pPr marL="0" indent="0" eaLnBrk="1" fontAlgn="auto" hangingPunct="1">
              <a:spcBef>
                <a:spcPct val="0"/>
              </a:spcBef>
              <a:spcAft>
                <a:spcPts val="0"/>
              </a:spcAft>
              <a:buFontTx/>
              <a:buNone/>
              <a:defRPr/>
            </a:pPr>
            <a:r>
              <a:rPr kumimoji="1" lang="tr-TR" sz="2400" b="1" dirty="0" smtClean="0">
                <a:latin typeface="Arial" charset="0"/>
              </a:rPr>
              <a:t>1.Karşılaştırılacak problemleri beyin fırtınası  veya var olan verileri kullanarak  seçin</a:t>
            </a:r>
            <a:r>
              <a:rPr kumimoji="1" lang="tr-TR" sz="2400" dirty="0" smtClean="0">
                <a:latin typeface="Arial" charset="0"/>
              </a:rPr>
              <a:t>.</a:t>
            </a:r>
          </a:p>
          <a:p>
            <a:pPr marL="0" indent="0" eaLnBrk="1" fontAlgn="auto" hangingPunct="1">
              <a:spcBef>
                <a:spcPct val="0"/>
              </a:spcBef>
              <a:spcAft>
                <a:spcPts val="0"/>
              </a:spcAft>
              <a:buFontTx/>
              <a:buNone/>
              <a:defRPr/>
            </a:pPr>
            <a:endParaRPr kumimoji="1" lang="tr-TR" sz="2400" dirty="0" smtClean="0">
              <a:latin typeface="Arial" charset="0"/>
            </a:endParaRPr>
          </a:p>
          <a:p>
            <a:pPr marL="0" indent="0" eaLnBrk="1" fontAlgn="auto" hangingPunct="1">
              <a:spcBef>
                <a:spcPct val="0"/>
              </a:spcBef>
              <a:spcAft>
                <a:spcPts val="0"/>
              </a:spcAft>
              <a:buFontTx/>
              <a:buNone/>
              <a:defRPr/>
            </a:pPr>
            <a:r>
              <a:rPr kumimoji="1" lang="tr-TR" sz="2400" b="1" dirty="0" smtClean="0">
                <a:latin typeface="Arial" charset="0"/>
              </a:rPr>
              <a:t>2.Ölçüm karşılaştırması için yıllık maliyet veya sıklık gibi bir standart seçin.</a:t>
            </a:r>
          </a:p>
          <a:p>
            <a:pPr marL="0" indent="0" eaLnBrk="1" fontAlgn="auto" hangingPunct="1">
              <a:spcBef>
                <a:spcPct val="0"/>
              </a:spcBef>
              <a:spcAft>
                <a:spcPts val="0"/>
              </a:spcAft>
              <a:buFontTx/>
              <a:buNone/>
              <a:defRPr/>
            </a:pPr>
            <a:endParaRPr kumimoji="1" lang="tr-TR" sz="2400" b="1" dirty="0" smtClean="0">
              <a:latin typeface="Arial" charset="0"/>
            </a:endParaRPr>
          </a:p>
          <a:p>
            <a:pPr marL="0" indent="0" eaLnBrk="1" fontAlgn="auto" hangingPunct="1">
              <a:spcBef>
                <a:spcPct val="0"/>
              </a:spcBef>
              <a:spcAft>
                <a:spcPts val="0"/>
              </a:spcAft>
              <a:buFontTx/>
              <a:buNone/>
              <a:defRPr/>
            </a:pPr>
            <a:r>
              <a:rPr kumimoji="1" lang="tr-TR" sz="2400" b="1" dirty="0" smtClean="0">
                <a:latin typeface="Arial" charset="0"/>
              </a:rPr>
              <a:t>3. Çalışılacak zaman periyodunu seçin, 8 saat, 5 gün, 4 hafta ... vb.  </a:t>
            </a:r>
          </a:p>
          <a:p>
            <a:pPr marL="0" indent="0" eaLnBrk="1" fontAlgn="auto" hangingPunct="1">
              <a:spcBef>
                <a:spcPct val="0"/>
              </a:spcBef>
              <a:spcAft>
                <a:spcPts val="0"/>
              </a:spcAft>
              <a:buFontTx/>
              <a:buNone/>
              <a:defRPr/>
            </a:pPr>
            <a:endParaRPr kumimoji="1" lang="tr-TR" sz="2400" b="1" dirty="0" smtClean="0">
              <a:latin typeface="Arial" charset="0"/>
            </a:endParaRPr>
          </a:p>
          <a:p>
            <a:pPr marL="0" indent="0" eaLnBrk="1" fontAlgn="auto" hangingPunct="1">
              <a:spcBef>
                <a:spcPct val="0"/>
              </a:spcBef>
              <a:spcAft>
                <a:spcPts val="0"/>
              </a:spcAft>
              <a:buFontTx/>
              <a:buNone/>
              <a:defRPr/>
            </a:pPr>
            <a:r>
              <a:rPr kumimoji="1" lang="tr-TR" sz="2400" b="1" dirty="0" smtClean="0">
                <a:latin typeface="Arial" charset="0"/>
              </a:rPr>
              <a:t>4. Her kategorideki gerekli verileri bir araya getirin.  </a:t>
            </a:r>
          </a:p>
          <a:p>
            <a:pPr marL="0" indent="0" eaLnBrk="1" fontAlgn="auto" hangingPunct="1">
              <a:spcBef>
                <a:spcPct val="0"/>
              </a:spcBef>
              <a:spcAft>
                <a:spcPts val="0"/>
              </a:spcAft>
              <a:buFontTx/>
              <a:buNone/>
              <a:defRPr/>
            </a:pPr>
            <a:endParaRPr kumimoji="1" lang="tr-TR" sz="2400" b="1" dirty="0" smtClean="0">
              <a:latin typeface="Arial" charset="0"/>
            </a:endParaRPr>
          </a:p>
          <a:p>
            <a:pPr marL="0" indent="0" eaLnBrk="1" fontAlgn="auto" hangingPunct="1">
              <a:spcBef>
                <a:spcPct val="0"/>
              </a:spcBef>
              <a:spcAft>
                <a:spcPts val="0"/>
              </a:spcAft>
              <a:buFontTx/>
              <a:buNone/>
              <a:defRPr/>
            </a:pPr>
            <a:r>
              <a:rPr kumimoji="1" lang="tr-TR" sz="2400" b="1" dirty="0" smtClean="0">
                <a:latin typeface="Arial" charset="0"/>
              </a:rPr>
              <a:t>5. Diğer tüm kategorilere bağlı olan her kategorinin</a:t>
            </a:r>
          </a:p>
          <a:p>
            <a:pPr marL="0" indent="0" eaLnBrk="1" fontAlgn="auto" hangingPunct="1">
              <a:spcBef>
                <a:spcPct val="0"/>
              </a:spcBef>
              <a:spcAft>
                <a:spcPts val="0"/>
              </a:spcAft>
              <a:buFontTx/>
              <a:buNone/>
              <a:defRPr/>
            </a:pPr>
            <a:r>
              <a:rPr kumimoji="1" lang="tr-TR" sz="2400" b="1" dirty="0" smtClean="0">
                <a:latin typeface="Arial" charset="0"/>
              </a:rPr>
              <a:t> sıklığını veya maliyetini karşılaştırın.  </a:t>
            </a:r>
            <a:endParaRPr kumimoji="1" lang="tr-TR" sz="2400" dirty="0" smtClean="0">
              <a:effectLst>
                <a:outerShdw blurRad="38100" dist="38100" dir="2700000" algn="tl">
                  <a:srgbClr val="000000"/>
                </a:outerShdw>
              </a:effectLst>
              <a:latin typeface="Arial"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026"/>
          <p:cNvSpPr>
            <a:spLocks noGrp="1" noChangeArrowheads="1"/>
          </p:cNvSpPr>
          <p:nvPr>
            <p:ph idx="1"/>
          </p:nvPr>
        </p:nvSpPr>
        <p:spPr>
          <a:xfrm>
            <a:off x="304800" y="533400"/>
            <a:ext cx="8839200" cy="6553200"/>
          </a:xfrm>
        </p:spPr>
        <p:txBody>
          <a:bodyPr/>
          <a:lstStyle/>
          <a:p>
            <a:pPr marL="0" indent="0" eaLnBrk="1" hangingPunct="1">
              <a:spcBef>
                <a:spcPct val="0"/>
              </a:spcBef>
              <a:buFontTx/>
              <a:buNone/>
            </a:pPr>
            <a:endParaRPr kumimoji="1" lang="tr-TR" sz="2800" b="1" smtClean="0">
              <a:latin typeface="Arial" pitchFamily="34" charset="0"/>
            </a:endParaRPr>
          </a:p>
          <a:p>
            <a:pPr marL="0" indent="0" algn="just" eaLnBrk="1" hangingPunct="1">
              <a:spcBef>
                <a:spcPct val="0"/>
              </a:spcBef>
              <a:buFontTx/>
              <a:buNone/>
            </a:pPr>
            <a:r>
              <a:rPr kumimoji="1" lang="tr-TR" sz="2800" b="1" smtClean="0">
                <a:latin typeface="Arial" pitchFamily="34" charset="0"/>
              </a:rPr>
              <a:t>6. Kategorileri azalan sıklık veya maliyetlerine göre, soldan sağa yatay bir eksende sıralayın. En az madde içeren kategoriler, en sağda son bar olarak birbirinin içine alınabilir. Ölçüm birimini dikey eksene çizin.  </a:t>
            </a:r>
          </a:p>
          <a:p>
            <a:pPr marL="0" indent="0" algn="just" eaLnBrk="1" hangingPunct="1">
              <a:spcBef>
                <a:spcPct val="0"/>
              </a:spcBef>
              <a:buFontTx/>
              <a:buNone/>
            </a:pPr>
            <a:endParaRPr kumimoji="1" lang="tr-TR" sz="2800" b="1" smtClean="0">
              <a:latin typeface="Arial" pitchFamily="34" charset="0"/>
            </a:endParaRPr>
          </a:p>
          <a:p>
            <a:pPr marL="0" indent="0" algn="just" eaLnBrk="1" hangingPunct="1">
              <a:spcBef>
                <a:spcPct val="0"/>
              </a:spcBef>
              <a:buFontTx/>
              <a:buNone/>
            </a:pPr>
            <a:r>
              <a:rPr kumimoji="1" lang="tr-TR" sz="2800" b="1" smtClean="0">
                <a:latin typeface="Arial" pitchFamily="34" charset="0"/>
              </a:rPr>
              <a:t>7. En uzun bar'ın üstünden, soldan sağa doğru, kategorilerin kümülatif sıklığını veren bir çizgi eklenebilir. Bu hat,  "Toplamın ne kadarı ilk 3 kategori ile açıklanır?" gibi sorulara cevap verir.  </a:t>
            </a:r>
          </a:p>
        </p:txBody>
      </p:sp>
      <p:sp>
        <p:nvSpPr>
          <p:cNvPr id="329731" name="Text Box 1027"/>
          <p:cNvSpPr txBox="1">
            <a:spLocks noChangeArrowheads="1"/>
          </p:cNvSpPr>
          <p:nvPr/>
        </p:nvSpPr>
        <p:spPr bwMode="auto">
          <a:xfrm>
            <a:off x="762000" y="0"/>
            <a:ext cx="8382000" cy="579438"/>
          </a:xfrm>
          <a:prstGeom prst="rect">
            <a:avLst/>
          </a:prstGeom>
          <a:noFill/>
          <a:ln w="9525">
            <a:noFill/>
            <a:miter lim="800000"/>
            <a:headEnd/>
            <a:tailEnd/>
          </a:ln>
          <a:effectLst/>
        </p:spPr>
        <p:txBody>
          <a:bodyPr>
            <a:spAutoFit/>
          </a:bodyPr>
          <a:lstStyle/>
          <a:p>
            <a:pPr>
              <a:spcBef>
                <a:spcPct val="50000"/>
              </a:spcBef>
              <a:buFont typeface="Wingdings" pitchFamily="2" charset="2"/>
              <a:buNone/>
              <a:defRPr/>
            </a:pPr>
            <a:r>
              <a:rPr kumimoji="0" lang="tr-TR" sz="3200">
                <a:solidFill>
                  <a:schemeClr val="hlink"/>
                </a:solidFill>
                <a:effectLst>
                  <a:outerShdw blurRad="38100" dist="38100" dir="2700000" algn="tl">
                    <a:srgbClr val="000000"/>
                  </a:outerShdw>
                </a:effectLst>
                <a:latin typeface="Arial" charset="0"/>
              </a:rPr>
              <a:t>PARETO ANALİZİ NASIL UYGULANIR?</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Başlık"/>
          <p:cNvSpPr>
            <a:spLocks noGrp="1"/>
          </p:cNvSpPr>
          <p:nvPr>
            <p:ph type="title"/>
          </p:nvPr>
        </p:nvSpPr>
        <p:spPr/>
        <p:txBody>
          <a:bodyPr/>
          <a:lstStyle/>
          <a:p>
            <a:r>
              <a:rPr lang="tr-TR" smtClean="0"/>
              <a:t>Pareto Şeması</a:t>
            </a:r>
          </a:p>
        </p:txBody>
      </p:sp>
      <p:graphicFrame>
        <p:nvGraphicFramePr>
          <p:cNvPr id="4" name="3 İçerik Yer Tutucusu"/>
          <p:cNvGraphicFramePr>
            <a:graphicFrameLocks noGrp="1"/>
          </p:cNvGraphicFramePr>
          <p:nvPr>
            <p:ph idx="1"/>
          </p:nvPr>
        </p:nvGraphicFramePr>
        <p:xfrm>
          <a:off x="285750" y="3071813"/>
          <a:ext cx="8229600" cy="333756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tr-TR" dirty="0" smtClean="0"/>
                        <a:t>şikayet</a:t>
                      </a:r>
                      <a:endParaRPr lang="tr-TR" dirty="0"/>
                    </a:p>
                  </a:txBody>
                  <a:tcPr/>
                </a:tc>
                <a:tc>
                  <a:txBody>
                    <a:bodyPr/>
                    <a:lstStyle/>
                    <a:p>
                      <a:r>
                        <a:rPr lang="tr-TR" dirty="0" smtClean="0"/>
                        <a:t>Şikayet</a:t>
                      </a:r>
                      <a:r>
                        <a:rPr lang="tr-TR" baseline="0" dirty="0" smtClean="0"/>
                        <a:t> sayısı</a:t>
                      </a:r>
                      <a:endParaRPr lang="tr-TR" dirty="0"/>
                    </a:p>
                  </a:txBody>
                  <a:tcPr/>
                </a:tc>
              </a:tr>
              <a:tr h="370840">
                <a:tc>
                  <a:txBody>
                    <a:bodyPr/>
                    <a:lstStyle/>
                    <a:p>
                      <a:r>
                        <a:rPr lang="tr-TR" dirty="0" smtClean="0"/>
                        <a:t>Yetersiz bilgilendirilme</a:t>
                      </a:r>
                      <a:endParaRPr lang="tr-TR" dirty="0"/>
                    </a:p>
                  </a:txBody>
                  <a:tcPr/>
                </a:tc>
                <a:tc>
                  <a:txBody>
                    <a:bodyPr/>
                    <a:lstStyle/>
                    <a:p>
                      <a:r>
                        <a:rPr lang="tr-TR" dirty="0" smtClean="0"/>
                        <a:t>210</a:t>
                      </a:r>
                      <a:endParaRPr lang="tr-TR" dirty="0"/>
                    </a:p>
                  </a:txBody>
                  <a:tcPr/>
                </a:tc>
              </a:tr>
              <a:tr h="370840">
                <a:tc>
                  <a:txBody>
                    <a:bodyPr/>
                    <a:lstStyle/>
                    <a:p>
                      <a:r>
                        <a:rPr lang="tr-TR" dirty="0" smtClean="0"/>
                        <a:t>Randevulara uyulmaması</a:t>
                      </a:r>
                      <a:endParaRPr lang="tr-TR" dirty="0"/>
                    </a:p>
                  </a:txBody>
                  <a:tcPr/>
                </a:tc>
                <a:tc>
                  <a:txBody>
                    <a:bodyPr/>
                    <a:lstStyle/>
                    <a:p>
                      <a:r>
                        <a:rPr lang="tr-TR" dirty="0" smtClean="0"/>
                        <a:t>60</a:t>
                      </a:r>
                      <a:endParaRPr lang="tr-TR" dirty="0"/>
                    </a:p>
                  </a:txBody>
                  <a:tcPr/>
                </a:tc>
              </a:tr>
              <a:tr h="370840">
                <a:tc>
                  <a:txBody>
                    <a:bodyPr/>
                    <a:lstStyle/>
                    <a:p>
                      <a:r>
                        <a:rPr lang="tr-TR" dirty="0" smtClean="0"/>
                        <a:t>Muayene</a:t>
                      </a:r>
                      <a:endParaRPr lang="tr-TR" dirty="0"/>
                    </a:p>
                  </a:txBody>
                  <a:tcPr/>
                </a:tc>
                <a:tc>
                  <a:txBody>
                    <a:bodyPr/>
                    <a:lstStyle/>
                    <a:p>
                      <a:r>
                        <a:rPr lang="tr-TR" dirty="0" smtClean="0"/>
                        <a:t>92</a:t>
                      </a:r>
                      <a:endParaRPr lang="tr-TR" dirty="0"/>
                    </a:p>
                  </a:txBody>
                  <a:tcPr/>
                </a:tc>
              </a:tr>
              <a:tr h="370840">
                <a:tc>
                  <a:txBody>
                    <a:bodyPr/>
                    <a:lstStyle/>
                    <a:p>
                      <a:r>
                        <a:rPr lang="tr-TR" dirty="0" smtClean="0"/>
                        <a:t>Evrakın</a:t>
                      </a:r>
                      <a:r>
                        <a:rPr lang="tr-TR" baseline="0" dirty="0" smtClean="0"/>
                        <a:t> kaybolması</a:t>
                      </a:r>
                      <a:endParaRPr lang="tr-TR" dirty="0"/>
                    </a:p>
                  </a:txBody>
                  <a:tcPr/>
                </a:tc>
                <a:tc>
                  <a:txBody>
                    <a:bodyPr/>
                    <a:lstStyle/>
                    <a:p>
                      <a:r>
                        <a:rPr lang="tr-TR" dirty="0" smtClean="0"/>
                        <a:t>13</a:t>
                      </a:r>
                      <a:endParaRPr lang="tr-TR" dirty="0"/>
                    </a:p>
                  </a:txBody>
                  <a:tcPr/>
                </a:tc>
              </a:tr>
              <a:tr h="370840">
                <a:tc>
                  <a:txBody>
                    <a:bodyPr/>
                    <a:lstStyle/>
                    <a:p>
                      <a:r>
                        <a:rPr lang="tr-TR" dirty="0" smtClean="0"/>
                        <a:t>Problemi çözme süresi</a:t>
                      </a:r>
                      <a:endParaRPr lang="tr-TR" dirty="0"/>
                    </a:p>
                  </a:txBody>
                  <a:tcPr/>
                </a:tc>
                <a:tc>
                  <a:txBody>
                    <a:bodyPr/>
                    <a:lstStyle/>
                    <a:p>
                      <a:r>
                        <a:rPr lang="tr-TR" dirty="0" smtClean="0"/>
                        <a:t>320</a:t>
                      </a:r>
                      <a:endParaRPr lang="tr-TR" dirty="0"/>
                    </a:p>
                  </a:txBody>
                  <a:tcPr/>
                </a:tc>
              </a:tr>
              <a:tr h="370840">
                <a:tc>
                  <a:txBody>
                    <a:bodyPr/>
                    <a:lstStyle/>
                    <a:p>
                      <a:r>
                        <a:rPr lang="tr-TR" dirty="0" smtClean="0"/>
                        <a:t>Çok sayıda formalite</a:t>
                      </a:r>
                      <a:endParaRPr lang="tr-TR" dirty="0"/>
                    </a:p>
                  </a:txBody>
                  <a:tcPr/>
                </a:tc>
                <a:tc>
                  <a:txBody>
                    <a:bodyPr/>
                    <a:lstStyle/>
                    <a:p>
                      <a:r>
                        <a:rPr lang="tr-TR" dirty="0" smtClean="0"/>
                        <a:t>75</a:t>
                      </a:r>
                      <a:endParaRPr lang="tr-TR" dirty="0"/>
                    </a:p>
                  </a:txBody>
                  <a:tcPr/>
                </a:tc>
              </a:tr>
              <a:tr h="370840">
                <a:tc>
                  <a:txBody>
                    <a:bodyPr/>
                    <a:lstStyle/>
                    <a:p>
                      <a:r>
                        <a:rPr lang="tr-TR" dirty="0" smtClean="0"/>
                        <a:t>Çalışanların</a:t>
                      </a:r>
                      <a:r>
                        <a:rPr lang="tr-TR" baseline="0" dirty="0" smtClean="0"/>
                        <a:t> yeteneği</a:t>
                      </a:r>
                      <a:endParaRPr lang="tr-TR" dirty="0"/>
                    </a:p>
                  </a:txBody>
                  <a:tcPr/>
                </a:tc>
                <a:tc>
                  <a:txBody>
                    <a:bodyPr/>
                    <a:lstStyle/>
                    <a:p>
                      <a:r>
                        <a:rPr lang="tr-TR" dirty="0" smtClean="0"/>
                        <a:t>18</a:t>
                      </a:r>
                      <a:endParaRPr lang="tr-TR" dirty="0"/>
                    </a:p>
                  </a:txBody>
                  <a:tcPr/>
                </a:tc>
              </a:tr>
              <a:tr h="370840">
                <a:tc>
                  <a:txBody>
                    <a:bodyPr/>
                    <a:lstStyle/>
                    <a:p>
                      <a:endParaRPr lang="tr-TR" dirty="0"/>
                    </a:p>
                  </a:txBody>
                  <a:tcPr/>
                </a:tc>
                <a:tc>
                  <a:txBody>
                    <a:bodyPr/>
                    <a:lstStyle/>
                    <a:p>
                      <a:endParaRPr lang="tr-TR" dirty="0"/>
                    </a:p>
                  </a:txBody>
                  <a:tcPr/>
                </a:tc>
              </a:tr>
            </a:tbl>
          </a:graphicData>
        </a:graphic>
      </p:graphicFrame>
      <p:sp>
        <p:nvSpPr>
          <p:cNvPr id="46115" name="4 Metin kutusu"/>
          <p:cNvSpPr txBox="1">
            <a:spLocks noChangeArrowheads="1"/>
          </p:cNvSpPr>
          <p:nvPr/>
        </p:nvSpPr>
        <p:spPr bwMode="auto">
          <a:xfrm>
            <a:off x="642938" y="1428750"/>
            <a:ext cx="7858125" cy="954088"/>
          </a:xfrm>
          <a:prstGeom prst="rect">
            <a:avLst/>
          </a:prstGeom>
          <a:noFill/>
          <a:ln w="9525">
            <a:noFill/>
            <a:miter lim="800000"/>
            <a:headEnd/>
            <a:tailEnd/>
          </a:ln>
        </p:spPr>
        <p:txBody>
          <a:bodyPr>
            <a:spAutoFit/>
          </a:bodyPr>
          <a:lstStyle/>
          <a:p>
            <a:pPr>
              <a:buNone/>
            </a:pPr>
            <a:r>
              <a:rPr lang="tr-TR" dirty="0"/>
              <a:t>Bir hastanede yapılan şikayetler kategorilerine göre aşağıda verilmiştir. </a:t>
            </a:r>
            <a:r>
              <a:rPr lang="tr-TR" dirty="0" err="1"/>
              <a:t>Pareto</a:t>
            </a:r>
            <a:r>
              <a:rPr lang="tr-TR" dirty="0"/>
              <a:t> diyagramını çiziniz.</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1 Başlık"/>
          <p:cNvSpPr>
            <a:spLocks noGrp="1"/>
          </p:cNvSpPr>
          <p:nvPr>
            <p:ph type="title"/>
          </p:nvPr>
        </p:nvSpPr>
        <p:spPr/>
        <p:txBody>
          <a:bodyPr/>
          <a:lstStyle/>
          <a:p>
            <a:r>
              <a:rPr lang="tr-TR" smtClean="0"/>
              <a:t>Pareto diyagramı</a:t>
            </a:r>
          </a:p>
        </p:txBody>
      </p:sp>
      <p:graphicFrame>
        <p:nvGraphicFramePr>
          <p:cNvPr id="4" name="3 İçerik Yer Tutucusu"/>
          <p:cNvGraphicFramePr>
            <a:graphicFrameLocks noGrp="1"/>
          </p:cNvGraphicFramePr>
          <p:nvPr>
            <p:ph idx="1"/>
          </p:nvPr>
        </p:nvGraphicFramePr>
        <p:xfrm>
          <a:off x="642938" y="1214438"/>
          <a:ext cx="8229600" cy="539496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a:txBody>
                    <a:bodyPr/>
                    <a:lstStyle/>
                    <a:p>
                      <a:r>
                        <a:rPr lang="tr-TR" sz="2000" dirty="0" smtClean="0">
                          <a:latin typeface="+mn-lt"/>
                        </a:rPr>
                        <a:t>şikayet</a:t>
                      </a:r>
                      <a:endParaRPr lang="tr-TR" sz="2000" dirty="0">
                        <a:latin typeface="+mn-lt"/>
                      </a:endParaRPr>
                    </a:p>
                  </a:txBody>
                  <a:tcPr/>
                </a:tc>
                <a:tc>
                  <a:txBody>
                    <a:bodyPr/>
                    <a:lstStyle/>
                    <a:p>
                      <a:r>
                        <a:rPr lang="tr-TR" sz="2000" dirty="0" smtClean="0">
                          <a:latin typeface="+mn-lt"/>
                        </a:rPr>
                        <a:t>Şikayet</a:t>
                      </a:r>
                      <a:r>
                        <a:rPr lang="tr-TR" sz="2000" baseline="0" dirty="0" smtClean="0">
                          <a:latin typeface="+mn-lt"/>
                        </a:rPr>
                        <a:t> sayısı</a:t>
                      </a:r>
                      <a:endParaRPr lang="tr-TR" sz="2000" dirty="0">
                        <a:latin typeface="+mn-lt"/>
                      </a:endParaRPr>
                    </a:p>
                  </a:txBody>
                  <a:tcPr/>
                </a:tc>
                <a:tc>
                  <a:txBody>
                    <a:bodyPr/>
                    <a:lstStyle/>
                    <a:p>
                      <a:r>
                        <a:rPr lang="tr-TR" sz="2000" dirty="0" smtClean="0">
                          <a:latin typeface="+mn-lt"/>
                        </a:rPr>
                        <a:t>%</a:t>
                      </a:r>
                      <a:endParaRPr lang="tr-TR" sz="2000" dirty="0">
                        <a:latin typeface="+mn-lt"/>
                      </a:endParaRPr>
                    </a:p>
                  </a:txBody>
                  <a:tcPr/>
                </a:tc>
                <a:tc>
                  <a:txBody>
                    <a:bodyPr/>
                    <a:lstStyle/>
                    <a:p>
                      <a:r>
                        <a:rPr lang="tr-TR" sz="2000" dirty="0" err="1" smtClean="0">
                          <a:latin typeface="+mn-lt"/>
                        </a:rPr>
                        <a:t>Kumulatif</a:t>
                      </a:r>
                      <a:r>
                        <a:rPr lang="tr-TR" sz="2000" dirty="0" smtClean="0">
                          <a:latin typeface="+mn-lt"/>
                        </a:rPr>
                        <a:t> %</a:t>
                      </a:r>
                      <a:endParaRPr lang="tr-TR" sz="2000" dirty="0">
                        <a:latin typeface="+mn-lt"/>
                      </a:endParaRPr>
                    </a:p>
                  </a:txBody>
                  <a:tcPr/>
                </a:tc>
              </a:tr>
              <a:tr h="370840">
                <a:tc>
                  <a:txBody>
                    <a:bodyPr/>
                    <a:lstStyle/>
                    <a:p>
                      <a:r>
                        <a:rPr lang="tr-TR" sz="2000" dirty="0" smtClean="0">
                          <a:latin typeface="+mn-lt"/>
                        </a:rPr>
                        <a:t>Yetersiz bilgilendirilme</a:t>
                      </a:r>
                      <a:endParaRPr lang="tr-TR" sz="2000" dirty="0">
                        <a:latin typeface="+mn-lt"/>
                      </a:endParaRPr>
                    </a:p>
                  </a:txBody>
                  <a:tcPr/>
                </a:tc>
                <a:tc>
                  <a:txBody>
                    <a:bodyPr/>
                    <a:lstStyle/>
                    <a:p>
                      <a:r>
                        <a:rPr lang="tr-TR" sz="2000" dirty="0" smtClean="0">
                          <a:latin typeface="+mn-lt"/>
                        </a:rPr>
                        <a:t>210</a:t>
                      </a:r>
                      <a:endParaRPr lang="tr-TR" sz="2000" dirty="0">
                        <a:latin typeface="+mn-lt"/>
                      </a:endParaRPr>
                    </a:p>
                  </a:txBody>
                  <a:tcPr/>
                </a:tc>
                <a:tc>
                  <a:txBody>
                    <a:bodyPr/>
                    <a:lstStyle/>
                    <a:p>
                      <a:pPr algn="r" fontAlgn="b"/>
                      <a:r>
                        <a:rPr lang="tr-TR" sz="2000" b="0" i="0" u="none" strike="noStrike" dirty="0">
                          <a:solidFill>
                            <a:srgbClr val="000000"/>
                          </a:solidFill>
                          <a:latin typeface="+mn-lt"/>
                        </a:rPr>
                        <a:t>41</a:t>
                      </a:r>
                    </a:p>
                  </a:txBody>
                  <a:tcPr marL="0" marR="0" marT="0" marB="0" anchor="b"/>
                </a:tc>
                <a:tc>
                  <a:txBody>
                    <a:bodyPr/>
                    <a:lstStyle/>
                    <a:p>
                      <a:pPr algn="r" fontAlgn="b"/>
                      <a:r>
                        <a:rPr lang="tr-TR" sz="2000" b="0" i="0" u="none" strike="noStrike" dirty="0">
                          <a:solidFill>
                            <a:srgbClr val="000000"/>
                          </a:solidFill>
                          <a:latin typeface="+mn-lt"/>
                        </a:rPr>
                        <a:t>41</a:t>
                      </a:r>
                    </a:p>
                  </a:txBody>
                  <a:tcPr marL="0" marR="0" marT="0" marB="0" anchor="b"/>
                </a:tc>
              </a:tr>
              <a:tr h="370840">
                <a:tc>
                  <a:txBody>
                    <a:bodyPr/>
                    <a:lstStyle/>
                    <a:p>
                      <a:r>
                        <a:rPr lang="tr-TR" sz="2000" dirty="0" smtClean="0">
                          <a:latin typeface="+mn-lt"/>
                        </a:rPr>
                        <a:t>Randevulara uyulmaması</a:t>
                      </a:r>
                      <a:endParaRPr lang="tr-TR" sz="2000" dirty="0">
                        <a:latin typeface="+mn-lt"/>
                      </a:endParaRPr>
                    </a:p>
                  </a:txBody>
                  <a:tcPr/>
                </a:tc>
                <a:tc>
                  <a:txBody>
                    <a:bodyPr/>
                    <a:lstStyle/>
                    <a:p>
                      <a:r>
                        <a:rPr lang="tr-TR" sz="2000" dirty="0" smtClean="0">
                          <a:latin typeface="+mn-lt"/>
                        </a:rPr>
                        <a:t>60</a:t>
                      </a:r>
                      <a:endParaRPr lang="tr-TR" sz="2000" dirty="0">
                        <a:latin typeface="+mn-lt"/>
                      </a:endParaRPr>
                    </a:p>
                  </a:txBody>
                  <a:tcPr/>
                </a:tc>
                <a:tc>
                  <a:txBody>
                    <a:bodyPr/>
                    <a:lstStyle/>
                    <a:p>
                      <a:pPr algn="r" fontAlgn="b"/>
                      <a:r>
                        <a:rPr lang="tr-TR" sz="2000" b="0" i="0" u="none" strike="noStrike">
                          <a:solidFill>
                            <a:srgbClr val="000000"/>
                          </a:solidFill>
                          <a:latin typeface="+mn-lt"/>
                        </a:rPr>
                        <a:t>27</a:t>
                      </a:r>
                    </a:p>
                  </a:txBody>
                  <a:tcPr marL="0" marR="0" marT="0" marB="0" anchor="b"/>
                </a:tc>
                <a:tc>
                  <a:txBody>
                    <a:bodyPr/>
                    <a:lstStyle/>
                    <a:p>
                      <a:pPr algn="r" fontAlgn="b"/>
                      <a:r>
                        <a:rPr lang="tr-TR" sz="2000" b="0" i="0" u="none" strike="noStrike" dirty="0">
                          <a:solidFill>
                            <a:srgbClr val="000000"/>
                          </a:solidFill>
                          <a:latin typeface="+mn-lt"/>
                        </a:rPr>
                        <a:t>67</a:t>
                      </a:r>
                    </a:p>
                  </a:txBody>
                  <a:tcPr marL="0" marR="0" marT="0" marB="0" anchor="b"/>
                </a:tc>
              </a:tr>
              <a:tr h="370840">
                <a:tc>
                  <a:txBody>
                    <a:bodyPr/>
                    <a:lstStyle/>
                    <a:p>
                      <a:r>
                        <a:rPr lang="tr-TR" sz="2000" dirty="0" smtClean="0">
                          <a:latin typeface="+mn-lt"/>
                        </a:rPr>
                        <a:t>Muayene</a:t>
                      </a:r>
                      <a:endParaRPr lang="tr-TR" sz="2000" dirty="0">
                        <a:latin typeface="+mn-lt"/>
                      </a:endParaRPr>
                    </a:p>
                  </a:txBody>
                  <a:tcPr/>
                </a:tc>
                <a:tc>
                  <a:txBody>
                    <a:bodyPr/>
                    <a:lstStyle/>
                    <a:p>
                      <a:r>
                        <a:rPr lang="tr-TR" sz="2000" dirty="0" smtClean="0">
                          <a:latin typeface="+mn-lt"/>
                        </a:rPr>
                        <a:t>92</a:t>
                      </a:r>
                      <a:endParaRPr lang="tr-TR" sz="2000" dirty="0">
                        <a:latin typeface="+mn-lt"/>
                      </a:endParaRPr>
                    </a:p>
                  </a:txBody>
                  <a:tcPr/>
                </a:tc>
                <a:tc>
                  <a:txBody>
                    <a:bodyPr/>
                    <a:lstStyle/>
                    <a:p>
                      <a:pPr algn="r" fontAlgn="b"/>
                      <a:r>
                        <a:rPr lang="tr-TR" sz="2000" b="0" i="0" u="none" strike="noStrike">
                          <a:solidFill>
                            <a:srgbClr val="000000"/>
                          </a:solidFill>
                          <a:latin typeface="+mn-lt"/>
                        </a:rPr>
                        <a:t>12</a:t>
                      </a:r>
                    </a:p>
                  </a:txBody>
                  <a:tcPr marL="0" marR="0" marT="0" marB="0" anchor="b"/>
                </a:tc>
                <a:tc>
                  <a:txBody>
                    <a:bodyPr/>
                    <a:lstStyle/>
                    <a:p>
                      <a:pPr algn="r" fontAlgn="b"/>
                      <a:r>
                        <a:rPr lang="tr-TR" sz="2000" b="0" i="0" u="none" strike="noStrike" dirty="0">
                          <a:solidFill>
                            <a:srgbClr val="000000"/>
                          </a:solidFill>
                          <a:latin typeface="+mn-lt"/>
                        </a:rPr>
                        <a:t>79</a:t>
                      </a:r>
                    </a:p>
                  </a:txBody>
                  <a:tcPr marL="0" marR="0" marT="0" marB="0" anchor="b"/>
                </a:tc>
              </a:tr>
              <a:tr h="370840">
                <a:tc>
                  <a:txBody>
                    <a:bodyPr/>
                    <a:lstStyle/>
                    <a:p>
                      <a:r>
                        <a:rPr lang="tr-TR" sz="2000" dirty="0" smtClean="0">
                          <a:latin typeface="+mn-lt"/>
                        </a:rPr>
                        <a:t>Evrakın</a:t>
                      </a:r>
                      <a:r>
                        <a:rPr lang="tr-TR" sz="2000" baseline="0" dirty="0" smtClean="0">
                          <a:latin typeface="+mn-lt"/>
                        </a:rPr>
                        <a:t> kaybolması</a:t>
                      </a:r>
                      <a:endParaRPr lang="tr-TR" sz="2000" dirty="0">
                        <a:latin typeface="+mn-lt"/>
                      </a:endParaRPr>
                    </a:p>
                  </a:txBody>
                  <a:tcPr/>
                </a:tc>
                <a:tc>
                  <a:txBody>
                    <a:bodyPr/>
                    <a:lstStyle/>
                    <a:p>
                      <a:r>
                        <a:rPr lang="tr-TR" sz="2000" dirty="0" smtClean="0">
                          <a:latin typeface="+mn-lt"/>
                        </a:rPr>
                        <a:t>13</a:t>
                      </a:r>
                      <a:endParaRPr lang="tr-TR" sz="2000" dirty="0">
                        <a:latin typeface="+mn-lt"/>
                      </a:endParaRPr>
                    </a:p>
                  </a:txBody>
                  <a:tcPr/>
                </a:tc>
                <a:tc>
                  <a:txBody>
                    <a:bodyPr/>
                    <a:lstStyle/>
                    <a:p>
                      <a:pPr algn="r" fontAlgn="b"/>
                      <a:r>
                        <a:rPr lang="tr-TR" sz="2000" b="0" i="0" u="none" strike="noStrike">
                          <a:solidFill>
                            <a:srgbClr val="000000"/>
                          </a:solidFill>
                          <a:latin typeface="+mn-lt"/>
                        </a:rPr>
                        <a:t>10</a:t>
                      </a:r>
                    </a:p>
                  </a:txBody>
                  <a:tcPr marL="0" marR="0" marT="0" marB="0" anchor="b"/>
                </a:tc>
                <a:tc>
                  <a:txBody>
                    <a:bodyPr/>
                    <a:lstStyle/>
                    <a:p>
                      <a:pPr algn="r" fontAlgn="b"/>
                      <a:r>
                        <a:rPr lang="tr-TR" sz="2000" b="0" i="0" u="none" strike="noStrike" dirty="0">
                          <a:solidFill>
                            <a:srgbClr val="000000"/>
                          </a:solidFill>
                          <a:latin typeface="+mn-lt"/>
                        </a:rPr>
                        <a:t>88</a:t>
                      </a:r>
                    </a:p>
                  </a:txBody>
                  <a:tcPr marL="0" marR="0" marT="0" marB="0" anchor="b"/>
                </a:tc>
              </a:tr>
              <a:tr h="370840">
                <a:tc>
                  <a:txBody>
                    <a:bodyPr/>
                    <a:lstStyle/>
                    <a:p>
                      <a:r>
                        <a:rPr lang="tr-TR" sz="2000" dirty="0" smtClean="0">
                          <a:latin typeface="+mn-lt"/>
                        </a:rPr>
                        <a:t>Problemi çözme süresi</a:t>
                      </a:r>
                      <a:endParaRPr lang="tr-TR" sz="2000" dirty="0">
                        <a:latin typeface="+mn-lt"/>
                      </a:endParaRPr>
                    </a:p>
                  </a:txBody>
                  <a:tcPr/>
                </a:tc>
                <a:tc>
                  <a:txBody>
                    <a:bodyPr/>
                    <a:lstStyle/>
                    <a:p>
                      <a:r>
                        <a:rPr lang="tr-TR" sz="2000" dirty="0" smtClean="0">
                          <a:latin typeface="+mn-lt"/>
                        </a:rPr>
                        <a:t>320</a:t>
                      </a:r>
                      <a:endParaRPr lang="tr-TR" sz="2000" dirty="0">
                        <a:latin typeface="+mn-lt"/>
                      </a:endParaRPr>
                    </a:p>
                  </a:txBody>
                  <a:tcPr/>
                </a:tc>
                <a:tc>
                  <a:txBody>
                    <a:bodyPr/>
                    <a:lstStyle/>
                    <a:p>
                      <a:pPr algn="r" fontAlgn="b"/>
                      <a:r>
                        <a:rPr lang="tr-TR" sz="2000" b="0" i="0" u="none" strike="noStrike">
                          <a:solidFill>
                            <a:srgbClr val="000000"/>
                          </a:solidFill>
                          <a:latin typeface="+mn-lt"/>
                        </a:rPr>
                        <a:t>8</a:t>
                      </a:r>
                    </a:p>
                  </a:txBody>
                  <a:tcPr marL="0" marR="0" marT="0" marB="0" anchor="b"/>
                </a:tc>
                <a:tc>
                  <a:txBody>
                    <a:bodyPr/>
                    <a:lstStyle/>
                    <a:p>
                      <a:pPr algn="r" fontAlgn="b"/>
                      <a:r>
                        <a:rPr lang="tr-TR" sz="2000" b="0" i="0" u="none" strike="noStrike" dirty="0">
                          <a:solidFill>
                            <a:srgbClr val="000000"/>
                          </a:solidFill>
                          <a:latin typeface="+mn-lt"/>
                        </a:rPr>
                        <a:t>96</a:t>
                      </a:r>
                    </a:p>
                  </a:txBody>
                  <a:tcPr marL="0" marR="0" marT="0" marB="0" anchor="b"/>
                </a:tc>
              </a:tr>
              <a:tr h="370840">
                <a:tc>
                  <a:txBody>
                    <a:bodyPr/>
                    <a:lstStyle/>
                    <a:p>
                      <a:r>
                        <a:rPr lang="tr-TR" sz="2000" dirty="0" smtClean="0">
                          <a:latin typeface="+mn-lt"/>
                        </a:rPr>
                        <a:t>Çok sayıda formalite</a:t>
                      </a:r>
                      <a:endParaRPr lang="tr-TR" sz="2000" dirty="0">
                        <a:latin typeface="+mn-lt"/>
                      </a:endParaRPr>
                    </a:p>
                  </a:txBody>
                  <a:tcPr/>
                </a:tc>
                <a:tc>
                  <a:txBody>
                    <a:bodyPr/>
                    <a:lstStyle/>
                    <a:p>
                      <a:r>
                        <a:rPr lang="tr-TR" sz="2000" dirty="0" smtClean="0">
                          <a:latin typeface="+mn-lt"/>
                        </a:rPr>
                        <a:t>75</a:t>
                      </a:r>
                      <a:endParaRPr lang="tr-TR" sz="2000" dirty="0">
                        <a:latin typeface="+mn-lt"/>
                      </a:endParaRPr>
                    </a:p>
                  </a:txBody>
                  <a:tcPr/>
                </a:tc>
                <a:tc>
                  <a:txBody>
                    <a:bodyPr/>
                    <a:lstStyle/>
                    <a:p>
                      <a:pPr algn="r" fontAlgn="b"/>
                      <a:r>
                        <a:rPr lang="tr-TR" sz="2000" b="0" i="0" u="none" strike="noStrike">
                          <a:solidFill>
                            <a:srgbClr val="000000"/>
                          </a:solidFill>
                          <a:latin typeface="+mn-lt"/>
                        </a:rPr>
                        <a:t>2</a:t>
                      </a:r>
                    </a:p>
                  </a:txBody>
                  <a:tcPr marL="0" marR="0" marT="0" marB="0" anchor="b"/>
                </a:tc>
                <a:tc>
                  <a:txBody>
                    <a:bodyPr/>
                    <a:lstStyle/>
                    <a:p>
                      <a:pPr algn="r" fontAlgn="b"/>
                      <a:r>
                        <a:rPr lang="tr-TR" sz="2000" b="0" i="0" u="none" strike="noStrike" dirty="0">
                          <a:solidFill>
                            <a:srgbClr val="000000"/>
                          </a:solidFill>
                          <a:latin typeface="+mn-lt"/>
                        </a:rPr>
                        <a:t>98</a:t>
                      </a:r>
                    </a:p>
                  </a:txBody>
                  <a:tcPr marL="0" marR="0" marT="0" marB="0" anchor="b"/>
                </a:tc>
              </a:tr>
              <a:tr h="370840">
                <a:tc>
                  <a:txBody>
                    <a:bodyPr/>
                    <a:lstStyle/>
                    <a:p>
                      <a:r>
                        <a:rPr lang="tr-TR" sz="2000" dirty="0" smtClean="0">
                          <a:latin typeface="+mn-lt"/>
                        </a:rPr>
                        <a:t>Çalışanların</a:t>
                      </a:r>
                      <a:r>
                        <a:rPr lang="tr-TR" sz="2000" baseline="0" dirty="0" smtClean="0">
                          <a:latin typeface="+mn-lt"/>
                        </a:rPr>
                        <a:t> yeteneği</a:t>
                      </a:r>
                      <a:endParaRPr lang="tr-TR" sz="2000" dirty="0">
                        <a:latin typeface="+mn-lt"/>
                      </a:endParaRPr>
                    </a:p>
                  </a:txBody>
                  <a:tcPr/>
                </a:tc>
                <a:tc>
                  <a:txBody>
                    <a:bodyPr/>
                    <a:lstStyle/>
                    <a:p>
                      <a:r>
                        <a:rPr lang="tr-TR" sz="2000" dirty="0" smtClean="0">
                          <a:latin typeface="+mn-lt"/>
                        </a:rPr>
                        <a:t>18</a:t>
                      </a:r>
                      <a:endParaRPr lang="tr-TR" sz="2000" dirty="0">
                        <a:latin typeface="+mn-lt"/>
                      </a:endParaRPr>
                    </a:p>
                  </a:txBody>
                  <a:tcPr/>
                </a:tc>
                <a:tc>
                  <a:txBody>
                    <a:bodyPr/>
                    <a:lstStyle/>
                    <a:p>
                      <a:pPr algn="r" fontAlgn="b"/>
                      <a:r>
                        <a:rPr lang="tr-TR" sz="2000" b="0" i="0" u="none" strike="noStrike">
                          <a:solidFill>
                            <a:srgbClr val="000000"/>
                          </a:solidFill>
                          <a:latin typeface="+mn-lt"/>
                        </a:rPr>
                        <a:t>2</a:t>
                      </a:r>
                    </a:p>
                  </a:txBody>
                  <a:tcPr marL="0" marR="0" marT="0" marB="0" anchor="b"/>
                </a:tc>
                <a:tc>
                  <a:txBody>
                    <a:bodyPr/>
                    <a:lstStyle/>
                    <a:p>
                      <a:pPr algn="r" fontAlgn="b"/>
                      <a:r>
                        <a:rPr lang="tr-TR" sz="2000" b="0" i="0" u="none" strike="noStrike" dirty="0">
                          <a:solidFill>
                            <a:srgbClr val="000000"/>
                          </a:solidFill>
                          <a:latin typeface="+mn-lt"/>
                        </a:rPr>
                        <a:t>100</a:t>
                      </a:r>
                    </a:p>
                  </a:txBody>
                  <a:tcPr marL="0" marR="0" marT="0" marB="0" anchor="b"/>
                </a:tc>
              </a:tr>
              <a:tr h="370840">
                <a:tc>
                  <a:txBody>
                    <a:bodyPr/>
                    <a:lstStyle/>
                    <a:p>
                      <a:endParaRPr lang="tr-TR" sz="2000">
                        <a:latin typeface="+mn-lt"/>
                      </a:endParaRPr>
                    </a:p>
                  </a:txBody>
                  <a:tcPr/>
                </a:tc>
                <a:tc>
                  <a:txBody>
                    <a:bodyPr/>
                    <a:lstStyle/>
                    <a:p>
                      <a:endParaRPr lang="tr-TR" sz="2000" dirty="0">
                        <a:latin typeface="+mn-lt"/>
                      </a:endParaRPr>
                    </a:p>
                  </a:txBody>
                  <a:tcPr/>
                </a:tc>
                <a:tc>
                  <a:txBody>
                    <a:bodyPr/>
                    <a:lstStyle/>
                    <a:p>
                      <a:endParaRPr lang="tr-TR" sz="2000" dirty="0">
                        <a:latin typeface="+mn-lt"/>
                      </a:endParaRPr>
                    </a:p>
                  </a:txBody>
                  <a:tcPr/>
                </a:tc>
                <a:tc>
                  <a:txBody>
                    <a:bodyPr/>
                    <a:lstStyle/>
                    <a:p>
                      <a:endParaRPr lang="tr-TR" sz="2000" dirty="0">
                        <a:latin typeface="+mn-lt"/>
                      </a:endParaRPr>
                    </a:p>
                  </a:txBody>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1 Başlık"/>
          <p:cNvSpPr>
            <a:spLocks noGrp="1"/>
          </p:cNvSpPr>
          <p:nvPr>
            <p:ph type="title"/>
          </p:nvPr>
        </p:nvSpPr>
        <p:spPr>
          <a:xfrm>
            <a:off x="571500" y="214313"/>
            <a:ext cx="8229600" cy="917575"/>
          </a:xfrm>
        </p:spPr>
        <p:txBody>
          <a:bodyPr/>
          <a:lstStyle/>
          <a:p>
            <a:r>
              <a:rPr lang="tr-TR" smtClean="0"/>
              <a:t>Pareto diyagramı</a:t>
            </a:r>
          </a:p>
        </p:txBody>
      </p:sp>
      <p:graphicFrame>
        <p:nvGraphicFramePr>
          <p:cNvPr id="6" name="6 Grafik"/>
          <p:cNvGraphicFramePr/>
          <p:nvPr/>
        </p:nvGraphicFramePr>
        <p:xfrm>
          <a:off x="571472" y="1142984"/>
          <a:ext cx="7839113" cy="5357850"/>
        </p:xfrm>
        <a:graphic>
          <a:graphicData uri="http://schemas.openxmlformats.org/drawingml/2006/chart">
            <c:chart xmlns:c="http://schemas.openxmlformats.org/drawingml/2006/chart" xmlns:r="http://schemas.openxmlformats.org/officeDocument/2006/relationships" r:id="rId2"/>
          </a:graphicData>
        </a:graphic>
      </p:graphicFrame>
      <p:sp>
        <p:nvSpPr>
          <p:cNvPr id="48132" name="6 Metin kutusu"/>
          <p:cNvSpPr txBox="1">
            <a:spLocks noChangeArrowheads="1"/>
          </p:cNvSpPr>
          <p:nvPr/>
        </p:nvSpPr>
        <p:spPr bwMode="auto">
          <a:xfrm>
            <a:off x="0" y="3000375"/>
            <a:ext cx="714375" cy="523875"/>
          </a:xfrm>
          <a:prstGeom prst="rect">
            <a:avLst/>
          </a:prstGeom>
          <a:noFill/>
          <a:ln w="9525">
            <a:noFill/>
            <a:miter lim="800000"/>
            <a:headEnd/>
            <a:tailEnd/>
          </a:ln>
        </p:spPr>
        <p:txBody>
          <a:bodyPr>
            <a:spAutoFit/>
          </a:bodyPr>
          <a:lstStyle/>
          <a:p>
            <a:pPr>
              <a:buFont typeface="Wingdings" pitchFamily="2" charset="2"/>
              <a:buNone/>
            </a:pPr>
            <a:r>
              <a:rPr lang="tr-TR"/>
              <a:t>%</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25470"/>
          </a:xfrm>
        </p:spPr>
        <p:txBody>
          <a:bodyPr/>
          <a:lstStyle/>
          <a:p>
            <a:pPr eaLnBrk="1" fontAlgn="auto" hangingPunct="1">
              <a:spcAft>
                <a:spcPts val="0"/>
              </a:spcAft>
              <a:defRPr/>
            </a:pPr>
            <a:r>
              <a:rPr lang="tr-TR" dirty="0" err="1" smtClean="0"/>
              <a:t>Pareto</a:t>
            </a:r>
            <a:r>
              <a:rPr lang="tr-TR" dirty="0" smtClean="0"/>
              <a:t> analizi-örnek</a:t>
            </a:r>
            <a:endParaRPr lang="tr-TR" dirty="0"/>
          </a:p>
        </p:txBody>
      </p:sp>
      <p:sp>
        <p:nvSpPr>
          <p:cNvPr id="24579" name="2 İçerik Yer Tutucusu"/>
          <p:cNvSpPr>
            <a:spLocks noGrp="1"/>
          </p:cNvSpPr>
          <p:nvPr>
            <p:ph idx="1"/>
          </p:nvPr>
        </p:nvSpPr>
        <p:spPr>
          <a:xfrm>
            <a:off x="457200" y="1357313"/>
            <a:ext cx="8229600" cy="2428875"/>
          </a:xfrm>
        </p:spPr>
        <p:txBody>
          <a:bodyPr/>
          <a:lstStyle/>
          <a:p>
            <a:pPr eaLnBrk="1" hangingPunct="1">
              <a:buFont typeface="Wingdings 3" pitchFamily="18" charset="2"/>
              <a:buNone/>
            </a:pPr>
            <a:r>
              <a:rPr lang="tr-TR" altLang="tr-TR" sz="2400" dirty="0" smtClean="0">
                <a:latin typeface="Times New Roman" pitchFamily="18" charset="0"/>
                <a:cs typeface="Times New Roman" pitchFamily="18" charset="0"/>
              </a:rPr>
              <a:t>    Aşağıdaki tabloda bir hastanede 1 aylık süre zarfında yapılan çalışmalar sonucunda kirli, kesici, delici alet yaralanmaları ve materyal sıçramaları nedenlerini önem derecesine göre ve sıklık sırasına göre gösterebiliriz.</a:t>
            </a:r>
          </a:p>
          <a:p>
            <a:pPr eaLnBrk="1" hangingPunct="1">
              <a:buFont typeface="Wingdings 3" pitchFamily="18" charset="2"/>
              <a:buNone/>
            </a:pPr>
            <a:endParaRPr lang="tr-TR" altLang="tr-TR" dirty="0" smtClean="0"/>
          </a:p>
        </p:txBody>
      </p:sp>
    </p:spTree>
    <p:extLst>
      <p:ext uri="{BB962C8B-B14F-4D97-AF65-F5344CB8AC3E}">
        <p14:creationId xmlns:p14="http://schemas.microsoft.com/office/powerpoint/2010/main" xmlns="" val="7113487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o"/>
          <p:cNvGraphicFramePr>
            <a:graphicFrameLocks noGrp="1"/>
          </p:cNvGraphicFramePr>
          <p:nvPr/>
        </p:nvGraphicFramePr>
        <p:xfrm>
          <a:off x="0" y="0"/>
          <a:ext cx="9072563" cy="6864349"/>
        </p:xfrm>
        <a:graphic>
          <a:graphicData uri="http://schemas.openxmlformats.org/drawingml/2006/table">
            <a:tbl>
              <a:tblPr firstRow="1" bandRow="1">
                <a:tableStyleId>{5C22544A-7EE6-4342-B048-85BDC9FD1C3A}</a:tableStyleId>
              </a:tblPr>
              <a:tblGrid>
                <a:gridCol w="576038"/>
                <a:gridCol w="2736179"/>
                <a:gridCol w="1116923"/>
                <a:gridCol w="1785944"/>
                <a:gridCol w="1071566"/>
                <a:gridCol w="1785913"/>
              </a:tblGrid>
              <a:tr h="1389231">
                <a:tc>
                  <a:txBody>
                    <a:bodyPr/>
                    <a:lstStyle/>
                    <a:p>
                      <a:r>
                        <a:rPr lang="tr-TR" sz="2000" dirty="0" smtClean="0">
                          <a:latin typeface="Times New Roman" pitchFamily="18" charset="0"/>
                          <a:cs typeface="Times New Roman" pitchFamily="18" charset="0"/>
                        </a:rPr>
                        <a:t>NO</a:t>
                      </a:r>
                      <a:endParaRPr lang="tr-TR" sz="2000" dirty="0">
                        <a:latin typeface="Times New Roman" pitchFamily="18" charset="0"/>
                        <a:cs typeface="Times New Roman" pitchFamily="18" charset="0"/>
                      </a:endParaRPr>
                    </a:p>
                  </a:txBody>
                  <a:tcPr marT="45723" marB="45723"/>
                </a:tc>
                <a:tc>
                  <a:txBody>
                    <a:bodyPr/>
                    <a:lstStyle/>
                    <a:p>
                      <a:r>
                        <a:rPr lang="tr-TR" sz="2000" dirty="0" smtClean="0">
                          <a:latin typeface="Times New Roman" pitchFamily="18" charset="0"/>
                          <a:cs typeface="Times New Roman" pitchFamily="18" charset="0"/>
                        </a:rPr>
                        <a:t>NEDENLER</a:t>
                      </a:r>
                      <a:endParaRPr lang="tr-TR" sz="2000" dirty="0">
                        <a:latin typeface="Times New Roman" pitchFamily="18" charset="0"/>
                        <a:cs typeface="Times New Roman" pitchFamily="18" charset="0"/>
                      </a:endParaRPr>
                    </a:p>
                  </a:txBody>
                  <a:tcPr marT="45723" marB="45723"/>
                </a:tc>
                <a:tc>
                  <a:txBody>
                    <a:bodyPr/>
                    <a:lstStyle/>
                    <a:p>
                      <a:r>
                        <a:rPr lang="tr-TR" sz="2000" dirty="0" smtClean="0">
                          <a:latin typeface="Times New Roman" pitchFamily="18" charset="0"/>
                          <a:cs typeface="Times New Roman" pitchFamily="18" charset="0"/>
                        </a:rPr>
                        <a:t>SIKLIK</a:t>
                      </a:r>
                      <a:endParaRPr lang="tr-TR" sz="2000" dirty="0">
                        <a:latin typeface="Times New Roman" pitchFamily="18" charset="0"/>
                        <a:cs typeface="Times New Roman" pitchFamily="18" charset="0"/>
                      </a:endParaRPr>
                    </a:p>
                  </a:txBody>
                  <a:tcPr marT="45723" marB="45723"/>
                </a:tc>
                <a:tc>
                  <a:txBody>
                    <a:bodyPr/>
                    <a:lstStyle/>
                    <a:p>
                      <a:r>
                        <a:rPr lang="tr-TR" sz="2000" dirty="0" smtClean="0">
                          <a:latin typeface="Times New Roman" pitchFamily="18" charset="0"/>
                          <a:cs typeface="Times New Roman" pitchFamily="18" charset="0"/>
                        </a:rPr>
                        <a:t>KÜMÜLATİF  SIKLIK</a:t>
                      </a:r>
                      <a:endParaRPr lang="tr-TR" sz="2000" dirty="0">
                        <a:latin typeface="Times New Roman" pitchFamily="18" charset="0"/>
                        <a:cs typeface="Times New Roman" pitchFamily="18" charset="0"/>
                      </a:endParaRPr>
                    </a:p>
                  </a:txBody>
                  <a:tcPr marT="45723" marB="45723"/>
                </a:tc>
                <a:tc>
                  <a:txBody>
                    <a:bodyPr/>
                    <a:lstStyle/>
                    <a:p>
                      <a:pPr algn="ctr"/>
                      <a:r>
                        <a:rPr lang="tr-TR" sz="1900" dirty="0" smtClean="0">
                          <a:latin typeface="Times New Roman" pitchFamily="18" charset="0"/>
                          <a:cs typeface="Times New Roman" pitchFamily="18" charset="0"/>
                        </a:rPr>
                        <a:t>SIKLIK</a:t>
                      </a:r>
                    </a:p>
                    <a:p>
                      <a:pPr algn="ctr"/>
                      <a:r>
                        <a:rPr lang="tr-TR" sz="2000" dirty="0" smtClean="0">
                          <a:latin typeface="Times New Roman" pitchFamily="18" charset="0"/>
                          <a:cs typeface="Times New Roman" pitchFamily="18" charset="0"/>
                        </a:rPr>
                        <a:t>%</a:t>
                      </a:r>
                      <a:endParaRPr lang="tr-TR" sz="2000" dirty="0">
                        <a:latin typeface="Times New Roman" pitchFamily="18" charset="0"/>
                        <a:cs typeface="Times New Roman" pitchFamily="18" charset="0"/>
                      </a:endParaRPr>
                    </a:p>
                  </a:txBody>
                  <a:tcPr marT="45723" marB="45723"/>
                </a:tc>
                <a:tc>
                  <a:txBody>
                    <a:bodyPr/>
                    <a:lstStyle/>
                    <a:p>
                      <a:pPr algn="ctr"/>
                      <a:r>
                        <a:rPr lang="tr-TR" sz="2000" dirty="0" smtClean="0">
                          <a:latin typeface="Times New Roman" pitchFamily="18" charset="0"/>
                          <a:cs typeface="Times New Roman" pitchFamily="18" charset="0"/>
                        </a:rPr>
                        <a:t>KÜMÜLATİF</a:t>
                      </a:r>
                    </a:p>
                    <a:p>
                      <a:pPr algn="ctr"/>
                      <a:r>
                        <a:rPr lang="tr-TR" sz="2000" dirty="0" smtClean="0">
                          <a:latin typeface="Times New Roman" pitchFamily="18" charset="0"/>
                          <a:cs typeface="Times New Roman" pitchFamily="18" charset="0"/>
                        </a:rPr>
                        <a:t>%</a:t>
                      </a:r>
                      <a:endParaRPr lang="tr-TR" sz="2000" dirty="0">
                        <a:latin typeface="Times New Roman" pitchFamily="18" charset="0"/>
                        <a:cs typeface="Times New Roman" pitchFamily="18" charset="0"/>
                      </a:endParaRPr>
                    </a:p>
                  </a:txBody>
                  <a:tcPr marT="45723" marB="45723"/>
                </a:tc>
              </a:tr>
              <a:tr h="914467">
                <a:tc>
                  <a:txBody>
                    <a:bodyPr/>
                    <a:lstStyle/>
                    <a:p>
                      <a:r>
                        <a:rPr lang="tr-TR" sz="1800" dirty="0" smtClean="0"/>
                        <a:t>1</a:t>
                      </a:r>
                      <a:endParaRPr lang="tr-TR" sz="1800" dirty="0"/>
                    </a:p>
                  </a:txBody>
                  <a:tcPr marT="45723" marB="45723"/>
                </a:tc>
                <a:tc>
                  <a:txBody>
                    <a:bodyPr/>
                    <a:lstStyle/>
                    <a:p>
                      <a:r>
                        <a:rPr kumimoji="0" lang="tr-TR" sz="1800" kern="1200" dirty="0" smtClean="0">
                          <a:solidFill>
                            <a:schemeClr val="dk1"/>
                          </a:solidFill>
                          <a:latin typeface="+mn-lt"/>
                          <a:ea typeface="+mn-ea"/>
                          <a:cs typeface="+mn-cs"/>
                        </a:rPr>
                        <a:t>İşlem sonrası temizlik yaparken (KKDA atılması sırasında)</a:t>
                      </a:r>
                      <a:endParaRPr lang="tr-TR" sz="1800" dirty="0"/>
                    </a:p>
                  </a:txBody>
                  <a:tcPr marT="45723" marB="45723"/>
                </a:tc>
                <a:tc>
                  <a:txBody>
                    <a:bodyPr/>
                    <a:lstStyle/>
                    <a:p>
                      <a:pPr algn="ctr">
                        <a:lnSpc>
                          <a:spcPct val="150000"/>
                        </a:lnSpc>
                        <a:spcBef>
                          <a:spcPts val="300"/>
                        </a:spcBef>
                        <a:spcAft>
                          <a:spcPts val="600"/>
                        </a:spcAft>
                      </a:pPr>
                      <a:r>
                        <a:rPr lang="tr-TR" sz="2000" dirty="0">
                          <a:latin typeface="Times New Roman"/>
                          <a:ea typeface="Times New Roman"/>
                          <a:cs typeface="Times New Roman"/>
                        </a:rPr>
                        <a:t>5</a:t>
                      </a:r>
                      <a:endParaRPr lang="tr-TR" sz="2000" dirty="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dirty="0">
                          <a:latin typeface="Times New Roman"/>
                          <a:ea typeface="Times New Roman"/>
                          <a:cs typeface="Times New Roman"/>
                        </a:rPr>
                        <a:t>5</a:t>
                      </a:r>
                      <a:endParaRPr lang="tr-TR" sz="2000" dirty="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dirty="0">
                          <a:latin typeface="Times New Roman"/>
                          <a:ea typeface="Times New Roman"/>
                          <a:cs typeface="Times New Roman"/>
                        </a:rPr>
                        <a:t>33,3</a:t>
                      </a:r>
                      <a:endParaRPr lang="tr-TR" sz="2000" dirty="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dirty="0">
                          <a:latin typeface="Times New Roman"/>
                          <a:ea typeface="Times New Roman"/>
                          <a:cs typeface="Times New Roman"/>
                        </a:rPr>
                        <a:t>33,3</a:t>
                      </a:r>
                      <a:endParaRPr lang="tr-TR" sz="2000" dirty="0">
                        <a:latin typeface="Calibri"/>
                        <a:ea typeface="Times New Roman"/>
                        <a:cs typeface="Times New Roman"/>
                      </a:endParaRPr>
                    </a:p>
                  </a:txBody>
                  <a:tcPr marL="68580" marR="68580" marT="0" marB="0"/>
                </a:tc>
              </a:tr>
              <a:tr h="914467">
                <a:tc>
                  <a:txBody>
                    <a:bodyPr/>
                    <a:lstStyle/>
                    <a:p>
                      <a:r>
                        <a:rPr lang="tr-TR" sz="1800" dirty="0" smtClean="0"/>
                        <a:t>2</a:t>
                      </a:r>
                      <a:endParaRPr lang="tr-TR" sz="1800" dirty="0"/>
                    </a:p>
                  </a:txBody>
                  <a:tcPr marT="45723" marB="45723"/>
                </a:tc>
                <a:tc>
                  <a:txBody>
                    <a:bodyPr/>
                    <a:lstStyle/>
                    <a:p>
                      <a:r>
                        <a:rPr kumimoji="0" lang="tr-TR" sz="1800" kern="1200" dirty="0" smtClean="0">
                          <a:solidFill>
                            <a:schemeClr val="dk1"/>
                          </a:solidFill>
                          <a:latin typeface="+mn-lt"/>
                          <a:ea typeface="+mn-ea"/>
                          <a:cs typeface="+mn-cs"/>
                        </a:rPr>
                        <a:t>Cerrahi işlemler boyunca- aletlerin elden ele verilmesi</a:t>
                      </a:r>
                      <a:endParaRPr lang="tr-TR" sz="1800" dirty="0"/>
                    </a:p>
                  </a:txBody>
                  <a:tcPr marT="45723" marB="45723"/>
                </a:tc>
                <a:tc>
                  <a:txBody>
                    <a:bodyPr/>
                    <a:lstStyle/>
                    <a:p>
                      <a:pPr algn="ctr">
                        <a:lnSpc>
                          <a:spcPct val="150000"/>
                        </a:lnSpc>
                        <a:spcBef>
                          <a:spcPts val="300"/>
                        </a:spcBef>
                        <a:spcAft>
                          <a:spcPts val="600"/>
                        </a:spcAft>
                      </a:pPr>
                      <a:r>
                        <a:rPr lang="tr-TR" sz="2000">
                          <a:latin typeface="Times New Roman"/>
                          <a:ea typeface="Times New Roman"/>
                          <a:cs typeface="Times New Roman"/>
                        </a:rPr>
                        <a:t>3</a:t>
                      </a:r>
                      <a:endParaRPr lang="tr-TR" sz="200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a:latin typeface="Times New Roman"/>
                          <a:ea typeface="Times New Roman"/>
                          <a:cs typeface="Times New Roman"/>
                        </a:rPr>
                        <a:t>8</a:t>
                      </a:r>
                      <a:endParaRPr lang="tr-TR" sz="200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a:latin typeface="Times New Roman"/>
                          <a:ea typeface="Times New Roman"/>
                          <a:cs typeface="Times New Roman"/>
                        </a:rPr>
                        <a:t>20</a:t>
                      </a:r>
                      <a:endParaRPr lang="tr-TR" sz="200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a:latin typeface="Times New Roman"/>
                          <a:ea typeface="Times New Roman"/>
                          <a:cs typeface="Times New Roman"/>
                        </a:rPr>
                        <a:t>53,3</a:t>
                      </a:r>
                      <a:endParaRPr lang="tr-TR" sz="2000">
                        <a:latin typeface="Calibri"/>
                        <a:ea typeface="Times New Roman"/>
                        <a:cs typeface="Times New Roman"/>
                      </a:endParaRPr>
                    </a:p>
                  </a:txBody>
                  <a:tcPr marL="68580" marR="68580" marT="0" marB="0"/>
                </a:tc>
              </a:tr>
              <a:tr h="911546">
                <a:tc>
                  <a:txBody>
                    <a:bodyPr/>
                    <a:lstStyle/>
                    <a:p>
                      <a:r>
                        <a:rPr lang="tr-TR" sz="1800" dirty="0" smtClean="0"/>
                        <a:t>3</a:t>
                      </a:r>
                      <a:endParaRPr lang="tr-TR" sz="1800" dirty="0"/>
                    </a:p>
                  </a:txBody>
                  <a:tcPr marT="45723" marB="45723"/>
                </a:tc>
                <a:tc>
                  <a:txBody>
                    <a:bodyPr/>
                    <a:lstStyle/>
                    <a:p>
                      <a:r>
                        <a:rPr kumimoji="0" lang="tr-TR" sz="1800" kern="1200" dirty="0" smtClean="0">
                          <a:solidFill>
                            <a:schemeClr val="dk1"/>
                          </a:solidFill>
                          <a:latin typeface="+mn-lt"/>
                          <a:ea typeface="+mn-ea"/>
                          <a:cs typeface="+mn-cs"/>
                        </a:rPr>
                        <a:t>Materyal sıçraması</a:t>
                      </a:r>
                      <a:endParaRPr lang="tr-TR" sz="1800" dirty="0"/>
                    </a:p>
                  </a:txBody>
                  <a:tcPr marT="45723" marB="45723"/>
                </a:tc>
                <a:tc>
                  <a:txBody>
                    <a:bodyPr/>
                    <a:lstStyle/>
                    <a:p>
                      <a:pPr algn="ctr">
                        <a:lnSpc>
                          <a:spcPct val="150000"/>
                        </a:lnSpc>
                        <a:spcBef>
                          <a:spcPts val="300"/>
                        </a:spcBef>
                        <a:spcAft>
                          <a:spcPts val="600"/>
                        </a:spcAft>
                      </a:pPr>
                      <a:r>
                        <a:rPr lang="tr-TR" sz="2000">
                          <a:latin typeface="Times New Roman"/>
                          <a:ea typeface="Times New Roman"/>
                          <a:cs typeface="Times New Roman"/>
                        </a:rPr>
                        <a:t>3</a:t>
                      </a:r>
                      <a:endParaRPr lang="tr-TR" sz="200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a:latin typeface="Times New Roman"/>
                          <a:ea typeface="Times New Roman"/>
                          <a:cs typeface="Times New Roman"/>
                        </a:rPr>
                        <a:t>11</a:t>
                      </a:r>
                      <a:endParaRPr lang="tr-TR" sz="200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a:latin typeface="Times New Roman"/>
                          <a:ea typeface="Times New Roman"/>
                          <a:cs typeface="Times New Roman"/>
                        </a:rPr>
                        <a:t>20</a:t>
                      </a:r>
                      <a:endParaRPr lang="tr-TR" sz="200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a:latin typeface="Times New Roman"/>
                          <a:ea typeface="Times New Roman"/>
                          <a:cs typeface="Times New Roman"/>
                        </a:rPr>
                        <a:t>73,3</a:t>
                      </a:r>
                      <a:endParaRPr lang="tr-TR" sz="2000">
                        <a:latin typeface="Calibri"/>
                        <a:ea typeface="Times New Roman"/>
                        <a:cs typeface="Times New Roman"/>
                      </a:endParaRPr>
                    </a:p>
                  </a:txBody>
                  <a:tcPr marL="68580" marR="68580" marT="0" marB="0"/>
                </a:tc>
              </a:tr>
              <a:tr h="911546">
                <a:tc>
                  <a:txBody>
                    <a:bodyPr/>
                    <a:lstStyle/>
                    <a:p>
                      <a:r>
                        <a:rPr lang="tr-TR" sz="1800" dirty="0" smtClean="0"/>
                        <a:t>4</a:t>
                      </a:r>
                      <a:endParaRPr lang="tr-TR" sz="1800" dirty="0"/>
                    </a:p>
                  </a:txBody>
                  <a:tcPr marT="45723" marB="45723"/>
                </a:tc>
                <a:tc>
                  <a:txBody>
                    <a:bodyPr/>
                    <a:lstStyle/>
                    <a:p>
                      <a:r>
                        <a:rPr kumimoji="0" lang="tr-TR" sz="1800" kern="1200" dirty="0" smtClean="0">
                          <a:solidFill>
                            <a:schemeClr val="dk1"/>
                          </a:solidFill>
                          <a:latin typeface="+mn-lt"/>
                          <a:ea typeface="+mn-ea"/>
                          <a:cs typeface="+mn-cs"/>
                        </a:rPr>
                        <a:t>İğnelerin kapaklarını geri kapatırken</a:t>
                      </a:r>
                      <a:endParaRPr lang="tr-TR" sz="1800" dirty="0"/>
                    </a:p>
                  </a:txBody>
                  <a:tcPr marT="45723" marB="45723"/>
                </a:tc>
                <a:tc>
                  <a:txBody>
                    <a:bodyPr/>
                    <a:lstStyle/>
                    <a:p>
                      <a:pPr algn="ctr">
                        <a:lnSpc>
                          <a:spcPct val="150000"/>
                        </a:lnSpc>
                        <a:spcBef>
                          <a:spcPts val="300"/>
                        </a:spcBef>
                        <a:spcAft>
                          <a:spcPts val="600"/>
                        </a:spcAft>
                      </a:pPr>
                      <a:r>
                        <a:rPr lang="tr-TR" sz="2000">
                          <a:latin typeface="Times New Roman"/>
                          <a:ea typeface="Times New Roman"/>
                          <a:cs typeface="Times New Roman"/>
                        </a:rPr>
                        <a:t>2</a:t>
                      </a:r>
                      <a:endParaRPr lang="tr-TR" sz="200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a:latin typeface="Times New Roman"/>
                          <a:ea typeface="Times New Roman"/>
                          <a:cs typeface="Times New Roman"/>
                        </a:rPr>
                        <a:t>13</a:t>
                      </a:r>
                      <a:endParaRPr lang="tr-TR" sz="200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a:latin typeface="Times New Roman"/>
                          <a:ea typeface="Times New Roman"/>
                          <a:cs typeface="Times New Roman"/>
                        </a:rPr>
                        <a:t>13,3</a:t>
                      </a:r>
                      <a:endParaRPr lang="tr-TR" sz="200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a:latin typeface="Times New Roman"/>
                          <a:ea typeface="Times New Roman"/>
                          <a:cs typeface="Times New Roman"/>
                        </a:rPr>
                        <a:t>86,6</a:t>
                      </a:r>
                      <a:endParaRPr lang="tr-TR" sz="2000">
                        <a:latin typeface="Calibri"/>
                        <a:ea typeface="Times New Roman"/>
                        <a:cs typeface="Times New Roman"/>
                      </a:endParaRPr>
                    </a:p>
                  </a:txBody>
                  <a:tcPr marL="68580" marR="68580" marT="0" marB="0"/>
                </a:tc>
              </a:tr>
              <a:tr h="911546">
                <a:tc>
                  <a:txBody>
                    <a:bodyPr/>
                    <a:lstStyle/>
                    <a:p>
                      <a:r>
                        <a:rPr lang="tr-TR" sz="1800" dirty="0" smtClean="0"/>
                        <a:t>5</a:t>
                      </a:r>
                      <a:endParaRPr lang="tr-TR" sz="1800" dirty="0"/>
                    </a:p>
                  </a:txBody>
                  <a:tcPr marT="45723" marB="45723"/>
                </a:tc>
                <a:tc>
                  <a:txBody>
                    <a:bodyPr/>
                    <a:lstStyle/>
                    <a:p>
                      <a:r>
                        <a:rPr kumimoji="0" lang="tr-TR" sz="1800" kern="1200" dirty="0" err="1" smtClean="0">
                          <a:solidFill>
                            <a:schemeClr val="dk1"/>
                          </a:solidFill>
                          <a:latin typeface="+mn-lt"/>
                          <a:ea typeface="+mn-ea"/>
                          <a:cs typeface="+mn-cs"/>
                        </a:rPr>
                        <a:t>Bistürü</a:t>
                      </a:r>
                      <a:r>
                        <a:rPr kumimoji="0" lang="tr-TR" sz="1800" kern="1200" dirty="0" smtClean="0">
                          <a:solidFill>
                            <a:schemeClr val="dk1"/>
                          </a:solidFill>
                          <a:latin typeface="+mn-lt"/>
                          <a:ea typeface="+mn-ea"/>
                          <a:cs typeface="+mn-cs"/>
                        </a:rPr>
                        <a:t> ucu çıkarırken</a:t>
                      </a:r>
                      <a:endParaRPr lang="tr-TR" sz="1800" dirty="0"/>
                    </a:p>
                  </a:txBody>
                  <a:tcPr marT="45723" marB="45723"/>
                </a:tc>
                <a:tc>
                  <a:txBody>
                    <a:bodyPr/>
                    <a:lstStyle/>
                    <a:p>
                      <a:pPr algn="ctr">
                        <a:lnSpc>
                          <a:spcPct val="150000"/>
                        </a:lnSpc>
                        <a:spcBef>
                          <a:spcPts val="300"/>
                        </a:spcBef>
                        <a:spcAft>
                          <a:spcPts val="600"/>
                        </a:spcAft>
                      </a:pPr>
                      <a:r>
                        <a:rPr lang="tr-TR" sz="2000">
                          <a:latin typeface="Times New Roman"/>
                          <a:ea typeface="Times New Roman"/>
                          <a:cs typeface="Times New Roman"/>
                        </a:rPr>
                        <a:t>1</a:t>
                      </a:r>
                      <a:endParaRPr lang="tr-TR" sz="200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a:latin typeface="Times New Roman"/>
                          <a:ea typeface="Times New Roman"/>
                          <a:cs typeface="Times New Roman"/>
                        </a:rPr>
                        <a:t>14</a:t>
                      </a:r>
                      <a:endParaRPr lang="tr-TR" sz="200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a:latin typeface="Times New Roman"/>
                          <a:ea typeface="Times New Roman"/>
                          <a:cs typeface="Times New Roman"/>
                        </a:rPr>
                        <a:t>6,6</a:t>
                      </a:r>
                      <a:endParaRPr lang="tr-TR" sz="200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a:latin typeface="Times New Roman"/>
                          <a:ea typeface="Times New Roman"/>
                          <a:cs typeface="Times New Roman"/>
                        </a:rPr>
                        <a:t>93,2</a:t>
                      </a:r>
                      <a:endParaRPr lang="tr-TR" sz="2000">
                        <a:latin typeface="Calibri"/>
                        <a:ea typeface="Times New Roman"/>
                        <a:cs typeface="Times New Roman"/>
                      </a:endParaRPr>
                    </a:p>
                  </a:txBody>
                  <a:tcPr marL="68580" marR="68580" marT="0" marB="0"/>
                </a:tc>
              </a:tr>
              <a:tr h="911546">
                <a:tc>
                  <a:txBody>
                    <a:bodyPr/>
                    <a:lstStyle/>
                    <a:p>
                      <a:r>
                        <a:rPr lang="tr-TR" sz="1800" dirty="0" smtClean="0"/>
                        <a:t>6</a:t>
                      </a:r>
                      <a:endParaRPr lang="tr-TR" sz="1800" dirty="0"/>
                    </a:p>
                  </a:txBody>
                  <a:tcPr marT="45723" marB="45723"/>
                </a:tc>
                <a:tc>
                  <a:txBody>
                    <a:bodyPr/>
                    <a:lstStyle/>
                    <a:p>
                      <a:r>
                        <a:rPr kumimoji="0" lang="tr-TR" sz="1800" kern="1200" dirty="0" smtClean="0">
                          <a:solidFill>
                            <a:schemeClr val="dk1"/>
                          </a:solidFill>
                          <a:latin typeface="+mn-lt"/>
                          <a:ea typeface="+mn-ea"/>
                          <a:cs typeface="+mn-cs"/>
                        </a:rPr>
                        <a:t>İğne ucu çıkarırken</a:t>
                      </a:r>
                      <a:endParaRPr lang="tr-TR" sz="1800" dirty="0"/>
                    </a:p>
                  </a:txBody>
                  <a:tcPr marT="45723" marB="45723"/>
                </a:tc>
                <a:tc>
                  <a:txBody>
                    <a:bodyPr/>
                    <a:lstStyle/>
                    <a:p>
                      <a:pPr algn="ctr">
                        <a:lnSpc>
                          <a:spcPct val="150000"/>
                        </a:lnSpc>
                        <a:spcBef>
                          <a:spcPts val="300"/>
                        </a:spcBef>
                        <a:spcAft>
                          <a:spcPts val="600"/>
                        </a:spcAft>
                      </a:pPr>
                      <a:r>
                        <a:rPr lang="tr-TR" sz="2000" dirty="0">
                          <a:latin typeface="Times New Roman"/>
                          <a:ea typeface="Times New Roman"/>
                          <a:cs typeface="Times New Roman"/>
                        </a:rPr>
                        <a:t>1</a:t>
                      </a:r>
                      <a:endParaRPr lang="tr-TR" sz="2000" dirty="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dirty="0">
                          <a:latin typeface="Times New Roman"/>
                          <a:ea typeface="Times New Roman"/>
                          <a:cs typeface="Times New Roman"/>
                        </a:rPr>
                        <a:t>15</a:t>
                      </a:r>
                      <a:endParaRPr lang="tr-TR" sz="2000" dirty="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dirty="0">
                          <a:latin typeface="Times New Roman"/>
                          <a:ea typeface="Times New Roman"/>
                          <a:cs typeface="Times New Roman"/>
                        </a:rPr>
                        <a:t>6,6</a:t>
                      </a:r>
                      <a:endParaRPr lang="tr-TR" sz="2000" dirty="0">
                        <a:latin typeface="Calibri"/>
                        <a:ea typeface="Times New Roman"/>
                        <a:cs typeface="Times New Roman"/>
                      </a:endParaRPr>
                    </a:p>
                  </a:txBody>
                  <a:tcPr marL="68580" marR="68580" marT="0" marB="0"/>
                </a:tc>
                <a:tc>
                  <a:txBody>
                    <a:bodyPr/>
                    <a:lstStyle/>
                    <a:p>
                      <a:pPr algn="ctr">
                        <a:lnSpc>
                          <a:spcPct val="150000"/>
                        </a:lnSpc>
                        <a:spcBef>
                          <a:spcPts val="300"/>
                        </a:spcBef>
                        <a:spcAft>
                          <a:spcPts val="600"/>
                        </a:spcAft>
                      </a:pPr>
                      <a:r>
                        <a:rPr lang="tr-TR" sz="2000" dirty="0">
                          <a:latin typeface="Times New Roman"/>
                          <a:ea typeface="Times New Roman"/>
                          <a:cs typeface="Times New Roman"/>
                        </a:rPr>
                        <a:t>99,8</a:t>
                      </a:r>
                      <a:r>
                        <a:rPr lang="tr-TR" sz="2000" dirty="0">
                          <a:latin typeface="Calibri"/>
                          <a:ea typeface="Times New Roman"/>
                          <a:cs typeface="Times New Roman"/>
                        </a:rPr>
                        <a:t> </a:t>
                      </a:r>
                      <a:r>
                        <a:rPr lang="tr-TR" sz="2000" dirty="0">
                          <a:latin typeface="Times New Roman"/>
                          <a:ea typeface="Times New Roman"/>
                          <a:cs typeface="Times New Roman"/>
                        </a:rPr>
                        <a:t>~ 100</a:t>
                      </a:r>
                      <a:endParaRPr lang="tr-TR" sz="2000" dirty="0">
                        <a:latin typeface="Calibri"/>
                        <a:ea typeface="Times New Roman"/>
                        <a:cs typeface="Times New Roman"/>
                      </a:endParaRPr>
                    </a:p>
                  </a:txBody>
                  <a:tcPr marL="68580" marR="68580" marT="0" marB="0"/>
                </a:tc>
              </a:tr>
            </a:tbl>
          </a:graphicData>
        </a:graphic>
      </p:graphicFrame>
    </p:spTree>
    <p:extLst>
      <p:ext uri="{BB962C8B-B14F-4D97-AF65-F5344CB8AC3E}">
        <p14:creationId xmlns:p14="http://schemas.microsoft.com/office/powerpoint/2010/main" xmlns="" val="4824447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0" y="0"/>
            <a:ext cx="9144000" cy="6858000"/>
          </a:xfrm>
          <a:prstGeom prst="rect">
            <a:avLst/>
          </a:prstGeom>
          <a:solidFill>
            <a:srgbClr val="FFFFCC"/>
          </a:solidFill>
          <a:ln w="9525">
            <a:solidFill>
              <a:schemeClr val="tx1"/>
            </a:solidFill>
            <a:miter lim="800000"/>
            <a:headEnd/>
            <a:tailEnd/>
          </a:ln>
        </p:spPr>
        <p:txBody>
          <a:bodyPr wrap="none" anchor="ctr"/>
          <a:lstStyle/>
          <a:p>
            <a:endParaRPr lang="tr-TR"/>
          </a:p>
        </p:txBody>
      </p:sp>
      <p:sp>
        <p:nvSpPr>
          <p:cNvPr id="270339" name="Oval 3"/>
          <p:cNvSpPr>
            <a:spLocks noChangeArrowheads="1"/>
          </p:cNvSpPr>
          <p:nvPr/>
        </p:nvSpPr>
        <p:spPr bwMode="auto">
          <a:xfrm>
            <a:off x="1981200" y="990600"/>
            <a:ext cx="5334000" cy="4876800"/>
          </a:xfrm>
          <a:prstGeom prst="ellipse">
            <a:avLst/>
          </a:prstGeom>
          <a:solidFill>
            <a:srgbClr val="FFCC99"/>
          </a:solidFill>
          <a:ln w="38100">
            <a:solidFill>
              <a:srgbClr val="000080"/>
            </a:solidFill>
            <a:round/>
            <a:headEnd/>
            <a:tailEnd/>
          </a:ln>
        </p:spPr>
        <p:txBody>
          <a:bodyPr wrap="none" anchor="ctr"/>
          <a:lstStyle/>
          <a:p>
            <a:endParaRPr lang="tr-TR"/>
          </a:p>
        </p:txBody>
      </p:sp>
      <p:sp>
        <p:nvSpPr>
          <p:cNvPr id="270340" name="Oval 4"/>
          <p:cNvSpPr>
            <a:spLocks noChangeArrowheads="1"/>
          </p:cNvSpPr>
          <p:nvPr/>
        </p:nvSpPr>
        <p:spPr bwMode="auto">
          <a:xfrm>
            <a:off x="3429000" y="2286000"/>
            <a:ext cx="2438400" cy="2286000"/>
          </a:xfrm>
          <a:prstGeom prst="ellipse">
            <a:avLst/>
          </a:prstGeom>
          <a:solidFill>
            <a:srgbClr val="FFFFCC"/>
          </a:solidFill>
          <a:ln w="38100">
            <a:solidFill>
              <a:srgbClr val="000080"/>
            </a:solidFill>
            <a:round/>
            <a:headEnd/>
            <a:tailEnd/>
          </a:ln>
        </p:spPr>
        <p:txBody>
          <a:bodyPr wrap="none" anchor="ctr"/>
          <a:lstStyle/>
          <a:p>
            <a:endParaRPr lang="tr-TR"/>
          </a:p>
        </p:txBody>
      </p:sp>
      <p:sp>
        <p:nvSpPr>
          <p:cNvPr id="270341" name="Oval 5"/>
          <p:cNvSpPr>
            <a:spLocks noChangeArrowheads="1"/>
          </p:cNvSpPr>
          <p:nvPr/>
        </p:nvSpPr>
        <p:spPr bwMode="auto">
          <a:xfrm>
            <a:off x="4343400" y="3200400"/>
            <a:ext cx="609600" cy="533400"/>
          </a:xfrm>
          <a:prstGeom prst="ellipse">
            <a:avLst/>
          </a:prstGeom>
          <a:solidFill>
            <a:schemeClr val="accent1"/>
          </a:solidFill>
          <a:ln w="57150">
            <a:solidFill>
              <a:srgbClr val="000080"/>
            </a:solidFill>
            <a:round/>
            <a:headEnd/>
            <a:tailEnd/>
          </a:ln>
        </p:spPr>
        <p:txBody>
          <a:bodyPr wrap="none" anchor="ctr"/>
          <a:lstStyle/>
          <a:p>
            <a:endParaRPr lang="tr-TR"/>
          </a:p>
        </p:txBody>
      </p:sp>
      <p:sp>
        <p:nvSpPr>
          <p:cNvPr id="270342" name="Line 6"/>
          <p:cNvSpPr>
            <a:spLocks noChangeShapeType="1"/>
          </p:cNvSpPr>
          <p:nvPr/>
        </p:nvSpPr>
        <p:spPr bwMode="auto">
          <a:xfrm>
            <a:off x="1295400" y="3429000"/>
            <a:ext cx="3048000" cy="0"/>
          </a:xfrm>
          <a:prstGeom prst="line">
            <a:avLst/>
          </a:prstGeom>
          <a:noFill/>
          <a:ln w="63500" cmpd="dbl">
            <a:solidFill>
              <a:srgbClr val="000080"/>
            </a:solidFill>
            <a:round/>
            <a:headEnd/>
            <a:tailEnd/>
          </a:ln>
        </p:spPr>
        <p:txBody>
          <a:bodyPr wrap="none" anchor="ctr"/>
          <a:lstStyle/>
          <a:p>
            <a:endParaRPr lang="tr-TR"/>
          </a:p>
        </p:txBody>
      </p:sp>
      <p:sp>
        <p:nvSpPr>
          <p:cNvPr id="270343" name="Line 7"/>
          <p:cNvSpPr>
            <a:spLocks noChangeShapeType="1"/>
          </p:cNvSpPr>
          <p:nvPr/>
        </p:nvSpPr>
        <p:spPr bwMode="auto">
          <a:xfrm rot="-4006868">
            <a:off x="2443957" y="4693444"/>
            <a:ext cx="2667000" cy="382587"/>
          </a:xfrm>
          <a:prstGeom prst="line">
            <a:avLst/>
          </a:prstGeom>
          <a:noFill/>
          <a:ln w="63500" cmpd="dbl">
            <a:solidFill>
              <a:srgbClr val="000080"/>
            </a:solidFill>
            <a:round/>
            <a:headEnd/>
            <a:tailEnd/>
          </a:ln>
        </p:spPr>
        <p:txBody>
          <a:bodyPr wrap="none" anchor="ctr"/>
          <a:lstStyle/>
          <a:p>
            <a:endParaRPr lang="tr-TR"/>
          </a:p>
        </p:txBody>
      </p:sp>
      <p:sp>
        <p:nvSpPr>
          <p:cNvPr id="270344" name="Line 8"/>
          <p:cNvSpPr>
            <a:spLocks noChangeShapeType="1"/>
          </p:cNvSpPr>
          <p:nvPr/>
        </p:nvSpPr>
        <p:spPr bwMode="auto">
          <a:xfrm flipH="1">
            <a:off x="1905000" y="3962400"/>
            <a:ext cx="1600200" cy="1143000"/>
          </a:xfrm>
          <a:prstGeom prst="line">
            <a:avLst/>
          </a:prstGeom>
          <a:noFill/>
          <a:ln w="38100">
            <a:solidFill>
              <a:srgbClr val="003366"/>
            </a:solidFill>
            <a:round/>
            <a:headEnd/>
            <a:tailEnd/>
          </a:ln>
        </p:spPr>
        <p:txBody>
          <a:bodyPr wrap="none" anchor="ctr"/>
          <a:lstStyle/>
          <a:p>
            <a:endParaRPr lang="tr-TR"/>
          </a:p>
        </p:txBody>
      </p:sp>
      <p:sp>
        <p:nvSpPr>
          <p:cNvPr id="270345" name="Line 9"/>
          <p:cNvSpPr>
            <a:spLocks noChangeShapeType="1"/>
          </p:cNvSpPr>
          <p:nvPr/>
        </p:nvSpPr>
        <p:spPr bwMode="auto">
          <a:xfrm>
            <a:off x="4724400" y="4572000"/>
            <a:ext cx="0" cy="1752600"/>
          </a:xfrm>
          <a:prstGeom prst="line">
            <a:avLst/>
          </a:prstGeom>
          <a:noFill/>
          <a:ln w="38100">
            <a:solidFill>
              <a:srgbClr val="000080"/>
            </a:solidFill>
            <a:round/>
            <a:headEnd/>
            <a:tailEnd/>
          </a:ln>
        </p:spPr>
        <p:txBody>
          <a:bodyPr wrap="none" anchor="ctr"/>
          <a:lstStyle/>
          <a:p>
            <a:endParaRPr lang="tr-TR"/>
          </a:p>
        </p:txBody>
      </p:sp>
      <p:sp>
        <p:nvSpPr>
          <p:cNvPr id="270346" name="Line 10"/>
          <p:cNvSpPr>
            <a:spLocks noChangeShapeType="1"/>
          </p:cNvSpPr>
          <p:nvPr/>
        </p:nvSpPr>
        <p:spPr bwMode="auto">
          <a:xfrm flipH="1">
            <a:off x="5715000" y="1676400"/>
            <a:ext cx="1600200" cy="1143000"/>
          </a:xfrm>
          <a:prstGeom prst="line">
            <a:avLst/>
          </a:prstGeom>
          <a:noFill/>
          <a:ln w="38100">
            <a:solidFill>
              <a:srgbClr val="003366"/>
            </a:solidFill>
            <a:round/>
            <a:headEnd/>
            <a:tailEnd/>
          </a:ln>
        </p:spPr>
        <p:txBody>
          <a:bodyPr wrap="none" anchor="ctr"/>
          <a:lstStyle/>
          <a:p>
            <a:endParaRPr lang="tr-TR"/>
          </a:p>
        </p:txBody>
      </p:sp>
      <p:sp>
        <p:nvSpPr>
          <p:cNvPr id="270347" name="Line 11"/>
          <p:cNvSpPr>
            <a:spLocks noChangeShapeType="1"/>
          </p:cNvSpPr>
          <p:nvPr/>
        </p:nvSpPr>
        <p:spPr bwMode="auto">
          <a:xfrm>
            <a:off x="1524000" y="1981200"/>
            <a:ext cx="2057400" cy="914400"/>
          </a:xfrm>
          <a:prstGeom prst="line">
            <a:avLst/>
          </a:prstGeom>
          <a:noFill/>
          <a:ln w="38100">
            <a:solidFill>
              <a:srgbClr val="000080"/>
            </a:solidFill>
            <a:round/>
            <a:headEnd/>
            <a:tailEnd/>
          </a:ln>
        </p:spPr>
        <p:txBody>
          <a:bodyPr wrap="none" anchor="ctr"/>
          <a:lstStyle/>
          <a:p>
            <a:endParaRPr lang="tr-TR"/>
          </a:p>
        </p:txBody>
      </p:sp>
      <p:sp>
        <p:nvSpPr>
          <p:cNvPr id="270348" name="Line 12"/>
          <p:cNvSpPr>
            <a:spLocks noChangeShapeType="1"/>
          </p:cNvSpPr>
          <p:nvPr/>
        </p:nvSpPr>
        <p:spPr bwMode="auto">
          <a:xfrm>
            <a:off x="2819400" y="609600"/>
            <a:ext cx="1143000" cy="1828800"/>
          </a:xfrm>
          <a:prstGeom prst="line">
            <a:avLst/>
          </a:prstGeom>
          <a:noFill/>
          <a:ln w="38100">
            <a:solidFill>
              <a:srgbClr val="000080"/>
            </a:solidFill>
            <a:round/>
            <a:headEnd/>
            <a:tailEnd/>
          </a:ln>
        </p:spPr>
        <p:txBody>
          <a:bodyPr wrap="none" anchor="ctr"/>
          <a:lstStyle/>
          <a:p>
            <a:endParaRPr lang="tr-TR"/>
          </a:p>
        </p:txBody>
      </p:sp>
      <p:sp>
        <p:nvSpPr>
          <p:cNvPr id="270349" name="Line 13"/>
          <p:cNvSpPr>
            <a:spLocks noChangeShapeType="1"/>
          </p:cNvSpPr>
          <p:nvPr/>
        </p:nvSpPr>
        <p:spPr bwMode="auto">
          <a:xfrm flipV="1">
            <a:off x="5181600" y="685800"/>
            <a:ext cx="1066800" cy="1676400"/>
          </a:xfrm>
          <a:prstGeom prst="line">
            <a:avLst/>
          </a:prstGeom>
          <a:noFill/>
          <a:ln w="38100">
            <a:solidFill>
              <a:srgbClr val="000080"/>
            </a:solidFill>
            <a:round/>
            <a:headEnd/>
            <a:tailEnd/>
          </a:ln>
        </p:spPr>
        <p:txBody>
          <a:bodyPr wrap="none" anchor="ctr"/>
          <a:lstStyle/>
          <a:p>
            <a:endParaRPr lang="tr-TR"/>
          </a:p>
        </p:txBody>
      </p:sp>
      <p:sp>
        <p:nvSpPr>
          <p:cNvPr id="270350" name="Text Box 14"/>
          <p:cNvSpPr txBox="1">
            <a:spLocks noChangeArrowheads="1"/>
          </p:cNvSpPr>
          <p:nvPr/>
        </p:nvSpPr>
        <p:spPr bwMode="auto">
          <a:xfrm rot="48280">
            <a:off x="2057400" y="2511425"/>
            <a:ext cx="1371600" cy="942975"/>
          </a:xfrm>
          <a:prstGeom prst="rect">
            <a:avLst/>
          </a:prstGeom>
          <a:noFill/>
          <a:ln w="9525">
            <a:noFill/>
            <a:miter lim="800000"/>
            <a:headEnd/>
            <a:tailEnd/>
          </a:ln>
        </p:spPr>
        <p:txBody>
          <a:bodyPr>
            <a:spAutoFit/>
          </a:bodyPr>
          <a:lstStyle/>
          <a:p>
            <a:pPr eaLnBrk="0" hangingPunct="0">
              <a:spcBef>
                <a:spcPct val="50000"/>
              </a:spcBef>
              <a:buClrTx/>
              <a:buSzTx/>
              <a:buFontTx/>
              <a:buNone/>
            </a:pPr>
            <a:r>
              <a:rPr kumimoji="0" lang="tr-TR" sz="1400" b="1">
                <a:solidFill>
                  <a:srgbClr val="0000CC"/>
                </a:solidFill>
                <a:latin typeface="Arial" pitchFamily="34" charset="0"/>
              </a:rPr>
              <a:t>1.Çıktıları,   müşterileri          ve beklentileri   belirle</a:t>
            </a:r>
            <a:endParaRPr kumimoji="0" lang="tr-TR" sz="2400">
              <a:solidFill>
                <a:srgbClr val="0000CC"/>
              </a:solidFill>
            </a:endParaRPr>
          </a:p>
        </p:txBody>
      </p:sp>
      <p:sp>
        <p:nvSpPr>
          <p:cNvPr id="270351" name="Text Box 15"/>
          <p:cNvSpPr txBox="1">
            <a:spLocks noChangeArrowheads="1"/>
          </p:cNvSpPr>
          <p:nvPr/>
        </p:nvSpPr>
        <p:spPr bwMode="auto">
          <a:xfrm>
            <a:off x="762000" y="1066800"/>
            <a:ext cx="1828800" cy="366713"/>
          </a:xfrm>
          <a:prstGeom prst="rect">
            <a:avLst/>
          </a:prstGeom>
          <a:solidFill>
            <a:srgbClr val="CCFFFF"/>
          </a:solidFill>
          <a:ln w="9525">
            <a:noFill/>
            <a:miter lim="800000"/>
            <a:headEnd/>
            <a:tailEnd/>
          </a:ln>
        </p:spPr>
        <p:txBody>
          <a:bodyPr>
            <a:spAutoFit/>
          </a:bodyPr>
          <a:lstStyle/>
          <a:p>
            <a:pPr algn="ctr" eaLnBrk="0" hangingPunct="0">
              <a:spcBef>
                <a:spcPct val="50000"/>
              </a:spcBef>
              <a:buClrTx/>
              <a:buSzTx/>
              <a:buFontTx/>
              <a:buNone/>
            </a:pPr>
            <a:r>
              <a:rPr kumimoji="0" lang="tr-TR" sz="1800" b="1">
                <a:solidFill>
                  <a:srgbClr val="0000CC"/>
                </a:solidFill>
                <a:latin typeface="Arial" pitchFamily="34" charset="0"/>
              </a:rPr>
              <a:t>Akış şemaları, </a:t>
            </a:r>
            <a:endParaRPr kumimoji="0" lang="tr-TR" sz="2400"/>
          </a:p>
        </p:txBody>
      </p:sp>
      <p:sp>
        <p:nvSpPr>
          <p:cNvPr id="270352" name="Text Box 16"/>
          <p:cNvSpPr txBox="1">
            <a:spLocks noChangeArrowheads="1"/>
          </p:cNvSpPr>
          <p:nvPr/>
        </p:nvSpPr>
        <p:spPr bwMode="auto">
          <a:xfrm>
            <a:off x="0" y="2133600"/>
            <a:ext cx="1828800" cy="581025"/>
          </a:xfrm>
          <a:prstGeom prst="rect">
            <a:avLst/>
          </a:prstGeom>
          <a:solidFill>
            <a:srgbClr val="CCFFFF"/>
          </a:solidFill>
          <a:ln w="9525">
            <a:noFill/>
            <a:miter lim="800000"/>
            <a:headEnd/>
            <a:tailEnd/>
          </a:ln>
        </p:spPr>
        <p:txBody>
          <a:bodyPr>
            <a:spAutoFit/>
          </a:bodyPr>
          <a:lstStyle/>
          <a:p>
            <a:pPr algn="ctr" eaLnBrk="0" hangingPunct="0">
              <a:spcBef>
                <a:spcPct val="50000"/>
              </a:spcBef>
              <a:buClrTx/>
              <a:buSzTx/>
              <a:buFontTx/>
              <a:buNone/>
            </a:pPr>
            <a:r>
              <a:rPr kumimoji="0" lang="tr-TR" sz="1600" b="1">
                <a:solidFill>
                  <a:srgbClr val="0000CC"/>
                </a:solidFill>
                <a:latin typeface="Arial" pitchFamily="34" charset="0"/>
              </a:rPr>
              <a:t>Beyin fırtınası,       Mülakat</a:t>
            </a:r>
            <a:endParaRPr kumimoji="0" lang="tr-TR" sz="1600" b="1"/>
          </a:p>
        </p:txBody>
      </p:sp>
      <p:sp>
        <p:nvSpPr>
          <p:cNvPr id="270353" name="Text Box 17"/>
          <p:cNvSpPr txBox="1">
            <a:spLocks noChangeArrowheads="1"/>
          </p:cNvSpPr>
          <p:nvPr/>
        </p:nvSpPr>
        <p:spPr bwMode="auto">
          <a:xfrm>
            <a:off x="228600" y="3276600"/>
            <a:ext cx="990600" cy="366713"/>
          </a:xfrm>
          <a:prstGeom prst="rect">
            <a:avLst/>
          </a:prstGeom>
          <a:solidFill>
            <a:srgbClr val="FFCC00"/>
          </a:solidFill>
          <a:ln w="9525">
            <a:noFill/>
            <a:miter lim="800000"/>
            <a:headEnd/>
            <a:tailEnd/>
          </a:ln>
        </p:spPr>
        <p:txBody>
          <a:bodyPr>
            <a:spAutoFit/>
          </a:bodyPr>
          <a:lstStyle/>
          <a:p>
            <a:pPr algn="ctr" eaLnBrk="0" hangingPunct="0">
              <a:spcBef>
                <a:spcPct val="50000"/>
              </a:spcBef>
              <a:buClrTx/>
              <a:buSzTx/>
              <a:buFontTx/>
              <a:buNone/>
            </a:pPr>
            <a:r>
              <a:rPr kumimoji="0" lang="tr-TR" sz="1800" b="1">
                <a:solidFill>
                  <a:srgbClr val="0000CC"/>
                </a:solidFill>
                <a:latin typeface="Arial" pitchFamily="34" charset="0"/>
              </a:rPr>
              <a:t>BAŞLA</a:t>
            </a:r>
            <a:endParaRPr kumimoji="0" lang="tr-TR" sz="2400"/>
          </a:p>
        </p:txBody>
      </p:sp>
      <p:sp>
        <p:nvSpPr>
          <p:cNvPr id="270354" name="Text Box 18"/>
          <p:cNvSpPr txBox="1">
            <a:spLocks noChangeArrowheads="1"/>
          </p:cNvSpPr>
          <p:nvPr/>
        </p:nvSpPr>
        <p:spPr bwMode="auto">
          <a:xfrm>
            <a:off x="2362200" y="1752600"/>
            <a:ext cx="1447800" cy="825500"/>
          </a:xfrm>
          <a:prstGeom prst="rect">
            <a:avLst/>
          </a:prstGeom>
          <a:noFill/>
          <a:ln w="9525">
            <a:noFill/>
            <a:miter lim="800000"/>
            <a:headEnd/>
            <a:tailEnd/>
          </a:ln>
        </p:spPr>
        <p:txBody>
          <a:bodyPr>
            <a:spAutoFit/>
          </a:bodyPr>
          <a:lstStyle/>
          <a:p>
            <a:pPr algn="ctr" eaLnBrk="0" hangingPunct="0">
              <a:spcBef>
                <a:spcPct val="50000"/>
              </a:spcBef>
              <a:buClrTx/>
              <a:buSzTx/>
              <a:buFontTx/>
              <a:buNone/>
            </a:pPr>
            <a:r>
              <a:rPr kumimoji="0" lang="tr-TR" sz="1600" b="1">
                <a:solidFill>
                  <a:srgbClr val="0000CC"/>
                </a:solidFill>
                <a:latin typeface="Arial" pitchFamily="34" charset="0"/>
              </a:rPr>
              <a:t>2. Mevcut süreci tanımla</a:t>
            </a:r>
            <a:endParaRPr kumimoji="0" lang="tr-TR" sz="2400"/>
          </a:p>
        </p:txBody>
      </p:sp>
      <p:sp>
        <p:nvSpPr>
          <p:cNvPr id="270355" name="Text Box 19"/>
          <p:cNvSpPr txBox="1">
            <a:spLocks noChangeArrowheads="1"/>
          </p:cNvSpPr>
          <p:nvPr/>
        </p:nvSpPr>
        <p:spPr bwMode="auto">
          <a:xfrm>
            <a:off x="3505200" y="1371600"/>
            <a:ext cx="1066800" cy="581025"/>
          </a:xfrm>
          <a:prstGeom prst="rect">
            <a:avLst/>
          </a:prstGeom>
          <a:noFill/>
          <a:ln w="9525">
            <a:noFill/>
            <a:miter lim="800000"/>
            <a:headEnd/>
            <a:tailEnd/>
          </a:ln>
        </p:spPr>
        <p:txBody>
          <a:bodyPr>
            <a:spAutoFit/>
          </a:bodyPr>
          <a:lstStyle/>
          <a:p>
            <a:pPr algn="ctr" eaLnBrk="0" hangingPunct="0">
              <a:spcBef>
                <a:spcPct val="50000"/>
              </a:spcBef>
              <a:buClrTx/>
              <a:buSzTx/>
              <a:buFontTx/>
              <a:buNone/>
            </a:pPr>
            <a:r>
              <a:rPr kumimoji="0" lang="tr-TR" sz="1600" b="1">
                <a:solidFill>
                  <a:srgbClr val="0000CC"/>
                </a:solidFill>
                <a:latin typeface="Arial" pitchFamily="34" charset="0"/>
              </a:rPr>
              <a:t>3. Ölç ve çözümle</a:t>
            </a:r>
            <a:endParaRPr kumimoji="0" lang="tr-TR" sz="2400"/>
          </a:p>
        </p:txBody>
      </p:sp>
      <p:sp>
        <p:nvSpPr>
          <p:cNvPr id="270356" name="Text Box 20"/>
          <p:cNvSpPr txBox="1">
            <a:spLocks noChangeArrowheads="1"/>
          </p:cNvSpPr>
          <p:nvPr/>
        </p:nvSpPr>
        <p:spPr bwMode="auto">
          <a:xfrm>
            <a:off x="2590800" y="0"/>
            <a:ext cx="1981200" cy="825500"/>
          </a:xfrm>
          <a:prstGeom prst="rect">
            <a:avLst/>
          </a:prstGeom>
          <a:noFill/>
          <a:ln w="9525">
            <a:noFill/>
            <a:miter lim="800000"/>
            <a:headEnd/>
            <a:tailEnd/>
          </a:ln>
        </p:spPr>
        <p:txBody>
          <a:bodyPr>
            <a:spAutoFit/>
          </a:bodyPr>
          <a:lstStyle/>
          <a:p>
            <a:pPr algn="r" eaLnBrk="0" hangingPunct="0">
              <a:spcBef>
                <a:spcPct val="50000"/>
              </a:spcBef>
              <a:buClrTx/>
              <a:buSzTx/>
              <a:buFontTx/>
              <a:buNone/>
            </a:pPr>
            <a:r>
              <a:rPr kumimoji="0" lang="tr-TR" sz="1600" b="1" dirty="0">
                <a:solidFill>
                  <a:srgbClr val="0000CC"/>
                </a:solidFill>
                <a:latin typeface="Arial" pitchFamily="34" charset="0"/>
              </a:rPr>
              <a:t>Yoklama kağıtları,             </a:t>
            </a:r>
            <a:r>
              <a:rPr kumimoji="0" lang="tr-TR" sz="1600" b="1" dirty="0" err="1">
                <a:solidFill>
                  <a:srgbClr val="0000CC"/>
                </a:solidFill>
                <a:latin typeface="Arial" pitchFamily="34" charset="0"/>
              </a:rPr>
              <a:t>Histogramlar</a:t>
            </a:r>
            <a:r>
              <a:rPr kumimoji="0" lang="tr-TR" sz="1600" b="1" dirty="0">
                <a:solidFill>
                  <a:srgbClr val="0000CC"/>
                </a:solidFill>
                <a:latin typeface="Arial" pitchFamily="34" charset="0"/>
              </a:rPr>
              <a:t>,            Anketler</a:t>
            </a:r>
            <a:endParaRPr kumimoji="0" lang="tr-TR" sz="2400" dirty="0"/>
          </a:p>
        </p:txBody>
      </p:sp>
      <p:sp>
        <p:nvSpPr>
          <p:cNvPr id="270357" name="Text Box 21"/>
          <p:cNvSpPr txBox="1">
            <a:spLocks noChangeArrowheads="1"/>
          </p:cNvSpPr>
          <p:nvPr/>
        </p:nvSpPr>
        <p:spPr bwMode="auto">
          <a:xfrm rot="665114">
            <a:off x="4343400" y="990600"/>
            <a:ext cx="1447800" cy="1069975"/>
          </a:xfrm>
          <a:prstGeom prst="rect">
            <a:avLst/>
          </a:prstGeom>
          <a:noFill/>
          <a:ln w="9525">
            <a:noFill/>
            <a:miter lim="800000"/>
            <a:headEnd/>
            <a:tailEnd/>
          </a:ln>
        </p:spPr>
        <p:txBody>
          <a:bodyPr>
            <a:spAutoFit/>
          </a:bodyPr>
          <a:lstStyle/>
          <a:p>
            <a:pPr algn="ctr" eaLnBrk="0" hangingPunct="0">
              <a:spcBef>
                <a:spcPct val="50000"/>
              </a:spcBef>
              <a:buClrTx/>
              <a:buSzTx/>
              <a:buFontTx/>
              <a:buNone/>
            </a:pPr>
            <a:r>
              <a:rPr kumimoji="0" lang="tr-TR" sz="1400" b="1">
                <a:solidFill>
                  <a:srgbClr val="0000CC"/>
                </a:solidFill>
                <a:latin typeface="Arial" pitchFamily="34" charset="0"/>
              </a:rPr>
              <a:t>  4</a:t>
            </a:r>
            <a:r>
              <a:rPr kumimoji="0" lang="tr-TR" sz="1600" b="1">
                <a:solidFill>
                  <a:srgbClr val="0000CC"/>
                </a:solidFill>
                <a:latin typeface="Arial" pitchFamily="34" charset="0"/>
              </a:rPr>
              <a:t>.iyileştirme fırsatları üzerinde odaklaş</a:t>
            </a:r>
            <a:endParaRPr kumimoji="0" lang="tr-TR" sz="1600"/>
          </a:p>
        </p:txBody>
      </p:sp>
      <p:sp>
        <p:nvSpPr>
          <p:cNvPr id="270358" name="Text Box 22"/>
          <p:cNvSpPr txBox="1">
            <a:spLocks noChangeArrowheads="1"/>
          </p:cNvSpPr>
          <p:nvPr/>
        </p:nvSpPr>
        <p:spPr bwMode="auto">
          <a:xfrm>
            <a:off x="4572000" y="0"/>
            <a:ext cx="1828800" cy="825500"/>
          </a:xfrm>
          <a:prstGeom prst="rect">
            <a:avLst/>
          </a:prstGeom>
          <a:solidFill>
            <a:srgbClr val="CCFFFF"/>
          </a:solidFill>
          <a:ln w="9525">
            <a:noFill/>
            <a:miter lim="800000"/>
            <a:headEnd/>
            <a:tailEnd/>
          </a:ln>
        </p:spPr>
        <p:txBody>
          <a:bodyPr>
            <a:spAutoFit/>
          </a:bodyPr>
          <a:lstStyle/>
          <a:p>
            <a:pPr eaLnBrk="0" hangingPunct="0">
              <a:spcBef>
                <a:spcPct val="50000"/>
              </a:spcBef>
              <a:buClrTx/>
              <a:buSzTx/>
              <a:buFontTx/>
              <a:buNone/>
            </a:pPr>
            <a:r>
              <a:rPr kumimoji="0" lang="tr-TR" sz="1600" b="1" dirty="0">
                <a:solidFill>
                  <a:srgbClr val="0000CC"/>
                </a:solidFill>
                <a:latin typeface="Arial" pitchFamily="34" charset="0"/>
              </a:rPr>
              <a:t>Karar matrisi, </a:t>
            </a:r>
            <a:r>
              <a:rPr kumimoji="0" lang="tr-TR" sz="1600" b="1" dirty="0" err="1">
                <a:solidFill>
                  <a:srgbClr val="0000CC"/>
                </a:solidFill>
                <a:latin typeface="Arial" pitchFamily="34" charset="0"/>
              </a:rPr>
              <a:t>Pareto</a:t>
            </a:r>
            <a:r>
              <a:rPr kumimoji="0" lang="tr-TR" sz="1600" b="1" dirty="0">
                <a:solidFill>
                  <a:srgbClr val="0000CC"/>
                </a:solidFill>
                <a:latin typeface="Arial" pitchFamily="34" charset="0"/>
              </a:rPr>
              <a:t> şemaları, Çoklu oylama</a:t>
            </a:r>
            <a:endParaRPr kumimoji="0" lang="tr-TR" sz="1600" b="1" dirty="0"/>
          </a:p>
        </p:txBody>
      </p:sp>
      <p:sp>
        <p:nvSpPr>
          <p:cNvPr id="270359" name="Text Box 23"/>
          <p:cNvSpPr txBox="1">
            <a:spLocks noChangeArrowheads="1"/>
          </p:cNvSpPr>
          <p:nvPr/>
        </p:nvSpPr>
        <p:spPr bwMode="auto">
          <a:xfrm>
            <a:off x="5410200" y="1752600"/>
            <a:ext cx="1447800" cy="730250"/>
          </a:xfrm>
          <a:prstGeom prst="rect">
            <a:avLst/>
          </a:prstGeom>
          <a:noFill/>
          <a:ln w="9525">
            <a:noFill/>
            <a:miter lim="800000"/>
            <a:headEnd/>
            <a:tailEnd/>
          </a:ln>
        </p:spPr>
        <p:txBody>
          <a:bodyPr>
            <a:spAutoFit/>
          </a:bodyPr>
          <a:lstStyle/>
          <a:p>
            <a:pPr eaLnBrk="0" hangingPunct="0">
              <a:spcBef>
                <a:spcPct val="50000"/>
              </a:spcBef>
              <a:buClrTx/>
              <a:buSzTx/>
              <a:buFontTx/>
              <a:buNone/>
            </a:pPr>
            <a:r>
              <a:rPr kumimoji="0" lang="tr-TR" sz="1400" b="1">
                <a:solidFill>
                  <a:srgbClr val="0000CC"/>
                </a:solidFill>
                <a:latin typeface="Arial" pitchFamily="34" charset="0"/>
              </a:rPr>
              <a:t>  5. Temeldeki nedenleri belirle</a:t>
            </a:r>
            <a:endParaRPr kumimoji="0" lang="tr-TR" sz="2400"/>
          </a:p>
        </p:txBody>
      </p:sp>
      <p:sp>
        <p:nvSpPr>
          <p:cNvPr id="270360" name="Text Box 24"/>
          <p:cNvSpPr txBox="1">
            <a:spLocks noChangeArrowheads="1"/>
          </p:cNvSpPr>
          <p:nvPr/>
        </p:nvSpPr>
        <p:spPr bwMode="auto">
          <a:xfrm>
            <a:off x="6477000" y="0"/>
            <a:ext cx="2667000" cy="1558925"/>
          </a:xfrm>
          <a:prstGeom prst="rect">
            <a:avLst/>
          </a:prstGeom>
          <a:solidFill>
            <a:srgbClr val="CCFFFF"/>
          </a:solidFill>
          <a:ln w="9525">
            <a:noFill/>
            <a:miter lim="800000"/>
            <a:headEnd/>
            <a:tailEnd/>
          </a:ln>
        </p:spPr>
        <p:txBody>
          <a:bodyPr>
            <a:spAutoFit/>
          </a:bodyPr>
          <a:lstStyle/>
          <a:p>
            <a:pPr eaLnBrk="0" hangingPunct="0">
              <a:spcBef>
                <a:spcPct val="50000"/>
              </a:spcBef>
              <a:buClrTx/>
              <a:buSzTx/>
              <a:buFontTx/>
              <a:buNone/>
            </a:pPr>
            <a:r>
              <a:rPr kumimoji="0" lang="tr-TR" sz="1600" b="1">
                <a:solidFill>
                  <a:srgbClr val="0000CC"/>
                </a:solidFill>
                <a:latin typeface="Arial" pitchFamily="34" charset="0"/>
              </a:rPr>
              <a:t>Beyin fırtınası,      Yakınlık diyagramları, Sebep-sonuç diyagramı, Ağaç diyagramı, İlişki diyagramı,  Kuvvet alanı analizi</a:t>
            </a:r>
            <a:endParaRPr kumimoji="0" lang="tr-TR" sz="1600"/>
          </a:p>
        </p:txBody>
      </p:sp>
      <p:sp>
        <p:nvSpPr>
          <p:cNvPr id="270361" name="Text Box 25"/>
          <p:cNvSpPr txBox="1">
            <a:spLocks noChangeArrowheads="1"/>
          </p:cNvSpPr>
          <p:nvPr/>
        </p:nvSpPr>
        <p:spPr bwMode="auto">
          <a:xfrm>
            <a:off x="5867400" y="2590800"/>
            <a:ext cx="1447800" cy="825500"/>
          </a:xfrm>
          <a:prstGeom prst="rect">
            <a:avLst/>
          </a:prstGeom>
          <a:noFill/>
          <a:ln w="9525">
            <a:noFill/>
            <a:miter lim="800000"/>
            <a:headEnd/>
            <a:tailEnd/>
          </a:ln>
        </p:spPr>
        <p:txBody>
          <a:bodyPr>
            <a:spAutoFit/>
          </a:bodyPr>
          <a:lstStyle/>
          <a:p>
            <a:pPr algn="ctr" eaLnBrk="0" hangingPunct="0">
              <a:spcBef>
                <a:spcPct val="50000"/>
              </a:spcBef>
              <a:buClrTx/>
              <a:buSzTx/>
              <a:buFontTx/>
              <a:buNone/>
            </a:pPr>
            <a:r>
              <a:rPr kumimoji="0" lang="tr-TR" sz="1600" b="1">
                <a:solidFill>
                  <a:srgbClr val="0000CC"/>
                </a:solidFill>
                <a:latin typeface="Arial" pitchFamily="34" charset="0"/>
              </a:rPr>
              <a:t>6. Çözümleri yarat ve en iyilerini seç</a:t>
            </a:r>
            <a:endParaRPr kumimoji="0" lang="tr-TR" sz="1600"/>
          </a:p>
        </p:txBody>
      </p:sp>
      <p:sp>
        <p:nvSpPr>
          <p:cNvPr id="270362" name="Text Box 26"/>
          <p:cNvSpPr txBox="1">
            <a:spLocks noChangeArrowheads="1"/>
          </p:cNvSpPr>
          <p:nvPr/>
        </p:nvSpPr>
        <p:spPr bwMode="auto">
          <a:xfrm>
            <a:off x="7391400" y="2133600"/>
            <a:ext cx="1752600" cy="825500"/>
          </a:xfrm>
          <a:prstGeom prst="rect">
            <a:avLst/>
          </a:prstGeom>
          <a:solidFill>
            <a:srgbClr val="CCFFCC"/>
          </a:solidFill>
          <a:ln w="9525">
            <a:noFill/>
            <a:miter lim="800000"/>
            <a:headEnd/>
            <a:tailEnd/>
          </a:ln>
        </p:spPr>
        <p:txBody>
          <a:bodyPr>
            <a:spAutoFit/>
          </a:bodyPr>
          <a:lstStyle/>
          <a:p>
            <a:pPr algn="ctr" eaLnBrk="0" hangingPunct="0">
              <a:spcBef>
                <a:spcPct val="50000"/>
              </a:spcBef>
              <a:buClrTx/>
              <a:buSzTx/>
              <a:buFontTx/>
              <a:buNone/>
            </a:pPr>
            <a:r>
              <a:rPr kumimoji="0" lang="tr-TR" sz="1600" b="1">
                <a:solidFill>
                  <a:srgbClr val="0000CC"/>
                </a:solidFill>
                <a:latin typeface="Arial" pitchFamily="34" charset="0"/>
              </a:rPr>
              <a:t>Beyin fırtınası,        Karar matrisi,           Ağaç diyagramı</a:t>
            </a:r>
            <a:endParaRPr kumimoji="0" lang="tr-TR" sz="2400"/>
          </a:p>
        </p:txBody>
      </p:sp>
      <p:sp>
        <p:nvSpPr>
          <p:cNvPr id="270363" name="Text Box 27"/>
          <p:cNvSpPr txBox="1">
            <a:spLocks noChangeArrowheads="1"/>
          </p:cNvSpPr>
          <p:nvPr/>
        </p:nvSpPr>
        <p:spPr bwMode="auto">
          <a:xfrm>
            <a:off x="5715000" y="3429000"/>
            <a:ext cx="1524000" cy="825500"/>
          </a:xfrm>
          <a:prstGeom prst="rect">
            <a:avLst/>
          </a:prstGeom>
          <a:noFill/>
          <a:ln w="9525">
            <a:noFill/>
            <a:miter lim="800000"/>
            <a:headEnd/>
            <a:tailEnd/>
          </a:ln>
        </p:spPr>
        <p:txBody>
          <a:bodyPr>
            <a:spAutoFit/>
          </a:bodyPr>
          <a:lstStyle/>
          <a:p>
            <a:pPr algn="r" eaLnBrk="0" hangingPunct="0">
              <a:spcBef>
                <a:spcPct val="50000"/>
              </a:spcBef>
              <a:buClrTx/>
              <a:buSzTx/>
              <a:buFontTx/>
              <a:buNone/>
            </a:pPr>
            <a:r>
              <a:rPr kumimoji="0" lang="tr-TR" sz="1600" b="1">
                <a:solidFill>
                  <a:srgbClr val="0000CC"/>
                </a:solidFill>
                <a:latin typeface="Arial" pitchFamily="34" charset="0"/>
              </a:rPr>
              <a:t>7. Deneme uygulamasını     planla</a:t>
            </a:r>
            <a:endParaRPr kumimoji="0" lang="tr-TR" sz="1600" b="1"/>
          </a:p>
        </p:txBody>
      </p:sp>
      <p:sp>
        <p:nvSpPr>
          <p:cNvPr id="270364" name="Text Box 28"/>
          <p:cNvSpPr txBox="1">
            <a:spLocks noChangeArrowheads="1"/>
          </p:cNvSpPr>
          <p:nvPr/>
        </p:nvSpPr>
        <p:spPr bwMode="auto">
          <a:xfrm>
            <a:off x="7315200" y="3352800"/>
            <a:ext cx="1828800" cy="1558925"/>
          </a:xfrm>
          <a:prstGeom prst="rect">
            <a:avLst/>
          </a:prstGeom>
          <a:solidFill>
            <a:srgbClr val="CCFFFF"/>
          </a:solidFill>
          <a:ln w="9525">
            <a:noFill/>
            <a:miter lim="800000"/>
            <a:headEnd/>
            <a:tailEnd/>
          </a:ln>
        </p:spPr>
        <p:txBody>
          <a:bodyPr>
            <a:spAutoFit/>
          </a:bodyPr>
          <a:lstStyle/>
          <a:p>
            <a:pPr eaLnBrk="0" hangingPunct="0">
              <a:spcBef>
                <a:spcPct val="50000"/>
              </a:spcBef>
              <a:buClrTx/>
              <a:buSzTx/>
              <a:buFontTx/>
              <a:buNone/>
            </a:pPr>
            <a:r>
              <a:rPr kumimoji="0" lang="tr-TR" sz="1600" b="1">
                <a:solidFill>
                  <a:srgbClr val="0000CC"/>
                </a:solidFill>
                <a:latin typeface="Arial" pitchFamily="34" charset="0"/>
              </a:rPr>
              <a:t>Beyin fırtınası,       Kuvvet alanı  analizi,             Eylem  planları,               Ağaç diyagramı,              .   Akış şemaları</a:t>
            </a:r>
            <a:endParaRPr kumimoji="0" lang="tr-TR" sz="2400"/>
          </a:p>
        </p:txBody>
      </p:sp>
      <p:sp>
        <p:nvSpPr>
          <p:cNvPr id="270365" name="Text Box 29"/>
          <p:cNvSpPr txBox="1">
            <a:spLocks noChangeArrowheads="1"/>
          </p:cNvSpPr>
          <p:nvPr/>
        </p:nvSpPr>
        <p:spPr bwMode="auto">
          <a:xfrm rot="2002711">
            <a:off x="5486400" y="4495800"/>
            <a:ext cx="1981200" cy="581025"/>
          </a:xfrm>
          <a:prstGeom prst="rect">
            <a:avLst/>
          </a:prstGeom>
          <a:noFill/>
          <a:ln w="9525">
            <a:noFill/>
            <a:miter lim="800000"/>
            <a:headEnd/>
            <a:tailEnd/>
          </a:ln>
        </p:spPr>
        <p:txBody>
          <a:bodyPr>
            <a:spAutoFit/>
          </a:bodyPr>
          <a:lstStyle/>
          <a:p>
            <a:pPr eaLnBrk="0" hangingPunct="0">
              <a:spcBef>
                <a:spcPct val="50000"/>
              </a:spcBef>
              <a:buClrTx/>
              <a:buSzTx/>
              <a:buFontTx/>
              <a:buNone/>
            </a:pPr>
            <a:r>
              <a:rPr kumimoji="0" lang="tr-TR" sz="1600" b="1">
                <a:solidFill>
                  <a:srgbClr val="0000CC"/>
                </a:solidFill>
                <a:latin typeface="Arial" pitchFamily="34" charset="0"/>
              </a:rPr>
              <a:t>8. Denemeyi gerçekleştir</a:t>
            </a:r>
            <a:endParaRPr kumimoji="0" lang="tr-TR" sz="2400" b="1"/>
          </a:p>
        </p:txBody>
      </p:sp>
      <p:sp>
        <p:nvSpPr>
          <p:cNvPr id="270366" name="Text Box 30"/>
          <p:cNvSpPr txBox="1">
            <a:spLocks noChangeArrowheads="1"/>
          </p:cNvSpPr>
          <p:nvPr/>
        </p:nvSpPr>
        <p:spPr bwMode="auto">
          <a:xfrm>
            <a:off x="6781800" y="5105400"/>
            <a:ext cx="1981200" cy="581025"/>
          </a:xfrm>
          <a:prstGeom prst="rect">
            <a:avLst/>
          </a:prstGeom>
          <a:solidFill>
            <a:srgbClr val="CCFFCC"/>
          </a:solidFill>
          <a:ln w="9525">
            <a:noFill/>
            <a:miter lim="800000"/>
            <a:headEnd/>
            <a:tailEnd/>
          </a:ln>
        </p:spPr>
        <p:txBody>
          <a:bodyPr>
            <a:spAutoFit/>
          </a:bodyPr>
          <a:lstStyle/>
          <a:p>
            <a:pPr eaLnBrk="0" hangingPunct="0">
              <a:spcBef>
                <a:spcPct val="50000"/>
              </a:spcBef>
              <a:buClrTx/>
              <a:buSzTx/>
              <a:buFontTx/>
              <a:buNone/>
            </a:pPr>
            <a:r>
              <a:rPr kumimoji="0" lang="tr-TR" sz="1600" b="1" dirty="0">
                <a:solidFill>
                  <a:srgbClr val="0000CC"/>
                </a:solidFill>
                <a:latin typeface="Arial" pitchFamily="34" charset="0"/>
              </a:rPr>
              <a:t>Yoklama kağıtları, </a:t>
            </a:r>
            <a:r>
              <a:rPr kumimoji="0" lang="tr-TR" sz="1600" b="1" dirty="0" err="1">
                <a:solidFill>
                  <a:srgbClr val="0000CC"/>
                </a:solidFill>
                <a:latin typeface="Arial" pitchFamily="34" charset="0"/>
              </a:rPr>
              <a:t>Histogramlar</a:t>
            </a:r>
            <a:endParaRPr kumimoji="0" lang="tr-TR" sz="2400" dirty="0"/>
          </a:p>
        </p:txBody>
      </p:sp>
      <p:sp>
        <p:nvSpPr>
          <p:cNvPr id="270367" name="Text Box 31"/>
          <p:cNvSpPr txBox="1">
            <a:spLocks noChangeArrowheads="1"/>
          </p:cNvSpPr>
          <p:nvPr/>
        </p:nvSpPr>
        <p:spPr bwMode="auto">
          <a:xfrm rot="1506363">
            <a:off x="4648200" y="4953000"/>
            <a:ext cx="1981200" cy="581025"/>
          </a:xfrm>
          <a:prstGeom prst="rect">
            <a:avLst/>
          </a:prstGeom>
          <a:noFill/>
          <a:ln w="9525">
            <a:noFill/>
            <a:miter lim="800000"/>
            <a:headEnd/>
            <a:tailEnd/>
          </a:ln>
        </p:spPr>
        <p:txBody>
          <a:bodyPr>
            <a:spAutoFit/>
          </a:bodyPr>
          <a:lstStyle/>
          <a:p>
            <a:pPr eaLnBrk="0" hangingPunct="0">
              <a:spcBef>
                <a:spcPct val="50000"/>
              </a:spcBef>
              <a:buClrTx/>
              <a:buSzTx/>
              <a:buFontTx/>
              <a:buNone/>
            </a:pPr>
            <a:r>
              <a:rPr kumimoji="0" lang="tr-TR" sz="1600" b="1">
                <a:solidFill>
                  <a:srgbClr val="0000CC"/>
                </a:solidFill>
                <a:latin typeface="Arial" pitchFamily="34" charset="0"/>
              </a:rPr>
              <a:t>9. Sonuçları değerlendir</a:t>
            </a:r>
            <a:endParaRPr kumimoji="0" lang="tr-TR" sz="2400"/>
          </a:p>
        </p:txBody>
      </p:sp>
      <p:sp>
        <p:nvSpPr>
          <p:cNvPr id="270368" name="Text Box 32"/>
          <p:cNvSpPr txBox="1">
            <a:spLocks noChangeArrowheads="1"/>
          </p:cNvSpPr>
          <p:nvPr/>
        </p:nvSpPr>
        <p:spPr bwMode="auto">
          <a:xfrm rot="-249300">
            <a:off x="4867275" y="5791200"/>
            <a:ext cx="3048000" cy="581025"/>
          </a:xfrm>
          <a:prstGeom prst="rect">
            <a:avLst/>
          </a:prstGeom>
          <a:solidFill>
            <a:srgbClr val="CCFFCC"/>
          </a:solidFill>
          <a:ln w="9525">
            <a:noFill/>
            <a:miter lim="800000"/>
            <a:headEnd/>
            <a:tailEnd/>
          </a:ln>
        </p:spPr>
        <p:txBody>
          <a:bodyPr>
            <a:spAutoFit/>
          </a:bodyPr>
          <a:lstStyle/>
          <a:p>
            <a:pPr eaLnBrk="0" hangingPunct="0">
              <a:spcBef>
                <a:spcPct val="50000"/>
              </a:spcBef>
              <a:buClrTx/>
              <a:buSzTx/>
              <a:buFontTx/>
              <a:buNone/>
            </a:pPr>
            <a:r>
              <a:rPr kumimoji="0" lang="tr-TR" sz="1600" b="1" dirty="0">
                <a:solidFill>
                  <a:srgbClr val="0000CC"/>
                </a:solidFill>
                <a:latin typeface="Arial" pitchFamily="34" charset="0"/>
              </a:rPr>
              <a:t>Yoklama kağıtları,       Anketler,  </a:t>
            </a:r>
            <a:r>
              <a:rPr kumimoji="0" lang="tr-TR" sz="1600" b="1" dirty="0" err="1">
                <a:solidFill>
                  <a:srgbClr val="0000CC"/>
                </a:solidFill>
                <a:latin typeface="Arial" pitchFamily="34" charset="0"/>
              </a:rPr>
              <a:t>Histogramlar</a:t>
            </a:r>
            <a:r>
              <a:rPr kumimoji="0" lang="tr-TR" sz="1600" b="1" dirty="0">
                <a:solidFill>
                  <a:srgbClr val="0000CC"/>
                </a:solidFill>
                <a:latin typeface="Arial" pitchFamily="34" charset="0"/>
              </a:rPr>
              <a:t>, </a:t>
            </a:r>
            <a:endParaRPr kumimoji="0" lang="tr-TR" sz="2400" dirty="0"/>
          </a:p>
        </p:txBody>
      </p:sp>
      <p:sp>
        <p:nvSpPr>
          <p:cNvPr id="270369" name="Text Box 33"/>
          <p:cNvSpPr txBox="1">
            <a:spLocks noChangeArrowheads="1"/>
          </p:cNvSpPr>
          <p:nvPr/>
        </p:nvSpPr>
        <p:spPr bwMode="auto">
          <a:xfrm rot="-3875536">
            <a:off x="3346450" y="4883150"/>
            <a:ext cx="1447800" cy="825500"/>
          </a:xfrm>
          <a:prstGeom prst="rect">
            <a:avLst/>
          </a:prstGeom>
          <a:noFill/>
          <a:ln w="9525">
            <a:noFill/>
            <a:miter lim="800000"/>
            <a:headEnd/>
            <a:tailEnd/>
          </a:ln>
        </p:spPr>
        <p:txBody>
          <a:bodyPr>
            <a:spAutoFit/>
          </a:bodyPr>
          <a:lstStyle/>
          <a:p>
            <a:pPr algn="r" eaLnBrk="0" hangingPunct="0">
              <a:spcBef>
                <a:spcPct val="50000"/>
              </a:spcBef>
              <a:buClrTx/>
              <a:buSzTx/>
              <a:buFontTx/>
              <a:buNone/>
            </a:pPr>
            <a:r>
              <a:rPr kumimoji="0" lang="tr-TR" sz="1600" b="1">
                <a:solidFill>
                  <a:srgbClr val="0000CC"/>
                </a:solidFill>
                <a:latin typeface="Arial" pitchFamily="34" charset="0"/>
              </a:rPr>
              <a:t>   10. Önemli sonuçları      belirle</a:t>
            </a:r>
            <a:endParaRPr kumimoji="0" lang="tr-TR" sz="2400"/>
          </a:p>
        </p:txBody>
      </p:sp>
      <p:sp>
        <p:nvSpPr>
          <p:cNvPr id="270370" name="Text Box 34"/>
          <p:cNvSpPr txBox="1">
            <a:spLocks noChangeArrowheads="1"/>
          </p:cNvSpPr>
          <p:nvPr/>
        </p:nvSpPr>
        <p:spPr bwMode="auto">
          <a:xfrm rot="118722">
            <a:off x="3052763" y="5788025"/>
            <a:ext cx="2057400" cy="825500"/>
          </a:xfrm>
          <a:prstGeom prst="rect">
            <a:avLst/>
          </a:prstGeom>
          <a:noFill/>
          <a:ln w="9525">
            <a:noFill/>
            <a:miter lim="800000"/>
            <a:headEnd/>
            <a:tailEnd/>
          </a:ln>
        </p:spPr>
        <p:txBody>
          <a:bodyPr>
            <a:spAutoFit/>
          </a:bodyPr>
          <a:lstStyle/>
          <a:p>
            <a:pPr eaLnBrk="0" hangingPunct="0">
              <a:spcBef>
                <a:spcPct val="50000"/>
              </a:spcBef>
              <a:buClrTx/>
              <a:buSzTx/>
              <a:buFontTx/>
              <a:buNone/>
            </a:pPr>
            <a:r>
              <a:rPr kumimoji="0" lang="tr-TR" sz="1600" b="1">
                <a:solidFill>
                  <a:srgbClr val="0000CC"/>
                </a:solidFill>
                <a:latin typeface="Arial" pitchFamily="34" charset="0"/>
              </a:rPr>
              <a:t>Pareto şemaları, Kuvvet alanı analizi</a:t>
            </a:r>
            <a:endParaRPr kumimoji="0" lang="tr-TR" sz="2400">
              <a:solidFill>
                <a:srgbClr val="0000CC"/>
              </a:solidFill>
            </a:endParaRPr>
          </a:p>
        </p:txBody>
      </p:sp>
      <p:sp>
        <p:nvSpPr>
          <p:cNvPr id="270371" name="Text Box 35"/>
          <p:cNvSpPr txBox="1">
            <a:spLocks noChangeArrowheads="1"/>
          </p:cNvSpPr>
          <p:nvPr/>
        </p:nvSpPr>
        <p:spPr bwMode="auto">
          <a:xfrm rot="-2477126">
            <a:off x="2571750" y="4378325"/>
            <a:ext cx="1544638" cy="825500"/>
          </a:xfrm>
          <a:prstGeom prst="rect">
            <a:avLst/>
          </a:prstGeom>
          <a:noFill/>
          <a:ln w="9525">
            <a:noFill/>
            <a:miter lim="800000"/>
            <a:headEnd/>
            <a:tailEnd/>
          </a:ln>
        </p:spPr>
        <p:txBody>
          <a:bodyPr>
            <a:spAutoFit/>
          </a:bodyPr>
          <a:lstStyle/>
          <a:p>
            <a:pPr algn="ctr" eaLnBrk="0" hangingPunct="0">
              <a:spcBef>
                <a:spcPct val="50000"/>
              </a:spcBef>
              <a:buClrTx/>
              <a:buSzTx/>
              <a:buFontTx/>
              <a:buNone/>
            </a:pPr>
            <a:r>
              <a:rPr kumimoji="0" lang="tr-TR" sz="1600" b="1">
                <a:solidFill>
                  <a:srgbClr val="0000CC"/>
                </a:solidFill>
                <a:latin typeface="Arial" pitchFamily="34" charset="0"/>
              </a:rPr>
              <a:t>11.Değişikliği standardize         et</a:t>
            </a:r>
            <a:endParaRPr kumimoji="0" lang="tr-TR" sz="2400"/>
          </a:p>
        </p:txBody>
      </p:sp>
      <p:sp>
        <p:nvSpPr>
          <p:cNvPr id="270372" name="Text Box 36"/>
          <p:cNvSpPr txBox="1">
            <a:spLocks noChangeArrowheads="1"/>
          </p:cNvSpPr>
          <p:nvPr/>
        </p:nvSpPr>
        <p:spPr bwMode="auto">
          <a:xfrm rot="309744">
            <a:off x="762000" y="5257800"/>
            <a:ext cx="2209800" cy="1314450"/>
          </a:xfrm>
          <a:prstGeom prst="rect">
            <a:avLst/>
          </a:prstGeom>
          <a:solidFill>
            <a:srgbClr val="CCFFFF"/>
          </a:solidFill>
          <a:ln w="9525">
            <a:noFill/>
            <a:miter lim="800000"/>
            <a:headEnd/>
            <a:tailEnd/>
          </a:ln>
        </p:spPr>
        <p:txBody>
          <a:bodyPr>
            <a:spAutoFit/>
          </a:bodyPr>
          <a:lstStyle/>
          <a:p>
            <a:pPr eaLnBrk="0" hangingPunct="0">
              <a:spcBef>
                <a:spcPct val="50000"/>
              </a:spcBef>
              <a:buClrTx/>
              <a:buSzTx/>
              <a:buFontTx/>
              <a:buNone/>
            </a:pPr>
            <a:r>
              <a:rPr kumimoji="0" lang="tr-TR" sz="1600" b="1">
                <a:solidFill>
                  <a:srgbClr val="0000CC"/>
                </a:solidFill>
                <a:latin typeface="Arial" pitchFamily="34" charset="0"/>
              </a:rPr>
              <a:t>Kuvvet alan analizi, Beyin fırtınası,         Eylem planları,           Ağaç diyagramı, Akış şemaları</a:t>
            </a:r>
            <a:endParaRPr kumimoji="0" lang="tr-TR" sz="2400"/>
          </a:p>
        </p:txBody>
      </p:sp>
      <p:sp>
        <p:nvSpPr>
          <p:cNvPr id="270373" name="Text Box 37"/>
          <p:cNvSpPr txBox="1">
            <a:spLocks noChangeArrowheads="1"/>
          </p:cNvSpPr>
          <p:nvPr/>
        </p:nvSpPr>
        <p:spPr bwMode="auto">
          <a:xfrm>
            <a:off x="1905000" y="3429000"/>
            <a:ext cx="1371600" cy="825500"/>
          </a:xfrm>
          <a:prstGeom prst="rect">
            <a:avLst/>
          </a:prstGeom>
          <a:noFill/>
          <a:ln w="9525">
            <a:noFill/>
            <a:miter lim="800000"/>
            <a:headEnd/>
            <a:tailEnd/>
          </a:ln>
        </p:spPr>
        <p:txBody>
          <a:bodyPr>
            <a:spAutoFit/>
          </a:bodyPr>
          <a:lstStyle/>
          <a:p>
            <a:pPr algn="r" eaLnBrk="0" hangingPunct="0">
              <a:spcBef>
                <a:spcPct val="50000"/>
              </a:spcBef>
              <a:buClrTx/>
              <a:buSzTx/>
              <a:buFontTx/>
              <a:buNone/>
            </a:pPr>
            <a:r>
              <a:rPr kumimoji="0" lang="tr-TR" sz="1600" b="1">
                <a:solidFill>
                  <a:srgbClr val="0000CC"/>
                </a:solidFill>
                <a:latin typeface="Arial" pitchFamily="34" charset="0"/>
              </a:rPr>
              <a:t>12. Takip et    ve getirileri sürekli kıl</a:t>
            </a:r>
            <a:endParaRPr kumimoji="0" lang="tr-TR" sz="2400"/>
          </a:p>
        </p:txBody>
      </p:sp>
      <p:sp>
        <p:nvSpPr>
          <p:cNvPr id="270374" name="Text Box 38"/>
          <p:cNvSpPr txBox="1">
            <a:spLocks noChangeArrowheads="1"/>
          </p:cNvSpPr>
          <p:nvPr/>
        </p:nvSpPr>
        <p:spPr bwMode="auto">
          <a:xfrm>
            <a:off x="0" y="3581400"/>
            <a:ext cx="1981200" cy="1069975"/>
          </a:xfrm>
          <a:prstGeom prst="rect">
            <a:avLst/>
          </a:prstGeom>
          <a:solidFill>
            <a:srgbClr val="CCFFFF"/>
          </a:solidFill>
          <a:ln w="9525">
            <a:noFill/>
            <a:miter lim="800000"/>
            <a:headEnd/>
            <a:tailEnd/>
          </a:ln>
        </p:spPr>
        <p:txBody>
          <a:bodyPr>
            <a:spAutoFit/>
          </a:bodyPr>
          <a:lstStyle/>
          <a:p>
            <a:pPr eaLnBrk="0" hangingPunct="0">
              <a:spcBef>
                <a:spcPct val="50000"/>
              </a:spcBef>
              <a:buClrTx/>
              <a:buSzTx/>
              <a:buFontTx/>
              <a:buNone/>
            </a:pPr>
            <a:r>
              <a:rPr kumimoji="0" lang="tr-TR" sz="1600" b="1" dirty="0">
                <a:solidFill>
                  <a:srgbClr val="0000CC"/>
                </a:solidFill>
                <a:latin typeface="Arial" pitchFamily="34" charset="0"/>
              </a:rPr>
              <a:t>Yoklama kağıtları, Anketler, </a:t>
            </a:r>
            <a:r>
              <a:rPr kumimoji="0" lang="tr-TR" sz="1600" b="1" dirty="0" err="1">
                <a:solidFill>
                  <a:srgbClr val="0000CC"/>
                </a:solidFill>
                <a:latin typeface="Arial" pitchFamily="34" charset="0"/>
              </a:rPr>
              <a:t>Histogramlar</a:t>
            </a:r>
            <a:r>
              <a:rPr kumimoji="0" lang="tr-TR" sz="1600" b="1" dirty="0">
                <a:solidFill>
                  <a:srgbClr val="0000CC"/>
                </a:solidFill>
                <a:latin typeface="Arial" pitchFamily="34" charset="0"/>
              </a:rPr>
              <a:t>, Kontrol şemaları</a:t>
            </a:r>
            <a:endParaRPr kumimoji="0" lang="tr-TR" sz="2400" dirty="0"/>
          </a:p>
        </p:txBody>
      </p:sp>
      <p:sp>
        <p:nvSpPr>
          <p:cNvPr id="270375" name="Text Box 39"/>
          <p:cNvSpPr txBox="1">
            <a:spLocks noChangeArrowheads="1"/>
          </p:cNvSpPr>
          <p:nvPr/>
        </p:nvSpPr>
        <p:spPr bwMode="auto">
          <a:xfrm>
            <a:off x="3733800" y="2667000"/>
            <a:ext cx="1828800" cy="457200"/>
          </a:xfrm>
          <a:prstGeom prst="rect">
            <a:avLst/>
          </a:prstGeom>
          <a:noFill/>
          <a:ln w="9525">
            <a:noFill/>
            <a:miter lim="800000"/>
            <a:headEnd/>
            <a:tailEnd/>
          </a:ln>
        </p:spPr>
        <p:txBody>
          <a:bodyPr>
            <a:spAutoFit/>
          </a:bodyPr>
          <a:lstStyle/>
          <a:p>
            <a:pPr eaLnBrk="0" hangingPunct="0">
              <a:spcBef>
                <a:spcPct val="50000"/>
              </a:spcBef>
              <a:buClrTx/>
              <a:buSzTx/>
              <a:buFontTx/>
              <a:buNone/>
            </a:pPr>
            <a:r>
              <a:rPr kumimoji="0" lang="tr-TR" sz="1600" b="1">
                <a:solidFill>
                  <a:srgbClr val="0000CC"/>
                </a:solidFill>
                <a:latin typeface="Arial" pitchFamily="34" charset="0"/>
              </a:rPr>
              <a:t> </a:t>
            </a:r>
            <a:r>
              <a:rPr kumimoji="0" lang="tr-TR" sz="2400" b="1">
                <a:solidFill>
                  <a:srgbClr val="0000CC"/>
                </a:solidFill>
                <a:latin typeface="Arial" pitchFamily="34" charset="0"/>
              </a:rPr>
              <a:t>  PLANLA</a:t>
            </a:r>
            <a:endParaRPr kumimoji="0" lang="tr-TR" sz="2400"/>
          </a:p>
        </p:txBody>
      </p:sp>
      <p:sp>
        <p:nvSpPr>
          <p:cNvPr id="270376" name="Text Box 40"/>
          <p:cNvSpPr txBox="1">
            <a:spLocks noChangeArrowheads="1"/>
          </p:cNvSpPr>
          <p:nvPr/>
        </p:nvSpPr>
        <p:spPr bwMode="auto">
          <a:xfrm rot="100606">
            <a:off x="4800600" y="3505200"/>
            <a:ext cx="1143000" cy="336550"/>
          </a:xfrm>
          <a:prstGeom prst="rect">
            <a:avLst/>
          </a:prstGeom>
          <a:noFill/>
          <a:ln w="9525">
            <a:noFill/>
            <a:miter lim="800000"/>
            <a:headEnd/>
            <a:tailEnd/>
          </a:ln>
        </p:spPr>
        <p:txBody>
          <a:bodyPr>
            <a:spAutoFit/>
          </a:bodyPr>
          <a:lstStyle/>
          <a:p>
            <a:pPr eaLnBrk="0" hangingPunct="0">
              <a:spcBef>
                <a:spcPct val="50000"/>
              </a:spcBef>
              <a:buClrTx/>
              <a:buSzTx/>
              <a:buFontTx/>
              <a:buNone/>
            </a:pPr>
            <a:r>
              <a:rPr kumimoji="0" lang="tr-TR" sz="1600" b="1">
                <a:solidFill>
                  <a:srgbClr val="0000CC"/>
                </a:solidFill>
                <a:latin typeface="Arial" pitchFamily="34" charset="0"/>
              </a:rPr>
              <a:t> </a:t>
            </a:r>
            <a:r>
              <a:rPr kumimoji="0" lang="tr-TR" sz="1500" b="1">
                <a:solidFill>
                  <a:srgbClr val="0000CC"/>
                </a:solidFill>
                <a:latin typeface="Arial" pitchFamily="34" charset="0"/>
              </a:rPr>
              <a:t>UYGULA</a:t>
            </a:r>
            <a:endParaRPr kumimoji="0" lang="tr-TR" sz="2400"/>
          </a:p>
        </p:txBody>
      </p:sp>
      <p:sp>
        <p:nvSpPr>
          <p:cNvPr id="270377" name="Text Box 41"/>
          <p:cNvSpPr txBox="1">
            <a:spLocks noChangeArrowheads="1"/>
          </p:cNvSpPr>
          <p:nvPr/>
        </p:nvSpPr>
        <p:spPr bwMode="auto">
          <a:xfrm rot="100606">
            <a:off x="4191000" y="3810000"/>
            <a:ext cx="1143000" cy="793750"/>
          </a:xfrm>
          <a:prstGeom prst="rect">
            <a:avLst/>
          </a:prstGeom>
          <a:noFill/>
          <a:ln w="9525">
            <a:noFill/>
            <a:miter lim="800000"/>
            <a:headEnd/>
            <a:tailEnd/>
          </a:ln>
        </p:spPr>
        <p:txBody>
          <a:bodyPr>
            <a:spAutoFit/>
          </a:bodyPr>
          <a:lstStyle/>
          <a:p>
            <a:pPr algn="ctr" eaLnBrk="0" hangingPunct="0">
              <a:spcBef>
                <a:spcPct val="50000"/>
              </a:spcBef>
              <a:buClrTx/>
              <a:buSzTx/>
              <a:buFontTx/>
              <a:buNone/>
            </a:pPr>
            <a:r>
              <a:rPr kumimoji="0" lang="tr-TR" sz="1600" b="1">
                <a:solidFill>
                  <a:srgbClr val="0000CC"/>
                </a:solidFill>
                <a:latin typeface="Arial" pitchFamily="34" charset="0"/>
              </a:rPr>
              <a:t> </a:t>
            </a:r>
            <a:r>
              <a:rPr kumimoji="0" lang="tr-TR" sz="1500" b="1">
                <a:solidFill>
                  <a:srgbClr val="0000CC"/>
                </a:solidFill>
                <a:latin typeface="Arial" pitchFamily="34" charset="0"/>
              </a:rPr>
              <a:t>KONTROL ET</a:t>
            </a:r>
            <a:endParaRPr kumimoji="0" lang="tr-TR" sz="2400"/>
          </a:p>
        </p:txBody>
      </p:sp>
      <p:sp>
        <p:nvSpPr>
          <p:cNvPr id="270378" name="Text Box 42"/>
          <p:cNvSpPr txBox="1">
            <a:spLocks noChangeArrowheads="1"/>
          </p:cNvSpPr>
          <p:nvPr/>
        </p:nvSpPr>
        <p:spPr bwMode="auto">
          <a:xfrm rot="100606">
            <a:off x="3349625" y="3581400"/>
            <a:ext cx="1143000" cy="565150"/>
          </a:xfrm>
          <a:prstGeom prst="rect">
            <a:avLst/>
          </a:prstGeom>
          <a:noFill/>
          <a:ln w="9525">
            <a:noFill/>
            <a:miter lim="800000"/>
            <a:headEnd/>
            <a:tailEnd/>
          </a:ln>
        </p:spPr>
        <p:txBody>
          <a:bodyPr>
            <a:spAutoFit/>
          </a:bodyPr>
          <a:lstStyle/>
          <a:p>
            <a:pPr algn="ctr" eaLnBrk="0" hangingPunct="0">
              <a:spcBef>
                <a:spcPct val="50000"/>
              </a:spcBef>
              <a:buClrTx/>
              <a:buSzTx/>
              <a:buFontTx/>
              <a:buNone/>
            </a:pPr>
            <a:r>
              <a:rPr kumimoji="0" lang="tr-TR" sz="1600" b="1">
                <a:solidFill>
                  <a:srgbClr val="0000CC"/>
                </a:solidFill>
                <a:latin typeface="Arial" pitchFamily="34" charset="0"/>
              </a:rPr>
              <a:t> </a:t>
            </a:r>
            <a:r>
              <a:rPr kumimoji="0" lang="tr-TR" sz="1500" b="1">
                <a:solidFill>
                  <a:srgbClr val="0000CC"/>
                </a:solidFill>
                <a:latin typeface="Arial" pitchFamily="34" charset="0"/>
              </a:rPr>
              <a:t>ÖNLEM AL</a:t>
            </a:r>
            <a:endParaRPr kumimoji="0" lang="tr-TR" sz="2400"/>
          </a:p>
        </p:txBody>
      </p:sp>
      <p:sp>
        <p:nvSpPr>
          <p:cNvPr id="270379" name="Text Box 43"/>
          <p:cNvSpPr txBox="1">
            <a:spLocks noChangeArrowheads="1"/>
          </p:cNvSpPr>
          <p:nvPr/>
        </p:nvSpPr>
        <p:spPr bwMode="auto">
          <a:xfrm>
            <a:off x="0" y="0"/>
            <a:ext cx="2667000" cy="850900"/>
          </a:xfrm>
          <a:prstGeom prst="rect">
            <a:avLst/>
          </a:prstGeom>
          <a:solidFill>
            <a:srgbClr val="FFCC00"/>
          </a:solidFill>
          <a:ln w="28575">
            <a:solidFill>
              <a:srgbClr val="800000"/>
            </a:solidFill>
            <a:miter lim="800000"/>
            <a:headEnd/>
            <a:tailEnd/>
          </a:ln>
        </p:spPr>
        <p:txBody>
          <a:bodyPr>
            <a:spAutoFit/>
          </a:bodyPr>
          <a:lstStyle/>
          <a:p>
            <a:pPr eaLnBrk="0" hangingPunct="0">
              <a:spcBef>
                <a:spcPct val="50000"/>
              </a:spcBef>
              <a:buClrTx/>
              <a:buSzTx/>
              <a:buFontTx/>
              <a:buNone/>
            </a:pPr>
            <a:r>
              <a:rPr kumimoji="0" lang="tr-TR" sz="2400" b="1">
                <a:solidFill>
                  <a:srgbClr val="0000CC"/>
                </a:solidFill>
                <a:latin typeface="Arial" pitchFamily="34" charset="0"/>
              </a:rPr>
              <a:t>PUKÖ YÖNETİMİ VE ARAÇLARI</a:t>
            </a:r>
            <a:endParaRPr kumimoji="0" lang="tr-TR" sz="2400">
              <a:solidFill>
                <a:srgbClr val="0000CC"/>
              </a:solidFill>
            </a:endParaRPr>
          </a:p>
        </p:txBody>
      </p:sp>
      <p:sp>
        <p:nvSpPr>
          <p:cNvPr id="270380" name="Line 44"/>
          <p:cNvSpPr>
            <a:spLocks noChangeShapeType="1"/>
          </p:cNvSpPr>
          <p:nvPr/>
        </p:nvSpPr>
        <p:spPr bwMode="auto">
          <a:xfrm>
            <a:off x="4953000" y="3429000"/>
            <a:ext cx="3048000" cy="0"/>
          </a:xfrm>
          <a:prstGeom prst="line">
            <a:avLst/>
          </a:prstGeom>
          <a:noFill/>
          <a:ln w="63500" cmpd="dbl">
            <a:solidFill>
              <a:srgbClr val="000080"/>
            </a:solidFill>
            <a:round/>
            <a:headEnd/>
            <a:tailEnd/>
          </a:ln>
        </p:spPr>
        <p:txBody>
          <a:bodyPr wrap="none" anchor="ctr"/>
          <a:lstStyle/>
          <a:p>
            <a:endParaRPr lang="tr-TR"/>
          </a:p>
        </p:txBody>
      </p:sp>
      <p:sp>
        <p:nvSpPr>
          <p:cNvPr id="270381" name="Line 45"/>
          <p:cNvSpPr>
            <a:spLocks noChangeShapeType="1"/>
          </p:cNvSpPr>
          <p:nvPr/>
        </p:nvSpPr>
        <p:spPr bwMode="auto">
          <a:xfrm>
            <a:off x="5715000" y="3962400"/>
            <a:ext cx="2057400" cy="914400"/>
          </a:xfrm>
          <a:prstGeom prst="line">
            <a:avLst/>
          </a:prstGeom>
          <a:noFill/>
          <a:ln w="38100">
            <a:solidFill>
              <a:srgbClr val="000080"/>
            </a:solidFill>
            <a:round/>
            <a:headEnd/>
            <a:tailEnd/>
          </a:ln>
        </p:spPr>
        <p:txBody>
          <a:bodyPr wrap="none" anchor="ctr"/>
          <a:lstStyle/>
          <a:p>
            <a:endParaRPr lang="tr-TR"/>
          </a:p>
        </p:txBody>
      </p:sp>
      <p:sp>
        <p:nvSpPr>
          <p:cNvPr id="270382" name="Line 46"/>
          <p:cNvSpPr>
            <a:spLocks noChangeShapeType="1"/>
          </p:cNvSpPr>
          <p:nvPr/>
        </p:nvSpPr>
        <p:spPr bwMode="auto">
          <a:xfrm>
            <a:off x="4572000" y="533400"/>
            <a:ext cx="0" cy="1752600"/>
          </a:xfrm>
          <a:prstGeom prst="line">
            <a:avLst/>
          </a:prstGeom>
          <a:noFill/>
          <a:ln w="38100">
            <a:solidFill>
              <a:srgbClr val="000080"/>
            </a:solidFill>
            <a:round/>
            <a:headEnd/>
            <a:tailEnd/>
          </a:ln>
        </p:spPr>
        <p:txBody>
          <a:bodyPr wrap="none" anchor="ctr"/>
          <a:lstStyle/>
          <a:p>
            <a:endParaRPr lang="tr-TR"/>
          </a:p>
        </p:txBody>
      </p:sp>
      <p:sp>
        <p:nvSpPr>
          <p:cNvPr id="270383" name="Line 47"/>
          <p:cNvSpPr>
            <a:spLocks noChangeShapeType="1"/>
          </p:cNvSpPr>
          <p:nvPr/>
        </p:nvSpPr>
        <p:spPr bwMode="auto">
          <a:xfrm rot="3136125">
            <a:off x="4333082" y="4734718"/>
            <a:ext cx="2667000" cy="55563"/>
          </a:xfrm>
          <a:prstGeom prst="line">
            <a:avLst/>
          </a:prstGeom>
          <a:noFill/>
          <a:ln w="63500" cmpd="dbl">
            <a:solidFill>
              <a:srgbClr val="000080"/>
            </a:solidFill>
            <a:round/>
            <a:headEnd/>
            <a:tailEnd/>
          </a:ln>
        </p:spPr>
        <p:txBody>
          <a:bodyPr wrap="none" anchor="ctr"/>
          <a:lstStyle/>
          <a:p>
            <a:endParaRPr lang="tr-TR"/>
          </a:p>
        </p:txBody>
      </p:sp>
      <p:sp>
        <p:nvSpPr>
          <p:cNvPr id="270384" name="AutoShape 48"/>
          <p:cNvSpPr>
            <a:spLocks noChangeArrowheads="1"/>
          </p:cNvSpPr>
          <p:nvPr/>
        </p:nvSpPr>
        <p:spPr bwMode="auto">
          <a:xfrm rot="-4210545">
            <a:off x="1485900" y="2628900"/>
            <a:ext cx="762000" cy="228600"/>
          </a:xfrm>
          <a:prstGeom prst="rightArrow">
            <a:avLst>
              <a:gd name="adj1" fmla="val 50000"/>
              <a:gd name="adj2" fmla="val 83333"/>
            </a:avLst>
          </a:prstGeom>
          <a:solidFill>
            <a:srgbClr val="993300"/>
          </a:solidFill>
          <a:ln w="9525">
            <a:solidFill>
              <a:schemeClr val="tx1"/>
            </a:solidFill>
            <a:miter lim="800000"/>
            <a:headEnd/>
            <a:tailEnd/>
          </a:ln>
        </p:spPr>
        <p:txBody>
          <a:bodyPr wrap="none" anchor="ctr"/>
          <a:lstStyle/>
          <a:p>
            <a:endParaRPr lang="tr-TR"/>
          </a:p>
        </p:txBody>
      </p:sp>
      <p:sp>
        <p:nvSpPr>
          <p:cNvPr id="270385" name="AutoShape 49"/>
          <p:cNvSpPr>
            <a:spLocks noChangeArrowheads="1"/>
          </p:cNvSpPr>
          <p:nvPr/>
        </p:nvSpPr>
        <p:spPr bwMode="auto">
          <a:xfrm rot="1695168">
            <a:off x="5676900" y="1028700"/>
            <a:ext cx="762000" cy="228600"/>
          </a:xfrm>
          <a:prstGeom prst="rightArrow">
            <a:avLst>
              <a:gd name="adj1" fmla="val 50000"/>
              <a:gd name="adj2" fmla="val 83333"/>
            </a:avLst>
          </a:prstGeom>
          <a:solidFill>
            <a:srgbClr val="993300"/>
          </a:solidFill>
          <a:ln w="9525">
            <a:solidFill>
              <a:schemeClr val="tx1"/>
            </a:solidFill>
            <a:miter lim="800000"/>
            <a:headEnd/>
            <a:tailEnd/>
          </a:ln>
        </p:spPr>
        <p:txBody>
          <a:bodyPr wrap="none" anchor="ctr"/>
          <a:lstStyle/>
          <a:p>
            <a:endParaRPr lang="tr-TR"/>
          </a:p>
        </p:txBody>
      </p:sp>
      <p:sp>
        <p:nvSpPr>
          <p:cNvPr id="270386" name="AutoShape 50"/>
          <p:cNvSpPr>
            <a:spLocks noChangeArrowheads="1"/>
          </p:cNvSpPr>
          <p:nvPr/>
        </p:nvSpPr>
        <p:spPr bwMode="auto">
          <a:xfrm rot="6952013">
            <a:off x="6667500" y="4610100"/>
            <a:ext cx="762000" cy="228600"/>
          </a:xfrm>
          <a:prstGeom prst="rightArrow">
            <a:avLst>
              <a:gd name="adj1" fmla="val 50000"/>
              <a:gd name="adj2" fmla="val 83333"/>
            </a:avLst>
          </a:prstGeom>
          <a:solidFill>
            <a:srgbClr val="993300"/>
          </a:solidFill>
          <a:ln w="9525">
            <a:solidFill>
              <a:schemeClr val="tx1"/>
            </a:solidFill>
            <a:miter lim="800000"/>
            <a:headEnd/>
            <a:tailEnd/>
          </a:ln>
        </p:spPr>
        <p:txBody>
          <a:bodyPr wrap="none" anchor="ctr"/>
          <a:lstStyle/>
          <a:p>
            <a:endParaRPr lang="tr-TR"/>
          </a:p>
        </p:txBody>
      </p:sp>
      <p:sp>
        <p:nvSpPr>
          <p:cNvPr id="270387" name="AutoShape 51"/>
          <p:cNvSpPr>
            <a:spLocks noChangeArrowheads="1"/>
          </p:cNvSpPr>
          <p:nvPr/>
        </p:nvSpPr>
        <p:spPr bwMode="auto">
          <a:xfrm rot="-7766691">
            <a:off x="2019300" y="4838700"/>
            <a:ext cx="762000" cy="228600"/>
          </a:xfrm>
          <a:prstGeom prst="rightArrow">
            <a:avLst>
              <a:gd name="adj1" fmla="val 50000"/>
              <a:gd name="adj2" fmla="val 83333"/>
            </a:avLst>
          </a:prstGeom>
          <a:solidFill>
            <a:srgbClr val="993300"/>
          </a:solidFill>
          <a:ln w="9525">
            <a:solidFill>
              <a:schemeClr val="tx1"/>
            </a:solidFill>
            <a:miter lim="800000"/>
            <a:headEnd/>
            <a:tailEnd/>
          </a:ln>
        </p:spPr>
        <p:txBody>
          <a:bodyPr wrap="none" anchor="ctr"/>
          <a:lstStyle/>
          <a:p>
            <a:endParaRPr lang="tr-TR"/>
          </a:p>
        </p:txBody>
      </p:sp>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70379"/>
                                        </p:tgtEl>
                                        <p:attrNameLst>
                                          <p:attrName>style.visibility</p:attrName>
                                        </p:attrNameLst>
                                      </p:cBhvr>
                                      <p:to>
                                        <p:strVal val="visible"/>
                                      </p:to>
                                    </p:set>
                                    <p:animEffect transition="in" filter="box(out)">
                                      <p:cBhvr>
                                        <p:cTn id="7" dur="500"/>
                                        <p:tgtEl>
                                          <p:spTgt spid="27037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70340"/>
                                        </p:tgtEl>
                                        <p:attrNameLst>
                                          <p:attrName>style.visibility</p:attrName>
                                        </p:attrNameLst>
                                      </p:cBhvr>
                                      <p:to>
                                        <p:strVal val="visible"/>
                                      </p:to>
                                    </p:set>
                                    <p:animEffect transition="in" filter="box(out)">
                                      <p:cBhvr>
                                        <p:cTn id="12" dur="500"/>
                                        <p:tgtEl>
                                          <p:spTgt spid="27034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70341"/>
                                        </p:tgtEl>
                                        <p:attrNameLst>
                                          <p:attrName>style.visibility</p:attrName>
                                        </p:attrNameLst>
                                      </p:cBhvr>
                                      <p:to>
                                        <p:strVal val="visible"/>
                                      </p:to>
                                    </p:set>
                                    <p:animEffect transition="in" filter="box(out)">
                                      <p:cBhvr>
                                        <p:cTn id="17" dur="500"/>
                                        <p:tgtEl>
                                          <p:spTgt spid="27034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270342"/>
                                        </p:tgtEl>
                                        <p:attrNameLst>
                                          <p:attrName>style.visibility</p:attrName>
                                        </p:attrNameLst>
                                      </p:cBhvr>
                                      <p:to>
                                        <p:strVal val="visible"/>
                                      </p:to>
                                    </p:set>
                                    <p:animEffect transition="in" filter="box(out)">
                                      <p:cBhvr>
                                        <p:cTn id="22" dur="500"/>
                                        <p:tgtEl>
                                          <p:spTgt spid="27034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270380"/>
                                        </p:tgtEl>
                                        <p:attrNameLst>
                                          <p:attrName>style.visibility</p:attrName>
                                        </p:attrNameLst>
                                      </p:cBhvr>
                                      <p:to>
                                        <p:strVal val="visible"/>
                                      </p:to>
                                    </p:set>
                                    <p:animEffect transition="in" filter="box(out)">
                                      <p:cBhvr>
                                        <p:cTn id="27" dur="500"/>
                                        <p:tgtEl>
                                          <p:spTgt spid="270380"/>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270343"/>
                                        </p:tgtEl>
                                        <p:attrNameLst>
                                          <p:attrName>style.visibility</p:attrName>
                                        </p:attrNameLst>
                                      </p:cBhvr>
                                      <p:to>
                                        <p:strVal val="visible"/>
                                      </p:to>
                                    </p:set>
                                    <p:animEffect transition="in" filter="box(out)">
                                      <p:cBhvr>
                                        <p:cTn id="32" dur="500"/>
                                        <p:tgtEl>
                                          <p:spTgt spid="270343"/>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270383"/>
                                        </p:tgtEl>
                                        <p:attrNameLst>
                                          <p:attrName>style.visibility</p:attrName>
                                        </p:attrNameLst>
                                      </p:cBhvr>
                                      <p:to>
                                        <p:strVal val="visible"/>
                                      </p:to>
                                    </p:set>
                                    <p:animEffect transition="in" filter="box(out)">
                                      <p:cBhvr>
                                        <p:cTn id="37" dur="500"/>
                                        <p:tgtEl>
                                          <p:spTgt spid="270383"/>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270375"/>
                                        </p:tgtEl>
                                        <p:attrNameLst>
                                          <p:attrName>style.visibility</p:attrName>
                                        </p:attrNameLst>
                                      </p:cBhvr>
                                      <p:to>
                                        <p:strVal val="visible"/>
                                      </p:to>
                                    </p:set>
                                    <p:animEffect transition="in" filter="box(out)">
                                      <p:cBhvr>
                                        <p:cTn id="42" dur="500"/>
                                        <p:tgtEl>
                                          <p:spTgt spid="270375"/>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270376"/>
                                        </p:tgtEl>
                                        <p:attrNameLst>
                                          <p:attrName>style.visibility</p:attrName>
                                        </p:attrNameLst>
                                      </p:cBhvr>
                                      <p:to>
                                        <p:strVal val="visible"/>
                                      </p:to>
                                    </p:set>
                                    <p:animEffect transition="in" filter="box(out)">
                                      <p:cBhvr>
                                        <p:cTn id="47" dur="500"/>
                                        <p:tgtEl>
                                          <p:spTgt spid="270376"/>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270377"/>
                                        </p:tgtEl>
                                        <p:attrNameLst>
                                          <p:attrName>style.visibility</p:attrName>
                                        </p:attrNameLst>
                                      </p:cBhvr>
                                      <p:to>
                                        <p:strVal val="visible"/>
                                      </p:to>
                                    </p:set>
                                    <p:animEffect transition="in" filter="box(out)">
                                      <p:cBhvr>
                                        <p:cTn id="52" dur="500"/>
                                        <p:tgtEl>
                                          <p:spTgt spid="270377"/>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270378"/>
                                        </p:tgtEl>
                                        <p:attrNameLst>
                                          <p:attrName>style.visibility</p:attrName>
                                        </p:attrNameLst>
                                      </p:cBhvr>
                                      <p:to>
                                        <p:strVal val="visible"/>
                                      </p:to>
                                    </p:set>
                                    <p:animEffect transition="in" filter="box(out)">
                                      <p:cBhvr>
                                        <p:cTn id="57" dur="500"/>
                                        <p:tgtEl>
                                          <p:spTgt spid="270378"/>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32" fill="hold" grpId="0" nodeType="clickEffect">
                                  <p:stCondLst>
                                    <p:cond delay="0"/>
                                  </p:stCondLst>
                                  <p:childTnLst>
                                    <p:set>
                                      <p:cBhvr>
                                        <p:cTn id="61" dur="1" fill="hold">
                                          <p:stCondLst>
                                            <p:cond delay="0"/>
                                          </p:stCondLst>
                                        </p:cTn>
                                        <p:tgtEl>
                                          <p:spTgt spid="270339"/>
                                        </p:tgtEl>
                                        <p:attrNameLst>
                                          <p:attrName>style.visibility</p:attrName>
                                        </p:attrNameLst>
                                      </p:cBhvr>
                                      <p:to>
                                        <p:strVal val="visible"/>
                                      </p:to>
                                    </p:set>
                                    <p:animEffect transition="in" filter="box(out)">
                                      <p:cBhvr>
                                        <p:cTn id="62" dur="500"/>
                                        <p:tgtEl>
                                          <p:spTgt spid="270339"/>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32" fill="hold" grpId="0" nodeType="clickEffect">
                                  <p:stCondLst>
                                    <p:cond delay="0"/>
                                  </p:stCondLst>
                                  <p:childTnLst>
                                    <p:set>
                                      <p:cBhvr>
                                        <p:cTn id="66" dur="1" fill="hold">
                                          <p:stCondLst>
                                            <p:cond delay="0"/>
                                          </p:stCondLst>
                                        </p:cTn>
                                        <p:tgtEl>
                                          <p:spTgt spid="270353"/>
                                        </p:tgtEl>
                                        <p:attrNameLst>
                                          <p:attrName>style.visibility</p:attrName>
                                        </p:attrNameLst>
                                      </p:cBhvr>
                                      <p:to>
                                        <p:strVal val="visible"/>
                                      </p:to>
                                    </p:set>
                                    <p:animEffect transition="in" filter="box(out)">
                                      <p:cBhvr>
                                        <p:cTn id="67" dur="500"/>
                                        <p:tgtEl>
                                          <p:spTgt spid="270353"/>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ntr" presetSubtype="32" fill="hold" grpId="0" nodeType="clickEffect">
                                  <p:stCondLst>
                                    <p:cond delay="0"/>
                                  </p:stCondLst>
                                  <p:childTnLst>
                                    <p:set>
                                      <p:cBhvr>
                                        <p:cTn id="71" dur="1" fill="hold">
                                          <p:stCondLst>
                                            <p:cond delay="0"/>
                                          </p:stCondLst>
                                        </p:cTn>
                                        <p:tgtEl>
                                          <p:spTgt spid="270350"/>
                                        </p:tgtEl>
                                        <p:attrNameLst>
                                          <p:attrName>style.visibility</p:attrName>
                                        </p:attrNameLst>
                                      </p:cBhvr>
                                      <p:to>
                                        <p:strVal val="visible"/>
                                      </p:to>
                                    </p:set>
                                    <p:animEffect transition="in" filter="box(out)">
                                      <p:cBhvr>
                                        <p:cTn id="72" dur="500"/>
                                        <p:tgtEl>
                                          <p:spTgt spid="270350"/>
                                        </p:tgtEl>
                                      </p:cBhvr>
                                    </p:animEffect>
                                  </p:childTnLst>
                                </p:cTn>
                              </p:par>
                            </p:childTnLst>
                          </p:cTn>
                        </p:par>
                      </p:childTnLst>
                    </p:cTn>
                  </p:par>
                  <p:par>
                    <p:cTn id="73" fill="hold">
                      <p:stCondLst>
                        <p:cond delay="indefinite"/>
                      </p:stCondLst>
                      <p:childTnLst>
                        <p:par>
                          <p:cTn id="74" fill="hold">
                            <p:stCondLst>
                              <p:cond delay="0"/>
                            </p:stCondLst>
                            <p:childTnLst>
                              <p:par>
                                <p:cTn id="75" presetID="4" presetClass="entr" presetSubtype="32" fill="hold" grpId="0" nodeType="clickEffect">
                                  <p:stCondLst>
                                    <p:cond delay="0"/>
                                  </p:stCondLst>
                                  <p:childTnLst>
                                    <p:set>
                                      <p:cBhvr>
                                        <p:cTn id="76" dur="1" fill="hold">
                                          <p:stCondLst>
                                            <p:cond delay="0"/>
                                          </p:stCondLst>
                                        </p:cTn>
                                        <p:tgtEl>
                                          <p:spTgt spid="270352"/>
                                        </p:tgtEl>
                                        <p:attrNameLst>
                                          <p:attrName>style.visibility</p:attrName>
                                        </p:attrNameLst>
                                      </p:cBhvr>
                                      <p:to>
                                        <p:strVal val="visible"/>
                                      </p:to>
                                    </p:set>
                                    <p:animEffect transition="in" filter="box(out)">
                                      <p:cBhvr>
                                        <p:cTn id="77" dur="500"/>
                                        <p:tgtEl>
                                          <p:spTgt spid="270352"/>
                                        </p:tgtEl>
                                      </p:cBhvr>
                                    </p:animEffect>
                                  </p:childTnLst>
                                </p:cTn>
                              </p:par>
                            </p:childTnLst>
                          </p:cTn>
                        </p:par>
                      </p:childTnLst>
                    </p:cTn>
                  </p:par>
                  <p:par>
                    <p:cTn id="78" fill="hold">
                      <p:stCondLst>
                        <p:cond delay="indefinite"/>
                      </p:stCondLst>
                      <p:childTnLst>
                        <p:par>
                          <p:cTn id="79" fill="hold">
                            <p:stCondLst>
                              <p:cond delay="0"/>
                            </p:stCondLst>
                            <p:childTnLst>
                              <p:par>
                                <p:cTn id="80" presetID="4" presetClass="entr" presetSubtype="32" fill="hold" grpId="0" nodeType="clickEffect">
                                  <p:stCondLst>
                                    <p:cond delay="0"/>
                                  </p:stCondLst>
                                  <p:childTnLst>
                                    <p:set>
                                      <p:cBhvr>
                                        <p:cTn id="81" dur="1" fill="hold">
                                          <p:stCondLst>
                                            <p:cond delay="0"/>
                                          </p:stCondLst>
                                        </p:cTn>
                                        <p:tgtEl>
                                          <p:spTgt spid="270347"/>
                                        </p:tgtEl>
                                        <p:attrNameLst>
                                          <p:attrName>style.visibility</p:attrName>
                                        </p:attrNameLst>
                                      </p:cBhvr>
                                      <p:to>
                                        <p:strVal val="visible"/>
                                      </p:to>
                                    </p:set>
                                    <p:animEffect transition="in" filter="box(out)">
                                      <p:cBhvr>
                                        <p:cTn id="82" dur="500"/>
                                        <p:tgtEl>
                                          <p:spTgt spid="270347"/>
                                        </p:tgtEl>
                                      </p:cBhvr>
                                    </p:animEffect>
                                  </p:childTnLst>
                                </p:cTn>
                              </p:par>
                            </p:childTnLst>
                          </p:cTn>
                        </p:par>
                      </p:childTnLst>
                    </p:cTn>
                  </p:par>
                  <p:par>
                    <p:cTn id="83" fill="hold">
                      <p:stCondLst>
                        <p:cond delay="indefinite"/>
                      </p:stCondLst>
                      <p:childTnLst>
                        <p:par>
                          <p:cTn id="84" fill="hold">
                            <p:stCondLst>
                              <p:cond delay="0"/>
                            </p:stCondLst>
                            <p:childTnLst>
                              <p:par>
                                <p:cTn id="85" presetID="4" presetClass="entr" presetSubtype="32" fill="hold" grpId="0" nodeType="clickEffect">
                                  <p:stCondLst>
                                    <p:cond delay="0"/>
                                  </p:stCondLst>
                                  <p:childTnLst>
                                    <p:set>
                                      <p:cBhvr>
                                        <p:cTn id="86" dur="1" fill="hold">
                                          <p:stCondLst>
                                            <p:cond delay="0"/>
                                          </p:stCondLst>
                                        </p:cTn>
                                        <p:tgtEl>
                                          <p:spTgt spid="270354"/>
                                        </p:tgtEl>
                                        <p:attrNameLst>
                                          <p:attrName>style.visibility</p:attrName>
                                        </p:attrNameLst>
                                      </p:cBhvr>
                                      <p:to>
                                        <p:strVal val="visible"/>
                                      </p:to>
                                    </p:set>
                                    <p:animEffect transition="in" filter="box(out)">
                                      <p:cBhvr>
                                        <p:cTn id="87" dur="500"/>
                                        <p:tgtEl>
                                          <p:spTgt spid="270354"/>
                                        </p:tgtEl>
                                      </p:cBhvr>
                                    </p:animEffect>
                                  </p:childTnLst>
                                </p:cTn>
                              </p:par>
                            </p:childTnLst>
                          </p:cTn>
                        </p:par>
                      </p:childTnLst>
                    </p:cTn>
                  </p:par>
                  <p:par>
                    <p:cTn id="88" fill="hold">
                      <p:stCondLst>
                        <p:cond delay="indefinite"/>
                      </p:stCondLst>
                      <p:childTnLst>
                        <p:par>
                          <p:cTn id="89" fill="hold">
                            <p:stCondLst>
                              <p:cond delay="0"/>
                            </p:stCondLst>
                            <p:childTnLst>
                              <p:par>
                                <p:cTn id="90" presetID="4" presetClass="entr" presetSubtype="32" fill="hold" grpId="0" nodeType="clickEffect">
                                  <p:stCondLst>
                                    <p:cond delay="0"/>
                                  </p:stCondLst>
                                  <p:childTnLst>
                                    <p:set>
                                      <p:cBhvr>
                                        <p:cTn id="91" dur="1" fill="hold">
                                          <p:stCondLst>
                                            <p:cond delay="0"/>
                                          </p:stCondLst>
                                        </p:cTn>
                                        <p:tgtEl>
                                          <p:spTgt spid="270351"/>
                                        </p:tgtEl>
                                        <p:attrNameLst>
                                          <p:attrName>style.visibility</p:attrName>
                                        </p:attrNameLst>
                                      </p:cBhvr>
                                      <p:to>
                                        <p:strVal val="visible"/>
                                      </p:to>
                                    </p:set>
                                    <p:animEffect transition="in" filter="box(out)">
                                      <p:cBhvr>
                                        <p:cTn id="92" dur="500"/>
                                        <p:tgtEl>
                                          <p:spTgt spid="270351"/>
                                        </p:tgtEl>
                                      </p:cBhvr>
                                    </p:animEffect>
                                  </p:childTnLst>
                                </p:cTn>
                              </p:par>
                            </p:childTnLst>
                          </p:cTn>
                        </p:par>
                      </p:childTnLst>
                    </p:cTn>
                  </p:par>
                  <p:par>
                    <p:cTn id="93" fill="hold">
                      <p:stCondLst>
                        <p:cond delay="indefinite"/>
                      </p:stCondLst>
                      <p:childTnLst>
                        <p:par>
                          <p:cTn id="94" fill="hold">
                            <p:stCondLst>
                              <p:cond delay="0"/>
                            </p:stCondLst>
                            <p:childTnLst>
                              <p:par>
                                <p:cTn id="95" presetID="4" presetClass="entr" presetSubtype="32" fill="hold" grpId="0" nodeType="clickEffect">
                                  <p:stCondLst>
                                    <p:cond delay="0"/>
                                  </p:stCondLst>
                                  <p:childTnLst>
                                    <p:set>
                                      <p:cBhvr>
                                        <p:cTn id="96" dur="1" fill="hold">
                                          <p:stCondLst>
                                            <p:cond delay="0"/>
                                          </p:stCondLst>
                                        </p:cTn>
                                        <p:tgtEl>
                                          <p:spTgt spid="270348"/>
                                        </p:tgtEl>
                                        <p:attrNameLst>
                                          <p:attrName>style.visibility</p:attrName>
                                        </p:attrNameLst>
                                      </p:cBhvr>
                                      <p:to>
                                        <p:strVal val="visible"/>
                                      </p:to>
                                    </p:set>
                                    <p:animEffect transition="in" filter="box(out)">
                                      <p:cBhvr>
                                        <p:cTn id="97" dur="500"/>
                                        <p:tgtEl>
                                          <p:spTgt spid="270348"/>
                                        </p:tgtEl>
                                      </p:cBhvr>
                                    </p:animEffect>
                                  </p:childTnLst>
                                </p:cTn>
                              </p:par>
                            </p:childTnLst>
                          </p:cTn>
                        </p:par>
                      </p:childTnLst>
                    </p:cTn>
                  </p:par>
                  <p:par>
                    <p:cTn id="98" fill="hold">
                      <p:stCondLst>
                        <p:cond delay="indefinite"/>
                      </p:stCondLst>
                      <p:childTnLst>
                        <p:par>
                          <p:cTn id="99" fill="hold">
                            <p:stCondLst>
                              <p:cond delay="0"/>
                            </p:stCondLst>
                            <p:childTnLst>
                              <p:par>
                                <p:cTn id="100" presetID="4" presetClass="entr" presetSubtype="32" fill="hold" grpId="0" nodeType="clickEffect">
                                  <p:stCondLst>
                                    <p:cond delay="0"/>
                                  </p:stCondLst>
                                  <p:childTnLst>
                                    <p:set>
                                      <p:cBhvr>
                                        <p:cTn id="101" dur="1" fill="hold">
                                          <p:stCondLst>
                                            <p:cond delay="0"/>
                                          </p:stCondLst>
                                        </p:cTn>
                                        <p:tgtEl>
                                          <p:spTgt spid="270355"/>
                                        </p:tgtEl>
                                        <p:attrNameLst>
                                          <p:attrName>style.visibility</p:attrName>
                                        </p:attrNameLst>
                                      </p:cBhvr>
                                      <p:to>
                                        <p:strVal val="visible"/>
                                      </p:to>
                                    </p:set>
                                    <p:animEffect transition="in" filter="box(out)">
                                      <p:cBhvr>
                                        <p:cTn id="102" dur="500"/>
                                        <p:tgtEl>
                                          <p:spTgt spid="270355"/>
                                        </p:tgtEl>
                                      </p:cBhvr>
                                    </p:animEffect>
                                  </p:childTnLst>
                                </p:cTn>
                              </p:par>
                            </p:childTnLst>
                          </p:cTn>
                        </p:par>
                      </p:childTnLst>
                    </p:cTn>
                  </p:par>
                  <p:par>
                    <p:cTn id="103" fill="hold">
                      <p:stCondLst>
                        <p:cond delay="indefinite"/>
                      </p:stCondLst>
                      <p:childTnLst>
                        <p:par>
                          <p:cTn id="104" fill="hold">
                            <p:stCondLst>
                              <p:cond delay="0"/>
                            </p:stCondLst>
                            <p:childTnLst>
                              <p:par>
                                <p:cTn id="105" presetID="4" presetClass="entr" presetSubtype="32" fill="hold" grpId="0" nodeType="clickEffect">
                                  <p:stCondLst>
                                    <p:cond delay="0"/>
                                  </p:stCondLst>
                                  <p:childTnLst>
                                    <p:set>
                                      <p:cBhvr>
                                        <p:cTn id="106" dur="1" fill="hold">
                                          <p:stCondLst>
                                            <p:cond delay="0"/>
                                          </p:stCondLst>
                                        </p:cTn>
                                        <p:tgtEl>
                                          <p:spTgt spid="270356"/>
                                        </p:tgtEl>
                                        <p:attrNameLst>
                                          <p:attrName>style.visibility</p:attrName>
                                        </p:attrNameLst>
                                      </p:cBhvr>
                                      <p:to>
                                        <p:strVal val="visible"/>
                                      </p:to>
                                    </p:set>
                                    <p:animEffect transition="in" filter="box(out)">
                                      <p:cBhvr>
                                        <p:cTn id="107" dur="500"/>
                                        <p:tgtEl>
                                          <p:spTgt spid="270356"/>
                                        </p:tgtEl>
                                      </p:cBhvr>
                                    </p:animEffect>
                                  </p:childTnLst>
                                </p:cTn>
                              </p:par>
                            </p:childTnLst>
                          </p:cTn>
                        </p:par>
                      </p:childTnLst>
                    </p:cTn>
                  </p:par>
                  <p:par>
                    <p:cTn id="108" fill="hold">
                      <p:stCondLst>
                        <p:cond delay="indefinite"/>
                      </p:stCondLst>
                      <p:childTnLst>
                        <p:par>
                          <p:cTn id="109" fill="hold">
                            <p:stCondLst>
                              <p:cond delay="0"/>
                            </p:stCondLst>
                            <p:childTnLst>
                              <p:par>
                                <p:cTn id="110" presetID="4" presetClass="entr" presetSubtype="32" fill="hold" grpId="0" nodeType="clickEffect">
                                  <p:stCondLst>
                                    <p:cond delay="0"/>
                                  </p:stCondLst>
                                  <p:childTnLst>
                                    <p:set>
                                      <p:cBhvr>
                                        <p:cTn id="111" dur="1" fill="hold">
                                          <p:stCondLst>
                                            <p:cond delay="0"/>
                                          </p:stCondLst>
                                        </p:cTn>
                                        <p:tgtEl>
                                          <p:spTgt spid="270382"/>
                                        </p:tgtEl>
                                        <p:attrNameLst>
                                          <p:attrName>style.visibility</p:attrName>
                                        </p:attrNameLst>
                                      </p:cBhvr>
                                      <p:to>
                                        <p:strVal val="visible"/>
                                      </p:to>
                                    </p:set>
                                    <p:animEffect transition="in" filter="box(out)">
                                      <p:cBhvr>
                                        <p:cTn id="112" dur="500"/>
                                        <p:tgtEl>
                                          <p:spTgt spid="270382"/>
                                        </p:tgtEl>
                                      </p:cBhvr>
                                    </p:animEffect>
                                  </p:childTnLst>
                                </p:cTn>
                              </p:par>
                            </p:childTnLst>
                          </p:cTn>
                        </p:par>
                      </p:childTnLst>
                    </p:cTn>
                  </p:par>
                  <p:par>
                    <p:cTn id="113" fill="hold">
                      <p:stCondLst>
                        <p:cond delay="indefinite"/>
                      </p:stCondLst>
                      <p:childTnLst>
                        <p:par>
                          <p:cTn id="114" fill="hold">
                            <p:stCondLst>
                              <p:cond delay="0"/>
                            </p:stCondLst>
                            <p:childTnLst>
                              <p:par>
                                <p:cTn id="115" presetID="4" presetClass="entr" presetSubtype="32" fill="hold" grpId="0" nodeType="clickEffect">
                                  <p:stCondLst>
                                    <p:cond delay="0"/>
                                  </p:stCondLst>
                                  <p:childTnLst>
                                    <p:set>
                                      <p:cBhvr>
                                        <p:cTn id="116" dur="1" fill="hold">
                                          <p:stCondLst>
                                            <p:cond delay="0"/>
                                          </p:stCondLst>
                                        </p:cTn>
                                        <p:tgtEl>
                                          <p:spTgt spid="270357"/>
                                        </p:tgtEl>
                                        <p:attrNameLst>
                                          <p:attrName>style.visibility</p:attrName>
                                        </p:attrNameLst>
                                      </p:cBhvr>
                                      <p:to>
                                        <p:strVal val="visible"/>
                                      </p:to>
                                    </p:set>
                                    <p:animEffect transition="in" filter="box(out)">
                                      <p:cBhvr>
                                        <p:cTn id="117" dur="500"/>
                                        <p:tgtEl>
                                          <p:spTgt spid="270357"/>
                                        </p:tgtEl>
                                      </p:cBhvr>
                                    </p:animEffect>
                                  </p:childTnLst>
                                </p:cTn>
                              </p:par>
                            </p:childTnLst>
                          </p:cTn>
                        </p:par>
                      </p:childTnLst>
                    </p:cTn>
                  </p:par>
                  <p:par>
                    <p:cTn id="118" fill="hold">
                      <p:stCondLst>
                        <p:cond delay="indefinite"/>
                      </p:stCondLst>
                      <p:childTnLst>
                        <p:par>
                          <p:cTn id="119" fill="hold">
                            <p:stCondLst>
                              <p:cond delay="0"/>
                            </p:stCondLst>
                            <p:childTnLst>
                              <p:par>
                                <p:cTn id="120" presetID="4" presetClass="entr" presetSubtype="32" fill="hold" grpId="0" nodeType="clickEffect">
                                  <p:stCondLst>
                                    <p:cond delay="0"/>
                                  </p:stCondLst>
                                  <p:childTnLst>
                                    <p:set>
                                      <p:cBhvr>
                                        <p:cTn id="121" dur="1" fill="hold">
                                          <p:stCondLst>
                                            <p:cond delay="0"/>
                                          </p:stCondLst>
                                        </p:cTn>
                                        <p:tgtEl>
                                          <p:spTgt spid="270358"/>
                                        </p:tgtEl>
                                        <p:attrNameLst>
                                          <p:attrName>style.visibility</p:attrName>
                                        </p:attrNameLst>
                                      </p:cBhvr>
                                      <p:to>
                                        <p:strVal val="visible"/>
                                      </p:to>
                                    </p:set>
                                    <p:animEffect transition="in" filter="box(out)">
                                      <p:cBhvr>
                                        <p:cTn id="122" dur="500"/>
                                        <p:tgtEl>
                                          <p:spTgt spid="270358"/>
                                        </p:tgtEl>
                                      </p:cBhvr>
                                    </p:animEffect>
                                  </p:childTnLst>
                                </p:cTn>
                              </p:par>
                            </p:childTnLst>
                          </p:cTn>
                        </p:par>
                      </p:childTnLst>
                    </p:cTn>
                  </p:par>
                  <p:par>
                    <p:cTn id="123" fill="hold">
                      <p:stCondLst>
                        <p:cond delay="indefinite"/>
                      </p:stCondLst>
                      <p:childTnLst>
                        <p:par>
                          <p:cTn id="124" fill="hold">
                            <p:stCondLst>
                              <p:cond delay="0"/>
                            </p:stCondLst>
                            <p:childTnLst>
                              <p:par>
                                <p:cTn id="125" presetID="4" presetClass="entr" presetSubtype="32" fill="hold" grpId="0" nodeType="clickEffect">
                                  <p:stCondLst>
                                    <p:cond delay="0"/>
                                  </p:stCondLst>
                                  <p:childTnLst>
                                    <p:set>
                                      <p:cBhvr>
                                        <p:cTn id="126" dur="1" fill="hold">
                                          <p:stCondLst>
                                            <p:cond delay="0"/>
                                          </p:stCondLst>
                                        </p:cTn>
                                        <p:tgtEl>
                                          <p:spTgt spid="270349"/>
                                        </p:tgtEl>
                                        <p:attrNameLst>
                                          <p:attrName>style.visibility</p:attrName>
                                        </p:attrNameLst>
                                      </p:cBhvr>
                                      <p:to>
                                        <p:strVal val="visible"/>
                                      </p:to>
                                    </p:set>
                                    <p:animEffect transition="in" filter="box(out)">
                                      <p:cBhvr>
                                        <p:cTn id="127" dur="500"/>
                                        <p:tgtEl>
                                          <p:spTgt spid="270349"/>
                                        </p:tgtEl>
                                      </p:cBhvr>
                                    </p:animEffect>
                                  </p:childTnLst>
                                </p:cTn>
                              </p:par>
                            </p:childTnLst>
                          </p:cTn>
                        </p:par>
                      </p:childTnLst>
                    </p:cTn>
                  </p:par>
                  <p:par>
                    <p:cTn id="128" fill="hold">
                      <p:stCondLst>
                        <p:cond delay="indefinite"/>
                      </p:stCondLst>
                      <p:childTnLst>
                        <p:par>
                          <p:cTn id="129" fill="hold">
                            <p:stCondLst>
                              <p:cond delay="0"/>
                            </p:stCondLst>
                            <p:childTnLst>
                              <p:par>
                                <p:cTn id="130" presetID="4" presetClass="entr" presetSubtype="32" fill="hold" grpId="0" nodeType="clickEffect">
                                  <p:stCondLst>
                                    <p:cond delay="0"/>
                                  </p:stCondLst>
                                  <p:childTnLst>
                                    <p:set>
                                      <p:cBhvr>
                                        <p:cTn id="131" dur="1" fill="hold">
                                          <p:stCondLst>
                                            <p:cond delay="0"/>
                                          </p:stCondLst>
                                        </p:cTn>
                                        <p:tgtEl>
                                          <p:spTgt spid="270359"/>
                                        </p:tgtEl>
                                        <p:attrNameLst>
                                          <p:attrName>style.visibility</p:attrName>
                                        </p:attrNameLst>
                                      </p:cBhvr>
                                      <p:to>
                                        <p:strVal val="visible"/>
                                      </p:to>
                                    </p:set>
                                    <p:animEffect transition="in" filter="box(out)">
                                      <p:cBhvr>
                                        <p:cTn id="132" dur="500"/>
                                        <p:tgtEl>
                                          <p:spTgt spid="270359"/>
                                        </p:tgtEl>
                                      </p:cBhvr>
                                    </p:animEffect>
                                  </p:childTnLst>
                                </p:cTn>
                              </p:par>
                            </p:childTnLst>
                          </p:cTn>
                        </p:par>
                      </p:childTnLst>
                    </p:cTn>
                  </p:par>
                  <p:par>
                    <p:cTn id="133" fill="hold">
                      <p:stCondLst>
                        <p:cond delay="indefinite"/>
                      </p:stCondLst>
                      <p:childTnLst>
                        <p:par>
                          <p:cTn id="134" fill="hold">
                            <p:stCondLst>
                              <p:cond delay="0"/>
                            </p:stCondLst>
                            <p:childTnLst>
                              <p:par>
                                <p:cTn id="135" presetID="4" presetClass="entr" presetSubtype="32" fill="hold" grpId="0" nodeType="clickEffect">
                                  <p:stCondLst>
                                    <p:cond delay="0"/>
                                  </p:stCondLst>
                                  <p:childTnLst>
                                    <p:set>
                                      <p:cBhvr>
                                        <p:cTn id="136" dur="1" fill="hold">
                                          <p:stCondLst>
                                            <p:cond delay="0"/>
                                          </p:stCondLst>
                                        </p:cTn>
                                        <p:tgtEl>
                                          <p:spTgt spid="270360"/>
                                        </p:tgtEl>
                                        <p:attrNameLst>
                                          <p:attrName>style.visibility</p:attrName>
                                        </p:attrNameLst>
                                      </p:cBhvr>
                                      <p:to>
                                        <p:strVal val="visible"/>
                                      </p:to>
                                    </p:set>
                                    <p:animEffect transition="in" filter="box(out)">
                                      <p:cBhvr>
                                        <p:cTn id="137" dur="500"/>
                                        <p:tgtEl>
                                          <p:spTgt spid="270360"/>
                                        </p:tgtEl>
                                      </p:cBhvr>
                                    </p:animEffect>
                                  </p:childTnLst>
                                </p:cTn>
                              </p:par>
                            </p:childTnLst>
                          </p:cTn>
                        </p:par>
                      </p:childTnLst>
                    </p:cTn>
                  </p:par>
                  <p:par>
                    <p:cTn id="138" fill="hold">
                      <p:stCondLst>
                        <p:cond delay="indefinite"/>
                      </p:stCondLst>
                      <p:childTnLst>
                        <p:par>
                          <p:cTn id="139" fill="hold">
                            <p:stCondLst>
                              <p:cond delay="0"/>
                            </p:stCondLst>
                            <p:childTnLst>
                              <p:par>
                                <p:cTn id="140" presetID="4" presetClass="entr" presetSubtype="32" fill="hold" grpId="0" nodeType="clickEffect">
                                  <p:stCondLst>
                                    <p:cond delay="0"/>
                                  </p:stCondLst>
                                  <p:childTnLst>
                                    <p:set>
                                      <p:cBhvr>
                                        <p:cTn id="141" dur="1" fill="hold">
                                          <p:stCondLst>
                                            <p:cond delay="0"/>
                                          </p:stCondLst>
                                        </p:cTn>
                                        <p:tgtEl>
                                          <p:spTgt spid="270346"/>
                                        </p:tgtEl>
                                        <p:attrNameLst>
                                          <p:attrName>style.visibility</p:attrName>
                                        </p:attrNameLst>
                                      </p:cBhvr>
                                      <p:to>
                                        <p:strVal val="visible"/>
                                      </p:to>
                                    </p:set>
                                    <p:animEffect transition="in" filter="box(out)">
                                      <p:cBhvr>
                                        <p:cTn id="142" dur="500"/>
                                        <p:tgtEl>
                                          <p:spTgt spid="270346"/>
                                        </p:tgtEl>
                                      </p:cBhvr>
                                    </p:animEffect>
                                  </p:childTnLst>
                                </p:cTn>
                              </p:par>
                            </p:childTnLst>
                          </p:cTn>
                        </p:par>
                      </p:childTnLst>
                    </p:cTn>
                  </p:par>
                  <p:par>
                    <p:cTn id="143" fill="hold">
                      <p:stCondLst>
                        <p:cond delay="indefinite"/>
                      </p:stCondLst>
                      <p:childTnLst>
                        <p:par>
                          <p:cTn id="144" fill="hold">
                            <p:stCondLst>
                              <p:cond delay="0"/>
                            </p:stCondLst>
                            <p:childTnLst>
                              <p:par>
                                <p:cTn id="145" presetID="4" presetClass="entr" presetSubtype="32" fill="hold" grpId="0" nodeType="clickEffect">
                                  <p:stCondLst>
                                    <p:cond delay="0"/>
                                  </p:stCondLst>
                                  <p:childTnLst>
                                    <p:set>
                                      <p:cBhvr>
                                        <p:cTn id="146" dur="1" fill="hold">
                                          <p:stCondLst>
                                            <p:cond delay="0"/>
                                          </p:stCondLst>
                                        </p:cTn>
                                        <p:tgtEl>
                                          <p:spTgt spid="270361"/>
                                        </p:tgtEl>
                                        <p:attrNameLst>
                                          <p:attrName>style.visibility</p:attrName>
                                        </p:attrNameLst>
                                      </p:cBhvr>
                                      <p:to>
                                        <p:strVal val="visible"/>
                                      </p:to>
                                    </p:set>
                                    <p:animEffect transition="in" filter="box(out)">
                                      <p:cBhvr>
                                        <p:cTn id="147" dur="500"/>
                                        <p:tgtEl>
                                          <p:spTgt spid="270361"/>
                                        </p:tgtEl>
                                      </p:cBhvr>
                                    </p:animEffect>
                                  </p:childTnLst>
                                </p:cTn>
                              </p:par>
                            </p:childTnLst>
                          </p:cTn>
                        </p:par>
                      </p:childTnLst>
                    </p:cTn>
                  </p:par>
                  <p:par>
                    <p:cTn id="148" fill="hold">
                      <p:stCondLst>
                        <p:cond delay="indefinite"/>
                      </p:stCondLst>
                      <p:childTnLst>
                        <p:par>
                          <p:cTn id="149" fill="hold">
                            <p:stCondLst>
                              <p:cond delay="0"/>
                            </p:stCondLst>
                            <p:childTnLst>
                              <p:par>
                                <p:cTn id="150" presetID="4" presetClass="entr" presetSubtype="32" fill="hold" grpId="0" nodeType="clickEffect">
                                  <p:stCondLst>
                                    <p:cond delay="0"/>
                                  </p:stCondLst>
                                  <p:childTnLst>
                                    <p:set>
                                      <p:cBhvr>
                                        <p:cTn id="151" dur="1" fill="hold">
                                          <p:stCondLst>
                                            <p:cond delay="0"/>
                                          </p:stCondLst>
                                        </p:cTn>
                                        <p:tgtEl>
                                          <p:spTgt spid="270362"/>
                                        </p:tgtEl>
                                        <p:attrNameLst>
                                          <p:attrName>style.visibility</p:attrName>
                                        </p:attrNameLst>
                                      </p:cBhvr>
                                      <p:to>
                                        <p:strVal val="visible"/>
                                      </p:to>
                                    </p:set>
                                    <p:animEffect transition="in" filter="box(out)">
                                      <p:cBhvr>
                                        <p:cTn id="152" dur="500"/>
                                        <p:tgtEl>
                                          <p:spTgt spid="270362"/>
                                        </p:tgtEl>
                                      </p:cBhvr>
                                    </p:animEffect>
                                  </p:childTnLst>
                                </p:cTn>
                              </p:par>
                            </p:childTnLst>
                          </p:cTn>
                        </p:par>
                      </p:childTnLst>
                    </p:cTn>
                  </p:par>
                  <p:par>
                    <p:cTn id="153" fill="hold">
                      <p:stCondLst>
                        <p:cond delay="indefinite"/>
                      </p:stCondLst>
                      <p:childTnLst>
                        <p:par>
                          <p:cTn id="154" fill="hold">
                            <p:stCondLst>
                              <p:cond delay="0"/>
                            </p:stCondLst>
                            <p:childTnLst>
                              <p:par>
                                <p:cTn id="155" presetID="4" presetClass="entr" presetSubtype="32" fill="hold" grpId="0" nodeType="clickEffect">
                                  <p:stCondLst>
                                    <p:cond delay="0"/>
                                  </p:stCondLst>
                                  <p:childTnLst>
                                    <p:set>
                                      <p:cBhvr>
                                        <p:cTn id="156" dur="1" fill="hold">
                                          <p:stCondLst>
                                            <p:cond delay="0"/>
                                          </p:stCondLst>
                                        </p:cTn>
                                        <p:tgtEl>
                                          <p:spTgt spid="270363"/>
                                        </p:tgtEl>
                                        <p:attrNameLst>
                                          <p:attrName>style.visibility</p:attrName>
                                        </p:attrNameLst>
                                      </p:cBhvr>
                                      <p:to>
                                        <p:strVal val="visible"/>
                                      </p:to>
                                    </p:set>
                                    <p:animEffect transition="in" filter="box(out)">
                                      <p:cBhvr>
                                        <p:cTn id="157" dur="500"/>
                                        <p:tgtEl>
                                          <p:spTgt spid="270363"/>
                                        </p:tgtEl>
                                      </p:cBhvr>
                                    </p:animEffect>
                                  </p:childTnLst>
                                </p:cTn>
                              </p:par>
                            </p:childTnLst>
                          </p:cTn>
                        </p:par>
                      </p:childTnLst>
                    </p:cTn>
                  </p:par>
                  <p:par>
                    <p:cTn id="158" fill="hold">
                      <p:stCondLst>
                        <p:cond delay="indefinite"/>
                      </p:stCondLst>
                      <p:childTnLst>
                        <p:par>
                          <p:cTn id="159" fill="hold">
                            <p:stCondLst>
                              <p:cond delay="0"/>
                            </p:stCondLst>
                            <p:childTnLst>
                              <p:par>
                                <p:cTn id="160" presetID="4" presetClass="entr" presetSubtype="32" fill="hold" grpId="0" nodeType="clickEffect">
                                  <p:stCondLst>
                                    <p:cond delay="0"/>
                                  </p:stCondLst>
                                  <p:childTnLst>
                                    <p:set>
                                      <p:cBhvr>
                                        <p:cTn id="161" dur="1" fill="hold">
                                          <p:stCondLst>
                                            <p:cond delay="0"/>
                                          </p:stCondLst>
                                        </p:cTn>
                                        <p:tgtEl>
                                          <p:spTgt spid="270364"/>
                                        </p:tgtEl>
                                        <p:attrNameLst>
                                          <p:attrName>style.visibility</p:attrName>
                                        </p:attrNameLst>
                                      </p:cBhvr>
                                      <p:to>
                                        <p:strVal val="visible"/>
                                      </p:to>
                                    </p:set>
                                    <p:animEffect transition="in" filter="box(out)">
                                      <p:cBhvr>
                                        <p:cTn id="162" dur="500"/>
                                        <p:tgtEl>
                                          <p:spTgt spid="270364"/>
                                        </p:tgtEl>
                                      </p:cBhvr>
                                    </p:animEffect>
                                  </p:childTnLst>
                                </p:cTn>
                              </p:par>
                            </p:childTnLst>
                          </p:cTn>
                        </p:par>
                      </p:childTnLst>
                    </p:cTn>
                  </p:par>
                  <p:par>
                    <p:cTn id="163" fill="hold">
                      <p:stCondLst>
                        <p:cond delay="indefinite"/>
                      </p:stCondLst>
                      <p:childTnLst>
                        <p:par>
                          <p:cTn id="164" fill="hold">
                            <p:stCondLst>
                              <p:cond delay="0"/>
                            </p:stCondLst>
                            <p:childTnLst>
                              <p:par>
                                <p:cTn id="165" presetID="4" presetClass="entr" presetSubtype="32" fill="hold" grpId="0" nodeType="clickEffect">
                                  <p:stCondLst>
                                    <p:cond delay="0"/>
                                  </p:stCondLst>
                                  <p:childTnLst>
                                    <p:set>
                                      <p:cBhvr>
                                        <p:cTn id="166" dur="1" fill="hold">
                                          <p:stCondLst>
                                            <p:cond delay="0"/>
                                          </p:stCondLst>
                                        </p:cTn>
                                        <p:tgtEl>
                                          <p:spTgt spid="270381"/>
                                        </p:tgtEl>
                                        <p:attrNameLst>
                                          <p:attrName>style.visibility</p:attrName>
                                        </p:attrNameLst>
                                      </p:cBhvr>
                                      <p:to>
                                        <p:strVal val="visible"/>
                                      </p:to>
                                    </p:set>
                                    <p:animEffect transition="in" filter="box(out)">
                                      <p:cBhvr>
                                        <p:cTn id="167" dur="500"/>
                                        <p:tgtEl>
                                          <p:spTgt spid="270381"/>
                                        </p:tgtEl>
                                      </p:cBhvr>
                                    </p:animEffect>
                                  </p:childTnLst>
                                </p:cTn>
                              </p:par>
                            </p:childTnLst>
                          </p:cTn>
                        </p:par>
                      </p:childTnLst>
                    </p:cTn>
                  </p:par>
                  <p:par>
                    <p:cTn id="168" fill="hold">
                      <p:stCondLst>
                        <p:cond delay="indefinite"/>
                      </p:stCondLst>
                      <p:childTnLst>
                        <p:par>
                          <p:cTn id="169" fill="hold">
                            <p:stCondLst>
                              <p:cond delay="0"/>
                            </p:stCondLst>
                            <p:childTnLst>
                              <p:par>
                                <p:cTn id="170" presetID="4" presetClass="entr" presetSubtype="32" fill="hold" grpId="0" nodeType="clickEffect">
                                  <p:stCondLst>
                                    <p:cond delay="0"/>
                                  </p:stCondLst>
                                  <p:childTnLst>
                                    <p:set>
                                      <p:cBhvr>
                                        <p:cTn id="171" dur="1" fill="hold">
                                          <p:stCondLst>
                                            <p:cond delay="0"/>
                                          </p:stCondLst>
                                        </p:cTn>
                                        <p:tgtEl>
                                          <p:spTgt spid="270365"/>
                                        </p:tgtEl>
                                        <p:attrNameLst>
                                          <p:attrName>style.visibility</p:attrName>
                                        </p:attrNameLst>
                                      </p:cBhvr>
                                      <p:to>
                                        <p:strVal val="visible"/>
                                      </p:to>
                                    </p:set>
                                    <p:animEffect transition="in" filter="box(out)">
                                      <p:cBhvr>
                                        <p:cTn id="172" dur="500"/>
                                        <p:tgtEl>
                                          <p:spTgt spid="270365"/>
                                        </p:tgtEl>
                                      </p:cBhvr>
                                    </p:animEffect>
                                  </p:childTnLst>
                                </p:cTn>
                              </p:par>
                            </p:childTnLst>
                          </p:cTn>
                        </p:par>
                      </p:childTnLst>
                    </p:cTn>
                  </p:par>
                  <p:par>
                    <p:cTn id="173" fill="hold">
                      <p:stCondLst>
                        <p:cond delay="indefinite"/>
                      </p:stCondLst>
                      <p:childTnLst>
                        <p:par>
                          <p:cTn id="174" fill="hold">
                            <p:stCondLst>
                              <p:cond delay="0"/>
                            </p:stCondLst>
                            <p:childTnLst>
                              <p:par>
                                <p:cTn id="175" presetID="4" presetClass="entr" presetSubtype="32" fill="hold" grpId="0" nodeType="clickEffect">
                                  <p:stCondLst>
                                    <p:cond delay="0"/>
                                  </p:stCondLst>
                                  <p:childTnLst>
                                    <p:set>
                                      <p:cBhvr>
                                        <p:cTn id="176" dur="1" fill="hold">
                                          <p:stCondLst>
                                            <p:cond delay="0"/>
                                          </p:stCondLst>
                                        </p:cTn>
                                        <p:tgtEl>
                                          <p:spTgt spid="270366"/>
                                        </p:tgtEl>
                                        <p:attrNameLst>
                                          <p:attrName>style.visibility</p:attrName>
                                        </p:attrNameLst>
                                      </p:cBhvr>
                                      <p:to>
                                        <p:strVal val="visible"/>
                                      </p:to>
                                    </p:set>
                                    <p:animEffect transition="in" filter="box(out)">
                                      <p:cBhvr>
                                        <p:cTn id="177" dur="500"/>
                                        <p:tgtEl>
                                          <p:spTgt spid="270366"/>
                                        </p:tgtEl>
                                      </p:cBhvr>
                                    </p:animEffect>
                                  </p:childTnLst>
                                </p:cTn>
                              </p:par>
                            </p:childTnLst>
                          </p:cTn>
                        </p:par>
                      </p:childTnLst>
                    </p:cTn>
                  </p:par>
                  <p:par>
                    <p:cTn id="178" fill="hold">
                      <p:stCondLst>
                        <p:cond delay="indefinite"/>
                      </p:stCondLst>
                      <p:childTnLst>
                        <p:par>
                          <p:cTn id="179" fill="hold">
                            <p:stCondLst>
                              <p:cond delay="0"/>
                            </p:stCondLst>
                            <p:childTnLst>
                              <p:par>
                                <p:cTn id="180" presetID="4" presetClass="entr" presetSubtype="32" fill="hold" grpId="0" nodeType="clickEffect">
                                  <p:stCondLst>
                                    <p:cond delay="0"/>
                                  </p:stCondLst>
                                  <p:childTnLst>
                                    <p:set>
                                      <p:cBhvr>
                                        <p:cTn id="181" dur="1" fill="hold">
                                          <p:stCondLst>
                                            <p:cond delay="0"/>
                                          </p:stCondLst>
                                        </p:cTn>
                                        <p:tgtEl>
                                          <p:spTgt spid="270367"/>
                                        </p:tgtEl>
                                        <p:attrNameLst>
                                          <p:attrName>style.visibility</p:attrName>
                                        </p:attrNameLst>
                                      </p:cBhvr>
                                      <p:to>
                                        <p:strVal val="visible"/>
                                      </p:to>
                                    </p:set>
                                    <p:animEffect transition="in" filter="box(out)">
                                      <p:cBhvr>
                                        <p:cTn id="182" dur="500"/>
                                        <p:tgtEl>
                                          <p:spTgt spid="270367"/>
                                        </p:tgtEl>
                                      </p:cBhvr>
                                    </p:animEffect>
                                  </p:childTnLst>
                                </p:cTn>
                              </p:par>
                            </p:childTnLst>
                          </p:cTn>
                        </p:par>
                      </p:childTnLst>
                    </p:cTn>
                  </p:par>
                  <p:par>
                    <p:cTn id="183" fill="hold">
                      <p:stCondLst>
                        <p:cond delay="indefinite"/>
                      </p:stCondLst>
                      <p:childTnLst>
                        <p:par>
                          <p:cTn id="184" fill="hold">
                            <p:stCondLst>
                              <p:cond delay="0"/>
                            </p:stCondLst>
                            <p:childTnLst>
                              <p:par>
                                <p:cTn id="185" presetID="4" presetClass="entr" presetSubtype="32" fill="hold" grpId="0" nodeType="clickEffect">
                                  <p:stCondLst>
                                    <p:cond delay="0"/>
                                  </p:stCondLst>
                                  <p:childTnLst>
                                    <p:set>
                                      <p:cBhvr>
                                        <p:cTn id="186" dur="1" fill="hold">
                                          <p:stCondLst>
                                            <p:cond delay="0"/>
                                          </p:stCondLst>
                                        </p:cTn>
                                        <p:tgtEl>
                                          <p:spTgt spid="270368"/>
                                        </p:tgtEl>
                                        <p:attrNameLst>
                                          <p:attrName>style.visibility</p:attrName>
                                        </p:attrNameLst>
                                      </p:cBhvr>
                                      <p:to>
                                        <p:strVal val="visible"/>
                                      </p:to>
                                    </p:set>
                                    <p:animEffect transition="in" filter="box(out)">
                                      <p:cBhvr>
                                        <p:cTn id="187" dur="500"/>
                                        <p:tgtEl>
                                          <p:spTgt spid="270368"/>
                                        </p:tgtEl>
                                      </p:cBhvr>
                                    </p:animEffect>
                                  </p:childTnLst>
                                </p:cTn>
                              </p:par>
                            </p:childTnLst>
                          </p:cTn>
                        </p:par>
                      </p:childTnLst>
                    </p:cTn>
                  </p:par>
                  <p:par>
                    <p:cTn id="188" fill="hold">
                      <p:stCondLst>
                        <p:cond delay="indefinite"/>
                      </p:stCondLst>
                      <p:childTnLst>
                        <p:par>
                          <p:cTn id="189" fill="hold">
                            <p:stCondLst>
                              <p:cond delay="0"/>
                            </p:stCondLst>
                            <p:childTnLst>
                              <p:par>
                                <p:cTn id="190" presetID="4" presetClass="entr" presetSubtype="32" fill="hold" grpId="0" nodeType="clickEffect">
                                  <p:stCondLst>
                                    <p:cond delay="0"/>
                                  </p:stCondLst>
                                  <p:childTnLst>
                                    <p:set>
                                      <p:cBhvr>
                                        <p:cTn id="191" dur="1" fill="hold">
                                          <p:stCondLst>
                                            <p:cond delay="0"/>
                                          </p:stCondLst>
                                        </p:cTn>
                                        <p:tgtEl>
                                          <p:spTgt spid="270345"/>
                                        </p:tgtEl>
                                        <p:attrNameLst>
                                          <p:attrName>style.visibility</p:attrName>
                                        </p:attrNameLst>
                                      </p:cBhvr>
                                      <p:to>
                                        <p:strVal val="visible"/>
                                      </p:to>
                                    </p:set>
                                    <p:animEffect transition="in" filter="box(out)">
                                      <p:cBhvr>
                                        <p:cTn id="192" dur="500"/>
                                        <p:tgtEl>
                                          <p:spTgt spid="270345"/>
                                        </p:tgtEl>
                                      </p:cBhvr>
                                    </p:animEffect>
                                  </p:childTnLst>
                                </p:cTn>
                              </p:par>
                            </p:childTnLst>
                          </p:cTn>
                        </p:par>
                      </p:childTnLst>
                    </p:cTn>
                  </p:par>
                  <p:par>
                    <p:cTn id="193" fill="hold">
                      <p:stCondLst>
                        <p:cond delay="indefinite"/>
                      </p:stCondLst>
                      <p:childTnLst>
                        <p:par>
                          <p:cTn id="194" fill="hold">
                            <p:stCondLst>
                              <p:cond delay="0"/>
                            </p:stCondLst>
                            <p:childTnLst>
                              <p:par>
                                <p:cTn id="195" presetID="4" presetClass="entr" presetSubtype="32" fill="hold" grpId="0" nodeType="clickEffect">
                                  <p:stCondLst>
                                    <p:cond delay="0"/>
                                  </p:stCondLst>
                                  <p:childTnLst>
                                    <p:set>
                                      <p:cBhvr>
                                        <p:cTn id="196" dur="1" fill="hold">
                                          <p:stCondLst>
                                            <p:cond delay="0"/>
                                          </p:stCondLst>
                                        </p:cTn>
                                        <p:tgtEl>
                                          <p:spTgt spid="270369"/>
                                        </p:tgtEl>
                                        <p:attrNameLst>
                                          <p:attrName>style.visibility</p:attrName>
                                        </p:attrNameLst>
                                      </p:cBhvr>
                                      <p:to>
                                        <p:strVal val="visible"/>
                                      </p:to>
                                    </p:set>
                                    <p:animEffect transition="in" filter="box(out)">
                                      <p:cBhvr>
                                        <p:cTn id="197" dur="500"/>
                                        <p:tgtEl>
                                          <p:spTgt spid="270369"/>
                                        </p:tgtEl>
                                      </p:cBhvr>
                                    </p:animEffect>
                                  </p:childTnLst>
                                </p:cTn>
                              </p:par>
                            </p:childTnLst>
                          </p:cTn>
                        </p:par>
                      </p:childTnLst>
                    </p:cTn>
                  </p:par>
                  <p:par>
                    <p:cTn id="198" fill="hold">
                      <p:stCondLst>
                        <p:cond delay="indefinite"/>
                      </p:stCondLst>
                      <p:childTnLst>
                        <p:par>
                          <p:cTn id="199" fill="hold">
                            <p:stCondLst>
                              <p:cond delay="0"/>
                            </p:stCondLst>
                            <p:childTnLst>
                              <p:par>
                                <p:cTn id="200" presetID="4" presetClass="entr" presetSubtype="32" fill="hold" grpId="0" nodeType="clickEffect">
                                  <p:stCondLst>
                                    <p:cond delay="0"/>
                                  </p:stCondLst>
                                  <p:childTnLst>
                                    <p:set>
                                      <p:cBhvr>
                                        <p:cTn id="201" dur="1" fill="hold">
                                          <p:stCondLst>
                                            <p:cond delay="0"/>
                                          </p:stCondLst>
                                        </p:cTn>
                                        <p:tgtEl>
                                          <p:spTgt spid="270370"/>
                                        </p:tgtEl>
                                        <p:attrNameLst>
                                          <p:attrName>style.visibility</p:attrName>
                                        </p:attrNameLst>
                                      </p:cBhvr>
                                      <p:to>
                                        <p:strVal val="visible"/>
                                      </p:to>
                                    </p:set>
                                    <p:animEffect transition="in" filter="box(out)">
                                      <p:cBhvr>
                                        <p:cTn id="202" dur="500"/>
                                        <p:tgtEl>
                                          <p:spTgt spid="270370"/>
                                        </p:tgtEl>
                                      </p:cBhvr>
                                    </p:animEffect>
                                  </p:childTnLst>
                                </p:cTn>
                              </p:par>
                            </p:childTnLst>
                          </p:cTn>
                        </p:par>
                      </p:childTnLst>
                    </p:cTn>
                  </p:par>
                  <p:par>
                    <p:cTn id="203" fill="hold">
                      <p:stCondLst>
                        <p:cond delay="indefinite"/>
                      </p:stCondLst>
                      <p:childTnLst>
                        <p:par>
                          <p:cTn id="204" fill="hold">
                            <p:stCondLst>
                              <p:cond delay="0"/>
                            </p:stCondLst>
                            <p:childTnLst>
                              <p:par>
                                <p:cTn id="205" presetID="4" presetClass="entr" presetSubtype="32" fill="hold" grpId="0" nodeType="clickEffect">
                                  <p:stCondLst>
                                    <p:cond delay="0"/>
                                  </p:stCondLst>
                                  <p:childTnLst>
                                    <p:set>
                                      <p:cBhvr>
                                        <p:cTn id="206" dur="1" fill="hold">
                                          <p:stCondLst>
                                            <p:cond delay="0"/>
                                          </p:stCondLst>
                                        </p:cTn>
                                        <p:tgtEl>
                                          <p:spTgt spid="270371"/>
                                        </p:tgtEl>
                                        <p:attrNameLst>
                                          <p:attrName>style.visibility</p:attrName>
                                        </p:attrNameLst>
                                      </p:cBhvr>
                                      <p:to>
                                        <p:strVal val="visible"/>
                                      </p:to>
                                    </p:set>
                                    <p:animEffect transition="in" filter="box(out)">
                                      <p:cBhvr>
                                        <p:cTn id="207" dur="500"/>
                                        <p:tgtEl>
                                          <p:spTgt spid="270371"/>
                                        </p:tgtEl>
                                      </p:cBhvr>
                                    </p:animEffect>
                                  </p:childTnLst>
                                </p:cTn>
                              </p:par>
                            </p:childTnLst>
                          </p:cTn>
                        </p:par>
                      </p:childTnLst>
                    </p:cTn>
                  </p:par>
                  <p:par>
                    <p:cTn id="208" fill="hold">
                      <p:stCondLst>
                        <p:cond delay="indefinite"/>
                      </p:stCondLst>
                      <p:childTnLst>
                        <p:par>
                          <p:cTn id="209" fill="hold">
                            <p:stCondLst>
                              <p:cond delay="0"/>
                            </p:stCondLst>
                            <p:childTnLst>
                              <p:par>
                                <p:cTn id="210" presetID="4" presetClass="entr" presetSubtype="32" fill="hold" grpId="0" nodeType="clickEffect">
                                  <p:stCondLst>
                                    <p:cond delay="0"/>
                                  </p:stCondLst>
                                  <p:childTnLst>
                                    <p:set>
                                      <p:cBhvr>
                                        <p:cTn id="211" dur="1" fill="hold">
                                          <p:stCondLst>
                                            <p:cond delay="0"/>
                                          </p:stCondLst>
                                        </p:cTn>
                                        <p:tgtEl>
                                          <p:spTgt spid="270372"/>
                                        </p:tgtEl>
                                        <p:attrNameLst>
                                          <p:attrName>style.visibility</p:attrName>
                                        </p:attrNameLst>
                                      </p:cBhvr>
                                      <p:to>
                                        <p:strVal val="visible"/>
                                      </p:to>
                                    </p:set>
                                    <p:animEffect transition="in" filter="box(out)">
                                      <p:cBhvr>
                                        <p:cTn id="212" dur="500"/>
                                        <p:tgtEl>
                                          <p:spTgt spid="270372"/>
                                        </p:tgtEl>
                                      </p:cBhvr>
                                    </p:animEffect>
                                  </p:childTnLst>
                                </p:cTn>
                              </p:par>
                            </p:childTnLst>
                          </p:cTn>
                        </p:par>
                      </p:childTnLst>
                    </p:cTn>
                  </p:par>
                  <p:par>
                    <p:cTn id="213" fill="hold">
                      <p:stCondLst>
                        <p:cond delay="indefinite"/>
                      </p:stCondLst>
                      <p:childTnLst>
                        <p:par>
                          <p:cTn id="214" fill="hold">
                            <p:stCondLst>
                              <p:cond delay="0"/>
                            </p:stCondLst>
                            <p:childTnLst>
                              <p:par>
                                <p:cTn id="215" presetID="4" presetClass="entr" presetSubtype="32" fill="hold" grpId="0" nodeType="clickEffect">
                                  <p:stCondLst>
                                    <p:cond delay="0"/>
                                  </p:stCondLst>
                                  <p:childTnLst>
                                    <p:set>
                                      <p:cBhvr>
                                        <p:cTn id="216" dur="1" fill="hold">
                                          <p:stCondLst>
                                            <p:cond delay="0"/>
                                          </p:stCondLst>
                                        </p:cTn>
                                        <p:tgtEl>
                                          <p:spTgt spid="270344"/>
                                        </p:tgtEl>
                                        <p:attrNameLst>
                                          <p:attrName>style.visibility</p:attrName>
                                        </p:attrNameLst>
                                      </p:cBhvr>
                                      <p:to>
                                        <p:strVal val="visible"/>
                                      </p:to>
                                    </p:set>
                                    <p:animEffect transition="in" filter="box(out)">
                                      <p:cBhvr>
                                        <p:cTn id="217" dur="500"/>
                                        <p:tgtEl>
                                          <p:spTgt spid="270344"/>
                                        </p:tgtEl>
                                      </p:cBhvr>
                                    </p:animEffect>
                                  </p:childTnLst>
                                </p:cTn>
                              </p:par>
                            </p:childTnLst>
                          </p:cTn>
                        </p:par>
                      </p:childTnLst>
                    </p:cTn>
                  </p:par>
                  <p:par>
                    <p:cTn id="218" fill="hold">
                      <p:stCondLst>
                        <p:cond delay="indefinite"/>
                      </p:stCondLst>
                      <p:childTnLst>
                        <p:par>
                          <p:cTn id="219" fill="hold">
                            <p:stCondLst>
                              <p:cond delay="0"/>
                            </p:stCondLst>
                            <p:childTnLst>
                              <p:par>
                                <p:cTn id="220" presetID="4" presetClass="entr" presetSubtype="32" fill="hold" grpId="0" nodeType="clickEffect">
                                  <p:stCondLst>
                                    <p:cond delay="0"/>
                                  </p:stCondLst>
                                  <p:childTnLst>
                                    <p:set>
                                      <p:cBhvr>
                                        <p:cTn id="221" dur="1" fill="hold">
                                          <p:stCondLst>
                                            <p:cond delay="0"/>
                                          </p:stCondLst>
                                        </p:cTn>
                                        <p:tgtEl>
                                          <p:spTgt spid="270373"/>
                                        </p:tgtEl>
                                        <p:attrNameLst>
                                          <p:attrName>style.visibility</p:attrName>
                                        </p:attrNameLst>
                                      </p:cBhvr>
                                      <p:to>
                                        <p:strVal val="visible"/>
                                      </p:to>
                                    </p:set>
                                    <p:animEffect transition="in" filter="box(out)">
                                      <p:cBhvr>
                                        <p:cTn id="222" dur="500"/>
                                        <p:tgtEl>
                                          <p:spTgt spid="270373"/>
                                        </p:tgtEl>
                                      </p:cBhvr>
                                    </p:animEffect>
                                  </p:childTnLst>
                                </p:cTn>
                              </p:par>
                            </p:childTnLst>
                          </p:cTn>
                        </p:par>
                      </p:childTnLst>
                    </p:cTn>
                  </p:par>
                  <p:par>
                    <p:cTn id="223" fill="hold">
                      <p:stCondLst>
                        <p:cond delay="indefinite"/>
                      </p:stCondLst>
                      <p:childTnLst>
                        <p:par>
                          <p:cTn id="224" fill="hold">
                            <p:stCondLst>
                              <p:cond delay="0"/>
                            </p:stCondLst>
                            <p:childTnLst>
                              <p:par>
                                <p:cTn id="225" presetID="4" presetClass="entr" presetSubtype="32" fill="hold" grpId="0" nodeType="clickEffect">
                                  <p:stCondLst>
                                    <p:cond delay="0"/>
                                  </p:stCondLst>
                                  <p:childTnLst>
                                    <p:set>
                                      <p:cBhvr>
                                        <p:cTn id="226" dur="1" fill="hold">
                                          <p:stCondLst>
                                            <p:cond delay="0"/>
                                          </p:stCondLst>
                                        </p:cTn>
                                        <p:tgtEl>
                                          <p:spTgt spid="270374"/>
                                        </p:tgtEl>
                                        <p:attrNameLst>
                                          <p:attrName>style.visibility</p:attrName>
                                        </p:attrNameLst>
                                      </p:cBhvr>
                                      <p:to>
                                        <p:strVal val="visible"/>
                                      </p:to>
                                    </p:set>
                                    <p:animEffect transition="in" filter="box(out)">
                                      <p:cBhvr>
                                        <p:cTn id="227" dur="500"/>
                                        <p:tgtEl>
                                          <p:spTgt spid="270374"/>
                                        </p:tgtEl>
                                      </p:cBhvr>
                                    </p:animEffect>
                                  </p:childTnLst>
                                </p:cTn>
                              </p:par>
                            </p:childTnLst>
                          </p:cTn>
                        </p:par>
                      </p:childTnLst>
                    </p:cTn>
                  </p:par>
                  <p:par>
                    <p:cTn id="228" fill="hold">
                      <p:stCondLst>
                        <p:cond delay="indefinite"/>
                      </p:stCondLst>
                      <p:childTnLst>
                        <p:par>
                          <p:cTn id="229" fill="hold">
                            <p:stCondLst>
                              <p:cond delay="0"/>
                            </p:stCondLst>
                            <p:childTnLst>
                              <p:par>
                                <p:cTn id="230" presetID="4" presetClass="entr" presetSubtype="32" fill="hold" grpId="0" nodeType="clickEffect">
                                  <p:stCondLst>
                                    <p:cond delay="0"/>
                                  </p:stCondLst>
                                  <p:childTnLst>
                                    <p:set>
                                      <p:cBhvr>
                                        <p:cTn id="231" dur="1" fill="hold">
                                          <p:stCondLst>
                                            <p:cond delay="0"/>
                                          </p:stCondLst>
                                        </p:cTn>
                                        <p:tgtEl>
                                          <p:spTgt spid="270384"/>
                                        </p:tgtEl>
                                        <p:attrNameLst>
                                          <p:attrName>style.visibility</p:attrName>
                                        </p:attrNameLst>
                                      </p:cBhvr>
                                      <p:to>
                                        <p:strVal val="visible"/>
                                      </p:to>
                                    </p:set>
                                    <p:animEffect transition="in" filter="box(out)">
                                      <p:cBhvr>
                                        <p:cTn id="232" dur="500"/>
                                        <p:tgtEl>
                                          <p:spTgt spid="270384"/>
                                        </p:tgtEl>
                                      </p:cBhvr>
                                    </p:animEffect>
                                  </p:childTnLst>
                                </p:cTn>
                              </p:par>
                            </p:childTnLst>
                          </p:cTn>
                        </p:par>
                      </p:childTnLst>
                    </p:cTn>
                  </p:par>
                  <p:par>
                    <p:cTn id="233" fill="hold">
                      <p:stCondLst>
                        <p:cond delay="indefinite"/>
                      </p:stCondLst>
                      <p:childTnLst>
                        <p:par>
                          <p:cTn id="234" fill="hold">
                            <p:stCondLst>
                              <p:cond delay="0"/>
                            </p:stCondLst>
                            <p:childTnLst>
                              <p:par>
                                <p:cTn id="235" presetID="4" presetClass="entr" presetSubtype="32" fill="hold" grpId="0" nodeType="clickEffect">
                                  <p:stCondLst>
                                    <p:cond delay="0"/>
                                  </p:stCondLst>
                                  <p:childTnLst>
                                    <p:set>
                                      <p:cBhvr>
                                        <p:cTn id="236" dur="1" fill="hold">
                                          <p:stCondLst>
                                            <p:cond delay="0"/>
                                          </p:stCondLst>
                                        </p:cTn>
                                        <p:tgtEl>
                                          <p:spTgt spid="270385"/>
                                        </p:tgtEl>
                                        <p:attrNameLst>
                                          <p:attrName>style.visibility</p:attrName>
                                        </p:attrNameLst>
                                      </p:cBhvr>
                                      <p:to>
                                        <p:strVal val="visible"/>
                                      </p:to>
                                    </p:set>
                                    <p:animEffect transition="in" filter="box(out)">
                                      <p:cBhvr>
                                        <p:cTn id="237" dur="500"/>
                                        <p:tgtEl>
                                          <p:spTgt spid="270385"/>
                                        </p:tgtEl>
                                      </p:cBhvr>
                                    </p:animEffect>
                                  </p:childTnLst>
                                </p:cTn>
                              </p:par>
                            </p:childTnLst>
                          </p:cTn>
                        </p:par>
                      </p:childTnLst>
                    </p:cTn>
                  </p:par>
                  <p:par>
                    <p:cTn id="238" fill="hold">
                      <p:stCondLst>
                        <p:cond delay="indefinite"/>
                      </p:stCondLst>
                      <p:childTnLst>
                        <p:par>
                          <p:cTn id="239" fill="hold">
                            <p:stCondLst>
                              <p:cond delay="0"/>
                            </p:stCondLst>
                            <p:childTnLst>
                              <p:par>
                                <p:cTn id="240" presetID="4" presetClass="entr" presetSubtype="32" fill="hold" grpId="0" nodeType="clickEffect">
                                  <p:stCondLst>
                                    <p:cond delay="0"/>
                                  </p:stCondLst>
                                  <p:childTnLst>
                                    <p:set>
                                      <p:cBhvr>
                                        <p:cTn id="241" dur="1" fill="hold">
                                          <p:stCondLst>
                                            <p:cond delay="0"/>
                                          </p:stCondLst>
                                        </p:cTn>
                                        <p:tgtEl>
                                          <p:spTgt spid="270386"/>
                                        </p:tgtEl>
                                        <p:attrNameLst>
                                          <p:attrName>style.visibility</p:attrName>
                                        </p:attrNameLst>
                                      </p:cBhvr>
                                      <p:to>
                                        <p:strVal val="visible"/>
                                      </p:to>
                                    </p:set>
                                    <p:animEffect transition="in" filter="box(out)">
                                      <p:cBhvr>
                                        <p:cTn id="242" dur="500"/>
                                        <p:tgtEl>
                                          <p:spTgt spid="270386"/>
                                        </p:tgtEl>
                                      </p:cBhvr>
                                    </p:animEffect>
                                  </p:childTnLst>
                                </p:cTn>
                              </p:par>
                            </p:childTnLst>
                          </p:cTn>
                        </p:par>
                      </p:childTnLst>
                    </p:cTn>
                  </p:par>
                  <p:par>
                    <p:cTn id="243" fill="hold">
                      <p:stCondLst>
                        <p:cond delay="indefinite"/>
                      </p:stCondLst>
                      <p:childTnLst>
                        <p:par>
                          <p:cTn id="244" fill="hold">
                            <p:stCondLst>
                              <p:cond delay="0"/>
                            </p:stCondLst>
                            <p:childTnLst>
                              <p:par>
                                <p:cTn id="245" presetID="4" presetClass="entr" presetSubtype="32" fill="hold" grpId="0" nodeType="clickEffect">
                                  <p:stCondLst>
                                    <p:cond delay="0"/>
                                  </p:stCondLst>
                                  <p:childTnLst>
                                    <p:set>
                                      <p:cBhvr>
                                        <p:cTn id="246" dur="1" fill="hold">
                                          <p:stCondLst>
                                            <p:cond delay="0"/>
                                          </p:stCondLst>
                                        </p:cTn>
                                        <p:tgtEl>
                                          <p:spTgt spid="270387"/>
                                        </p:tgtEl>
                                        <p:attrNameLst>
                                          <p:attrName>style.visibility</p:attrName>
                                        </p:attrNameLst>
                                      </p:cBhvr>
                                      <p:to>
                                        <p:strVal val="visible"/>
                                      </p:to>
                                    </p:set>
                                    <p:animEffect transition="in" filter="box(out)">
                                      <p:cBhvr>
                                        <p:cTn id="247" dur="500"/>
                                        <p:tgtEl>
                                          <p:spTgt spid="270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39" grpId="0" animBg="1"/>
      <p:bldP spid="270340" grpId="0" animBg="1"/>
      <p:bldP spid="270341" grpId="0" animBg="1"/>
      <p:bldP spid="270342" grpId="0" animBg="1"/>
      <p:bldP spid="270343" grpId="0" animBg="1"/>
      <p:bldP spid="270344" grpId="0" animBg="1"/>
      <p:bldP spid="270345" grpId="0" animBg="1"/>
      <p:bldP spid="270346" grpId="0" animBg="1"/>
      <p:bldP spid="270347" grpId="0" animBg="1"/>
      <p:bldP spid="270348" grpId="0" animBg="1"/>
      <p:bldP spid="270349" grpId="0" animBg="1"/>
      <p:bldP spid="270350" grpId="0" autoUpdateAnimBg="0"/>
      <p:bldP spid="270351" grpId="0" animBg="1" autoUpdateAnimBg="0"/>
      <p:bldP spid="270352" grpId="0" animBg="1" autoUpdateAnimBg="0"/>
      <p:bldP spid="270353" grpId="0" animBg="1" autoUpdateAnimBg="0"/>
      <p:bldP spid="270354" grpId="0" autoUpdateAnimBg="0"/>
      <p:bldP spid="270355" grpId="0" autoUpdateAnimBg="0"/>
      <p:bldP spid="270356" grpId="0" autoUpdateAnimBg="0"/>
      <p:bldP spid="270357" grpId="0" autoUpdateAnimBg="0"/>
      <p:bldP spid="270358" grpId="0" animBg="1" autoUpdateAnimBg="0"/>
      <p:bldP spid="270359" grpId="0" autoUpdateAnimBg="0"/>
      <p:bldP spid="270360" grpId="0" animBg="1" autoUpdateAnimBg="0"/>
      <p:bldP spid="270361" grpId="0" autoUpdateAnimBg="0"/>
      <p:bldP spid="270362" grpId="0" animBg="1" autoUpdateAnimBg="0"/>
      <p:bldP spid="270363" grpId="0" autoUpdateAnimBg="0"/>
      <p:bldP spid="270364" grpId="0" animBg="1" autoUpdateAnimBg="0"/>
      <p:bldP spid="270365" grpId="0" autoUpdateAnimBg="0"/>
      <p:bldP spid="270366" grpId="0" animBg="1" autoUpdateAnimBg="0"/>
      <p:bldP spid="270367" grpId="0" autoUpdateAnimBg="0"/>
      <p:bldP spid="270368" grpId="0" animBg="1" autoUpdateAnimBg="0"/>
      <p:bldP spid="270369" grpId="0" autoUpdateAnimBg="0"/>
      <p:bldP spid="270370" grpId="0" autoUpdateAnimBg="0"/>
      <p:bldP spid="270371" grpId="0" autoUpdateAnimBg="0"/>
      <p:bldP spid="270372" grpId="0" animBg="1" autoUpdateAnimBg="0"/>
      <p:bldP spid="270373" grpId="0" autoUpdateAnimBg="0"/>
      <p:bldP spid="270374" grpId="0" animBg="1" autoUpdateAnimBg="0"/>
      <p:bldP spid="270375" grpId="0" autoUpdateAnimBg="0"/>
      <p:bldP spid="270376" grpId="0" autoUpdateAnimBg="0"/>
      <p:bldP spid="270377" grpId="0" autoUpdateAnimBg="0"/>
      <p:bldP spid="270378" grpId="0" autoUpdateAnimBg="0"/>
      <p:bldP spid="270379" grpId="0" animBg="1" autoUpdateAnimBg="0"/>
      <p:bldP spid="270380" grpId="0" animBg="1"/>
      <p:bldP spid="270381" grpId="0" animBg="1"/>
      <p:bldP spid="270382" grpId="0" animBg="1"/>
      <p:bldP spid="270383" grpId="0" animBg="1"/>
      <p:bldP spid="270384" grpId="0" animBg="1"/>
      <p:bldP spid="270385" grpId="0" animBg="1"/>
      <p:bldP spid="270386" grpId="0" animBg="1"/>
      <p:bldP spid="27038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6" descr="C:\Users\Esra\Desktop\Adsız.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5750" y="428625"/>
            <a:ext cx="8501063" cy="4929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805" name="Rectangle 37"/>
          <p:cNvSpPr>
            <a:spLocks noChangeArrowheads="1"/>
          </p:cNvSpPr>
          <p:nvPr/>
        </p:nvSpPr>
        <p:spPr bwMode="auto">
          <a:xfrm>
            <a:off x="2857500" y="5500688"/>
            <a:ext cx="419100" cy="90487"/>
          </a:xfrm>
          <a:prstGeom prst="rect">
            <a:avLst/>
          </a:prstGeom>
          <a:gradFill rotWithShape="0">
            <a:gsLst>
              <a:gs pos="0">
                <a:srgbClr val="B2A1C7"/>
              </a:gs>
              <a:gs pos="50000">
                <a:srgbClr val="8064A2"/>
              </a:gs>
              <a:gs pos="100000">
                <a:srgbClr val="B2A1C7"/>
              </a:gs>
            </a:gsLst>
            <a:lin ang="5400000" scaled="1"/>
          </a:gradFill>
          <a:ln w="12700" algn="ctr">
            <a:solidFill>
              <a:srgbClr val="8064A2"/>
            </a:solidFill>
            <a:miter lim="800000"/>
            <a:headEnd/>
            <a:tailEnd/>
          </a:ln>
          <a:effectLst>
            <a:outerShdw dist="28398" dir="3806097" algn="ctr" rotWithShape="0">
              <a:srgbClr val="3F3151"/>
            </a:outerShdw>
          </a:effectLst>
        </p:spPr>
        <p:txBody>
          <a:bodyPr/>
          <a:lstStyle/>
          <a:p>
            <a:pPr fontAlgn="auto">
              <a:spcBef>
                <a:spcPts val="0"/>
              </a:spcBef>
              <a:spcAft>
                <a:spcPts val="0"/>
              </a:spcAft>
              <a:defRPr/>
            </a:pPr>
            <a:endParaRPr lang="tr-TR">
              <a:latin typeface="+mn-lt"/>
              <a:cs typeface="+mn-cs"/>
            </a:endParaRPr>
          </a:p>
        </p:txBody>
      </p:sp>
      <p:sp>
        <p:nvSpPr>
          <p:cNvPr id="26628" name="39 Dikdörtgen"/>
          <p:cNvSpPr>
            <a:spLocks noChangeArrowheads="1"/>
          </p:cNvSpPr>
          <p:nvPr/>
        </p:nvSpPr>
        <p:spPr bwMode="auto">
          <a:xfrm>
            <a:off x="3429000" y="5429250"/>
            <a:ext cx="1454244"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None/>
            </a:pPr>
            <a:r>
              <a:rPr lang="tr-TR" altLang="tr-TR" dirty="0">
                <a:latin typeface="Lucida Sans Unicode" pitchFamily="34" charset="0"/>
              </a:rPr>
              <a:t>%sıklık </a:t>
            </a:r>
          </a:p>
        </p:txBody>
      </p:sp>
      <p:sp>
        <p:nvSpPr>
          <p:cNvPr id="26630" name="Rectangle 39"/>
          <p:cNvSpPr>
            <a:spLocks noChangeArrowheads="1"/>
          </p:cNvSpPr>
          <p:nvPr/>
        </p:nvSpPr>
        <p:spPr bwMode="auto">
          <a:xfrm>
            <a:off x="6444208" y="5403056"/>
            <a:ext cx="71438" cy="142875"/>
          </a:xfrm>
          <a:prstGeom prst="rect">
            <a:avLst/>
          </a:prstGeom>
          <a:solidFill>
            <a:srgbClr val="FF0066"/>
          </a:solidFill>
          <a:ln w="9525" algn="ctr">
            <a:solidFill>
              <a:srgbClr val="FF0066"/>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tr-TR" altLang="tr-TR">
              <a:latin typeface="Lucida Sans Unicode" pitchFamily="34" charset="0"/>
            </a:endParaRPr>
          </a:p>
        </p:txBody>
      </p:sp>
      <p:sp>
        <p:nvSpPr>
          <p:cNvPr id="26631" name="42 Dikdörtgen"/>
          <p:cNvSpPr>
            <a:spLocks noChangeArrowheads="1"/>
          </p:cNvSpPr>
          <p:nvPr/>
        </p:nvSpPr>
        <p:spPr bwMode="auto">
          <a:xfrm>
            <a:off x="6660232" y="5137140"/>
            <a:ext cx="2000250"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None/>
            </a:pPr>
            <a:r>
              <a:rPr lang="tr-TR" altLang="tr-TR" dirty="0">
                <a:latin typeface="Lucida Sans Unicode" pitchFamily="34" charset="0"/>
              </a:rPr>
              <a:t>% kümülatif</a:t>
            </a:r>
          </a:p>
        </p:txBody>
      </p:sp>
      <p:sp>
        <p:nvSpPr>
          <p:cNvPr id="44" name="43 Başlık"/>
          <p:cNvSpPr>
            <a:spLocks noGrp="1"/>
          </p:cNvSpPr>
          <p:nvPr>
            <p:ph type="title"/>
          </p:nvPr>
        </p:nvSpPr>
        <p:spPr>
          <a:xfrm>
            <a:off x="857224" y="0"/>
            <a:ext cx="7829576" cy="857232"/>
          </a:xfrm>
        </p:spPr>
        <p:txBody>
          <a:bodyPr/>
          <a:lstStyle/>
          <a:p>
            <a:pPr eaLnBrk="1" fontAlgn="auto" hangingPunct="1">
              <a:spcAft>
                <a:spcPts val="0"/>
              </a:spcAft>
              <a:defRPr/>
            </a:pPr>
            <a:r>
              <a:rPr lang="tr-TR" sz="2800" dirty="0" smtClean="0">
                <a:solidFill>
                  <a:schemeClr val="accent5"/>
                </a:solidFill>
                <a:effectLst/>
                <a:latin typeface="Times New Roman" pitchFamily="18" charset="0"/>
                <a:cs typeface="Times New Roman" pitchFamily="18" charset="0"/>
              </a:rPr>
              <a:t>PARETO DİYAGRAMI</a:t>
            </a:r>
            <a:endParaRPr lang="tr-TR" sz="2800" dirty="0">
              <a:solidFill>
                <a:schemeClr val="accent5"/>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2910429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1026"/>
          <p:cNvSpPr>
            <a:spLocks noGrp="1" noChangeArrowheads="1"/>
          </p:cNvSpPr>
          <p:nvPr>
            <p:ph type="title"/>
          </p:nvPr>
        </p:nvSpPr>
        <p:spPr/>
        <p:txBody>
          <a:bodyPr/>
          <a:lstStyle/>
          <a:p>
            <a:pPr eaLnBrk="1" hangingPunct="1"/>
            <a:endParaRPr lang="tr-TR" sz="2400" smtClean="0"/>
          </a:p>
        </p:txBody>
      </p:sp>
      <p:graphicFrame>
        <p:nvGraphicFramePr>
          <p:cNvPr id="4098" name="Object 1027"/>
          <p:cNvGraphicFramePr>
            <a:graphicFrameLocks noGrp="1" noChangeAspect="1"/>
          </p:cNvGraphicFramePr>
          <p:nvPr>
            <p:ph idx="1"/>
          </p:nvPr>
        </p:nvGraphicFramePr>
        <p:xfrm>
          <a:off x="0" y="44450"/>
          <a:ext cx="9144000" cy="6540500"/>
        </p:xfrm>
        <a:graphic>
          <a:graphicData uri="http://schemas.openxmlformats.org/presentationml/2006/ole">
            <p:oleObj spid="_x0000_s4115" name="Photo Editor Photo" r:id="rId3" imgW="5353797" imgH="3828571" progId="">
              <p:embed/>
            </p:oleObj>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xfrm>
            <a:off x="990600" y="685800"/>
            <a:ext cx="7239000" cy="457200"/>
          </a:xfrm>
        </p:spPr>
        <p:txBody>
          <a:bodyPr rtlCol="0">
            <a:normAutofit fontScale="90000"/>
          </a:bodyPr>
          <a:lstStyle/>
          <a:p>
            <a:pPr eaLnBrk="1" fontAlgn="auto" hangingPunct="1">
              <a:spcAft>
                <a:spcPts val="0"/>
              </a:spcAft>
              <a:defRPr/>
            </a:pPr>
            <a:r>
              <a:rPr lang="tr-TR" sz="3600" smtClean="0">
                <a:solidFill>
                  <a:schemeClr val="hlink"/>
                </a:solidFill>
              </a:rPr>
              <a:t>KONTROL (KARTLARI) ŞEMASI</a:t>
            </a:r>
            <a:endParaRPr lang="tr-TR" sz="3600" smtClean="0"/>
          </a:p>
        </p:txBody>
      </p:sp>
      <p:sp>
        <p:nvSpPr>
          <p:cNvPr id="49155" name="Rectangle 3"/>
          <p:cNvSpPr>
            <a:spLocks noGrp="1" noChangeArrowheads="1"/>
          </p:cNvSpPr>
          <p:nvPr>
            <p:ph idx="1"/>
          </p:nvPr>
        </p:nvSpPr>
        <p:spPr>
          <a:xfrm>
            <a:off x="228600" y="1066800"/>
            <a:ext cx="8915400" cy="228600"/>
          </a:xfrm>
        </p:spPr>
        <p:txBody>
          <a:bodyPr/>
          <a:lstStyle/>
          <a:p>
            <a:pPr marL="0" indent="0" algn="just" eaLnBrk="1" hangingPunct="1">
              <a:spcBef>
                <a:spcPct val="0"/>
              </a:spcBef>
              <a:buFontTx/>
              <a:buNone/>
            </a:pPr>
            <a:r>
              <a:rPr kumimoji="1" lang="tr-TR" sz="2400" b="1" smtClean="0">
                <a:solidFill>
                  <a:srgbClr val="E6E2C4"/>
                </a:solidFill>
              </a:rPr>
              <a:t>	</a:t>
            </a:r>
            <a:r>
              <a:rPr kumimoji="1" lang="tr-TR" sz="2400" smtClean="0">
                <a:latin typeface="Arial" pitchFamily="34" charset="0"/>
              </a:rPr>
              <a:t>Devam etmekte olan bir süreçteki değişkenleri, grafik olarak göstermekte kullanılır.</a:t>
            </a:r>
          </a:p>
          <a:p>
            <a:pPr marL="0" indent="0" algn="just" eaLnBrk="1" hangingPunct="1">
              <a:spcBef>
                <a:spcPct val="0"/>
              </a:spcBef>
              <a:buFontTx/>
              <a:buNone/>
            </a:pPr>
            <a:endParaRPr kumimoji="1" lang="tr-TR" sz="2400" smtClean="0">
              <a:latin typeface="Arial" pitchFamily="34" charset="0"/>
            </a:endParaRPr>
          </a:p>
          <a:p>
            <a:pPr marL="0" indent="0" algn="just" eaLnBrk="1" hangingPunct="1">
              <a:spcBef>
                <a:spcPct val="0"/>
              </a:spcBef>
              <a:buFontTx/>
              <a:buNone/>
            </a:pPr>
            <a:r>
              <a:rPr kumimoji="1" lang="tr-TR" sz="2400" smtClean="0">
                <a:latin typeface="Arial" pitchFamily="34" charset="0"/>
              </a:rPr>
              <a:t>	Kontrol şemasının zamanı gösteren yatay bir ekseni, sistem veya süreci gösteren dikey bir ekseni vardır.</a:t>
            </a:r>
          </a:p>
          <a:p>
            <a:pPr marL="0" indent="0" algn="just" eaLnBrk="1" hangingPunct="1">
              <a:spcBef>
                <a:spcPct val="0"/>
              </a:spcBef>
              <a:buFontTx/>
              <a:buNone/>
            </a:pPr>
            <a:endParaRPr kumimoji="1" lang="tr-TR" sz="2400" smtClean="0">
              <a:latin typeface="Arial" pitchFamily="34" charset="0"/>
            </a:endParaRPr>
          </a:p>
          <a:p>
            <a:pPr marL="0" indent="0" algn="just" eaLnBrk="1" hangingPunct="1">
              <a:spcBef>
                <a:spcPct val="0"/>
              </a:spcBef>
              <a:buFontTx/>
              <a:buNone/>
            </a:pPr>
            <a:r>
              <a:rPr kumimoji="1" lang="tr-TR" sz="2400" smtClean="0">
                <a:latin typeface="Arial" pitchFamily="34" charset="0"/>
              </a:rPr>
              <a:t>	Eğer süreç alt ve üst sınırların dışına çıkıyorsa, istatistiksel kontrolün dışında olduğu için, sistemin ayarlanması gerekir.</a:t>
            </a:r>
          </a:p>
          <a:p>
            <a:pPr marL="0" indent="0" algn="just" eaLnBrk="1" hangingPunct="1">
              <a:spcBef>
                <a:spcPct val="0"/>
              </a:spcBef>
              <a:buFontTx/>
              <a:buNone/>
            </a:pPr>
            <a:endParaRPr kumimoji="1" lang="tr-TR" sz="2400" smtClean="0">
              <a:latin typeface="Arial" pitchFamily="34" charset="0"/>
            </a:endParaRPr>
          </a:p>
          <a:p>
            <a:pPr marL="0" indent="0" algn="just" eaLnBrk="1" hangingPunct="1">
              <a:spcBef>
                <a:spcPct val="0"/>
              </a:spcBef>
              <a:buFontTx/>
              <a:buNone/>
            </a:pPr>
            <a:r>
              <a:rPr kumimoji="1" lang="tr-TR" sz="2400" smtClean="0">
                <a:latin typeface="Arial" pitchFamily="34" charset="0"/>
              </a:rPr>
              <a:t>	Değişkenlik özel bir nedenden mi, yoksa genel bir nedenden mi kaynaklanıyor, sorgulanmalıdır.</a:t>
            </a:r>
            <a:endParaRPr kumimoji="1" lang="tr-TR" sz="2400" b="1" smtClean="0">
              <a:latin typeface="Arial"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İçerik Yer Tutucusu"/>
          <p:cNvSpPr>
            <a:spLocks noGrp="1"/>
          </p:cNvSpPr>
          <p:nvPr>
            <p:ph idx="1"/>
          </p:nvPr>
        </p:nvSpPr>
        <p:spPr>
          <a:xfrm>
            <a:off x="457200" y="1268413"/>
            <a:ext cx="8229600" cy="720725"/>
          </a:xfrm>
        </p:spPr>
        <p:txBody>
          <a:bodyPr/>
          <a:lstStyle/>
          <a:p>
            <a:pPr>
              <a:buFont typeface="Wingdings 3" pitchFamily="18" charset="2"/>
              <a:buNone/>
            </a:pPr>
            <a:r>
              <a:rPr lang="tr-TR" altLang="tr-TR" sz="2000" smtClean="0">
                <a:latin typeface="Times New Roman" pitchFamily="18" charset="0"/>
                <a:cs typeface="Times New Roman" pitchFamily="18" charset="0"/>
              </a:rPr>
              <a:t>25 günlük bir sürede her gün yapılan 100 gözlem neticesinde</a:t>
            </a:r>
          </a:p>
          <a:p>
            <a:pPr>
              <a:buFont typeface="Wingdings 3" pitchFamily="18" charset="2"/>
              <a:buNone/>
            </a:pPr>
            <a:r>
              <a:rPr lang="tr-TR" altLang="tr-TR" sz="2000" smtClean="0">
                <a:latin typeface="Times New Roman" pitchFamily="18" charset="0"/>
                <a:cs typeface="Times New Roman" pitchFamily="18" charset="0"/>
              </a:rPr>
              <a:t>ortaya çıkan hata ve yüzdeleri aşağıdaki gibidir:</a:t>
            </a:r>
          </a:p>
        </p:txBody>
      </p:sp>
      <p:sp>
        <p:nvSpPr>
          <p:cNvPr id="3" name="2 Başlık"/>
          <p:cNvSpPr>
            <a:spLocks noGrp="1"/>
          </p:cNvSpPr>
          <p:nvPr>
            <p:ph type="title"/>
          </p:nvPr>
        </p:nvSpPr>
        <p:spPr>
          <a:xfrm>
            <a:off x="457200" y="274638"/>
            <a:ext cx="8229600" cy="850106"/>
          </a:xfrm>
        </p:spPr>
        <p:txBody>
          <a:bodyPr/>
          <a:lstStyle/>
          <a:p>
            <a:pPr>
              <a:defRPr/>
            </a:pPr>
            <a:r>
              <a:rPr lang="tr-TR" sz="2800" dirty="0" smtClean="0">
                <a:solidFill>
                  <a:schemeClr val="accent4">
                    <a:lumMod val="75000"/>
                  </a:schemeClr>
                </a:solidFill>
                <a:effectLst/>
                <a:latin typeface="Times New Roman" pitchFamily="18" charset="0"/>
                <a:cs typeface="Times New Roman" pitchFamily="18" charset="0"/>
              </a:rPr>
              <a:t>KONTROL ÇİZELGELERİ</a:t>
            </a:r>
            <a:r>
              <a:rPr lang="tr-TR" sz="2800" dirty="0" smtClean="0">
                <a:effectLst/>
                <a:latin typeface="Times New Roman" pitchFamily="18" charset="0"/>
                <a:cs typeface="Times New Roman" pitchFamily="18" charset="0"/>
              </a:rPr>
              <a:t/>
            </a:r>
            <a:br>
              <a:rPr lang="tr-TR" sz="2800" dirty="0" smtClean="0">
                <a:effectLst/>
                <a:latin typeface="Times New Roman" pitchFamily="18" charset="0"/>
                <a:cs typeface="Times New Roman" pitchFamily="18" charset="0"/>
              </a:rPr>
            </a:br>
            <a:r>
              <a:rPr lang="tr-TR" sz="2000" dirty="0" smtClean="0">
                <a:solidFill>
                  <a:schemeClr val="accent4"/>
                </a:solidFill>
                <a:effectLst/>
                <a:latin typeface="Times New Roman" pitchFamily="18" charset="0"/>
                <a:cs typeface="Times New Roman" pitchFamily="18" charset="0"/>
              </a:rPr>
              <a:t>FATURALAMA HATALARININ İNCELENMESİ</a:t>
            </a:r>
            <a:endParaRPr lang="tr-TR" sz="2000" dirty="0">
              <a:solidFill>
                <a:schemeClr val="accent4"/>
              </a:solidFill>
              <a:effectLst/>
              <a:latin typeface="Times New Roman" pitchFamily="18" charset="0"/>
              <a:cs typeface="Times New Roman" pitchFamily="18" charset="0"/>
            </a:endParaRPr>
          </a:p>
        </p:txBody>
      </p:sp>
      <p:pic>
        <p:nvPicPr>
          <p:cNvPr id="12292" name="Picture 2" descr="C:\Documents and Settings\turgay.FARUK\Desktop\adsız8.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572000" y="1989138"/>
            <a:ext cx="4537075" cy="4868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7453020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İçerik Yer Tutucusu"/>
          <p:cNvSpPr>
            <a:spLocks noGrp="1"/>
          </p:cNvSpPr>
          <p:nvPr>
            <p:ph idx="1"/>
          </p:nvPr>
        </p:nvSpPr>
        <p:spPr>
          <a:xfrm>
            <a:off x="468313" y="3284538"/>
            <a:ext cx="8229600" cy="1223962"/>
          </a:xfrm>
        </p:spPr>
        <p:txBody>
          <a:bodyPr/>
          <a:lstStyle/>
          <a:p>
            <a:pPr>
              <a:buFont typeface="Wingdings 3" pitchFamily="18" charset="2"/>
              <a:buNone/>
            </a:pPr>
            <a:r>
              <a:rPr lang="tr-TR" altLang="tr-TR" sz="1800" b="1" smtClean="0">
                <a:latin typeface="Times New Roman" pitchFamily="18" charset="0"/>
                <a:ea typeface="Calibri" pitchFamily="34" charset="0"/>
                <a:cs typeface="Times New Roman" pitchFamily="18" charset="0"/>
              </a:rPr>
              <a:t>     Burada 2 noktanın limitler dışı olduğu görülmektedir. 19. ve 20. Günlerdeki  yüksek hatanın nedeni araştırıldığında, yeni alınan bir elemanın eğitim verilmeksizin iş başına getirildiği görülmüştür. Bunu takiben hastane yönetimi her işe alınan çalışan için işbaşı eğitimini zorunlu kılmıştır.</a:t>
            </a:r>
          </a:p>
          <a:p>
            <a:endParaRPr lang="tr-TR" altLang="tr-TR" smtClean="0">
              <a:ea typeface="Calibri" pitchFamily="34" charset="0"/>
              <a:cs typeface="Times New Roman" pitchFamily="18" charset="0"/>
            </a:endParaRPr>
          </a:p>
        </p:txBody>
      </p:sp>
      <p:sp>
        <p:nvSpPr>
          <p:cNvPr id="3" name="2 Başlık"/>
          <p:cNvSpPr>
            <a:spLocks noGrp="1"/>
          </p:cNvSpPr>
          <p:nvPr>
            <p:ph type="title"/>
          </p:nvPr>
        </p:nvSpPr>
        <p:spPr/>
        <p:txBody>
          <a:bodyPr/>
          <a:lstStyle/>
          <a:p>
            <a:pPr>
              <a:defRPr/>
            </a:pPr>
            <a:r>
              <a:rPr lang="tr-TR" sz="1800" dirty="0" smtClean="0">
                <a:solidFill>
                  <a:schemeClr val="tx1"/>
                </a:solidFill>
                <a:effectLst/>
                <a:latin typeface="Times New Roman" pitchFamily="18" charset="0"/>
                <a:cs typeface="Times New Roman" pitchFamily="18" charset="0"/>
              </a:rPr>
              <a:t>Bu verilerden, alt kontrol limiti (AKL) -0.021 dolayısıyla 0 ve üst kontrol limiti (ÜKL) 0.081’dir. Bu verilerden yararlanılarak kontrol çizelgesi çizilebilir.</a:t>
            </a:r>
            <a:endParaRPr lang="tr-TR" sz="1800" dirty="0">
              <a:solidFill>
                <a:schemeClr val="tx1"/>
              </a:solidFill>
              <a:effectLst/>
              <a:latin typeface="Times New Roman" pitchFamily="18" charset="0"/>
              <a:cs typeface="Times New Roman" pitchFamily="18" charset="0"/>
            </a:endParaRPr>
          </a:p>
        </p:txBody>
      </p:sp>
      <p:pic>
        <p:nvPicPr>
          <p:cNvPr id="13316" name="Picture 3" descr="C:\Documents and Settings\turgay.FARUK\Desktop\adsız9.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35150" y="1125538"/>
            <a:ext cx="5429250" cy="2212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7" name="Picture 5" descr="C:\Documents and Settings\turgay.FARUK\Desktop\adsı.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106863" y="4502150"/>
            <a:ext cx="4929187" cy="2239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344563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endParaRPr lang="tr-TR" smtClean="0"/>
          </a:p>
        </p:txBody>
      </p:sp>
      <p:graphicFrame>
        <p:nvGraphicFramePr>
          <p:cNvPr id="5122" name="Object 3"/>
          <p:cNvGraphicFramePr>
            <a:graphicFrameLocks noGrp="1" noChangeAspect="1"/>
          </p:cNvGraphicFramePr>
          <p:nvPr>
            <p:ph idx="1"/>
          </p:nvPr>
        </p:nvGraphicFramePr>
        <p:xfrm>
          <a:off x="0" y="190500"/>
          <a:ext cx="9144000" cy="6246813"/>
        </p:xfrm>
        <a:graphic>
          <a:graphicData uri="http://schemas.openxmlformats.org/presentationml/2006/ole">
            <p:oleObj spid="_x0000_s5139" name="Photo Editor Photo" r:id="rId3" imgW="3638095" imgH="2486372" progId="">
              <p:embed/>
            </p:oleObj>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050"/>
          <p:cNvSpPr>
            <a:spLocks noGrp="1" noChangeArrowheads="1"/>
          </p:cNvSpPr>
          <p:nvPr>
            <p:ph type="title"/>
          </p:nvPr>
        </p:nvSpPr>
        <p:spPr>
          <a:xfrm>
            <a:off x="1219200" y="990600"/>
            <a:ext cx="7162800" cy="762000"/>
          </a:xfrm>
        </p:spPr>
        <p:txBody>
          <a:bodyPr/>
          <a:lstStyle/>
          <a:p>
            <a:pPr eaLnBrk="1" hangingPunct="1"/>
            <a:r>
              <a:rPr lang="tr-TR" sz="3200" smtClean="0">
                <a:solidFill>
                  <a:schemeClr val="hlink"/>
                </a:solidFill>
              </a:rPr>
              <a:t>DAĞILIM (YAYILMA) DİYAGRAMI</a:t>
            </a:r>
            <a:endParaRPr lang="tr-TR" sz="3200" smtClean="0"/>
          </a:p>
        </p:txBody>
      </p:sp>
      <p:sp>
        <p:nvSpPr>
          <p:cNvPr id="50179" name="Rectangle 2051"/>
          <p:cNvSpPr>
            <a:spLocks noGrp="1" noChangeArrowheads="1"/>
          </p:cNvSpPr>
          <p:nvPr>
            <p:ph idx="1"/>
          </p:nvPr>
        </p:nvSpPr>
        <p:spPr>
          <a:xfrm>
            <a:off x="0" y="1989138"/>
            <a:ext cx="9144000" cy="152400"/>
          </a:xfrm>
        </p:spPr>
        <p:txBody>
          <a:bodyPr/>
          <a:lstStyle/>
          <a:p>
            <a:pPr marL="0" indent="0" algn="just" eaLnBrk="1" hangingPunct="1">
              <a:spcBef>
                <a:spcPct val="0"/>
              </a:spcBef>
              <a:buFontTx/>
              <a:buNone/>
            </a:pPr>
            <a:r>
              <a:rPr kumimoji="1" lang="tr-TR" smtClean="0">
                <a:solidFill>
                  <a:srgbClr val="E6E2C4"/>
                </a:solidFill>
                <a:latin typeface="Arial" pitchFamily="34" charset="0"/>
              </a:rPr>
              <a:t>	</a:t>
            </a:r>
            <a:r>
              <a:rPr kumimoji="1" lang="tr-TR" smtClean="0">
                <a:latin typeface="Arial" pitchFamily="34" charset="0"/>
              </a:rPr>
              <a:t>İki değişken arasındaki ilişkiyi analiz etmede anahtar görevi görür. Bir X-Y diyagramıdır. Yatay eksende problemin nedeni, dikey eksende ise problem yer alır</a:t>
            </a:r>
          </a:p>
          <a:p>
            <a:pPr marL="0" indent="0" algn="just" eaLnBrk="1" hangingPunct="1">
              <a:spcBef>
                <a:spcPct val="0"/>
              </a:spcBef>
              <a:buFontTx/>
              <a:buNone/>
            </a:pPr>
            <a:endParaRPr kumimoji="1" lang="tr-TR" smtClean="0">
              <a:latin typeface="Arial" pitchFamily="34" charset="0"/>
            </a:endParaRPr>
          </a:p>
          <a:p>
            <a:pPr marL="0" indent="0" eaLnBrk="1" hangingPunct="1">
              <a:spcBef>
                <a:spcPct val="0"/>
              </a:spcBef>
              <a:buFontTx/>
              <a:buNone/>
            </a:pPr>
            <a:r>
              <a:rPr kumimoji="1" lang="tr-TR" smtClean="0">
                <a:latin typeface="Arial" pitchFamily="34" charset="0"/>
              </a:rPr>
              <a:t>	Diyagramda ilişkiyi görüntüleyen noktalar ya pozitif veya negatif olarak birbiri ile ilişkilidir ya da noktalar öylesine dağınıktır ki, iki değişken arasında herhangi bir ilişkiden söz edilemez.</a:t>
            </a:r>
          </a:p>
          <a:p>
            <a:pPr marL="0" indent="0" algn="just" eaLnBrk="1" hangingPunct="1">
              <a:spcBef>
                <a:spcPct val="0"/>
              </a:spcBef>
              <a:buFontTx/>
              <a:buNone/>
            </a:pPr>
            <a:endParaRPr kumimoji="1" lang="tr-TR" smtClean="0">
              <a:solidFill>
                <a:srgbClr val="E6E2C4"/>
              </a:solidFill>
              <a:latin typeface="Arial" pitchFamily="34" charset="0"/>
            </a:endParaRPr>
          </a:p>
          <a:p>
            <a:pPr marL="0" indent="0" algn="just" eaLnBrk="1" hangingPunct="1">
              <a:spcBef>
                <a:spcPct val="0"/>
              </a:spcBef>
              <a:buFontTx/>
              <a:buNone/>
            </a:pPr>
            <a:r>
              <a:rPr kumimoji="1" lang="tr-TR" smtClean="0">
                <a:solidFill>
                  <a:srgbClr val="E6E2C4"/>
                </a:solidFill>
                <a:latin typeface="Arial" pitchFamily="34" charset="0"/>
              </a:rPr>
              <a:t>	</a:t>
            </a:r>
            <a:endParaRPr kumimoji="1" lang="tr-TR" smtClean="0">
              <a:latin typeface="Arial"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1 Başlık"/>
          <p:cNvSpPr>
            <a:spLocks noGrp="1"/>
          </p:cNvSpPr>
          <p:nvPr>
            <p:ph type="title"/>
          </p:nvPr>
        </p:nvSpPr>
        <p:spPr/>
        <p:txBody>
          <a:bodyPr/>
          <a:lstStyle/>
          <a:p>
            <a:r>
              <a:rPr lang="tr-TR" smtClean="0"/>
              <a:t>Dağılım diyagramı</a:t>
            </a:r>
          </a:p>
        </p:txBody>
      </p:sp>
      <p:graphicFrame>
        <p:nvGraphicFramePr>
          <p:cNvPr id="6146" name="Object 2"/>
          <p:cNvGraphicFramePr>
            <a:graphicFrameLocks noChangeAspect="1"/>
          </p:cNvGraphicFramePr>
          <p:nvPr/>
        </p:nvGraphicFramePr>
        <p:xfrm>
          <a:off x="152400" y="1125538"/>
          <a:ext cx="8839200" cy="5503862"/>
        </p:xfrm>
        <a:graphic>
          <a:graphicData uri="http://schemas.openxmlformats.org/presentationml/2006/ole">
            <p:oleObj spid="_x0000_s6163" r:id="rId3" imgW="8839966" imgH="5505165" progId="Excel.Sheet.8">
              <p:embed/>
            </p:oleObj>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050"/>
          <p:cNvSpPr>
            <a:spLocks noGrp="1" noChangeArrowheads="1"/>
          </p:cNvSpPr>
          <p:nvPr>
            <p:ph type="title"/>
          </p:nvPr>
        </p:nvSpPr>
        <p:spPr/>
        <p:txBody>
          <a:bodyPr/>
          <a:lstStyle/>
          <a:p>
            <a:pPr eaLnBrk="1" hangingPunct="1"/>
            <a:endParaRPr lang="tr-TR" smtClean="0"/>
          </a:p>
        </p:txBody>
      </p:sp>
      <p:graphicFrame>
        <p:nvGraphicFramePr>
          <p:cNvPr id="7170" name="Object 2051"/>
          <p:cNvGraphicFramePr>
            <a:graphicFrameLocks noGrp="1" noChangeAspect="1"/>
          </p:cNvGraphicFramePr>
          <p:nvPr>
            <p:ph idx="1"/>
          </p:nvPr>
        </p:nvGraphicFramePr>
        <p:xfrm>
          <a:off x="0" y="9525"/>
          <a:ext cx="9144000" cy="6456363"/>
        </p:xfrm>
        <a:graphic>
          <a:graphicData uri="http://schemas.openxmlformats.org/presentationml/2006/ole">
            <p:oleObj spid="_x0000_s7187" name="Photo Editor Photo" r:id="rId3" imgW="4277322" imgH="3019048" progId="">
              <p:embed/>
            </p:oleObj>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a:xfrm>
            <a:off x="1219200" y="838200"/>
            <a:ext cx="7239000" cy="457200"/>
          </a:xfrm>
        </p:spPr>
        <p:txBody>
          <a:bodyPr rtlCol="0">
            <a:normAutofit fontScale="90000"/>
          </a:bodyPr>
          <a:lstStyle/>
          <a:p>
            <a:pPr eaLnBrk="1" fontAlgn="auto" hangingPunct="1">
              <a:spcAft>
                <a:spcPts val="0"/>
              </a:spcAft>
              <a:defRPr/>
            </a:pPr>
            <a:r>
              <a:rPr lang="tr-TR" sz="3600" dirty="0" smtClean="0">
                <a:solidFill>
                  <a:schemeClr val="hlink"/>
                </a:solidFill>
              </a:rPr>
              <a:t>AFİNİTE (YAKINLIK, İLGİ, K-J) DİYAGRAMI</a:t>
            </a:r>
            <a:endParaRPr lang="tr-TR" sz="3600" dirty="0" smtClean="0"/>
          </a:p>
        </p:txBody>
      </p:sp>
      <p:sp>
        <p:nvSpPr>
          <p:cNvPr id="51203" name="Text Box 4"/>
          <p:cNvSpPr txBox="1">
            <a:spLocks noChangeArrowheads="1"/>
          </p:cNvSpPr>
          <p:nvPr/>
        </p:nvSpPr>
        <p:spPr bwMode="auto">
          <a:xfrm>
            <a:off x="1066800" y="1905000"/>
            <a:ext cx="7391400" cy="2554545"/>
          </a:xfrm>
          <a:prstGeom prst="rect">
            <a:avLst/>
          </a:prstGeom>
          <a:noFill/>
          <a:ln w="9525">
            <a:noFill/>
            <a:miter lim="800000"/>
            <a:headEnd/>
            <a:tailEnd/>
          </a:ln>
        </p:spPr>
        <p:txBody>
          <a:bodyPr>
            <a:spAutoFit/>
          </a:bodyPr>
          <a:lstStyle/>
          <a:p>
            <a:pPr algn="ctr">
              <a:spcBef>
                <a:spcPct val="50000"/>
              </a:spcBef>
              <a:buNone/>
            </a:pPr>
            <a:r>
              <a:rPr lang="tr-TR" sz="3200" dirty="0"/>
              <a:t>İlgi diyagramı (veya Yakınlık diyagramı) çok sayıda düzensiz fikir ve düşüncenin, aralarında ilişkiler kurularak organize edilmesi için kullanılan bir araçtır</a:t>
            </a:r>
            <a:r>
              <a:rPr lang="tr-TR" sz="3200" dirty="0" smtClean="0"/>
              <a:t>.</a:t>
            </a:r>
            <a:r>
              <a:rPr lang="tr-TR" sz="3200" dirty="0"/>
              <a:t> K-J diyagramı olarak da bilinir.</a:t>
            </a:r>
            <a:endParaRPr lang="tr-TR" sz="24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1026"/>
          <p:cNvSpPr txBox="1">
            <a:spLocks noChangeArrowheads="1"/>
          </p:cNvSpPr>
          <p:nvPr/>
        </p:nvSpPr>
        <p:spPr bwMode="auto">
          <a:xfrm>
            <a:off x="609600" y="685800"/>
            <a:ext cx="7696200" cy="2954338"/>
          </a:xfrm>
          <a:prstGeom prst="rect">
            <a:avLst/>
          </a:prstGeom>
          <a:noFill/>
          <a:ln w="9525">
            <a:noFill/>
            <a:miter lim="800000"/>
            <a:headEnd/>
            <a:tailEnd/>
          </a:ln>
        </p:spPr>
        <p:txBody>
          <a:bodyPr>
            <a:spAutoFit/>
          </a:bodyPr>
          <a:lstStyle/>
          <a:p>
            <a:pPr algn="ctr" eaLnBrk="0" hangingPunct="0">
              <a:spcBef>
                <a:spcPct val="50000"/>
              </a:spcBef>
              <a:buClrTx/>
              <a:buSzTx/>
              <a:buFontTx/>
              <a:buNone/>
            </a:pPr>
            <a:r>
              <a:rPr lang="tr-TR" sz="3200" b="1"/>
              <a:t>Süreç yönetiminde yoğun olarak başvurulan araçlardan biri, fikir geliştirme aracı olarak bilinen  </a:t>
            </a:r>
            <a:r>
              <a:rPr lang="tr-TR" sz="3200" b="1">
                <a:solidFill>
                  <a:schemeClr val="folHlink"/>
                </a:solidFill>
              </a:rPr>
              <a:t>beyin fırtınasıdır.</a:t>
            </a:r>
          </a:p>
          <a:p>
            <a:pPr algn="ctr" eaLnBrk="0" hangingPunct="0">
              <a:spcBef>
                <a:spcPct val="50000"/>
              </a:spcBef>
              <a:buClrTx/>
              <a:buSzTx/>
              <a:buFontTx/>
              <a:buNone/>
            </a:pPr>
            <a:endParaRPr lang="tr-TR" sz="3200" b="1">
              <a:solidFill>
                <a:schemeClr val="folHlink"/>
              </a:solidFill>
            </a:endParaRPr>
          </a:p>
          <a:p>
            <a:pPr>
              <a:spcBef>
                <a:spcPct val="50000"/>
              </a:spcBef>
              <a:buFont typeface="Wingdings" pitchFamily="2" charset="2"/>
              <a:buNone/>
            </a:pPr>
            <a:endParaRPr lang="tr-TR"/>
          </a:p>
        </p:txBody>
      </p:sp>
      <p:pic>
        <p:nvPicPr>
          <p:cNvPr id="16387" name="Picture 1028" descr="PE01561_"/>
          <p:cNvPicPr>
            <a:picLocks noChangeAspect="1" noChangeArrowheads="1"/>
          </p:cNvPicPr>
          <p:nvPr/>
        </p:nvPicPr>
        <p:blipFill>
          <a:blip r:embed="rId2"/>
          <a:srcRect/>
          <a:stretch>
            <a:fillRect/>
          </a:stretch>
        </p:blipFill>
        <p:spPr bwMode="auto">
          <a:xfrm>
            <a:off x="2362200" y="3276600"/>
            <a:ext cx="4583113" cy="3041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solidFill>
                  <a:schemeClr val="hlink"/>
                </a:solidFill>
              </a:rPr>
              <a:t>AFİNİTE (YAKINLIK, İLGİ, K-J) DİYAGRAMI</a:t>
            </a:r>
            <a:endParaRPr lang="tr-TR" dirty="0"/>
          </a:p>
        </p:txBody>
      </p:sp>
      <p:sp>
        <p:nvSpPr>
          <p:cNvPr id="3" name="İçerik Yer Tutucusu 2"/>
          <p:cNvSpPr>
            <a:spLocks noGrp="1"/>
          </p:cNvSpPr>
          <p:nvPr>
            <p:ph idx="1"/>
          </p:nvPr>
        </p:nvSpPr>
        <p:spPr/>
        <p:txBody>
          <a:bodyPr/>
          <a:lstStyle/>
          <a:p>
            <a:r>
              <a:rPr lang="tr-TR" dirty="0"/>
              <a:t>Bir beyin fırtınası neticesinde ortaya çıkan düşünceler ve fikirler, ilgili oldukları, kendi karakteristik özelliklerinin yansıtıldığı durum başlığının altında </a:t>
            </a:r>
            <a:r>
              <a:rPr lang="tr-TR" dirty="0" smtClean="0"/>
              <a:t>gruplandırılırlar.</a:t>
            </a:r>
            <a:r>
              <a:rPr lang="tr-TR" baseline="30000" dirty="0"/>
              <a:t> </a:t>
            </a:r>
            <a:endParaRPr lang="tr-TR" baseline="30000" dirty="0" smtClean="0"/>
          </a:p>
          <a:p>
            <a:r>
              <a:rPr lang="tr-TR" dirty="0" smtClean="0"/>
              <a:t>Düzensizce </a:t>
            </a:r>
            <a:r>
              <a:rPr lang="tr-TR" dirty="0"/>
              <a:t>ve ilişkilendirilmemiş fikir ve düşüncelerin, ilgi diyagramıyla ilişkilendirilip düzenlenmesi, hangi fikrin doğru olduğun veya hangilerinin çözüm için daha elverişli olduğunun kademeli olarak görülebilmesi açısından kolaylık sağlar.</a:t>
            </a:r>
          </a:p>
        </p:txBody>
      </p:sp>
    </p:spTree>
    <p:extLst>
      <p:ext uri="{BB962C8B-B14F-4D97-AF65-F5344CB8AC3E}">
        <p14:creationId xmlns:p14="http://schemas.microsoft.com/office/powerpoint/2010/main" xmlns="" val="11540482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600" b="1" dirty="0"/>
              <a:t>İlgi Diyagramının Faydaları Nelerdir?</a:t>
            </a:r>
            <a:endParaRPr lang="tr-TR" sz="3600" dirty="0"/>
          </a:p>
        </p:txBody>
      </p:sp>
      <p:sp>
        <p:nvSpPr>
          <p:cNvPr id="3" name="İçerik Yer Tutucusu 2"/>
          <p:cNvSpPr>
            <a:spLocks noGrp="1"/>
          </p:cNvSpPr>
          <p:nvPr>
            <p:ph idx="1"/>
          </p:nvPr>
        </p:nvSpPr>
        <p:spPr>
          <a:xfrm>
            <a:off x="467544" y="1484784"/>
            <a:ext cx="8229600" cy="4525963"/>
          </a:xfrm>
        </p:spPr>
        <p:txBody>
          <a:bodyPr/>
          <a:lstStyle/>
          <a:p>
            <a:r>
              <a:rPr lang="tr-TR" dirty="0" smtClean="0"/>
              <a:t>Gerçekler</a:t>
            </a:r>
            <a:r>
              <a:rPr lang="tr-TR" dirty="0"/>
              <a:t>, fikirler ve düşüncelerin faydalı ilişkiler ve gruplar halinde düzenlenmesi</a:t>
            </a:r>
          </a:p>
          <a:p>
            <a:r>
              <a:rPr lang="tr-TR" dirty="0"/>
              <a:t>Düzenlenmiş fikirlerle birlikte, var olan sorunun çözümü ve yeni yaklaşımların görülmesi</a:t>
            </a:r>
          </a:p>
          <a:p>
            <a:r>
              <a:rPr lang="tr-TR" dirty="0"/>
              <a:t>Grup içinde takım çalışmasının teşvik edilmesi</a:t>
            </a:r>
          </a:p>
          <a:p>
            <a:r>
              <a:rPr lang="tr-TR" dirty="0"/>
              <a:t>Gizli ya da belirsiz olan sorunların farkına varılması gibi yararları vardır.</a:t>
            </a:r>
          </a:p>
          <a:p>
            <a:endParaRPr lang="tr-TR" dirty="0"/>
          </a:p>
        </p:txBody>
      </p:sp>
    </p:spTree>
    <p:extLst>
      <p:ext uri="{BB962C8B-B14F-4D97-AF65-F5344CB8AC3E}">
        <p14:creationId xmlns:p14="http://schemas.microsoft.com/office/powerpoint/2010/main" xmlns="" val="210310893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Grp="1" noChangeArrowheads="1"/>
          </p:cNvSpPr>
          <p:nvPr>
            <p:ph type="title"/>
          </p:nvPr>
        </p:nvSpPr>
        <p:spPr>
          <a:xfrm>
            <a:off x="1066800" y="838200"/>
            <a:ext cx="7239000" cy="457200"/>
          </a:xfrm>
        </p:spPr>
        <p:txBody>
          <a:bodyPr rtlCol="0">
            <a:normAutofit fontScale="90000"/>
          </a:bodyPr>
          <a:lstStyle/>
          <a:p>
            <a:pPr eaLnBrk="1" fontAlgn="auto" hangingPunct="1">
              <a:spcAft>
                <a:spcPts val="0"/>
              </a:spcAft>
              <a:defRPr/>
            </a:pPr>
            <a:r>
              <a:rPr lang="tr-TR" sz="3600" dirty="0" smtClean="0">
                <a:solidFill>
                  <a:schemeClr val="hlink"/>
                </a:solidFill>
              </a:rPr>
              <a:t>AFİNİTE (YAKINLIK) DİYAGRAMI</a:t>
            </a:r>
            <a:endParaRPr lang="tr-TR" sz="3600" dirty="0" smtClean="0"/>
          </a:p>
        </p:txBody>
      </p:sp>
      <p:sp>
        <p:nvSpPr>
          <p:cNvPr id="52227" name="Rectangle 3"/>
          <p:cNvSpPr>
            <a:spLocks noGrp="1" noChangeArrowheads="1"/>
          </p:cNvSpPr>
          <p:nvPr>
            <p:ph idx="1"/>
          </p:nvPr>
        </p:nvSpPr>
        <p:spPr>
          <a:xfrm>
            <a:off x="228600" y="1524000"/>
            <a:ext cx="8915400" cy="5334000"/>
          </a:xfrm>
        </p:spPr>
        <p:txBody>
          <a:bodyPr/>
          <a:lstStyle/>
          <a:p>
            <a:pPr marL="0" indent="0" algn="just" eaLnBrk="1" hangingPunct="1">
              <a:spcBef>
                <a:spcPct val="0"/>
              </a:spcBef>
              <a:buFontTx/>
              <a:buNone/>
            </a:pPr>
            <a:r>
              <a:rPr kumimoji="1" lang="tr-TR" sz="2800" b="1" smtClean="0"/>
              <a:t>UYGULAMA AŞAMALARI</a:t>
            </a:r>
          </a:p>
          <a:p>
            <a:pPr marL="0" indent="0" algn="just" eaLnBrk="1" hangingPunct="1">
              <a:spcBef>
                <a:spcPct val="0"/>
              </a:spcBef>
              <a:buFontTx/>
              <a:buNone/>
            </a:pPr>
            <a:r>
              <a:rPr kumimoji="1" lang="tr-TR" sz="2800" b="1" smtClean="0"/>
              <a:t>1. Üzerinde çalışılan konunun açık olarak belirlenmesi</a:t>
            </a:r>
          </a:p>
          <a:p>
            <a:pPr marL="0" indent="0" algn="just" eaLnBrk="1" hangingPunct="1">
              <a:spcBef>
                <a:spcPct val="0"/>
              </a:spcBef>
              <a:buFontTx/>
              <a:buNone/>
            </a:pPr>
            <a:r>
              <a:rPr kumimoji="1" lang="tr-TR" sz="2800" b="1" smtClean="0"/>
              <a:t>2. Beyin fırtınası uygulamasının yapılması</a:t>
            </a:r>
          </a:p>
          <a:p>
            <a:pPr marL="0" indent="0" algn="just" eaLnBrk="1" hangingPunct="1">
              <a:spcBef>
                <a:spcPct val="0"/>
              </a:spcBef>
              <a:buFontTx/>
              <a:buNone/>
            </a:pPr>
            <a:r>
              <a:rPr kumimoji="1" lang="tr-TR" sz="2800" b="1" smtClean="0"/>
              <a:t>3. Her düşüncenin (3 satır, 7 kelime) kartlar üzerine yazılarak panoya asılması</a:t>
            </a:r>
          </a:p>
          <a:p>
            <a:pPr marL="0" indent="0" algn="just" eaLnBrk="1" hangingPunct="1">
              <a:spcBef>
                <a:spcPct val="0"/>
              </a:spcBef>
              <a:buFontTx/>
              <a:buNone/>
            </a:pPr>
            <a:r>
              <a:rPr kumimoji="1" lang="tr-TR" sz="2800" b="1" smtClean="0"/>
              <a:t>4. Düşüncelerin ilgili gruplar altında toplanması</a:t>
            </a:r>
          </a:p>
          <a:p>
            <a:pPr marL="0" indent="0" algn="just" eaLnBrk="1" hangingPunct="1">
              <a:spcBef>
                <a:spcPct val="0"/>
              </a:spcBef>
              <a:buFontTx/>
              <a:buNone/>
            </a:pPr>
            <a:r>
              <a:rPr kumimoji="1" lang="tr-TR" sz="2800" b="1" smtClean="0"/>
              <a:t>5. Düşünce grupları ile ilgili başlık kartlarının (5-10 adet) ve  gerekirse alt başlıkların oluşturulması</a:t>
            </a:r>
          </a:p>
          <a:p>
            <a:pPr marL="0" indent="0" algn="just" eaLnBrk="1" hangingPunct="1">
              <a:spcBef>
                <a:spcPct val="0"/>
              </a:spcBef>
              <a:buFontTx/>
              <a:buNone/>
            </a:pPr>
            <a:r>
              <a:rPr kumimoji="1" lang="tr-TR" sz="2800" b="1" smtClean="0"/>
              <a:t>6. Başlık, alt başlık ve gruplar için etraflarına çizgi çizilmesi.</a:t>
            </a:r>
          </a:p>
          <a:p>
            <a:pPr marL="0" indent="0" algn="just" eaLnBrk="1" hangingPunct="1">
              <a:spcBef>
                <a:spcPct val="0"/>
              </a:spcBef>
              <a:buFontTx/>
              <a:buNone/>
            </a:pPr>
            <a:r>
              <a:rPr kumimoji="1" lang="tr-TR" sz="2800" b="1" smtClean="0"/>
              <a:t>7. Sonuçların, afinite diyagramı çalışmasına katılmayanlarla gözden geçirilmesi. </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1 İçerik Yer Tutucusu"/>
          <p:cNvSpPr>
            <a:spLocks noGrp="1"/>
          </p:cNvSpPr>
          <p:nvPr>
            <p:ph idx="1"/>
          </p:nvPr>
        </p:nvSpPr>
        <p:spPr/>
        <p:txBody>
          <a:bodyPr/>
          <a:lstStyle/>
          <a:p>
            <a:pPr eaLnBrk="1" hangingPunct="1"/>
            <a:r>
              <a:rPr lang="tr-TR" altLang="tr-TR" dirty="0" smtClean="0"/>
              <a:t>Sağlık hizmetleri sunumunda en çok karşılaşılan yaralanma sebepleri olarak  elde edilen bilgiler bir araya toplanarak </a:t>
            </a:r>
            <a:r>
              <a:rPr lang="tr-TR" altLang="tr-TR" dirty="0" err="1" smtClean="0"/>
              <a:t>afinite</a:t>
            </a:r>
            <a:r>
              <a:rPr lang="tr-TR" altLang="tr-TR" dirty="0" smtClean="0"/>
              <a:t> diyagramı oluşturulabilir. </a:t>
            </a:r>
          </a:p>
        </p:txBody>
      </p:sp>
      <p:sp>
        <p:nvSpPr>
          <p:cNvPr id="3" name="2 Başlık"/>
          <p:cNvSpPr>
            <a:spLocks noGrp="1"/>
          </p:cNvSpPr>
          <p:nvPr>
            <p:ph type="title"/>
          </p:nvPr>
        </p:nvSpPr>
        <p:spPr/>
        <p:txBody>
          <a:bodyPr/>
          <a:lstStyle/>
          <a:p>
            <a:pPr eaLnBrk="1" fontAlgn="auto" hangingPunct="1">
              <a:spcAft>
                <a:spcPts val="0"/>
              </a:spcAft>
              <a:defRPr/>
            </a:pPr>
            <a:r>
              <a:rPr lang="tr-TR" dirty="0" smtClean="0"/>
              <a:t>AFİNİTE DİYAGRAMI</a:t>
            </a:r>
            <a:endParaRPr lang="tr-TR" dirty="0"/>
          </a:p>
        </p:txBody>
      </p:sp>
    </p:spTree>
    <p:extLst>
      <p:ext uri="{BB962C8B-B14F-4D97-AF65-F5344CB8AC3E}">
        <p14:creationId xmlns:p14="http://schemas.microsoft.com/office/powerpoint/2010/main" xmlns="" val="212027014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3211718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41275"/>
            <a:ext cx="9144000" cy="689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731220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Oval 2"/>
          <p:cNvSpPr>
            <a:spLocks noChangeArrowheads="1"/>
          </p:cNvSpPr>
          <p:nvPr/>
        </p:nvSpPr>
        <p:spPr bwMode="auto">
          <a:xfrm>
            <a:off x="2057400" y="0"/>
            <a:ext cx="5029200" cy="1066800"/>
          </a:xfrm>
          <a:prstGeom prst="ellipse">
            <a:avLst/>
          </a:prstGeom>
          <a:solidFill>
            <a:schemeClr val="accent1"/>
          </a:solidFill>
          <a:ln w="9525">
            <a:solidFill>
              <a:schemeClr val="tx1"/>
            </a:solidFill>
            <a:round/>
            <a:headEnd/>
            <a:tailEnd/>
          </a:ln>
        </p:spPr>
        <p:txBody>
          <a:bodyPr wrap="none" anchor="ctr"/>
          <a:lstStyle/>
          <a:p>
            <a:endParaRPr lang="tr-TR"/>
          </a:p>
        </p:txBody>
      </p:sp>
      <p:sp>
        <p:nvSpPr>
          <p:cNvPr id="53251" name="Text Box 3"/>
          <p:cNvSpPr txBox="1">
            <a:spLocks noChangeArrowheads="1"/>
          </p:cNvSpPr>
          <p:nvPr/>
        </p:nvSpPr>
        <p:spPr bwMode="auto">
          <a:xfrm>
            <a:off x="2819400" y="0"/>
            <a:ext cx="3657600" cy="946150"/>
          </a:xfrm>
          <a:prstGeom prst="rect">
            <a:avLst/>
          </a:prstGeom>
          <a:noFill/>
          <a:ln w="9525">
            <a:noFill/>
            <a:miter lim="800000"/>
            <a:headEnd/>
            <a:tailEnd/>
          </a:ln>
        </p:spPr>
        <p:txBody>
          <a:bodyPr>
            <a:spAutoFit/>
          </a:bodyPr>
          <a:lstStyle/>
          <a:p>
            <a:pPr>
              <a:spcBef>
                <a:spcPct val="50000"/>
              </a:spcBef>
              <a:buFont typeface="Wingdings" pitchFamily="2" charset="2"/>
              <a:buNone/>
            </a:pPr>
            <a:r>
              <a:rPr lang="tr-TR" dirty="0">
                <a:solidFill>
                  <a:schemeClr val="bg1"/>
                </a:solidFill>
              </a:rPr>
              <a:t>Başarılı bir eğitim sistemi nasıl olmalıdır?</a:t>
            </a:r>
          </a:p>
        </p:txBody>
      </p:sp>
      <p:sp>
        <p:nvSpPr>
          <p:cNvPr id="53252" name="Text Box 4"/>
          <p:cNvSpPr txBox="1">
            <a:spLocks noChangeArrowheads="1"/>
          </p:cNvSpPr>
          <p:nvPr/>
        </p:nvSpPr>
        <p:spPr bwMode="auto">
          <a:xfrm>
            <a:off x="6400800" y="1447800"/>
            <a:ext cx="2514600" cy="830997"/>
          </a:xfrm>
          <a:prstGeom prst="rect">
            <a:avLst/>
          </a:prstGeom>
          <a:solidFill>
            <a:srgbClr val="66FF33"/>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Yeterli bir alt yapı sağlanmalı</a:t>
            </a:r>
          </a:p>
        </p:txBody>
      </p:sp>
      <p:sp>
        <p:nvSpPr>
          <p:cNvPr id="53253" name="Text Box 5"/>
          <p:cNvSpPr txBox="1">
            <a:spLocks noChangeArrowheads="1"/>
          </p:cNvSpPr>
          <p:nvPr/>
        </p:nvSpPr>
        <p:spPr bwMode="auto">
          <a:xfrm>
            <a:off x="0" y="2286000"/>
            <a:ext cx="2819400" cy="1200329"/>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dirty="0">
                <a:solidFill>
                  <a:schemeClr val="bg1"/>
                </a:solidFill>
              </a:rPr>
              <a:t>Değişik eğitim ve öğretim türleri tanımlanmış olmalı</a:t>
            </a:r>
          </a:p>
        </p:txBody>
      </p:sp>
      <p:sp>
        <p:nvSpPr>
          <p:cNvPr id="53254" name="Text Box 6"/>
          <p:cNvSpPr txBox="1">
            <a:spLocks noChangeArrowheads="1"/>
          </p:cNvSpPr>
          <p:nvPr/>
        </p:nvSpPr>
        <p:spPr bwMode="auto">
          <a:xfrm>
            <a:off x="762000" y="990600"/>
            <a:ext cx="1905000" cy="1200329"/>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dirty="0">
                <a:solidFill>
                  <a:schemeClr val="bg1"/>
                </a:solidFill>
              </a:rPr>
              <a:t>Sınav sistemi tanımlanmış olmalı</a:t>
            </a:r>
          </a:p>
        </p:txBody>
      </p:sp>
      <p:sp>
        <p:nvSpPr>
          <p:cNvPr id="53255" name="Text Box 7"/>
          <p:cNvSpPr txBox="1">
            <a:spLocks noChangeArrowheads="1"/>
          </p:cNvSpPr>
          <p:nvPr/>
        </p:nvSpPr>
        <p:spPr bwMode="auto">
          <a:xfrm>
            <a:off x="2895600" y="4953000"/>
            <a:ext cx="2514600" cy="830997"/>
          </a:xfrm>
          <a:prstGeom prst="rect">
            <a:avLst/>
          </a:prstGeom>
          <a:solidFill>
            <a:srgbClr val="66FF33"/>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Uygun sistem oluşturulmalı</a:t>
            </a:r>
          </a:p>
        </p:txBody>
      </p:sp>
      <p:sp>
        <p:nvSpPr>
          <p:cNvPr id="53256" name="Text Box 8"/>
          <p:cNvSpPr txBox="1">
            <a:spLocks noChangeArrowheads="1"/>
          </p:cNvSpPr>
          <p:nvPr/>
        </p:nvSpPr>
        <p:spPr bwMode="auto">
          <a:xfrm>
            <a:off x="3352800" y="1219200"/>
            <a:ext cx="2514600" cy="1200329"/>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Yeterli sayıda ders kitabı ve donanım sağlanmalı</a:t>
            </a:r>
          </a:p>
        </p:txBody>
      </p:sp>
      <p:sp>
        <p:nvSpPr>
          <p:cNvPr id="53257" name="Text Box 9"/>
          <p:cNvSpPr txBox="1">
            <a:spLocks noChangeArrowheads="1"/>
          </p:cNvSpPr>
          <p:nvPr/>
        </p:nvSpPr>
        <p:spPr bwMode="auto">
          <a:xfrm>
            <a:off x="3048000" y="2743200"/>
            <a:ext cx="2514600" cy="830997"/>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Öğrenci sayısı uygun olmalı</a:t>
            </a:r>
          </a:p>
        </p:txBody>
      </p:sp>
      <p:sp>
        <p:nvSpPr>
          <p:cNvPr id="53258" name="Text Box 10"/>
          <p:cNvSpPr txBox="1">
            <a:spLocks noChangeArrowheads="1"/>
          </p:cNvSpPr>
          <p:nvPr/>
        </p:nvSpPr>
        <p:spPr bwMode="auto">
          <a:xfrm>
            <a:off x="6629400" y="2819400"/>
            <a:ext cx="2514600" cy="1200329"/>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Her düzeyde eğitim sürekliliği sağlanmalı</a:t>
            </a:r>
          </a:p>
        </p:txBody>
      </p:sp>
      <p:sp>
        <p:nvSpPr>
          <p:cNvPr id="53259" name="Text Box 11"/>
          <p:cNvSpPr txBox="1">
            <a:spLocks noChangeArrowheads="1"/>
          </p:cNvSpPr>
          <p:nvPr/>
        </p:nvSpPr>
        <p:spPr bwMode="auto">
          <a:xfrm>
            <a:off x="0" y="3733800"/>
            <a:ext cx="2667000" cy="1200329"/>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dirty="0">
                <a:solidFill>
                  <a:schemeClr val="bg1"/>
                </a:solidFill>
              </a:rPr>
              <a:t>Eğitilmiş </a:t>
            </a:r>
            <a:r>
              <a:rPr lang="tr-TR" sz="2400" dirty="0" err="1">
                <a:solidFill>
                  <a:schemeClr val="bg1"/>
                </a:solidFill>
              </a:rPr>
              <a:t>insangücü</a:t>
            </a:r>
            <a:r>
              <a:rPr lang="tr-TR" sz="2400" dirty="0">
                <a:solidFill>
                  <a:schemeClr val="bg1"/>
                </a:solidFill>
              </a:rPr>
              <a:t> </a:t>
            </a:r>
            <a:r>
              <a:rPr lang="tr-TR" sz="2400" dirty="0" smtClean="0">
                <a:solidFill>
                  <a:schemeClr val="bg1"/>
                </a:solidFill>
              </a:rPr>
              <a:t>gereksinimini sağlanmalı</a:t>
            </a:r>
            <a:endParaRPr lang="tr-TR" sz="2400" dirty="0">
              <a:solidFill>
                <a:schemeClr val="bg1"/>
              </a:solidFill>
            </a:endParaRPr>
          </a:p>
        </p:txBody>
      </p:sp>
      <p:sp>
        <p:nvSpPr>
          <p:cNvPr id="53260" name="Text Box 12"/>
          <p:cNvSpPr txBox="1">
            <a:spLocks noChangeArrowheads="1"/>
          </p:cNvSpPr>
          <p:nvPr/>
        </p:nvSpPr>
        <p:spPr bwMode="auto">
          <a:xfrm>
            <a:off x="2895600" y="3657600"/>
            <a:ext cx="3048000" cy="1200329"/>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Eğitimin gelecek eğilimleri tanımlanmış olmalı</a:t>
            </a:r>
          </a:p>
        </p:txBody>
      </p:sp>
      <p:sp>
        <p:nvSpPr>
          <p:cNvPr id="53261" name="Text Box 13"/>
          <p:cNvSpPr txBox="1">
            <a:spLocks noChangeArrowheads="1"/>
          </p:cNvSpPr>
          <p:nvPr/>
        </p:nvSpPr>
        <p:spPr bwMode="auto">
          <a:xfrm>
            <a:off x="6172200" y="4343400"/>
            <a:ext cx="2971800" cy="1200329"/>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Kontrol mekanizmaları tanımlanmış olmalı</a:t>
            </a:r>
          </a:p>
        </p:txBody>
      </p:sp>
      <p:sp>
        <p:nvSpPr>
          <p:cNvPr id="53262" name="Text Box 14"/>
          <p:cNvSpPr txBox="1">
            <a:spLocks noChangeArrowheads="1"/>
          </p:cNvSpPr>
          <p:nvPr/>
        </p:nvSpPr>
        <p:spPr bwMode="auto">
          <a:xfrm>
            <a:off x="0" y="6035675"/>
            <a:ext cx="3124200" cy="830997"/>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Eğitim programları tanımlanmış olmalı</a:t>
            </a:r>
          </a:p>
        </p:txBody>
      </p:sp>
      <p:sp>
        <p:nvSpPr>
          <p:cNvPr id="53263" name="Text Box 15"/>
          <p:cNvSpPr txBox="1">
            <a:spLocks noChangeArrowheads="1"/>
          </p:cNvSpPr>
          <p:nvPr/>
        </p:nvSpPr>
        <p:spPr bwMode="auto">
          <a:xfrm>
            <a:off x="5715000" y="5853113"/>
            <a:ext cx="1905000" cy="1015663"/>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dirty="0" smtClean="0">
                <a:solidFill>
                  <a:schemeClr val="bg1"/>
                </a:solidFill>
              </a:rPr>
              <a:t>Sınıflar </a:t>
            </a:r>
            <a:endParaRPr lang="tr-TR" sz="2400" dirty="0">
              <a:solidFill>
                <a:schemeClr val="bg1"/>
              </a:solidFill>
            </a:endParaRPr>
          </a:p>
          <a:p>
            <a:pPr>
              <a:spcBef>
                <a:spcPct val="50000"/>
              </a:spcBef>
              <a:buFont typeface="Wingdings" pitchFamily="2" charset="2"/>
              <a:buNone/>
            </a:pPr>
            <a:r>
              <a:rPr lang="tr-TR" sz="2400" dirty="0">
                <a:solidFill>
                  <a:schemeClr val="bg1"/>
                </a:solidFill>
              </a:rPr>
              <a:t>uygun olmalı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500">
                                          <p:stCondLst>
                                            <p:cond delay="0"/>
                                          </p:stCondLst>
                                        </p:cTn>
                                        <p:tgtEl>
                                          <p:spTgt spid="3409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099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Text Box 3"/>
          <p:cNvSpPr txBox="1">
            <a:spLocks noChangeArrowheads="1"/>
          </p:cNvSpPr>
          <p:nvPr/>
        </p:nvSpPr>
        <p:spPr bwMode="auto">
          <a:xfrm>
            <a:off x="2819400" y="0"/>
            <a:ext cx="3657600" cy="946150"/>
          </a:xfrm>
          <a:prstGeom prst="rect">
            <a:avLst/>
          </a:prstGeom>
          <a:solidFill>
            <a:schemeClr val="accent6">
              <a:lumMod val="60000"/>
              <a:lumOff val="40000"/>
            </a:schemeClr>
          </a:solidFill>
          <a:ln w="9525">
            <a:noFill/>
            <a:miter lim="800000"/>
            <a:headEnd/>
            <a:tailEnd/>
          </a:ln>
        </p:spPr>
        <p:txBody>
          <a:bodyPr>
            <a:spAutoFit/>
          </a:bodyPr>
          <a:lstStyle/>
          <a:p>
            <a:pPr>
              <a:spcBef>
                <a:spcPct val="50000"/>
              </a:spcBef>
              <a:buFont typeface="Wingdings" pitchFamily="2" charset="2"/>
              <a:buNone/>
            </a:pPr>
            <a:r>
              <a:rPr lang="tr-TR" dirty="0">
                <a:solidFill>
                  <a:schemeClr val="bg1"/>
                </a:solidFill>
              </a:rPr>
              <a:t>Başarılı bir eğitim sistemi nasıl olmalıdır?</a:t>
            </a:r>
          </a:p>
        </p:txBody>
      </p:sp>
      <p:sp>
        <p:nvSpPr>
          <p:cNvPr id="54276" name="Text Box 4"/>
          <p:cNvSpPr txBox="1">
            <a:spLocks noChangeArrowheads="1"/>
          </p:cNvSpPr>
          <p:nvPr/>
        </p:nvSpPr>
        <p:spPr bwMode="auto">
          <a:xfrm>
            <a:off x="228600" y="1066800"/>
            <a:ext cx="2514600" cy="830997"/>
          </a:xfrm>
          <a:prstGeom prst="rect">
            <a:avLst/>
          </a:prstGeom>
          <a:solidFill>
            <a:srgbClr val="92D050"/>
          </a:solidFill>
          <a:ln w="9525">
            <a:noFill/>
            <a:miter lim="800000"/>
            <a:headEnd/>
            <a:tailEnd/>
          </a:ln>
        </p:spPr>
        <p:txBody>
          <a:bodyPr>
            <a:spAutoFit/>
          </a:bodyPr>
          <a:lstStyle/>
          <a:p>
            <a:pPr>
              <a:spcBef>
                <a:spcPct val="50000"/>
              </a:spcBef>
              <a:buFont typeface="Wingdings" pitchFamily="2" charset="2"/>
              <a:buNone/>
            </a:pPr>
            <a:r>
              <a:rPr lang="tr-TR" sz="2400" dirty="0">
                <a:solidFill>
                  <a:schemeClr val="bg1"/>
                </a:solidFill>
              </a:rPr>
              <a:t>Yeterli bir alt yapı sağlanmalı</a:t>
            </a:r>
          </a:p>
        </p:txBody>
      </p:sp>
      <p:sp>
        <p:nvSpPr>
          <p:cNvPr id="54277" name="Text Box 5"/>
          <p:cNvSpPr txBox="1">
            <a:spLocks noChangeArrowheads="1"/>
          </p:cNvSpPr>
          <p:nvPr/>
        </p:nvSpPr>
        <p:spPr bwMode="auto">
          <a:xfrm>
            <a:off x="3429000" y="2971800"/>
            <a:ext cx="2971800" cy="1200329"/>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Değişik eğitim ve öğretim türleri tanımlanmış olmalı</a:t>
            </a:r>
          </a:p>
        </p:txBody>
      </p:sp>
      <p:sp>
        <p:nvSpPr>
          <p:cNvPr id="54278" name="Text Box 6"/>
          <p:cNvSpPr txBox="1">
            <a:spLocks noChangeArrowheads="1"/>
          </p:cNvSpPr>
          <p:nvPr/>
        </p:nvSpPr>
        <p:spPr bwMode="auto">
          <a:xfrm>
            <a:off x="6781800" y="2895600"/>
            <a:ext cx="1905000" cy="1200329"/>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Sınav sistemi tanımlanmış olmalı</a:t>
            </a:r>
          </a:p>
        </p:txBody>
      </p:sp>
      <p:sp>
        <p:nvSpPr>
          <p:cNvPr id="54279" name="Text Box 7"/>
          <p:cNvSpPr txBox="1">
            <a:spLocks noChangeArrowheads="1"/>
          </p:cNvSpPr>
          <p:nvPr/>
        </p:nvSpPr>
        <p:spPr bwMode="auto">
          <a:xfrm>
            <a:off x="3886200" y="1066800"/>
            <a:ext cx="2514600" cy="830997"/>
          </a:xfrm>
          <a:prstGeom prst="rect">
            <a:avLst/>
          </a:prstGeom>
          <a:solidFill>
            <a:srgbClr val="92D050"/>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Uygun sistem oluşturulmalı</a:t>
            </a:r>
          </a:p>
        </p:txBody>
      </p:sp>
      <p:sp>
        <p:nvSpPr>
          <p:cNvPr id="54280" name="Text Box 8"/>
          <p:cNvSpPr txBox="1">
            <a:spLocks noChangeArrowheads="1"/>
          </p:cNvSpPr>
          <p:nvPr/>
        </p:nvSpPr>
        <p:spPr bwMode="auto">
          <a:xfrm>
            <a:off x="228600" y="2667000"/>
            <a:ext cx="2514600" cy="1200329"/>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Yeterli sayıda ders kitabı ve donanım sağlanmalı</a:t>
            </a:r>
          </a:p>
        </p:txBody>
      </p:sp>
      <p:sp>
        <p:nvSpPr>
          <p:cNvPr id="54281" name="Text Box 9"/>
          <p:cNvSpPr txBox="1">
            <a:spLocks noChangeArrowheads="1"/>
          </p:cNvSpPr>
          <p:nvPr/>
        </p:nvSpPr>
        <p:spPr bwMode="auto">
          <a:xfrm>
            <a:off x="228600" y="5562600"/>
            <a:ext cx="2514600" cy="830997"/>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Öğrenci sayısı uygun olmalı</a:t>
            </a:r>
          </a:p>
        </p:txBody>
      </p:sp>
      <p:sp>
        <p:nvSpPr>
          <p:cNvPr id="54282" name="Text Box 10"/>
          <p:cNvSpPr txBox="1">
            <a:spLocks noChangeArrowheads="1"/>
          </p:cNvSpPr>
          <p:nvPr/>
        </p:nvSpPr>
        <p:spPr bwMode="auto">
          <a:xfrm>
            <a:off x="6781800" y="5670550"/>
            <a:ext cx="2362200" cy="1200329"/>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Her düzeyde eğitim sürekliliği sağlanmalı</a:t>
            </a:r>
          </a:p>
        </p:txBody>
      </p:sp>
      <p:sp>
        <p:nvSpPr>
          <p:cNvPr id="54283" name="Text Box 11"/>
          <p:cNvSpPr txBox="1">
            <a:spLocks noChangeArrowheads="1"/>
          </p:cNvSpPr>
          <p:nvPr/>
        </p:nvSpPr>
        <p:spPr bwMode="auto">
          <a:xfrm>
            <a:off x="6477000" y="4343400"/>
            <a:ext cx="2667000" cy="1200329"/>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Eğitilmiş insangücü gereksinimin sağlanması</a:t>
            </a:r>
          </a:p>
        </p:txBody>
      </p:sp>
      <p:sp>
        <p:nvSpPr>
          <p:cNvPr id="54284" name="Text Box 12"/>
          <p:cNvSpPr txBox="1">
            <a:spLocks noChangeArrowheads="1"/>
          </p:cNvSpPr>
          <p:nvPr/>
        </p:nvSpPr>
        <p:spPr bwMode="auto">
          <a:xfrm>
            <a:off x="3352800" y="4343400"/>
            <a:ext cx="3048000" cy="1200329"/>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Eğitimin gelecek eğilimleri tanımlanmış olmalı</a:t>
            </a:r>
          </a:p>
        </p:txBody>
      </p:sp>
      <p:sp>
        <p:nvSpPr>
          <p:cNvPr id="54285" name="Text Box 13"/>
          <p:cNvSpPr txBox="1">
            <a:spLocks noChangeArrowheads="1"/>
          </p:cNvSpPr>
          <p:nvPr/>
        </p:nvSpPr>
        <p:spPr bwMode="auto">
          <a:xfrm>
            <a:off x="6553200" y="1524000"/>
            <a:ext cx="2590800" cy="1200329"/>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dirty="0">
                <a:solidFill>
                  <a:schemeClr val="bg1"/>
                </a:solidFill>
              </a:rPr>
              <a:t>Kontrol mekanizmaları tanımlanmış olmalı</a:t>
            </a:r>
          </a:p>
        </p:txBody>
      </p:sp>
      <p:sp>
        <p:nvSpPr>
          <p:cNvPr id="54286" name="Text Box 14"/>
          <p:cNvSpPr txBox="1">
            <a:spLocks noChangeArrowheads="1"/>
          </p:cNvSpPr>
          <p:nvPr/>
        </p:nvSpPr>
        <p:spPr bwMode="auto">
          <a:xfrm>
            <a:off x="3352800" y="1981200"/>
            <a:ext cx="3048000" cy="830997"/>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Eğitim programları tanımlanmış olmalı</a:t>
            </a:r>
          </a:p>
        </p:txBody>
      </p:sp>
      <p:sp>
        <p:nvSpPr>
          <p:cNvPr id="54287" name="Text Box 15"/>
          <p:cNvSpPr txBox="1">
            <a:spLocks noChangeArrowheads="1"/>
          </p:cNvSpPr>
          <p:nvPr/>
        </p:nvSpPr>
        <p:spPr bwMode="auto">
          <a:xfrm>
            <a:off x="228600" y="4191000"/>
            <a:ext cx="1905000" cy="1015663"/>
          </a:xfrm>
          <a:prstGeom prst="rect">
            <a:avLst/>
          </a:prstGeom>
          <a:solidFill>
            <a:schemeClr val="accent1"/>
          </a:solidFill>
          <a:ln w="9525">
            <a:noFill/>
            <a:miter lim="800000"/>
            <a:headEnd/>
            <a:tailEnd/>
          </a:ln>
        </p:spPr>
        <p:txBody>
          <a:bodyPr>
            <a:spAutoFit/>
          </a:bodyPr>
          <a:lstStyle/>
          <a:p>
            <a:pPr>
              <a:spcBef>
                <a:spcPct val="50000"/>
              </a:spcBef>
              <a:buFont typeface="Wingdings" pitchFamily="2" charset="2"/>
              <a:buNone/>
            </a:pPr>
            <a:r>
              <a:rPr lang="tr-TR" sz="2400">
                <a:solidFill>
                  <a:schemeClr val="bg1"/>
                </a:solidFill>
              </a:rPr>
              <a:t>Dersaneler </a:t>
            </a:r>
          </a:p>
          <a:p>
            <a:pPr>
              <a:spcBef>
                <a:spcPct val="50000"/>
              </a:spcBef>
              <a:buFont typeface="Wingdings" pitchFamily="2" charset="2"/>
              <a:buNone/>
            </a:pPr>
            <a:r>
              <a:rPr lang="tr-TR" sz="2400">
                <a:solidFill>
                  <a:schemeClr val="bg1"/>
                </a:solidFill>
              </a:rPr>
              <a:t>uygun olmalı</a:t>
            </a:r>
          </a:p>
        </p:txBody>
      </p:sp>
      <p:graphicFrame>
        <p:nvGraphicFramePr>
          <p:cNvPr id="342069" name="Group 53"/>
          <p:cNvGraphicFramePr>
            <a:graphicFrameLocks noGrp="1"/>
          </p:cNvGraphicFramePr>
          <p:nvPr>
            <p:extLst>
              <p:ext uri="{D42A27DB-BD31-4B8C-83A1-F6EECF244321}">
                <p14:modId xmlns:p14="http://schemas.microsoft.com/office/powerpoint/2010/main" xmlns="" val="2454326321"/>
              </p:ext>
            </p:extLst>
          </p:nvPr>
        </p:nvGraphicFramePr>
        <p:xfrm>
          <a:off x="152400" y="2590800"/>
          <a:ext cx="2667000" cy="1295400"/>
        </p:xfrm>
        <a:graphic>
          <a:graphicData uri="http://schemas.openxmlformats.org/drawingml/2006/table">
            <a:tbl>
              <a:tblPr/>
              <a:tblGrid>
                <a:gridCol w="2667000"/>
              </a:tblGrid>
              <a:tr h="12954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endParaRPr kumimoji="0" lang="tr-TR" sz="2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342215" name="Group 199"/>
          <p:cNvGraphicFramePr>
            <a:graphicFrameLocks noGrp="1"/>
          </p:cNvGraphicFramePr>
          <p:nvPr>
            <p:extLst>
              <p:ext uri="{D42A27DB-BD31-4B8C-83A1-F6EECF244321}">
                <p14:modId xmlns:p14="http://schemas.microsoft.com/office/powerpoint/2010/main" xmlns="" val="207485448"/>
              </p:ext>
            </p:extLst>
          </p:nvPr>
        </p:nvGraphicFramePr>
        <p:xfrm>
          <a:off x="152400" y="4114800"/>
          <a:ext cx="2133600" cy="1219200"/>
        </p:xfrm>
        <a:graphic>
          <a:graphicData uri="http://schemas.openxmlformats.org/drawingml/2006/table">
            <a:tbl>
              <a:tblPr/>
              <a:tblGrid>
                <a:gridCol w="2133600"/>
              </a:tblGrid>
              <a:tr h="12192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endParaRPr kumimoji="0" lang="tr-TR" sz="2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342096" name="Group 80"/>
          <p:cNvGraphicFramePr>
            <a:graphicFrameLocks noGrp="1"/>
          </p:cNvGraphicFramePr>
          <p:nvPr>
            <p:extLst>
              <p:ext uri="{D42A27DB-BD31-4B8C-83A1-F6EECF244321}">
                <p14:modId xmlns:p14="http://schemas.microsoft.com/office/powerpoint/2010/main" xmlns="" val="564590646"/>
              </p:ext>
            </p:extLst>
          </p:nvPr>
        </p:nvGraphicFramePr>
        <p:xfrm>
          <a:off x="152400" y="5486400"/>
          <a:ext cx="2667000" cy="1066800"/>
        </p:xfrm>
        <a:graphic>
          <a:graphicData uri="http://schemas.openxmlformats.org/drawingml/2006/table">
            <a:tbl>
              <a:tblPr/>
              <a:tblGrid>
                <a:gridCol w="2667000"/>
              </a:tblGrid>
              <a:tr h="10668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endParaRPr kumimoji="0" lang="tr-TR" sz="2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342117" name="Group 101"/>
          <p:cNvGraphicFramePr>
            <a:graphicFrameLocks noGrp="1"/>
          </p:cNvGraphicFramePr>
          <p:nvPr>
            <p:extLst>
              <p:ext uri="{D42A27DB-BD31-4B8C-83A1-F6EECF244321}">
                <p14:modId xmlns:p14="http://schemas.microsoft.com/office/powerpoint/2010/main" xmlns="" val="2233871542"/>
              </p:ext>
            </p:extLst>
          </p:nvPr>
        </p:nvGraphicFramePr>
        <p:xfrm>
          <a:off x="3352800" y="4267200"/>
          <a:ext cx="3048000" cy="1295400"/>
        </p:xfrm>
        <a:graphic>
          <a:graphicData uri="http://schemas.openxmlformats.org/drawingml/2006/table">
            <a:tbl>
              <a:tblPr/>
              <a:tblGrid>
                <a:gridCol w="3048000"/>
              </a:tblGrid>
              <a:tr h="12954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endParaRPr kumimoji="0" lang="tr-TR" sz="2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342155" name="Group 139"/>
          <p:cNvGraphicFramePr>
            <a:graphicFrameLocks noGrp="1"/>
          </p:cNvGraphicFramePr>
          <p:nvPr>
            <p:extLst>
              <p:ext uri="{D42A27DB-BD31-4B8C-83A1-F6EECF244321}">
                <p14:modId xmlns:p14="http://schemas.microsoft.com/office/powerpoint/2010/main" xmlns="" val="2347192459"/>
              </p:ext>
            </p:extLst>
          </p:nvPr>
        </p:nvGraphicFramePr>
        <p:xfrm>
          <a:off x="3352800" y="1905000"/>
          <a:ext cx="3048000" cy="914400"/>
        </p:xfrm>
        <a:graphic>
          <a:graphicData uri="http://schemas.openxmlformats.org/drawingml/2006/table">
            <a:tbl>
              <a:tblPr/>
              <a:tblGrid>
                <a:gridCol w="3048000"/>
              </a:tblGrid>
              <a:tr h="9144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endParaRPr kumimoji="0" lang="tr-TR" sz="2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342166" name="Group 150"/>
          <p:cNvGraphicFramePr>
            <a:graphicFrameLocks noGrp="1"/>
          </p:cNvGraphicFramePr>
          <p:nvPr>
            <p:extLst>
              <p:ext uri="{D42A27DB-BD31-4B8C-83A1-F6EECF244321}">
                <p14:modId xmlns:p14="http://schemas.microsoft.com/office/powerpoint/2010/main" xmlns="" val="3286968130"/>
              </p:ext>
            </p:extLst>
          </p:nvPr>
        </p:nvGraphicFramePr>
        <p:xfrm>
          <a:off x="3352800" y="2895600"/>
          <a:ext cx="3124200" cy="1295400"/>
        </p:xfrm>
        <a:graphic>
          <a:graphicData uri="http://schemas.openxmlformats.org/drawingml/2006/table">
            <a:tbl>
              <a:tblPr/>
              <a:tblGrid>
                <a:gridCol w="3124200"/>
              </a:tblGrid>
              <a:tr h="12954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endParaRPr kumimoji="0" lang="tr-TR" sz="2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a:xfrm>
            <a:off x="323528" y="1772816"/>
            <a:ext cx="8229600" cy="1143000"/>
          </a:xfrm>
        </p:spPr>
        <p:txBody>
          <a:bodyPr/>
          <a:lstStyle/>
          <a:p>
            <a:r>
              <a:rPr lang="tr-TR" dirty="0" smtClean="0"/>
              <a:t>ISO 9000 Prosedürlerinin hayata geçirilememesi ile ilgili bir </a:t>
            </a:r>
            <a:r>
              <a:rPr lang="tr-TR" dirty="0" err="1" smtClean="0"/>
              <a:t>afinite</a:t>
            </a:r>
            <a:r>
              <a:rPr lang="tr-TR" dirty="0" smtClean="0"/>
              <a:t> diyagramı</a:t>
            </a:r>
            <a:endParaRPr lang="tr-TR" dirty="0"/>
          </a:p>
        </p:txBody>
      </p:sp>
    </p:spTree>
    <p:extLst>
      <p:ext uri="{BB962C8B-B14F-4D97-AF65-F5344CB8AC3E}">
        <p14:creationId xmlns:p14="http://schemas.microsoft.com/office/powerpoint/2010/main" xmlns="" val="104877721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539552" y="-15019"/>
            <a:ext cx="8064896" cy="8063746"/>
          </a:xfrm>
          <a:prstGeom prst="rect">
            <a:avLst/>
          </a:prstGeom>
        </p:spPr>
        <p:txBody>
          <a:bodyPr wrap="square">
            <a:spAutoFit/>
          </a:bodyPr>
          <a:lstStyle/>
          <a:p>
            <a:pPr eaLnBrk="0" hangingPunct="0"/>
            <a:r>
              <a:rPr lang="tr-TR" sz="1400" dirty="0" smtClean="0"/>
              <a:t>Verilen </a:t>
            </a:r>
            <a:r>
              <a:rPr lang="tr-TR" sz="1400" dirty="0"/>
              <a:t>eğitimler yetersiz kaldı</a:t>
            </a:r>
          </a:p>
          <a:p>
            <a:pPr eaLnBrk="0" hangingPunct="0"/>
            <a:r>
              <a:rPr lang="tr-TR" sz="1400" dirty="0" smtClean="0"/>
              <a:t>Prosedürlerin </a:t>
            </a:r>
            <a:r>
              <a:rPr lang="tr-TR" sz="1400" dirty="0"/>
              <a:t>ne işe yaradığı    bilinmiyor</a:t>
            </a:r>
          </a:p>
          <a:p>
            <a:pPr eaLnBrk="0" hangingPunct="0"/>
            <a:r>
              <a:rPr lang="tr-TR" sz="1400" dirty="0" smtClean="0"/>
              <a:t>ISO </a:t>
            </a:r>
            <a:r>
              <a:rPr lang="tr-TR" sz="1400" dirty="0"/>
              <a:t>9000 anlaşılamadı</a:t>
            </a:r>
          </a:p>
          <a:p>
            <a:pPr eaLnBrk="0" hangingPunct="0"/>
            <a:r>
              <a:rPr lang="tr-TR" sz="1400" dirty="0"/>
              <a:t> </a:t>
            </a:r>
            <a:r>
              <a:rPr lang="tr-TR" sz="1400" dirty="0" smtClean="0"/>
              <a:t>Ödül </a:t>
            </a:r>
            <a:r>
              <a:rPr lang="tr-TR" sz="1400" dirty="0"/>
              <a:t>mekanizması yok</a:t>
            </a:r>
          </a:p>
          <a:p>
            <a:pPr eaLnBrk="0" hangingPunct="0"/>
            <a:r>
              <a:rPr lang="tr-TR" sz="1400" dirty="0" smtClean="0"/>
              <a:t>işleri </a:t>
            </a:r>
            <a:r>
              <a:rPr lang="tr-TR" sz="1400" dirty="0"/>
              <a:t>kolaylaştıracağına olan inanç </a:t>
            </a:r>
            <a:r>
              <a:rPr lang="tr-TR" sz="1400" dirty="0" smtClean="0"/>
              <a:t>eksik</a:t>
            </a:r>
          </a:p>
          <a:p>
            <a:pPr eaLnBrk="0" hangingPunct="0"/>
            <a:r>
              <a:rPr lang="tr-TR" sz="1400" dirty="0"/>
              <a:t>Prosedürleri hazırlayanlara gereken önem verilmiyor</a:t>
            </a:r>
          </a:p>
          <a:p>
            <a:pPr eaLnBrk="0" hangingPunct="0"/>
            <a:r>
              <a:rPr lang="tr-TR" sz="1400" dirty="0" smtClean="0"/>
              <a:t>Kalite </a:t>
            </a:r>
            <a:r>
              <a:rPr lang="tr-TR" sz="1400" dirty="0"/>
              <a:t>biriminin işleri yanlış algılandı</a:t>
            </a:r>
          </a:p>
          <a:p>
            <a:pPr eaLnBrk="0" hangingPunct="0"/>
            <a:r>
              <a:rPr lang="tr-TR" sz="1400" dirty="0" smtClean="0"/>
              <a:t>Kalite </a:t>
            </a:r>
            <a:r>
              <a:rPr lang="tr-TR" sz="1400" dirty="0"/>
              <a:t>birimi çalışanları diğer çalışanlarla yeterince iyi diyalog içinde </a:t>
            </a:r>
            <a:r>
              <a:rPr lang="tr-TR" sz="1400" dirty="0" smtClean="0"/>
              <a:t>değil</a:t>
            </a:r>
          </a:p>
          <a:p>
            <a:pPr eaLnBrk="0" hangingPunct="0"/>
            <a:r>
              <a:rPr lang="tr-TR" sz="1400" dirty="0"/>
              <a:t>Ciddiye alınmıyor</a:t>
            </a:r>
          </a:p>
          <a:p>
            <a:pPr eaLnBrk="0" hangingPunct="0"/>
            <a:r>
              <a:rPr lang="tr-TR" sz="1400" dirty="0"/>
              <a:t>Önceden gerekli eğitimler verilmedi</a:t>
            </a:r>
          </a:p>
          <a:p>
            <a:pPr eaLnBrk="0" hangingPunct="0"/>
            <a:r>
              <a:rPr lang="tr-TR" sz="1400" dirty="0" smtClean="0"/>
              <a:t>Prosedürler </a:t>
            </a:r>
            <a:r>
              <a:rPr lang="tr-TR" sz="1400" dirty="0"/>
              <a:t>çok kapsamlı</a:t>
            </a:r>
          </a:p>
          <a:p>
            <a:pPr eaLnBrk="0" hangingPunct="0"/>
            <a:r>
              <a:rPr lang="tr-TR" sz="1400" dirty="0" smtClean="0"/>
              <a:t>İç </a:t>
            </a:r>
            <a:r>
              <a:rPr lang="tr-TR" sz="1400" dirty="0"/>
              <a:t>denetim eksik</a:t>
            </a:r>
          </a:p>
          <a:p>
            <a:pPr eaLnBrk="0" hangingPunct="0"/>
            <a:r>
              <a:rPr lang="tr-TR" sz="1400" dirty="0" smtClean="0"/>
              <a:t>Prosedürler </a:t>
            </a:r>
            <a:r>
              <a:rPr lang="tr-TR" sz="1400" dirty="0"/>
              <a:t>ilgili birimlerde anlatılmadan dosyalanıyor </a:t>
            </a:r>
            <a:endParaRPr lang="tr-TR" sz="1400" dirty="0" smtClean="0"/>
          </a:p>
          <a:p>
            <a:pPr eaLnBrk="0" hangingPunct="0"/>
            <a:r>
              <a:rPr lang="tr-TR" sz="1400" dirty="0"/>
              <a:t>Yönetim konuya ilgisiz</a:t>
            </a:r>
          </a:p>
          <a:p>
            <a:pPr eaLnBrk="0" hangingPunct="0"/>
            <a:r>
              <a:rPr lang="tr-TR" sz="1400" dirty="0"/>
              <a:t>Kalite çalışmaları ek bir iş olarak görüldü</a:t>
            </a:r>
          </a:p>
          <a:p>
            <a:pPr eaLnBrk="0" hangingPunct="0"/>
            <a:r>
              <a:rPr lang="tr-TR" sz="1400" dirty="0" smtClean="0"/>
              <a:t>Yönetimin </a:t>
            </a:r>
            <a:r>
              <a:rPr lang="tr-TR" sz="1400" dirty="0"/>
              <a:t>kendisi </a:t>
            </a:r>
            <a:r>
              <a:rPr lang="tr-TR" sz="1400" dirty="0" smtClean="0"/>
              <a:t>prosedürlere uymuyor</a:t>
            </a:r>
            <a:endParaRPr lang="tr-TR" sz="1400" dirty="0"/>
          </a:p>
          <a:p>
            <a:pPr eaLnBrk="0" hangingPunct="0"/>
            <a:r>
              <a:rPr lang="tr-TR" sz="1400" dirty="0"/>
              <a:t>Üst yönetimin desteği </a:t>
            </a:r>
            <a:r>
              <a:rPr lang="tr-TR" sz="1400" dirty="0" smtClean="0"/>
              <a:t>yetersiz</a:t>
            </a:r>
          </a:p>
          <a:p>
            <a:pPr eaLnBrk="0" hangingPunct="0"/>
            <a:r>
              <a:rPr lang="tr-TR" sz="1400" dirty="0"/>
              <a:t>Eğitimden herkes eşit oranda  faydalanamadı</a:t>
            </a:r>
          </a:p>
          <a:p>
            <a:pPr eaLnBrk="0" hangingPunct="0"/>
            <a:r>
              <a:rPr lang="tr-TR" sz="1400" dirty="0" smtClean="0"/>
              <a:t>Prosedürler </a:t>
            </a:r>
            <a:r>
              <a:rPr lang="tr-TR" sz="1400" dirty="0"/>
              <a:t>yeterince açık yazılmıyor</a:t>
            </a:r>
          </a:p>
          <a:p>
            <a:pPr eaLnBrk="0" hangingPunct="0"/>
            <a:r>
              <a:rPr lang="tr-TR" sz="1400" dirty="0"/>
              <a:t>İşe uygun prosedürler yazılmadı</a:t>
            </a:r>
          </a:p>
          <a:p>
            <a:pPr eaLnBrk="0" hangingPunct="0"/>
            <a:r>
              <a:rPr lang="tr-TR" sz="1400" dirty="0" smtClean="0"/>
              <a:t>Prosedürler </a:t>
            </a:r>
            <a:r>
              <a:rPr lang="tr-TR" sz="1400" dirty="0"/>
              <a:t>direkt olarak çalışanların katkılarıyla </a:t>
            </a:r>
            <a:r>
              <a:rPr lang="tr-TR" sz="1400" dirty="0" smtClean="0"/>
              <a:t>hazırlanmadı</a:t>
            </a:r>
          </a:p>
          <a:p>
            <a:pPr eaLnBrk="0" hangingPunct="0"/>
            <a:r>
              <a:rPr lang="tr-TR" sz="1400" dirty="0" smtClean="0"/>
              <a:t>Motivasyon </a:t>
            </a:r>
            <a:r>
              <a:rPr lang="tr-TR" sz="1400" dirty="0"/>
              <a:t>eksik</a:t>
            </a:r>
          </a:p>
          <a:p>
            <a:pPr eaLnBrk="0" hangingPunct="0"/>
            <a:r>
              <a:rPr lang="tr-TR" sz="1400" dirty="0"/>
              <a:t>Hayata geçmeyen prosedürler için yaptırım yok</a:t>
            </a:r>
          </a:p>
          <a:p>
            <a:pPr eaLnBrk="0" hangingPunct="0"/>
            <a:r>
              <a:rPr lang="tr-TR" sz="1400" dirty="0" smtClean="0"/>
              <a:t>Düşük </a:t>
            </a:r>
            <a:r>
              <a:rPr lang="tr-TR" sz="1400" dirty="0"/>
              <a:t>ücretler</a:t>
            </a:r>
          </a:p>
          <a:p>
            <a:pPr eaLnBrk="0" hangingPunct="0"/>
            <a:r>
              <a:rPr lang="tr-TR" sz="1400" dirty="0"/>
              <a:t>İş yükü fazla</a:t>
            </a:r>
          </a:p>
          <a:p>
            <a:pPr eaLnBrk="0" hangingPunct="0"/>
            <a:endParaRPr lang="tr-TR" sz="1400" dirty="0"/>
          </a:p>
          <a:p>
            <a:pPr eaLnBrk="0" hangingPunct="0"/>
            <a:endParaRPr lang="tr-TR" sz="1400" dirty="0"/>
          </a:p>
          <a:p>
            <a:pPr eaLnBrk="0" hangingPunct="0"/>
            <a:endParaRPr lang="tr-TR" sz="1400" dirty="0"/>
          </a:p>
          <a:p>
            <a:pPr eaLnBrk="0" hangingPunct="0"/>
            <a:endParaRPr lang="tr-TR" sz="1400" dirty="0"/>
          </a:p>
          <a:p>
            <a:pPr eaLnBrk="0" hangingPunct="0"/>
            <a:endParaRPr lang="tr-TR" sz="1400" dirty="0"/>
          </a:p>
        </p:txBody>
      </p:sp>
    </p:spTree>
    <p:extLst>
      <p:ext uri="{BB962C8B-B14F-4D97-AF65-F5344CB8AC3E}">
        <p14:creationId xmlns:p14="http://schemas.microsoft.com/office/powerpoint/2010/main" xmlns="" val="32056031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85800" y="0"/>
            <a:ext cx="7772400" cy="1143000"/>
          </a:xfrm>
        </p:spPr>
        <p:txBody>
          <a:bodyPr/>
          <a:lstStyle/>
          <a:p>
            <a:pPr eaLnBrk="1" hangingPunct="1"/>
            <a:r>
              <a:rPr lang="en-AU" sz="4000" b="1" smtClean="0">
                <a:solidFill>
                  <a:schemeClr val="hlink"/>
                </a:solidFill>
              </a:rPr>
              <a:t>BEYİN FIRTINASI</a:t>
            </a:r>
            <a:endParaRPr lang="tr-TR" sz="4000" b="1" smtClean="0"/>
          </a:p>
        </p:txBody>
      </p:sp>
      <p:sp>
        <p:nvSpPr>
          <p:cNvPr id="17411" name="Rectangle 3"/>
          <p:cNvSpPr>
            <a:spLocks noGrp="1" noChangeArrowheads="1"/>
          </p:cNvSpPr>
          <p:nvPr>
            <p:ph idx="1"/>
          </p:nvPr>
        </p:nvSpPr>
        <p:spPr>
          <a:xfrm>
            <a:off x="0" y="914400"/>
            <a:ext cx="8458200" cy="228600"/>
          </a:xfrm>
        </p:spPr>
        <p:txBody>
          <a:bodyPr/>
          <a:lstStyle/>
          <a:p>
            <a:pPr marL="0" indent="0" eaLnBrk="1" hangingPunct="1">
              <a:spcBef>
                <a:spcPct val="0"/>
              </a:spcBef>
              <a:buFontTx/>
              <a:buNone/>
            </a:pPr>
            <a:r>
              <a:rPr kumimoji="1" lang="tr-TR" sz="2400" dirty="0" smtClean="0">
                <a:solidFill>
                  <a:schemeClr val="hlink"/>
                </a:solidFill>
              </a:rPr>
              <a:t>	AMACI:</a:t>
            </a:r>
            <a:r>
              <a:rPr kumimoji="1" lang="tr-TR" sz="2400" dirty="0" smtClean="0"/>
              <a:t> Herhangi bir konuda çok sayıda düşünce üretmek veya çözüm önerilerini kısa zamanda ortaya çıkarmaktır.</a:t>
            </a:r>
          </a:p>
          <a:p>
            <a:pPr marL="0" indent="0" eaLnBrk="1" hangingPunct="1">
              <a:spcBef>
                <a:spcPct val="0"/>
              </a:spcBef>
              <a:buFontTx/>
              <a:buNone/>
            </a:pPr>
            <a:endParaRPr kumimoji="1" lang="tr-TR" sz="2400" dirty="0" smtClean="0"/>
          </a:p>
          <a:p>
            <a:pPr marL="0" indent="0" eaLnBrk="1" hangingPunct="1">
              <a:spcBef>
                <a:spcPct val="0"/>
              </a:spcBef>
              <a:buFontTx/>
              <a:buNone/>
            </a:pPr>
            <a:r>
              <a:rPr kumimoji="1" lang="tr-TR" sz="2400" dirty="0" smtClean="0">
                <a:solidFill>
                  <a:schemeClr val="hlink"/>
                </a:solidFill>
              </a:rPr>
              <a:t>	TEMEL AYIRICI ÖZELLİĞİ:</a:t>
            </a:r>
            <a:r>
              <a:rPr kumimoji="1" lang="tr-TR" sz="2400" dirty="0" smtClean="0"/>
              <a:t> Sorgulamaya, yargılamaya ve değerlemeye hiç yer vermemesidir.</a:t>
            </a:r>
          </a:p>
          <a:p>
            <a:pPr marL="0" indent="0" eaLnBrk="1" hangingPunct="1">
              <a:spcBef>
                <a:spcPct val="0"/>
              </a:spcBef>
              <a:buFontTx/>
              <a:buNone/>
            </a:pPr>
            <a:r>
              <a:rPr kumimoji="1" lang="tr-TR" sz="2400" dirty="0" smtClean="0"/>
              <a:t>Fikirlerin kalitesi değil, sayısı önemlidir.</a:t>
            </a:r>
          </a:p>
          <a:p>
            <a:pPr marL="0" indent="0" eaLnBrk="1" hangingPunct="1">
              <a:spcBef>
                <a:spcPct val="0"/>
              </a:spcBef>
              <a:buFontTx/>
              <a:buNone/>
            </a:pPr>
            <a:endParaRPr kumimoji="1" lang="tr-TR" sz="2400" dirty="0" smtClean="0"/>
          </a:p>
          <a:p>
            <a:pPr marL="0" indent="0" algn="ctr" eaLnBrk="1" hangingPunct="1">
              <a:spcBef>
                <a:spcPct val="0"/>
              </a:spcBef>
              <a:buFontTx/>
              <a:buNone/>
            </a:pPr>
            <a:r>
              <a:rPr kumimoji="1" lang="tr-TR" sz="2400" dirty="0" smtClean="0"/>
              <a:t>BF katılanlar 5 ile 20 kişi arasında değişebilir. </a:t>
            </a:r>
          </a:p>
          <a:p>
            <a:pPr marL="0" indent="0" algn="ctr" eaLnBrk="1" hangingPunct="1">
              <a:spcBef>
                <a:spcPct val="0"/>
              </a:spcBef>
              <a:buFontTx/>
              <a:buNone/>
            </a:pPr>
            <a:r>
              <a:rPr kumimoji="1" lang="tr-TR" sz="2400" dirty="0" smtClean="0"/>
              <a:t>İdeal grup sayısı 12’dir.</a:t>
            </a:r>
          </a:p>
          <a:p>
            <a:pPr marL="0" indent="0" algn="ctr" eaLnBrk="1" hangingPunct="1">
              <a:spcBef>
                <a:spcPct val="0"/>
              </a:spcBef>
              <a:buFontTx/>
              <a:buNone/>
            </a:pPr>
            <a:endParaRPr kumimoji="1" lang="tr-TR" sz="2400" dirty="0" smtClean="0"/>
          </a:p>
          <a:p>
            <a:pPr marL="0" indent="0" algn="ctr" eaLnBrk="1" hangingPunct="1">
              <a:spcBef>
                <a:spcPct val="0"/>
              </a:spcBef>
              <a:buFontTx/>
              <a:buNone/>
            </a:pPr>
            <a:r>
              <a:rPr kumimoji="1" lang="tr-TR" sz="2400" dirty="0" smtClean="0"/>
              <a:t>BF, düzenli veya düzensiz olmak üzere iki şekilde uygulanabilir.</a:t>
            </a:r>
          </a:p>
          <a:p>
            <a:pPr marL="0" indent="0" algn="ctr" eaLnBrk="1" hangingPunct="1">
              <a:spcBef>
                <a:spcPct val="0"/>
              </a:spcBef>
              <a:buFontTx/>
              <a:buNone/>
            </a:pPr>
            <a:endParaRPr kumimoji="1" lang="tr-TR" sz="2400" dirty="0" smtClean="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ChangeArrowheads="1"/>
          </p:cNvSpPr>
          <p:nvPr/>
        </p:nvSpPr>
        <p:spPr bwMode="auto">
          <a:xfrm>
            <a:off x="6096000" y="800100"/>
            <a:ext cx="2438400" cy="271780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lstStyle/>
          <a:p>
            <a:pPr algn="ctr" eaLnBrk="0" hangingPunct="0"/>
            <a:endParaRPr lang="tr-TR" sz="1200" dirty="0">
              <a:latin typeface="Times New Roman" pitchFamily="18" charset="0"/>
            </a:endParaRPr>
          </a:p>
          <a:p>
            <a:pPr algn="ctr" eaLnBrk="0" hangingPunct="0"/>
            <a:r>
              <a:rPr lang="tr-TR" sz="1200" b="1" dirty="0"/>
              <a:t>Mekanizma Eksikliği</a:t>
            </a:r>
          </a:p>
          <a:p>
            <a:pPr algn="ctr" eaLnBrk="0" hangingPunct="0"/>
            <a:endParaRPr lang="tr-TR" sz="1200" b="1" dirty="0"/>
          </a:p>
          <a:p>
            <a:pPr algn="ctr" eaLnBrk="0" hangingPunct="0"/>
            <a:r>
              <a:rPr lang="tr-TR" sz="1200" dirty="0"/>
              <a:t>İç denetim eksik</a:t>
            </a:r>
          </a:p>
          <a:p>
            <a:pPr algn="ctr" eaLnBrk="0" hangingPunct="0"/>
            <a:r>
              <a:rPr lang="tr-TR" sz="1200" dirty="0" smtClean="0"/>
              <a:t>Hayata </a:t>
            </a:r>
            <a:r>
              <a:rPr lang="tr-TR" sz="1200" dirty="0"/>
              <a:t>geçmeyen prosedürler için yaptırım yok</a:t>
            </a:r>
          </a:p>
          <a:p>
            <a:pPr algn="ctr" eaLnBrk="0" hangingPunct="0"/>
            <a:r>
              <a:rPr lang="tr-TR" sz="1200" dirty="0" smtClean="0"/>
              <a:t>Prosedürler </a:t>
            </a:r>
            <a:r>
              <a:rPr lang="tr-TR" sz="1200" dirty="0"/>
              <a:t>ilgili birimlerde anlatılmadan dosyalanıyor</a:t>
            </a:r>
            <a:r>
              <a:rPr lang="tr-TR" sz="1200" dirty="0">
                <a:latin typeface="Times New Roman" pitchFamily="18" charset="0"/>
              </a:rPr>
              <a:t> </a:t>
            </a:r>
          </a:p>
        </p:txBody>
      </p:sp>
      <p:sp>
        <p:nvSpPr>
          <p:cNvPr id="142340" name="Rectangle 4"/>
          <p:cNvSpPr>
            <a:spLocks noChangeArrowheads="1"/>
          </p:cNvSpPr>
          <p:nvPr/>
        </p:nvSpPr>
        <p:spPr bwMode="auto">
          <a:xfrm>
            <a:off x="395288" y="4041775"/>
            <a:ext cx="2709862" cy="266700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lstStyle/>
          <a:p>
            <a:pPr algn="ctr" eaLnBrk="0" hangingPunct="0"/>
            <a:endParaRPr lang="tr-TR" sz="1200" dirty="0">
              <a:latin typeface="Times New Roman" pitchFamily="18" charset="0"/>
            </a:endParaRPr>
          </a:p>
          <a:p>
            <a:pPr algn="ctr" eaLnBrk="0" hangingPunct="0"/>
            <a:r>
              <a:rPr lang="tr-TR" sz="1200" b="1" dirty="0"/>
              <a:t>Yönetimin </a:t>
            </a:r>
            <a:r>
              <a:rPr lang="tr-TR" sz="1200" b="1" dirty="0" smtClean="0"/>
              <a:t>İnanmaması</a:t>
            </a:r>
            <a:endParaRPr lang="tr-TR" sz="1200" b="1" dirty="0"/>
          </a:p>
          <a:p>
            <a:pPr algn="ctr" eaLnBrk="0" hangingPunct="0"/>
            <a:r>
              <a:rPr lang="tr-TR" sz="1200" dirty="0" smtClean="0"/>
              <a:t>Yönetim </a:t>
            </a:r>
            <a:r>
              <a:rPr lang="tr-TR" sz="1200" dirty="0"/>
              <a:t>konuya ilgisiz</a:t>
            </a:r>
          </a:p>
          <a:p>
            <a:pPr algn="ctr" eaLnBrk="0" hangingPunct="0"/>
            <a:r>
              <a:rPr lang="tr-TR" sz="1200" dirty="0" smtClean="0"/>
              <a:t>Yönetimin </a:t>
            </a:r>
            <a:r>
              <a:rPr lang="tr-TR" sz="1200" dirty="0"/>
              <a:t>kendisi prosedürlere</a:t>
            </a:r>
          </a:p>
          <a:p>
            <a:pPr algn="ctr" eaLnBrk="0" hangingPunct="0"/>
            <a:r>
              <a:rPr lang="tr-TR" sz="1200" dirty="0"/>
              <a:t>uymuyor</a:t>
            </a:r>
          </a:p>
          <a:p>
            <a:pPr algn="ctr" eaLnBrk="0" hangingPunct="0"/>
            <a:r>
              <a:rPr lang="tr-TR" sz="1200" dirty="0" smtClean="0"/>
              <a:t>Üst </a:t>
            </a:r>
            <a:r>
              <a:rPr lang="tr-TR" sz="1200" dirty="0"/>
              <a:t>yönetimin desteği yetersiz</a:t>
            </a:r>
          </a:p>
        </p:txBody>
      </p:sp>
      <p:sp>
        <p:nvSpPr>
          <p:cNvPr id="142341" name="Rectangle 5"/>
          <p:cNvSpPr>
            <a:spLocks noChangeArrowheads="1"/>
          </p:cNvSpPr>
          <p:nvPr/>
        </p:nvSpPr>
        <p:spPr bwMode="auto">
          <a:xfrm>
            <a:off x="3355975" y="3948691"/>
            <a:ext cx="2682875" cy="240030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lstStyle/>
          <a:p>
            <a:pPr algn="ctr" eaLnBrk="0" hangingPunct="0"/>
            <a:r>
              <a:rPr lang="tr-TR" sz="1200" b="1" dirty="0" smtClean="0"/>
              <a:t>Yazılım </a:t>
            </a:r>
            <a:r>
              <a:rPr lang="tr-TR" sz="1200" b="1" dirty="0"/>
              <a:t>Hatası</a:t>
            </a:r>
          </a:p>
          <a:p>
            <a:pPr algn="ctr" eaLnBrk="0" hangingPunct="0"/>
            <a:endParaRPr lang="tr-TR" sz="1200" dirty="0"/>
          </a:p>
          <a:p>
            <a:pPr algn="ctr" eaLnBrk="0" hangingPunct="0"/>
            <a:r>
              <a:rPr lang="tr-TR" sz="1200" dirty="0"/>
              <a:t>Prosedürler yeterince açık yazılmıyor</a:t>
            </a:r>
          </a:p>
          <a:p>
            <a:pPr algn="ctr" eaLnBrk="0" hangingPunct="0"/>
            <a:r>
              <a:rPr lang="tr-TR" sz="1200" dirty="0" smtClean="0"/>
              <a:t>İşe </a:t>
            </a:r>
            <a:r>
              <a:rPr lang="tr-TR" sz="1200" dirty="0"/>
              <a:t>uygun prosedürler yazılmadı</a:t>
            </a:r>
          </a:p>
          <a:p>
            <a:pPr algn="ctr" eaLnBrk="0" hangingPunct="0"/>
            <a:r>
              <a:rPr lang="tr-TR" sz="1200" dirty="0" smtClean="0"/>
              <a:t>Prosedürler </a:t>
            </a:r>
            <a:r>
              <a:rPr lang="tr-TR" sz="1200" dirty="0"/>
              <a:t>çok kapsamlı</a:t>
            </a:r>
          </a:p>
          <a:p>
            <a:pPr algn="ctr" eaLnBrk="0" hangingPunct="0"/>
            <a:r>
              <a:rPr lang="tr-TR" sz="1200" dirty="0" smtClean="0"/>
              <a:t>Prosedürler </a:t>
            </a:r>
            <a:r>
              <a:rPr lang="tr-TR" sz="1200" dirty="0"/>
              <a:t>direkt olarak çalışanların katkılarıyla hazırlanmadı</a:t>
            </a:r>
          </a:p>
          <a:p>
            <a:pPr eaLnBrk="0" hangingPunct="0"/>
            <a:endParaRPr lang="tr-TR" sz="1200" dirty="0"/>
          </a:p>
        </p:txBody>
      </p:sp>
      <p:sp>
        <p:nvSpPr>
          <p:cNvPr id="142342" name="Rectangle 6"/>
          <p:cNvSpPr>
            <a:spLocks noChangeArrowheads="1"/>
          </p:cNvSpPr>
          <p:nvPr/>
        </p:nvSpPr>
        <p:spPr bwMode="auto">
          <a:xfrm>
            <a:off x="6130846" y="3927764"/>
            <a:ext cx="2438400" cy="240030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lstStyle/>
          <a:p>
            <a:pPr algn="ctr" eaLnBrk="0" hangingPunct="0"/>
            <a:endParaRPr lang="tr-TR" sz="1200" dirty="0">
              <a:latin typeface="Times New Roman" pitchFamily="18" charset="0"/>
            </a:endParaRPr>
          </a:p>
          <a:p>
            <a:pPr algn="ctr" eaLnBrk="0" hangingPunct="0"/>
            <a:r>
              <a:rPr lang="tr-TR" sz="1200" b="1" dirty="0"/>
              <a:t>Motivasyon  Yetersizliği</a:t>
            </a:r>
          </a:p>
          <a:p>
            <a:pPr algn="ctr" eaLnBrk="0" hangingPunct="0"/>
            <a:r>
              <a:rPr lang="tr-TR" sz="1200" dirty="0" smtClean="0"/>
              <a:t>Motivasyon </a:t>
            </a:r>
            <a:r>
              <a:rPr lang="tr-TR" sz="1200" dirty="0"/>
              <a:t>eksik</a:t>
            </a:r>
          </a:p>
          <a:p>
            <a:pPr algn="ctr" eaLnBrk="0" hangingPunct="0"/>
            <a:r>
              <a:rPr lang="tr-TR" sz="1200" dirty="0"/>
              <a:t>Ödül mekanizması yok</a:t>
            </a:r>
          </a:p>
          <a:p>
            <a:pPr algn="ctr" eaLnBrk="0" hangingPunct="0"/>
            <a:r>
              <a:rPr lang="tr-TR" sz="1200" dirty="0"/>
              <a:t>Düşük ücretler</a:t>
            </a:r>
          </a:p>
          <a:p>
            <a:pPr algn="ctr" eaLnBrk="0" hangingPunct="0"/>
            <a:r>
              <a:rPr lang="tr-TR" sz="1200" dirty="0"/>
              <a:t>İş yükü fazla</a:t>
            </a:r>
          </a:p>
          <a:p>
            <a:pPr algn="ctr" eaLnBrk="0" hangingPunct="0"/>
            <a:r>
              <a:rPr lang="tr-TR" sz="1200" dirty="0"/>
              <a:t>Ciddiye alınmıyor</a:t>
            </a:r>
          </a:p>
          <a:p>
            <a:pPr algn="ctr" eaLnBrk="0" hangingPunct="0"/>
            <a:r>
              <a:rPr lang="tr-TR" sz="1200" dirty="0" smtClean="0"/>
              <a:t>Prosedürleri </a:t>
            </a:r>
            <a:r>
              <a:rPr lang="tr-TR" sz="1200" dirty="0"/>
              <a:t>hazırlayanlara gereken önem verilmiyor</a:t>
            </a:r>
          </a:p>
        </p:txBody>
      </p:sp>
      <p:sp>
        <p:nvSpPr>
          <p:cNvPr id="142344" name="Line 8"/>
          <p:cNvSpPr>
            <a:spLocks noChangeShapeType="1"/>
          </p:cNvSpPr>
          <p:nvPr/>
        </p:nvSpPr>
        <p:spPr bwMode="auto">
          <a:xfrm>
            <a:off x="6096000" y="4038600"/>
            <a:ext cx="2438400" cy="3175"/>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142346" name="Rectangle 10"/>
          <p:cNvSpPr>
            <a:spLocks noChangeArrowheads="1"/>
          </p:cNvSpPr>
          <p:nvPr/>
        </p:nvSpPr>
        <p:spPr bwMode="auto">
          <a:xfrm>
            <a:off x="107504" y="841953"/>
            <a:ext cx="2506663" cy="297180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lstStyle/>
          <a:p>
            <a:pPr algn="ctr" eaLnBrk="0" hangingPunct="0"/>
            <a:endParaRPr lang="tr-TR" sz="1200" dirty="0">
              <a:latin typeface="Times New Roman" pitchFamily="18" charset="0"/>
            </a:endParaRPr>
          </a:p>
          <a:p>
            <a:pPr algn="ctr" eaLnBrk="0" hangingPunct="0"/>
            <a:r>
              <a:rPr lang="tr-TR" sz="1200" b="1" dirty="0"/>
              <a:t>Eğitim Yetersizliği</a:t>
            </a:r>
          </a:p>
          <a:p>
            <a:pPr eaLnBrk="0" hangingPunct="0"/>
            <a:endParaRPr lang="tr-TR" sz="1400" b="1" dirty="0"/>
          </a:p>
          <a:p>
            <a:pPr eaLnBrk="0" hangingPunct="0"/>
            <a:r>
              <a:rPr lang="tr-TR" sz="1200" dirty="0">
                <a:latin typeface="Times New Roman" pitchFamily="18" charset="0"/>
              </a:rPr>
              <a:t> </a:t>
            </a:r>
            <a:r>
              <a:rPr lang="tr-TR" sz="1200" dirty="0" smtClean="0"/>
              <a:t>Önceden </a:t>
            </a:r>
            <a:r>
              <a:rPr lang="tr-TR" sz="1200" dirty="0"/>
              <a:t>gerekli eğitimler verilmedi</a:t>
            </a:r>
          </a:p>
          <a:p>
            <a:pPr algn="ctr" eaLnBrk="0" hangingPunct="0"/>
            <a:r>
              <a:rPr lang="tr-TR" sz="1200" dirty="0" smtClean="0"/>
              <a:t> </a:t>
            </a:r>
            <a:r>
              <a:rPr lang="tr-TR" sz="1200" dirty="0"/>
              <a:t>Verilen eğitimler yetersiz kaldı</a:t>
            </a:r>
          </a:p>
          <a:p>
            <a:pPr algn="ctr" eaLnBrk="0" hangingPunct="0"/>
            <a:r>
              <a:rPr lang="tr-TR" sz="1200" dirty="0" smtClean="0"/>
              <a:t> </a:t>
            </a:r>
            <a:r>
              <a:rPr lang="tr-TR" sz="1200" dirty="0"/>
              <a:t>Eğitimden herkes eşit oranda  faydalanamadı</a:t>
            </a:r>
          </a:p>
          <a:p>
            <a:pPr algn="ctr" eaLnBrk="0" hangingPunct="0"/>
            <a:r>
              <a:rPr lang="tr-TR" sz="1200" dirty="0" smtClean="0"/>
              <a:t> </a:t>
            </a:r>
            <a:r>
              <a:rPr lang="tr-TR" sz="1200" dirty="0"/>
              <a:t>Prosedürlerin ne işe yaradığı    bilinmiyor</a:t>
            </a:r>
          </a:p>
          <a:p>
            <a:pPr algn="ctr" eaLnBrk="0" hangingPunct="0"/>
            <a:r>
              <a:rPr lang="tr-TR" sz="1200" dirty="0" smtClean="0"/>
              <a:t>ISO </a:t>
            </a:r>
            <a:r>
              <a:rPr lang="tr-TR" sz="1200" dirty="0"/>
              <a:t>9000 anlaşılamadı</a:t>
            </a:r>
          </a:p>
          <a:p>
            <a:pPr algn="ctr" eaLnBrk="0" hangingPunct="0"/>
            <a:r>
              <a:rPr lang="tr-TR" sz="1200" dirty="0" smtClean="0"/>
              <a:t> </a:t>
            </a:r>
            <a:r>
              <a:rPr lang="tr-TR" sz="1200" dirty="0"/>
              <a:t>İşleri kolaylaştıracağına olan inanç eksik</a:t>
            </a:r>
          </a:p>
          <a:p>
            <a:pPr algn="ctr" eaLnBrk="0" hangingPunct="0"/>
            <a:endParaRPr lang="tr-TR" sz="1200" dirty="0"/>
          </a:p>
          <a:p>
            <a:pPr algn="ctr" eaLnBrk="0" hangingPunct="0"/>
            <a:r>
              <a:rPr lang="tr-TR" sz="1200" dirty="0">
                <a:latin typeface="Times New Roman" pitchFamily="18" charset="0"/>
              </a:rPr>
              <a:t> </a:t>
            </a:r>
          </a:p>
          <a:p>
            <a:pPr eaLnBrk="0" hangingPunct="0"/>
            <a:endParaRPr lang="tr-TR" sz="1200" dirty="0">
              <a:latin typeface="Times New Roman" pitchFamily="18" charset="0"/>
            </a:endParaRPr>
          </a:p>
          <a:p>
            <a:pPr eaLnBrk="0" hangingPunct="0"/>
            <a:endParaRPr lang="tr-TR" sz="1200" dirty="0">
              <a:latin typeface="Times New Roman" pitchFamily="18" charset="0"/>
            </a:endParaRPr>
          </a:p>
          <a:p>
            <a:pPr eaLnBrk="0" hangingPunct="0"/>
            <a:endParaRPr lang="tr-TR" sz="1200" dirty="0">
              <a:latin typeface="Times New Roman" pitchFamily="18" charset="0"/>
            </a:endParaRPr>
          </a:p>
        </p:txBody>
      </p:sp>
      <p:sp>
        <p:nvSpPr>
          <p:cNvPr id="142347" name="Rectangle 11"/>
          <p:cNvSpPr>
            <a:spLocks noChangeArrowheads="1"/>
          </p:cNvSpPr>
          <p:nvPr/>
        </p:nvSpPr>
        <p:spPr bwMode="auto">
          <a:xfrm>
            <a:off x="3227388" y="836613"/>
            <a:ext cx="2697162" cy="271780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lstStyle/>
          <a:p>
            <a:pPr eaLnBrk="0" hangingPunct="0"/>
            <a:endParaRPr lang="tr-TR" sz="1200" dirty="0"/>
          </a:p>
          <a:p>
            <a:pPr eaLnBrk="0" hangingPunct="0"/>
            <a:r>
              <a:rPr lang="tr-TR" sz="1200" b="1" dirty="0"/>
              <a:t>Kalite Biriminin Yeterince Tanıtılmaması</a:t>
            </a:r>
          </a:p>
          <a:p>
            <a:pPr algn="ctr" eaLnBrk="0" hangingPunct="0"/>
            <a:endParaRPr lang="tr-TR" sz="1200" dirty="0"/>
          </a:p>
          <a:p>
            <a:pPr algn="ctr" eaLnBrk="0" hangingPunct="0"/>
            <a:r>
              <a:rPr lang="tr-TR" sz="1200" dirty="0"/>
              <a:t> Kalite biriminin işleri yanlış algılandı</a:t>
            </a:r>
          </a:p>
          <a:p>
            <a:pPr algn="ctr" eaLnBrk="0" hangingPunct="0"/>
            <a:r>
              <a:rPr lang="tr-TR" sz="1200" dirty="0" smtClean="0"/>
              <a:t> </a:t>
            </a:r>
            <a:r>
              <a:rPr lang="tr-TR" sz="1200" dirty="0"/>
              <a:t>Kalite çalışmaları ek bir iş olarak görüldü</a:t>
            </a:r>
          </a:p>
          <a:p>
            <a:pPr algn="ctr" eaLnBrk="0" hangingPunct="0"/>
            <a:r>
              <a:rPr lang="tr-TR" sz="1200" dirty="0" smtClean="0"/>
              <a:t>Kalite </a:t>
            </a:r>
            <a:r>
              <a:rPr lang="tr-TR" sz="1200" dirty="0"/>
              <a:t>birimi çalışanları diğer çalışanlarla yeterince iyi diyalog içinde değil</a:t>
            </a:r>
          </a:p>
          <a:p>
            <a:pPr algn="ctr" eaLnBrk="0" hangingPunct="0"/>
            <a:endParaRPr lang="tr-TR" sz="1200" dirty="0">
              <a:latin typeface="Times New Roman" pitchFamily="18" charset="0"/>
            </a:endParaRPr>
          </a:p>
          <a:p>
            <a:pPr eaLnBrk="0" hangingPunct="0"/>
            <a:r>
              <a:rPr lang="tr-TR" sz="1200" dirty="0">
                <a:latin typeface="Times New Roman" pitchFamily="18" charset="0"/>
              </a:rPr>
              <a:t> </a:t>
            </a:r>
          </a:p>
        </p:txBody>
      </p:sp>
      <p:sp>
        <p:nvSpPr>
          <p:cNvPr id="142351" name="Rectangle 15"/>
          <p:cNvSpPr>
            <a:spLocks noGrp="1" noChangeArrowheads="1"/>
          </p:cNvSpPr>
          <p:nvPr>
            <p:ph type="title" idx="4294967295"/>
          </p:nvPr>
        </p:nvSpPr>
        <p:spPr>
          <a:xfrm>
            <a:off x="457200" y="-152400"/>
            <a:ext cx="8229600" cy="1371600"/>
          </a:xfrm>
        </p:spPr>
        <p:txBody>
          <a:bodyPr/>
          <a:lstStyle/>
          <a:p>
            <a:r>
              <a:rPr lang="tr-TR" sz="3000" b="1" i="1" dirty="0">
                <a:solidFill>
                  <a:srgbClr val="FF0000"/>
                </a:solidFill>
                <a:cs typeface="Times New Roman" pitchFamily="18" charset="0"/>
              </a:rPr>
              <a:t>Prosedürlerin hayata geçirilememesi</a:t>
            </a:r>
          </a:p>
        </p:txBody>
      </p:sp>
    </p:spTree>
    <p:extLst>
      <p:ext uri="{BB962C8B-B14F-4D97-AF65-F5344CB8AC3E}">
        <p14:creationId xmlns:p14="http://schemas.microsoft.com/office/powerpoint/2010/main" xmlns="" val="375676479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hlink"/>
                </a:solidFill>
              </a:rPr>
              <a:t>AFİNİTE (YAKINLIK) DİYAGRAMI</a:t>
            </a:r>
            <a:endParaRPr lang="tr-TR" dirty="0"/>
          </a:p>
        </p:txBody>
      </p:sp>
      <p:sp>
        <p:nvSpPr>
          <p:cNvPr id="3" name="2 İçerik Yer Tutucusu"/>
          <p:cNvSpPr>
            <a:spLocks noGrp="1"/>
          </p:cNvSpPr>
          <p:nvPr>
            <p:ph idx="1"/>
          </p:nvPr>
        </p:nvSpPr>
        <p:spPr/>
        <p:txBody>
          <a:bodyPr/>
          <a:lstStyle/>
          <a:p>
            <a:r>
              <a:rPr lang="tr-TR" sz="4800" dirty="0" smtClean="0"/>
              <a:t>Başarılı bir sağlık hizmeti sunumunu etkileyen faktörler nelerdir?</a:t>
            </a:r>
            <a:endParaRPr lang="tr-TR" sz="48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609600" y="304800"/>
            <a:ext cx="7772400" cy="1143000"/>
          </a:xfrm>
        </p:spPr>
        <p:txBody>
          <a:bodyPr/>
          <a:lstStyle/>
          <a:p>
            <a:pPr eaLnBrk="1" hangingPunct="1"/>
            <a:r>
              <a:rPr lang="tr-TR" sz="3600" dirty="0" smtClean="0">
                <a:solidFill>
                  <a:schemeClr val="hlink"/>
                </a:solidFill>
              </a:rPr>
              <a:t>İLİŞKİLER DİYAGRAMI</a:t>
            </a:r>
            <a:endParaRPr lang="tr-TR" sz="3600" dirty="0" smtClean="0"/>
          </a:p>
        </p:txBody>
      </p:sp>
      <p:sp>
        <p:nvSpPr>
          <p:cNvPr id="2" name="Dikdörtgen 1"/>
          <p:cNvSpPr/>
          <p:nvPr/>
        </p:nvSpPr>
        <p:spPr>
          <a:xfrm>
            <a:off x="287016" y="1412776"/>
            <a:ext cx="8856984" cy="4635115"/>
          </a:xfrm>
          <a:prstGeom prst="rect">
            <a:avLst/>
          </a:prstGeom>
        </p:spPr>
        <p:txBody>
          <a:bodyPr wrap="square">
            <a:spAutoFit/>
          </a:bodyPr>
          <a:lstStyle/>
          <a:p>
            <a:r>
              <a:rPr lang="tr-TR" sz="3600" dirty="0"/>
              <a:t>İlişkiler diyagramı, kompleks sebep-sonuç ilişkilerini anlaşılır kılar, sebepleri düzgün bir biçimde ortaya koyar, problemlerin çözümünü belirlemeye yardımcı olur ve ana faktörleri </a:t>
            </a:r>
            <a:r>
              <a:rPr lang="tr-TR" sz="3600" dirty="0" smtClean="0"/>
              <a:t>belirler. </a:t>
            </a:r>
          </a:p>
          <a:p>
            <a:r>
              <a:rPr lang="tr-TR" sz="3600" dirty="0" smtClean="0"/>
              <a:t>Doğrusal </a:t>
            </a:r>
            <a:r>
              <a:rPr lang="tr-TR" sz="3600" dirty="0"/>
              <a:t>olan araçların aksine her yönlü düşünmeye açık olduğu için yaratıcı bir </a:t>
            </a:r>
            <a:r>
              <a:rPr lang="tr-TR" sz="3600" dirty="0" smtClean="0"/>
              <a:t>süreçtir.</a:t>
            </a:r>
            <a:endParaRPr lang="tr-TR" sz="36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609600" y="457200"/>
            <a:ext cx="7772400" cy="533400"/>
          </a:xfrm>
        </p:spPr>
        <p:txBody>
          <a:bodyPr/>
          <a:lstStyle/>
          <a:p>
            <a:pPr eaLnBrk="1" hangingPunct="1"/>
            <a:r>
              <a:rPr lang="tr-TR" sz="2800" smtClean="0">
                <a:solidFill>
                  <a:schemeClr val="hlink"/>
                </a:solidFill>
              </a:rPr>
              <a:t>İLİŞKİLER DİYAGRAMI</a:t>
            </a:r>
            <a:endParaRPr lang="tr-TR" sz="2800" smtClean="0"/>
          </a:p>
        </p:txBody>
      </p:sp>
      <p:sp>
        <p:nvSpPr>
          <p:cNvPr id="56324" name="Text Box 4"/>
          <p:cNvSpPr txBox="1">
            <a:spLocks noChangeArrowheads="1"/>
          </p:cNvSpPr>
          <p:nvPr/>
        </p:nvSpPr>
        <p:spPr bwMode="auto">
          <a:xfrm>
            <a:off x="0" y="1066800"/>
            <a:ext cx="9144000" cy="5876925"/>
          </a:xfrm>
          <a:prstGeom prst="rect">
            <a:avLst/>
          </a:prstGeom>
          <a:noFill/>
          <a:ln w="9525">
            <a:noFill/>
            <a:miter lim="800000"/>
            <a:headEnd/>
            <a:tailEnd/>
          </a:ln>
        </p:spPr>
        <p:txBody>
          <a:bodyPr>
            <a:spAutoFit/>
          </a:bodyPr>
          <a:lstStyle/>
          <a:p>
            <a:pPr>
              <a:spcBef>
                <a:spcPct val="50000"/>
              </a:spcBef>
              <a:buFont typeface="Wingdings" pitchFamily="2" charset="2"/>
              <a:buNone/>
            </a:pPr>
            <a:r>
              <a:rPr lang="tr-TR" dirty="0"/>
              <a:t>UYGULAMA AŞAMALARI</a:t>
            </a:r>
          </a:p>
          <a:p>
            <a:pPr>
              <a:spcBef>
                <a:spcPct val="50000"/>
              </a:spcBef>
              <a:buFont typeface="Wingdings" pitchFamily="2" charset="2"/>
              <a:buNone/>
            </a:pPr>
            <a:r>
              <a:rPr lang="tr-TR" sz="2600" dirty="0"/>
              <a:t>1. </a:t>
            </a:r>
            <a:r>
              <a:rPr lang="tr-TR" sz="2600" b="1" dirty="0"/>
              <a:t>Takımın konu ile ilgili uzman kişilerden (4-6 kişi ideal) oluşturulması.</a:t>
            </a:r>
          </a:p>
          <a:p>
            <a:pPr>
              <a:spcBef>
                <a:spcPct val="50000"/>
              </a:spcBef>
              <a:buFont typeface="Wingdings" pitchFamily="2" charset="2"/>
              <a:buNone/>
            </a:pPr>
            <a:r>
              <a:rPr lang="tr-TR" sz="2600" b="1" dirty="0"/>
              <a:t>2.  Bir problem konusu üzerinde anlaşmaya varılması (Yakınlık, Sebep-Sonuç, Ağaç Diyagramlarından yararlanılır)</a:t>
            </a:r>
          </a:p>
          <a:p>
            <a:pPr>
              <a:spcBef>
                <a:spcPct val="50000"/>
              </a:spcBef>
              <a:buFont typeface="Wingdings" pitchFamily="2" charset="2"/>
              <a:buNone/>
            </a:pPr>
            <a:r>
              <a:rPr lang="tr-TR" sz="2600" b="1" dirty="0"/>
              <a:t>3. Fikir üretilmesi ve başlıkların A,B,C gibi isimlendirilmesi</a:t>
            </a:r>
          </a:p>
          <a:p>
            <a:pPr>
              <a:spcBef>
                <a:spcPct val="50000"/>
              </a:spcBef>
              <a:buFont typeface="Wingdings" pitchFamily="2" charset="2"/>
              <a:buNone/>
            </a:pPr>
            <a:r>
              <a:rPr lang="tr-TR" sz="2600" b="1" dirty="0"/>
              <a:t>4. Her bir fikir için, “A fikri B fikrine yol açar mı?” sorusu </a:t>
            </a:r>
            <a:r>
              <a:rPr lang="tr-TR" sz="2600" b="1" dirty="0" err="1"/>
              <a:t>sorulur.Sebep</a:t>
            </a:r>
            <a:r>
              <a:rPr lang="tr-TR" sz="2600" b="1" dirty="0"/>
              <a:t> fikirden sonuç fikir yönünde tek yönlü bir ok çizilir. Takım arasında anlaşmazlık varsa hiç ok çizilmez.</a:t>
            </a:r>
          </a:p>
          <a:p>
            <a:pPr>
              <a:spcBef>
                <a:spcPct val="50000"/>
              </a:spcBef>
              <a:buFont typeface="Wingdings" pitchFamily="2" charset="2"/>
              <a:buNone/>
            </a:pPr>
            <a:r>
              <a:rPr lang="tr-TR" sz="2600" b="1" dirty="0"/>
              <a:t>5. </a:t>
            </a:r>
            <a:r>
              <a:rPr lang="tr-TR" sz="2600" b="1" dirty="0">
                <a:solidFill>
                  <a:srgbClr val="C00000"/>
                </a:solidFill>
              </a:rPr>
              <a:t>En fazla sayıda dışarı giden ok, o fikrin temel sebep/sürükleyici fikir olduğunu gösterir. En fazla sayıda içeri gelen ok, o fikrin temel sonuç olduğunu gösterir.</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609600" y="304800"/>
            <a:ext cx="7772400" cy="1143000"/>
          </a:xfrm>
        </p:spPr>
        <p:txBody>
          <a:bodyPr/>
          <a:lstStyle/>
          <a:p>
            <a:pPr eaLnBrk="1" hangingPunct="1"/>
            <a:r>
              <a:rPr lang="tr-TR" sz="3600" smtClean="0">
                <a:solidFill>
                  <a:schemeClr val="hlink"/>
                </a:solidFill>
              </a:rPr>
              <a:t>İLİŞKİLER DİYAGRAMI</a:t>
            </a:r>
            <a:endParaRPr lang="tr-TR" sz="3600" smtClean="0"/>
          </a:p>
        </p:txBody>
      </p:sp>
      <p:sp>
        <p:nvSpPr>
          <p:cNvPr id="57348" name="Text Box 5"/>
          <p:cNvSpPr txBox="1">
            <a:spLocks noChangeArrowheads="1"/>
          </p:cNvSpPr>
          <p:nvPr/>
        </p:nvSpPr>
        <p:spPr bwMode="auto">
          <a:xfrm>
            <a:off x="0" y="1066800"/>
            <a:ext cx="9448800" cy="519113"/>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a:t>Moral probleminin sebepleri arasındaki ilişki diyagramı</a:t>
            </a:r>
          </a:p>
        </p:txBody>
      </p:sp>
      <p:sp>
        <p:nvSpPr>
          <p:cNvPr id="57349" name="Oval 6"/>
          <p:cNvSpPr>
            <a:spLocks noChangeArrowheads="1"/>
          </p:cNvSpPr>
          <p:nvPr/>
        </p:nvSpPr>
        <p:spPr bwMode="auto">
          <a:xfrm>
            <a:off x="3429000" y="1752600"/>
            <a:ext cx="2362200" cy="914400"/>
          </a:xfrm>
          <a:prstGeom prst="ellipse">
            <a:avLst/>
          </a:prstGeom>
          <a:solidFill>
            <a:srgbClr val="66FF33"/>
          </a:solidFill>
          <a:ln w="9525">
            <a:solidFill>
              <a:schemeClr val="tx1"/>
            </a:solidFill>
            <a:round/>
            <a:headEnd/>
            <a:tailEnd/>
          </a:ln>
        </p:spPr>
        <p:txBody>
          <a:bodyPr wrap="none" anchor="ctr"/>
          <a:lstStyle/>
          <a:p>
            <a:endParaRPr lang="tr-TR"/>
          </a:p>
        </p:txBody>
      </p:sp>
      <p:sp>
        <p:nvSpPr>
          <p:cNvPr id="57350" name="Text Box 7"/>
          <p:cNvSpPr txBox="1">
            <a:spLocks noChangeArrowheads="1"/>
          </p:cNvSpPr>
          <p:nvPr/>
        </p:nvSpPr>
        <p:spPr bwMode="auto">
          <a:xfrm>
            <a:off x="3505200" y="1676400"/>
            <a:ext cx="2209800" cy="8540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b="1" dirty="0"/>
              <a:t>B</a:t>
            </a:r>
          </a:p>
          <a:p>
            <a:pPr algn="ctr">
              <a:spcBef>
                <a:spcPct val="50000"/>
              </a:spcBef>
              <a:buFont typeface="Wingdings" pitchFamily="2" charset="2"/>
              <a:buNone/>
            </a:pPr>
            <a:r>
              <a:rPr lang="tr-TR" sz="2000" dirty="0"/>
              <a:t>Takdir eksikliği</a:t>
            </a:r>
          </a:p>
        </p:txBody>
      </p:sp>
      <p:sp>
        <p:nvSpPr>
          <p:cNvPr id="57351" name="Oval 15"/>
          <p:cNvSpPr>
            <a:spLocks noChangeArrowheads="1"/>
          </p:cNvSpPr>
          <p:nvPr/>
        </p:nvSpPr>
        <p:spPr bwMode="auto">
          <a:xfrm>
            <a:off x="762000" y="2819400"/>
            <a:ext cx="2362200" cy="990600"/>
          </a:xfrm>
          <a:prstGeom prst="ellipse">
            <a:avLst/>
          </a:prstGeom>
          <a:solidFill>
            <a:srgbClr val="798C26"/>
          </a:solidFill>
          <a:ln w="9525">
            <a:solidFill>
              <a:schemeClr val="tx1"/>
            </a:solidFill>
            <a:round/>
            <a:headEnd/>
            <a:tailEnd/>
          </a:ln>
        </p:spPr>
        <p:txBody>
          <a:bodyPr wrap="none" anchor="ctr"/>
          <a:lstStyle/>
          <a:p>
            <a:pPr algn="ctr"/>
            <a:endParaRPr lang="tr-TR" dirty="0"/>
          </a:p>
        </p:txBody>
      </p:sp>
      <p:sp>
        <p:nvSpPr>
          <p:cNvPr id="57352" name="Text Box 16"/>
          <p:cNvSpPr txBox="1">
            <a:spLocks noChangeArrowheads="1"/>
          </p:cNvSpPr>
          <p:nvPr/>
        </p:nvSpPr>
        <p:spPr bwMode="auto">
          <a:xfrm>
            <a:off x="990600" y="2971800"/>
            <a:ext cx="2057400" cy="7016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a:t>Etkin ve Adil Olmayan Ödül</a:t>
            </a:r>
          </a:p>
        </p:txBody>
      </p:sp>
      <p:sp>
        <p:nvSpPr>
          <p:cNvPr id="57353" name="Line 17"/>
          <p:cNvSpPr>
            <a:spLocks noChangeShapeType="1"/>
          </p:cNvSpPr>
          <p:nvPr/>
        </p:nvSpPr>
        <p:spPr bwMode="auto">
          <a:xfrm flipV="1">
            <a:off x="2209800" y="2209800"/>
            <a:ext cx="1219200" cy="533400"/>
          </a:xfrm>
          <a:prstGeom prst="line">
            <a:avLst/>
          </a:prstGeom>
          <a:noFill/>
          <a:ln w="57150">
            <a:solidFill>
              <a:srgbClr val="00FFFF"/>
            </a:solidFill>
            <a:round/>
            <a:headEnd/>
            <a:tailEnd type="triangle" w="med" len="med"/>
          </a:ln>
        </p:spPr>
        <p:txBody>
          <a:bodyPr/>
          <a:lstStyle/>
          <a:p>
            <a:endParaRPr lang="tr-TR"/>
          </a:p>
        </p:txBody>
      </p:sp>
      <p:sp>
        <p:nvSpPr>
          <p:cNvPr id="57354" name="Line 18"/>
          <p:cNvSpPr>
            <a:spLocks noChangeShapeType="1"/>
          </p:cNvSpPr>
          <p:nvPr/>
        </p:nvSpPr>
        <p:spPr bwMode="auto">
          <a:xfrm flipH="1">
            <a:off x="2743200" y="2514600"/>
            <a:ext cx="1219200" cy="381000"/>
          </a:xfrm>
          <a:prstGeom prst="line">
            <a:avLst/>
          </a:prstGeom>
          <a:noFill/>
          <a:ln w="57150">
            <a:solidFill>
              <a:schemeClr val="hlink"/>
            </a:solidFill>
            <a:round/>
            <a:headEnd/>
            <a:tailEnd type="triangle" w="med" len="med"/>
          </a:ln>
        </p:spPr>
        <p:txBody>
          <a:bodyPr/>
          <a:lstStyle/>
          <a:p>
            <a:endParaRPr lang="tr-TR"/>
          </a:p>
        </p:txBody>
      </p:sp>
      <p:sp>
        <p:nvSpPr>
          <p:cNvPr id="57355" name="Oval 19"/>
          <p:cNvSpPr>
            <a:spLocks noChangeArrowheads="1"/>
          </p:cNvSpPr>
          <p:nvPr/>
        </p:nvSpPr>
        <p:spPr bwMode="auto">
          <a:xfrm>
            <a:off x="609600" y="4343400"/>
            <a:ext cx="2590800" cy="1066800"/>
          </a:xfrm>
          <a:prstGeom prst="ellipse">
            <a:avLst/>
          </a:prstGeom>
          <a:solidFill>
            <a:srgbClr val="FFFFAB"/>
          </a:solidFill>
          <a:ln w="9525">
            <a:solidFill>
              <a:schemeClr val="tx1"/>
            </a:solidFill>
            <a:round/>
            <a:headEnd/>
            <a:tailEnd/>
          </a:ln>
        </p:spPr>
        <p:txBody>
          <a:bodyPr wrap="none" anchor="ctr"/>
          <a:lstStyle/>
          <a:p>
            <a:endParaRPr lang="tr-TR"/>
          </a:p>
        </p:txBody>
      </p:sp>
      <p:sp>
        <p:nvSpPr>
          <p:cNvPr id="57356" name="Text Box 20"/>
          <p:cNvSpPr txBox="1">
            <a:spLocks noChangeArrowheads="1"/>
          </p:cNvSpPr>
          <p:nvPr/>
        </p:nvSpPr>
        <p:spPr bwMode="auto">
          <a:xfrm>
            <a:off x="714348" y="4500570"/>
            <a:ext cx="2857520" cy="707886"/>
          </a:xfrm>
          <a:prstGeom prst="rect">
            <a:avLst/>
          </a:prstGeom>
          <a:noFill/>
          <a:ln w="9525">
            <a:noFill/>
            <a:miter lim="800000"/>
            <a:headEnd/>
            <a:tailEnd/>
          </a:ln>
        </p:spPr>
        <p:txBody>
          <a:bodyPr wrap="square">
            <a:spAutoFit/>
          </a:bodyPr>
          <a:lstStyle/>
          <a:p>
            <a:pPr>
              <a:spcBef>
                <a:spcPct val="50000"/>
              </a:spcBef>
              <a:buFont typeface="Wingdings" pitchFamily="2" charset="2"/>
              <a:buNone/>
            </a:pPr>
            <a:r>
              <a:rPr lang="tr-TR" sz="2000" dirty="0"/>
              <a:t>Çalışanların Yorgunluğu, bıkkınlığı</a:t>
            </a:r>
          </a:p>
        </p:txBody>
      </p:sp>
      <p:sp>
        <p:nvSpPr>
          <p:cNvPr id="57357" name="Text Box 21"/>
          <p:cNvSpPr txBox="1">
            <a:spLocks noChangeArrowheads="1"/>
          </p:cNvSpPr>
          <p:nvPr/>
        </p:nvSpPr>
        <p:spPr bwMode="auto">
          <a:xfrm>
            <a:off x="2438400" y="4890655"/>
            <a:ext cx="533400" cy="5191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dirty="0"/>
              <a:t>F</a:t>
            </a:r>
          </a:p>
        </p:txBody>
      </p:sp>
      <p:sp>
        <p:nvSpPr>
          <p:cNvPr id="57358" name="Line 22"/>
          <p:cNvSpPr>
            <a:spLocks noChangeShapeType="1"/>
          </p:cNvSpPr>
          <p:nvPr/>
        </p:nvSpPr>
        <p:spPr bwMode="auto">
          <a:xfrm>
            <a:off x="1828800" y="3733800"/>
            <a:ext cx="0" cy="609600"/>
          </a:xfrm>
          <a:prstGeom prst="line">
            <a:avLst/>
          </a:prstGeom>
          <a:noFill/>
          <a:ln w="57150">
            <a:solidFill>
              <a:schemeClr val="tx2"/>
            </a:solidFill>
            <a:round/>
            <a:headEnd/>
            <a:tailEnd type="triangle" w="med" len="med"/>
          </a:ln>
        </p:spPr>
        <p:txBody>
          <a:bodyPr/>
          <a:lstStyle/>
          <a:p>
            <a:endParaRPr lang="tr-TR"/>
          </a:p>
        </p:txBody>
      </p:sp>
      <p:sp>
        <p:nvSpPr>
          <p:cNvPr id="57359" name="Oval 23"/>
          <p:cNvSpPr>
            <a:spLocks noChangeArrowheads="1"/>
          </p:cNvSpPr>
          <p:nvPr/>
        </p:nvSpPr>
        <p:spPr bwMode="auto">
          <a:xfrm>
            <a:off x="3505200" y="5562600"/>
            <a:ext cx="2667000" cy="1066800"/>
          </a:xfrm>
          <a:prstGeom prst="ellipse">
            <a:avLst/>
          </a:prstGeom>
          <a:solidFill>
            <a:srgbClr val="66FF33"/>
          </a:solidFill>
          <a:ln w="9525">
            <a:solidFill>
              <a:schemeClr val="tx1"/>
            </a:solidFill>
            <a:round/>
            <a:headEnd/>
            <a:tailEnd/>
          </a:ln>
        </p:spPr>
        <p:txBody>
          <a:bodyPr wrap="none" anchor="ctr"/>
          <a:lstStyle/>
          <a:p>
            <a:endParaRPr lang="tr-TR"/>
          </a:p>
        </p:txBody>
      </p:sp>
      <p:sp>
        <p:nvSpPr>
          <p:cNvPr id="57360" name="Text Box 25"/>
          <p:cNvSpPr txBox="1">
            <a:spLocks noChangeArrowheads="1"/>
          </p:cNvSpPr>
          <p:nvPr/>
        </p:nvSpPr>
        <p:spPr bwMode="auto">
          <a:xfrm>
            <a:off x="4038600" y="5562600"/>
            <a:ext cx="1676400" cy="10064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dirty="0"/>
              <a:t>Hayal kırıklığına yol açan sistemler</a:t>
            </a:r>
          </a:p>
        </p:txBody>
      </p:sp>
      <p:sp>
        <p:nvSpPr>
          <p:cNvPr id="57361" name="Oval 26"/>
          <p:cNvSpPr>
            <a:spLocks noChangeArrowheads="1"/>
          </p:cNvSpPr>
          <p:nvPr/>
        </p:nvSpPr>
        <p:spPr bwMode="auto">
          <a:xfrm>
            <a:off x="6324600" y="2590800"/>
            <a:ext cx="2438400" cy="1066800"/>
          </a:xfrm>
          <a:prstGeom prst="ellipse">
            <a:avLst/>
          </a:prstGeom>
          <a:solidFill>
            <a:srgbClr val="66FF33"/>
          </a:solidFill>
          <a:ln w="9525">
            <a:solidFill>
              <a:schemeClr val="tx1"/>
            </a:solidFill>
            <a:round/>
            <a:headEnd/>
            <a:tailEnd/>
          </a:ln>
        </p:spPr>
        <p:txBody>
          <a:bodyPr wrap="none" anchor="ctr"/>
          <a:lstStyle/>
          <a:p>
            <a:endParaRPr lang="tr-TR"/>
          </a:p>
        </p:txBody>
      </p:sp>
      <p:sp>
        <p:nvSpPr>
          <p:cNvPr id="57362" name="Text Box 27"/>
          <p:cNvSpPr txBox="1">
            <a:spLocks noChangeArrowheads="1"/>
          </p:cNvSpPr>
          <p:nvPr/>
        </p:nvSpPr>
        <p:spPr bwMode="auto">
          <a:xfrm>
            <a:off x="6858016" y="2643182"/>
            <a:ext cx="1676400" cy="1015663"/>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dirty="0" smtClean="0"/>
              <a:t>Çalışanların yönetime katılmaması</a:t>
            </a:r>
            <a:endParaRPr lang="tr-TR" sz="2000" dirty="0"/>
          </a:p>
        </p:txBody>
      </p:sp>
      <p:sp>
        <p:nvSpPr>
          <p:cNvPr id="57363" name="Text Box 28"/>
          <p:cNvSpPr txBox="1">
            <a:spLocks noChangeArrowheads="1"/>
          </p:cNvSpPr>
          <p:nvPr/>
        </p:nvSpPr>
        <p:spPr bwMode="auto">
          <a:xfrm>
            <a:off x="6477000" y="2971800"/>
            <a:ext cx="304800" cy="5191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dirty="0"/>
              <a:t>C</a:t>
            </a:r>
          </a:p>
        </p:txBody>
      </p:sp>
      <p:sp>
        <p:nvSpPr>
          <p:cNvPr id="57364" name="Text Box 29"/>
          <p:cNvSpPr txBox="1">
            <a:spLocks noChangeArrowheads="1"/>
          </p:cNvSpPr>
          <p:nvPr/>
        </p:nvSpPr>
        <p:spPr bwMode="auto">
          <a:xfrm>
            <a:off x="5638800" y="5943600"/>
            <a:ext cx="457200" cy="5191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dirty="0"/>
              <a:t>E</a:t>
            </a:r>
          </a:p>
        </p:txBody>
      </p:sp>
      <p:sp>
        <p:nvSpPr>
          <p:cNvPr id="57365" name="Text Box 30"/>
          <p:cNvSpPr txBox="1">
            <a:spLocks noChangeArrowheads="1"/>
          </p:cNvSpPr>
          <p:nvPr/>
        </p:nvSpPr>
        <p:spPr bwMode="auto">
          <a:xfrm>
            <a:off x="1752600" y="2667000"/>
            <a:ext cx="533400" cy="5191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dirty="0"/>
              <a:t>A</a:t>
            </a:r>
          </a:p>
        </p:txBody>
      </p:sp>
      <p:sp>
        <p:nvSpPr>
          <p:cNvPr id="57366" name="Text Box 31"/>
          <p:cNvSpPr txBox="1">
            <a:spLocks noChangeArrowheads="1"/>
          </p:cNvSpPr>
          <p:nvPr/>
        </p:nvSpPr>
        <p:spPr bwMode="auto">
          <a:xfrm>
            <a:off x="6705600" y="4495800"/>
            <a:ext cx="1676400" cy="10064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a:solidFill>
                  <a:schemeClr val="bg2"/>
                </a:solidFill>
              </a:rPr>
              <a:t>Hayal kırıklığına yol açan sistemler</a:t>
            </a:r>
          </a:p>
        </p:txBody>
      </p:sp>
      <p:sp>
        <p:nvSpPr>
          <p:cNvPr id="57367" name="Oval 32"/>
          <p:cNvSpPr>
            <a:spLocks noChangeArrowheads="1"/>
          </p:cNvSpPr>
          <p:nvPr/>
        </p:nvSpPr>
        <p:spPr bwMode="auto">
          <a:xfrm>
            <a:off x="6019800" y="4572000"/>
            <a:ext cx="2667000" cy="1066800"/>
          </a:xfrm>
          <a:prstGeom prst="ellipse">
            <a:avLst/>
          </a:prstGeom>
          <a:solidFill>
            <a:srgbClr val="66FF33"/>
          </a:solidFill>
          <a:ln w="9525">
            <a:solidFill>
              <a:schemeClr val="tx1"/>
            </a:solidFill>
            <a:round/>
            <a:headEnd/>
            <a:tailEnd/>
          </a:ln>
        </p:spPr>
        <p:txBody>
          <a:bodyPr wrap="none" anchor="ctr"/>
          <a:lstStyle/>
          <a:p>
            <a:endParaRPr lang="tr-TR"/>
          </a:p>
        </p:txBody>
      </p:sp>
      <p:sp>
        <p:nvSpPr>
          <p:cNvPr id="57368" name="Text Box 34"/>
          <p:cNvSpPr txBox="1">
            <a:spLocks noChangeArrowheads="1"/>
          </p:cNvSpPr>
          <p:nvPr/>
        </p:nvSpPr>
        <p:spPr bwMode="auto">
          <a:xfrm>
            <a:off x="6500826" y="4429132"/>
            <a:ext cx="1676400" cy="1323439"/>
          </a:xfrm>
          <a:prstGeom prst="rect">
            <a:avLst/>
          </a:prstGeom>
          <a:noFill/>
          <a:ln w="9525">
            <a:noFill/>
            <a:miter lim="800000"/>
            <a:headEnd/>
            <a:tailEnd/>
          </a:ln>
        </p:spPr>
        <p:txBody>
          <a:bodyPr wrap="square">
            <a:spAutoFit/>
          </a:bodyPr>
          <a:lstStyle/>
          <a:p>
            <a:pPr algn="ctr">
              <a:spcBef>
                <a:spcPct val="50000"/>
              </a:spcBef>
              <a:buFont typeface="Wingdings" pitchFamily="2" charset="2"/>
              <a:buNone/>
            </a:pPr>
            <a:r>
              <a:rPr lang="tr-TR" sz="2000" dirty="0"/>
              <a:t>Çalışma arkadaşları </a:t>
            </a:r>
            <a:r>
              <a:rPr lang="tr-TR" sz="2000" dirty="0" smtClean="0"/>
              <a:t>arasında çatışmalar</a:t>
            </a:r>
            <a:endParaRPr lang="tr-TR" sz="2000" dirty="0"/>
          </a:p>
        </p:txBody>
      </p:sp>
      <p:sp>
        <p:nvSpPr>
          <p:cNvPr id="57369" name="Text Box 35"/>
          <p:cNvSpPr txBox="1">
            <a:spLocks noChangeArrowheads="1"/>
          </p:cNvSpPr>
          <p:nvPr/>
        </p:nvSpPr>
        <p:spPr bwMode="auto">
          <a:xfrm>
            <a:off x="7924800" y="4876800"/>
            <a:ext cx="457200" cy="5191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dirty="0"/>
              <a:t>D</a:t>
            </a:r>
          </a:p>
        </p:txBody>
      </p:sp>
      <p:sp>
        <p:nvSpPr>
          <p:cNvPr id="57370" name="Line 36"/>
          <p:cNvSpPr>
            <a:spLocks noChangeShapeType="1"/>
          </p:cNvSpPr>
          <p:nvPr/>
        </p:nvSpPr>
        <p:spPr bwMode="auto">
          <a:xfrm>
            <a:off x="5791200" y="2286000"/>
            <a:ext cx="609600" cy="609600"/>
          </a:xfrm>
          <a:prstGeom prst="line">
            <a:avLst/>
          </a:prstGeom>
          <a:noFill/>
          <a:ln w="57150">
            <a:solidFill>
              <a:schemeClr val="hlink"/>
            </a:solidFill>
            <a:round/>
            <a:headEnd/>
            <a:tailEnd type="triangle" w="med" len="med"/>
          </a:ln>
        </p:spPr>
        <p:txBody>
          <a:bodyPr/>
          <a:lstStyle/>
          <a:p>
            <a:endParaRPr lang="tr-TR"/>
          </a:p>
        </p:txBody>
      </p:sp>
      <p:sp>
        <p:nvSpPr>
          <p:cNvPr id="57371" name="Line 37"/>
          <p:cNvSpPr>
            <a:spLocks noChangeShapeType="1"/>
          </p:cNvSpPr>
          <p:nvPr/>
        </p:nvSpPr>
        <p:spPr bwMode="auto">
          <a:xfrm>
            <a:off x="3124200" y="3352800"/>
            <a:ext cx="3276600" cy="0"/>
          </a:xfrm>
          <a:prstGeom prst="line">
            <a:avLst/>
          </a:prstGeom>
          <a:noFill/>
          <a:ln w="57150">
            <a:solidFill>
              <a:srgbClr val="00FFFF"/>
            </a:solidFill>
            <a:round/>
            <a:headEnd/>
            <a:tailEnd type="triangle" w="med" len="med"/>
          </a:ln>
        </p:spPr>
        <p:txBody>
          <a:bodyPr/>
          <a:lstStyle/>
          <a:p>
            <a:endParaRPr lang="tr-TR"/>
          </a:p>
        </p:txBody>
      </p:sp>
      <p:sp>
        <p:nvSpPr>
          <p:cNvPr id="57372" name="Line 38"/>
          <p:cNvSpPr>
            <a:spLocks noChangeShapeType="1"/>
          </p:cNvSpPr>
          <p:nvPr/>
        </p:nvSpPr>
        <p:spPr bwMode="auto">
          <a:xfrm>
            <a:off x="3048000" y="3505200"/>
            <a:ext cx="2971800" cy="1524000"/>
          </a:xfrm>
          <a:prstGeom prst="line">
            <a:avLst/>
          </a:prstGeom>
          <a:noFill/>
          <a:ln w="57150">
            <a:solidFill>
              <a:srgbClr val="00FFFF"/>
            </a:solidFill>
            <a:round/>
            <a:headEnd/>
            <a:tailEnd type="triangle" w="med" len="med"/>
          </a:ln>
        </p:spPr>
        <p:txBody>
          <a:bodyPr/>
          <a:lstStyle/>
          <a:p>
            <a:endParaRPr lang="tr-TR"/>
          </a:p>
        </p:txBody>
      </p:sp>
      <p:sp>
        <p:nvSpPr>
          <p:cNvPr id="57373" name="Line 39"/>
          <p:cNvSpPr>
            <a:spLocks noChangeShapeType="1"/>
          </p:cNvSpPr>
          <p:nvPr/>
        </p:nvSpPr>
        <p:spPr bwMode="auto">
          <a:xfrm flipH="1">
            <a:off x="2971800" y="5181600"/>
            <a:ext cx="3048000" cy="0"/>
          </a:xfrm>
          <a:prstGeom prst="line">
            <a:avLst/>
          </a:prstGeom>
          <a:noFill/>
          <a:ln w="57150">
            <a:solidFill>
              <a:schemeClr val="hlink"/>
            </a:solidFill>
            <a:round/>
            <a:headEnd/>
            <a:tailEnd type="triangle" w="med" len="med"/>
          </a:ln>
        </p:spPr>
        <p:txBody>
          <a:bodyPr/>
          <a:lstStyle/>
          <a:p>
            <a:endParaRPr lang="tr-TR"/>
          </a:p>
        </p:txBody>
      </p:sp>
      <p:sp>
        <p:nvSpPr>
          <p:cNvPr id="57374" name="Line 40"/>
          <p:cNvSpPr>
            <a:spLocks noChangeShapeType="1"/>
          </p:cNvSpPr>
          <p:nvPr/>
        </p:nvSpPr>
        <p:spPr bwMode="auto">
          <a:xfrm flipH="1" flipV="1">
            <a:off x="2209800" y="5410200"/>
            <a:ext cx="1295400" cy="609600"/>
          </a:xfrm>
          <a:prstGeom prst="line">
            <a:avLst/>
          </a:prstGeom>
          <a:noFill/>
          <a:ln w="57150">
            <a:solidFill>
              <a:schemeClr val="tx2"/>
            </a:solidFill>
            <a:round/>
            <a:headEnd/>
            <a:tailEnd type="triangle" w="med" len="med"/>
          </a:ln>
        </p:spPr>
        <p:txBody>
          <a:bodyPr/>
          <a:lstStyle/>
          <a:p>
            <a:endParaRPr lang="tr-TR"/>
          </a:p>
        </p:txBody>
      </p:sp>
      <p:sp>
        <p:nvSpPr>
          <p:cNvPr id="57375" name="Line 41"/>
          <p:cNvSpPr>
            <a:spLocks noChangeShapeType="1"/>
          </p:cNvSpPr>
          <p:nvPr/>
        </p:nvSpPr>
        <p:spPr bwMode="auto">
          <a:xfrm flipV="1">
            <a:off x="6172200" y="5638800"/>
            <a:ext cx="838200" cy="457200"/>
          </a:xfrm>
          <a:prstGeom prst="line">
            <a:avLst/>
          </a:prstGeom>
          <a:noFill/>
          <a:ln w="57150">
            <a:solidFill>
              <a:schemeClr val="hlink"/>
            </a:solidFill>
            <a:round/>
            <a:headEnd/>
            <a:tailEnd type="triangle" w="med" len="med"/>
          </a:ln>
        </p:spPr>
        <p:txBody>
          <a:bodyPr/>
          <a:lstStyle/>
          <a:p>
            <a:endParaRPr lang="tr-TR"/>
          </a:p>
        </p:txBody>
      </p:sp>
      <p:sp>
        <p:nvSpPr>
          <p:cNvPr id="57376" name="Line 42"/>
          <p:cNvSpPr>
            <a:spLocks noChangeShapeType="1"/>
          </p:cNvSpPr>
          <p:nvPr/>
        </p:nvSpPr>
        <p:spPr bwMode="auto">
          <a:xfrm flipH="1">
            <a:off x="4800600" y="3505200"/>
            <a:ext cx="1981200" cy="1981200"/>
          </a:xfrm>
          <a:prstGeom prst="line">
            <a:avLst/>
          </a:prstGeom>
          <a:noFill/>
          <a:ln w="57150">
            <a:solidFill>
              <a:schemeClr val="hlink"/>
            </a:solidFill>
            <a:round/>
            <a:headEnd/>
            <a:tailEnd type="triangle" w="med" len="med"/>
          </a:ln>
        </p:spPr>
        <p:txBody>
          <a:bodyPr/>
          <a:lstStyle/>
          <a:p>
            <a:endParaRPr lang="tr-TR"/>
          </a:p>
        </p:txBody>
      </p:sp>
      <p:sp>
        <p:nvSpPr>
          <p:cNvPr id="57377" name="Line 43"/>
          <p:cNvSpPr>
            <a:spLocks noChangeShapeType="1"/>
          </p:cNvSpPr>
          <p:nvPr/>
        </p:nvSpPr>
        <p:spPr bwMode="auto">
          <a:xfrm flipH="1">
            <a:off x="3048000" y="3505200"/>
            <a:ext cx="3505200" cy="1066800"/>
          </a:xfrm>
          <a:prstGeom prst="line">
            <a:avLst/>
          </a:prstGeom>
          <a:noFill/>
          <a:ln w="57150">
            <a:solidFill>
              <a:schemeClr val="tx2"/>
            </a:solidFill>
            <a:round/>
            <a:headEnd/>
            <a:tailEnd type="triangle" w="med" len="med"/>
          </a:ln>
        </p:spPr>
        <p:txBody>
          <a:bodyPr/>
          <a:lstStyle/>
          <a:p>
            <a:endParaRPr lang="tr-TR"/>
          </a:p>
        </p:txBody>
      </p:sp>
      <p:sp>
        <p:nvSpPr>
          <p:cNvPr id="57378" name="Rectangle 44"/>
          <p:cNvSpPr>
            <a:spLocks noChangeArrowheads="1"/>
          </p:cNvSpPr>
          <p:nvPr/>
        </p:nvSpPr>
        <p:spPr bwMode="auto">
          <a:xfrm>
            <a:off x="304800" y="2057400"/>
            <a:ext cx="1219200" cy="6096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57379" name="Text Box 46"/>
          <p:cNvSpPr txBox="1">
            <a:spLocks noChangeArrowheads="1"/>
          </p:cNvSpPr>
          <p:nvPr/>
        </p:nvSpPr>
        <p:spPr bwMode="auto">
          <a:xfrm>
            <a:off x="457200" y="1981200"/>
            <a:ext cx="914400" cy="701675"/>
          </a:xfrm>
          <a:prstGeom prst="rect">
            <a:avLst/>
          </a:prstGeom>
          <a:noFill/>
          <a:ln w="9525">
            <a:noFill/>
            <a:miter lim="800000"/>
            <a:headEnd/>
            <a:tailEnd/>
          </a:ln>
        </p:spPr>
        <p:txBody>
          <a:bodyPr>
            <a:spAutoFit/>
          </a:bodyPr>
          <a:lstStyle/>
          <a:p>
            <a:pPr>
              <a:spcBef>
                <a:spcPct val="50000"/>
              </a:spcBef>
              <a:buFont typeface="Wingdings" pitchFamily="2" charset="2"/>
              <a:buNone/>
            </a:pPr>
            <a:r>
              <a:rPr lang="tr-TR" sz="2000" dirty="0"/>
              <a:t>Temel Sebep</a:t>
            </a:r>
          </a:p>
        </p:txBody>
      </p:sp>
      <p:sp>
        <p:nvSpPr>
          <p:cNvPr id="57380" name="Rectangle 48"/>
          <p:cNvSpPr>
            <a:spLocks noChangeArrowheads="1"/>
          </p:cNvSpPr>
          <p:nvPr/>
        </p:nvSpPr>
        <p:spPr bwMode="auto">
          <a:xfrm>
            <a:off x="304800" y="5562600"/>
            <a:ext cx="1219200" cy="6096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57381" name="Text Box 49"/>
          <p:cNvSpPr txBox="1">
            <a:spLocks noChangeArrowheads="1"/>
          </p:cNvSpPr>
          <p:nvPr/>
        </p:nvSpPr>
        <p:spPr bwMode="auto">
          <a:xfrm>
            <a:off x="533400" y="5486400"/>
            <a:ext cx="914400" cy="701675"/>
          </a:xfrm>
          <a:prstGeom prst="rect">
            <a:avLst/>
          </a:prstGeom>
          <a:noFill/>
          <a:ln w="9525">
            <a:noFill/>
            <a:miter lim="800000"/>
            <a:headEnd/>
            <a:tailEnd/>
          </a:ln>
        </p:spPr>
        <p:txBody>
          <a:bodyPr>
            <a:spAutoFit/>
          </a:bodyPr>
          <a:lstStyle/>
          <a:p>
            <a:pPr>
              <a:spcBef>
                <a:spcPct val="50000"/>
              </a:spcBef>
              <a:buFont typeface="Wingdings" pitchFamily="2" charset="2"/>
              <a:buNone/>
            </a:pPr>
            <a:r>
              <a:rPr lang="tr-TR" sz="2000">
                <a:solidFill>
                  <a:schemeClr val="bg2"/>
                </a:solidFill>
              </a:rPr>
              <a:t>Temel Sonuç</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609600" y="304800"/>
            <a:ext cx="7772400" cy="1143000"/>
          </a:xfrm>
        </p:spPr>
        <p:txBody>
          <a:bodyPr/>
          <a:lstStyle/>
          <a:p>
            <a:pPr eaLnBrk="1" hangingPunct="1"/>
            <a:r>
              <a:rPr lang="tr-TR" sz="3600" dirty="0" smtClean="0">
                <a:solidFill>
                  <a:schemeClr val="hlink"/>
                </a:solidFill>
              </a:rPr>
              <a:t>AĞAÇ DİYAGRAMI</a:t>
            </a:r>
            <a:endParaRPr lang="tr-TR" sz="3600" dirty="0" smtClean="0"/>
          </a:p>
        </p:txBody>
      </p:sp>
      <p:sp>
        <p:nvSpPr>
          <p:cNvPr id="58372" name="Text Box 4"/>
          <p:cNvSpPr txBox="1">
            <a:spLocks noChangeArrowheads="1"/>
          </p:cNvSpPr>
          <p:nvPr/>
        </p:nvSpPr>
        <p:spPr bwMode="auto">
          <a:xfrm>
            <a:off x="0" y="1600200"/>
            <a:ext cx="9144000" cy="5191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a:t>	</a:t>
            </a:r>
          </a:p>
        </p:txBody>
      </p:sp>
      <p:sp>
        <p:nvSpPr>
          <p:cNvPr id="58373" name="Text Box 5"/>
          <p:cNvSpPr txBox="1">
            <a:spLocks noChangeArrowheads="1"/>
          </p:cNvSpPr>
          <p:nvPr/>
        </p:nvSpPr>
        <p:spPr bwMode="auto">
          <a:xfrm>
            <a:off x="0" y="1219200"/>
            <a:ext cx="9144000" cy="5434013"/>
          </a:xfrm>
          <a:prstGeom prst="rect">
            <a:avLst/>
          </a:prstGeom>
          <a:noFill/>
          <a:ln w="9525">
            <a:noFill/>
            <a:miter lim="800000"/>
            <a:headEnd/>
            <a:tailEnd/>
          </a:ln>
        </p:spPr>
        <p:txBody>
          <a:bodyPr>
            <a:spAutoFit/>
          </a:bodyPr>
          <a:lstStyle/>
          <a:p>
            <a:pPr algn="just">
              <a:spcBef>
                <a:spcPct val="50000"/>
              </a:spcBef>
              <a:buFont typeface="Wingdings" pitchFamily="2" charset="2"/>
              <a:buNone/>
            </a:pPr>
            <a:r>
              <a:rPr lang="tr-TR"/>
              <a:t>	Belli bir amaca erişmek için izlenmesi gereken yolların, sistematik bir şekilde giderek artan bir detay düzeyinde grafiksel ifadesidir. Bu araç;</a:t>
            </a:r>
          </a:p>
          <a:p>
            <a:pPr algn="just">
              <a:spcBef>
                <a:spcPct val="50000"/>
              </a:spcBef>
              <a:buClr>
                <a:schemeClr val="folHlink"/>
              </a:buClr>
              <a:buFont typeface="Wingdings" pitchFamily="2" charset="2"/>
              <a:buChar char="Ø"/>
            </a:pPr>
            <a:r>
              <a:rPr lang="tr-TR"/>
              <a:t>Genel amaçların özel uygulama detaylarına indirgenmesinde,</a:t>
            </a:r>
          </a:p>
          <a:p>
            <a:pPr algn="just">
              <a:spcBef>
                <a:spcPct val="50000"/>
              </a:spcBef>
              <a:buClr>
                <a:schemeClr val="folHlink"/>
              </a:buClr>
              <a:buFont typeface="Wingdings" pitchFamily="2" charset="2"/>
              <a:buChar char="Ø"/>
            </a:pPr>
            <a:r>
              <a:rPr lang="tr-TR"/>
              <a:t>Uygulama seçeneklerinin belirlenmesinde,</a:t>
            </a:r>
          </a:p>
          <a:p>
            <a:pPr algn="just">
              <a:spcBef>
                <a:spcPct val="50000"/>
              </a:spcBef>
              <a:buClr>
                <a:schemeClr val="folHlink"/>
              </a:buClr>
              <a:buFont typeface="Wingdings" pitchFamily="2" charset="2"/>
              <a:buChar char="Ø"/>
            </a:pPr>
            <a:r>
              <a:rPr lang="tr-TR"/>
              <a:t>Temel sebeplerin belirlenmesinde,</a:t>
            </a:r>
          </a:p>
          <a:p>
            <a:pPr algn="just">
              <a:spcBef>
                <a:spcPct val="50000"/>
              </a:spcBef>
              <a:buClr>
                <a:schemeClr val="folHlink"/>
              </a:buClr>
              <a:buFont typeface="Wingdings" pitchFamily="2" charset="2"/>
              <a:buChar char="Ø"/>
            </a:pPr>
            <a:r>
              <a:rPr lang="tr-TR"/>
              <a:t>Fikirlerin açığa kavuşturulmasında,</a:t>
            </a:r>
          </a:p>
          <a:p>
            <a:pPr>
              <a:spcBef>
                <a:spcPct val="50000"/>
              </a:spcBef>
              <a:buClr>
                <a:schemeClr val="folHlink"/>
              </a:buClr>
              <a:buFont typeface="Wingdings" pitchFamily="2" charset="2"/>
              <a:buChar char="Ø"/>
            </a:pPr>
            <a:r>
              <a:rPr lang="tr-TR"/>
              <a:t>Bir uygulama gerçekleşirken olabilecek </a:t>
            </a:r>
            <a:r>
              <a:rPr lang="tr-TR">
                <a:solidFill>
                  <a:schemeClr val="folHlink"/>
                </a:solidFill>
              </a:rPr>
              <a:t>engeller/aksaklıkların</a:t>
            </a:r>
            <a:r>
              <a:rPr lang="tr-TR"/>
              <a:t> ve bunların etkilerini azaltmak için </a:t>
            </a:r>
            <a:r>
              <a:rPr lang="tr-TR">
                <a:solidFill>
                  <a:schemeClr val="folHlink"/>
                </a:solidFill>
              </a:rPr>
              <a:t>ne yapılabileceğinin</a:t>
            </a:r>
            <a:r>
              <a:rPr lang="tr-TR"/>
              <a:t> belirlenmesinde kullanılabilir.</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lstStyle/>
          <a:p>
            <a:r>
              <a:rPr lang="tr-TR" dirty="0">
                <a:solidFill>
                  <a:schemeClr val="hlink"/>
                </a:solidFill>
              </a:rPr>
              <a:t>AĞAÇ DİYAGRAMI</a:t>
            </a:r>
            <a:endParaRPr lang="tr-TR" dirty="0"/>
          </a:p>
        </p:txBody>
      </p:sp>
      <p:sp>
        <p:nvSpPr>
          <p:cNvPr id="3" name="İçerik Yer Tutucusu 2"/>
          <p:cNvSpPr>
            <a:spLocks noGrp="1"/>
          </p:cNvSpPr>
          <p:nvPr>
            <p:ph idx="1"/>
          </p:nvPr>
        </p:nvSpPr>
        <p:spPr>
          <a:xfrm>
            <a:off x="467544" y="1052736"/>
            <a:ext cx="8435280" cy="4525963"/>
          </a:xfrm>
        </p:spPr>
        <p:txBody>
          <a:bodyPr/>
          <a:lstStyle/>
          <a:p>
            <a:pPr marL="0" indent="0">
              <a:buNone/>
            </a:pPr>
            <a:r>
              <a:rPr lang="tr-TR" b="1" dirty="0"/>
              <a:t>Ağaç Diyagramı Ne Zaman Kullanılır? </a:t>
            </a:r>
            <a:endParaRPr lang="tr-TR" b="1" dirty="0" smtClean="0"/>
          </a:p>
          <a:p>
            <a:r>
              <a:rPr lang="tr-TR" dirty="0" smtClean="0"/>
              <a:t>Bir </a:t>
            </a:r>
            <a:r>
              <a:rPr lang="tr-TR" dirty="0"/>
              <a:t>konu genel özellikleriyle biliniyorken daha ayrıntılı incelenmek istendiğinde</a:t>
            </a:r>
          </a:p>
          <a:p>
            <a:r>
              <a:rPr lang="tr-TR" dirty="0"/>
              <a:t>Süreçler ayrıntılı analiz edilmek istendiğinde</a:t>
            </a:r>
          </a:p>
          <a:p>
            <a:r>
              <a:rPr lang="tr-TR" dirty="0"/>
              <a:t>Bir problemin ana sebebi araştırılırken</a:t>
            </a:r>
          </a:p>
          <a:p>
            <a:r>
              <a:rPr lang="tr-TR" dirty="0" smtClean="0"/>
              <a:t>Bir </a:t>
            </a:r>
            <a:r>
              <a:rPr lang="tr-TR" dirty="0"/>
              <a:t>projenin detaylarının anlatılması gerektiğinde iletişim aracı olarak ağaç diyagramı kullanılabilir</a:t>
            </a:r>
            <a:r>
              <a:rPr lang="tr-TR" dirty="0" smtClean="0"/>
              <a:t>.</a:t>
            </a:r>
            <a:endParaRPr lang="tr-TR" dirty="0"/>
          </a:p>
        </p:txBody>
      </p:sp>
    </p:spTree>
    <p:extLst>
      <p:ext uri="{BB962C8B-B14F-4D97-AF65-F5344CB8AC3E}">
        <p14:creationId xmlns:p14="http://schemas.microsoft.com/office/powerpoint/2010/main" xmlns="" val="436654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609600" y="304800"/>
            <a:ext cx="7772400" cy="685800"/>
          </a:xfrm>
        </p:spPr>
        <p:txBody>
          <a:bodyPr/>
          <a:lstStyle/>
          <a:p>
            <a:pPr eaLnBrk="1" hangingPunct="1"/>
            <a:r>
              <a:rPr lang="tr-TR" sz="3200" smtClean="0">
                <a:solidFill>
                  <a:schemeClr val="hlink"/>
                </a:solidFill>
              </a:rPr>
              <a:t>AĞAÇ DİYAGRAMI</a:t>
            </a:r>
            <a:endParaRPr lang="tr-TR" sz="3200" smtClean="0"/>
          </a:p>
        </p:txBody>
      </p:sp>
      <p:sp>
        <p:nvSpPr>
          <p:cNvPr id="59396" name="Text Box 4"/>
          <p:cNvSpPr txBox="1">
            <a:spLocks noChangeArrowheads="1"/>
          </p:cNvSpPr>
          <p:nvPr/>
        </p:nvSpPr>
        <p:spPr bwMode="auto">
          <a:xfrm>
            <a:off x="0" y="1600200"/>
            <a:ext cx="9144000" cy="5191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a:t>	</a:t>
            </a:r>
          </a:p>
        </p:txBody>
      </p:sp>
      <p:sp>
        <p:nvSpPr>
          <p:cNvPr id="59397" name="Text Box 5"/>
          <p:cNvSpPr txBox="1">
            <a:spLocks noChangeArrowheads="1"/>
          </p:cNvSpPr>
          <p:nvPr/>
        </p:nvSpPr>
        <p:spPr bwMode="auto">
          <a:xfrm>
            <a:off x="0" y="1295400"/>
            <a:ext cx="9372600" cy="519113"/>
          </a:xfrm>
          <a:prstGeom prst="rect">
            <a:avLst/>
          </a:prstGeom>
          <a:noFill/>
          <a:ln w="9525">
            <a:noFill/>
            <a:miter lim="800000"/>
            <a:headEnd/>
            <a:tailEnd/>
          </a:ln>
        </p:spPr>
        <p:txBody>
          <a:bodyPr>
            <a:spAutoFit/>
          </a:bodyPr>
          <a:lstStyle/>
          <a:p>
            <a:pPr algn="just">
              <a:spcBef>
                <a:spcPct val="50000"/>
              </a:spcBef>
              <a:buFont typeface="Wingdings" pitchFamily="2" charset="2"/>
              <a:buNone/>
            </a:pPr>
            <a:endParaRPr lang="tr-TR"/>
          </a:p>
        </p:txBody>
      </p:sp>
      <p:sp>
        <p:nvSpPr>
          <p:cNvPr id="59398" name="Text Box 6"/>
          <p:cNvSpPr txBox="1">
            <a:spLocks noChangeArrowheads="1"/>
          </p:cNvSpPr>
          <p:nvPr/>
        </p:nvSpPr>
        <p:spPr bwMode="auto">
          <a:xfrm>
            <a:off x="0" y="762000"/>
            <a:ext cx="9144000" cy="5813425"/>
          </a:xfrm>
          <a:prstGeom prst="rect">
            <a:avLst/>
          </a:prstGeom>
          <a:noFill/>
          <a:ln w="9525">
            <a:noFill/>
            <a:miter lim="800000"/>
            <a:headEnd/>
            <a:tailEnd/>
          </a:ln>
        </p:spPr>
        <p:txBody>
          <a:bodyPr>
            <a:spAutoFit/>
          </a:bodyPr>
          <a:lstStyle/>
          <a:p>
            <a:pPr>
              <a:spcBef>
                <a:spcPct val="50000"/>
              </a:spcBef>
              <a:buFont typeface="Wingdings" pitchFamily="2" charset="2"/>
              <a:buNone/>
            </a:pPr>
            <a:r>
              <a:rPr lang="tr-TR">
                <a:solidFill>
                  <a:schemeClr val="folHlink"/>
                </a:solidFill>
              </a:rPr>
              <a:t>UYGULAMA AŞAMALARI</a:t>
            </a:r>
          </a:p>
          <a:p>
            <a:pPr>
              <a:spcBef>
                <a:spcPct val="50000"/>
              </a:spcBef>
              <a:buFont typeface="Wingdings" pitchFamily="2" charset="2"/>
              <a:buNone/>
            </a:pPr>
            <a:r>
              <a:rPr lang="tr-TR" sz="2400" b="1">
                <a:solidFill>
                  <a:schemeClr val="folHlink"/>
                </a:solidFill>
              </a:rPr>
              <a:t>1.</a:t>
            </a:r>
            <a:r>
              <a:rPr lang="tr-TR" sz="2400" b="1"/>
              <a:t> Analiz edilecek problem ve amacın belirlenmesi</a:t>
            </a:r>
          </a:p>
          <a:p>
            <a:pPr>
              <a:spcBef>
                <a:spcPct val="50000"/>
              </a:spcBef>
              <a:buFont typeface="Wingdings" pitchFamily="2" charset="2"/>
              <a:buNone/>
            </a:pPr>
            <a:r>
              <a:rPr lang="tr-TR" sz="2400" b="1">
                <a:solidFill>
                  <a:schemeClr val="folHlink"/>
                </a:solidFill>
              </a:rPr>
              <a:t>2.</a:t>
            </a:r>
            <a:r>
              <a:rPr lang="tr-TR" sz="2400" b="1"/>
              <a:t> Panonun sol kenarından başlayarak sağa doğru konu ile ilgili ayrıntıların yazılması</a:t>
            </a:r>
          </a:p>
          <a:p>
            <a:pPr>
              <a:spcBef>
                <a:spcPct val="50000"/>
              </a:spcBef>
              <a:buFont typeface="Wingdings" pitchFamily="2" charset="2"/>
              <a:buNone/>
            </a:pPr>
            <a:r>
              <a:rPr lang="tr-TR" sz="2400" b="1">
                <a:solidFill>
                  <a:schemeClr val="folHlink"/>
                </a:solidFill>
              </a:rPr>
              <a:t>3.</a:t>
            </a:r>
            <a:r>
              <a:rPr lang="tr-TR" sz="2400" b="1"/>
              <a:t>Ayrıntıları tanımlayan ana başlıkların oluşturulması (Afinite veya ilişki diyagramı kullanılabilir.)</a:t>
            </a:r>
          </a:p>
          <a:p>
            <a:pPr>
              <a:spcBef>
                <a:spcPct val="50000"/>
              </a:spcBef>
              <a:buFont typeface="Wingdings" pitchFamily="2" charset="2"/>
              <a:buNone/>
            </a:pPr>
            <a:r>
              <a:rPr lang="tr-TR" sz="2400" b="1">
                <a:solidFill>
                  <a:schemeClr val="folHlink"/>
                </a:solidFill>
              </a:rPr>
              <a:t>4.</a:t>
            </a:r>
            <a:r>
              <a:rPr lang="tr-TR" sz="2400" b="1"/>
              <a:t> Ana başlıklarla ilişkili alternatif sebepler, taktikler veya işlerin belirlenmesi</a:t>
            </a:r>
          </a:p>
          <a:p>
            <a:pPr>
              <a:spcBef>
                <a:spcPct val="50000"/>
              </a:spcBef>
              <a:buFont typeface="Wingdings" pitchFamily="2" charset="2"/>
              <a:buNone/>
            </a:pPr>
            <a:r>
              <a:rPr lang="tr-TR" sz="2400" b="1">
                <a:solidFill>
                  <a:schemeClr val="folHlink"/>
                </a:solidFill>
              </a:rPr>
              <a:t>5.</a:t>
            </a:r>
            <a:r>
              <a:rPr lang="tr-TR" sz="2400" b="1"/>
              <a:t> Ağaç diyagramının oluşturulması</a:t>
            </a:r>
          </a:p>
          <a:p>
            <a:pPr>
              <a:spcBef>
                <a:spcPct val="50000"/>
              </a:spcBef>
              <a:buFont typeface="Wingdings" pitchFamily="2" charset="2"/>
              <a:buNone/>
            </a:pPr>
            <a:r>
              <a:rPr lang="tr-TR" sz="2400" b="1">
                <a:solidFill>
                  <a:schemeClr val="folHlink"/>
                </a:solidFill>
              </a:rPr>
              <a:t>1.Düzey:</a:t>
            </a:r>
            <a:r>
              <a:rPr lang="tr-TR" sz="2400" b="1"/>
              <a:t> Genel amaç, kavram, fikir</a:t>
            </a:r>
          </a:p>
          <a:p>
            <a:pPr>
              <a:spcBef>
                <a:spcPct val="50000"/>
              </a:spcBef>
              <a:buFont typeface="Wingdings" pitchFamily="2" charset="2"/>
              <a:buNone/>
            </a:pPr>
            <a:r>
              <a:rPr lang="tr-TR" sz="2400" b="1">
                <a:solidFill>
                  <a:schemeClr val="folHlink"/>
                </a:solidFill>
              </a:rPr>
              <a:t>Diğer Düzeyler:</a:t>
            </a:r>
            <a:r>
              <a:rPr lang="tr-TR" sz="2400" b="1"/>
              <a:t> Her seferinde bir basamak olmak üzere neden, nasıl ve ne gibi soruların cevaplandırılması.</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09600" y="304800"/>
            <a:ext cx="7772400" cy="1143000"/>
          </a:xfrm>
        </p:spPr>
        <p:txBody>
          <a:bodyPr/>
          <a:lstStyle/>
          <a:p>
            <a:pPr eaLnBrk="1" hangingPunct="1"/>
            <a:r>
              <a:rPr lang="tr-TR" sz="3600" smtClean="0">
                <a:solidFill>
                  <a:schemeClr val="hlink"/>
                </a:solidFill>
              </a:rPr>
              <a:t>NEDEN-NEDEN AĞAÇ DİYAGRAMI</a:t>
            </a:r>
            <a:endParaRPr lang="tr-TR" sz="3600" smtClean="0"/>
          </a:p>
        </p:txBody>
      </p:sp>
      <p:sp>
        <p:nvSpPr>
          <p:cNvPr id="60420" name="Text Box 4"/>
          <p:cNvSpPr txBox="1">
            <a:spLocks noChangeArrowheads="1"/>
          </p:cNvSpPr>
          <p:nvPr/>
        </p:nvSpPr>
        <p:spPr bwMode="auto">
          <a:xfrm>
            <a:off x="0" y="1600200"/>
            <a:ext cx="9144000" cy="5191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a:t>	</a:t>
            </a:r>
          </a:p>
        </p:txBody>
      </p:sp>
      <p:sp>
        <p:nvSpPr>
          <p:cNvPr id="60421" name="Text Box 5"/>
          <p:cNvSpPr txBox="1">
            <a:spLocks noChangeArrowheads="1"/>
          </p:cNvSpPr>
          <p:nvPr/>
        </p:nvSpPr>
        <p:spPr bwMode="auto">
          <a:xfrm>
            <a:off x="0" y="1295400"/>
            <a:ext cx="9372600" cy="519113"/>
          </a:xfrm>
          <a:prstGeom prst="rect">
            <a:avLst/>
          </a:prstGeom>
          <a:noFill/>
          <a:ln w="9525">
            <a:noFill/>
            <a:miter lim="800000"/>
            <a:headEnd/>
            <a:tailEnd/>
          </a:ln>
        </p:spPr>
        <p:txBody>
          <a:bodyPr>
            <a:spAutoFit/>
          </a:bodyPr>
          <a:lstStyle/>
          <a:p>
            <a:pPr algn="just">
              <a:spcBef>
                <a:spcPct val="50000"/>
              </a:spcBef>
              <a:buFont typeface="Wingdings" pitchFamily="2" charset="2"/>
              <a:buNone/>
            </a:pPr>
            <a:endParaRPr lang="tr-TR"/>
          </a:p>
        </p:txBody>
      </p:sp>
      <p:sp>
        <p:nvSpPr>
          <p:cNvPr id="60422" name="Rectangle 7"/>
          <p:cNvSpPr>
            <a:spLocks noChangeArrowheads="1"/>
          </p:cNvSpPr>
          <p:nvPr/>
        </p:nvSpPr>
        <p:spPr bwMode="auto">
          <a:xfrm>
            <a:off x="228600" y="2514600"/>
            <a:ext cx="1752600" cy="12954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0423" name="Text Box 8"/>
          <p:cNvSpPr txBox="1">
            <a:spLocks noChangeArrowheads="1"/>
          </p:cNvSpPr>
          <p:nvPr/>
        </p:nvSpPr>
        <p:spPr bwMode="auto">
          <a:xfrm>
            <a:off x="228600" y="2514600"/>
            <a:ext cx="1752600" cy="1320800"/>
          </a:xfrm>
          <a:prstGeom prst="rect">
            <a:avLst/>
          </a:prstGeom>
          <a:noFill/>
          <a:ln w="9525">
            <a:solidFill>
              <a:schemeClr val="bg2"/>
            </a:solidFill>
            <a:miter lim="800000"/>
            <a:headEnd/>
            <a:tailEnd/>
          </a:ln>
        </p:spPr>
        <p:txBody>
          <a:bodyPr>
            <a:spAutoFit/>
          </a:bodyPr>
          <a:lstStyle/>
          <a:p>
            <a:pPr>
              <a:spcBef>
                <a:spcPct val="50000"/>
              </a:spcBef>
              <a:buFont typeface="Wingdings" pitchFamily="2" charset="2"/>
              <a:buNone/>
            </a:pPr>
            <a:r>
              <a:rPr lang="tr-TR" sz="2000" b="1">
                <a:solidFill>
                  <a:schemeClr val="bg2"/>
                </a:solidFill>
              </a:rPr>
              <a:t>Çocukların Öğrenme Heyecanını Kaybetmesi</a:t>
            </a:r>
          </a:p>
        </p:txBody>
      </p:sp>
      <p:sp>
        <p:nvSpPr>
          <p:cNvPr id="60424" name="Rectangle 9"/>
          <p:cNvSpPr>
            <a:spLocks noChangeArrowheads="1"/>
          </p:cNvSpPr>
          <p:nvPr/>
        </p:nvSpPr>
        <p:spPr bwMode="auto">
          <a:xfrm>
            <a:off x="228600" y="1524000"/>
            <a:ext cx="990600" cy="7620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0425" name="Text Box 10"/>
          <p:cNvSpPr txBox="1">
            <a:spLocks noChangeArrowheads="1"/>
          </p:cNvSpPr>
          <p:nvPr/>
        </p:nvSpPr>
        <p:spPr bwMode="auto">
          <a:xfrm>
            <a:off x="228600" y="1752600"/>
            <a:ext cx="1066800" cy="396875"/>
          </a:xfrm>
          <a:prstGeom prst="rect">
            <a:avLst/>
          </a:prstGeom>
          <a:noFill/>
          <a:ln w="9525">
            <a:noFill/>
            <a:miter lim="800000"/>
            <a:headEnd/>
            <a:tailEnd/>
          </a:ln>
        </p:spPr>
        <p:txBody>
          <a:bodyPr>
            <a:spAutoFit/>
          </a:bodyPr>
          <a:lstStyle/>
          <a:p>
            <a:pPr>
              <a:spcBef>
                <a:spcPct val="50000"/>
              </a:spcBef>
              <a:buFont typeface="Wingdings" pitchFamily="2" charset="2"/>
              <a:buNone/>
            </a:pPr>
            <a:r>
              <a:rPr lang="tr-TR" sz="2000">
                <a:solidFill>
                  <a:schemeClr val="bg2"/>
                </a:solidFill>
              </a:rPr>
              <a:t>Problem</a:t>
            </a:r>
          </a:p>
        </p:txBody>
      </p:sp>
      <p:sp>
        <p:nvSpPr>
          <p:cNvPr id="60426" name="Rectangle 11"/>
          <p:cNvSpPr>
            <a:spLocks noChangeArrowheads="1"/>
          </p:cNvSpPr>
          <p:nvPr/>
        </p:nvSpPr>
        <p:spPr bwMode="auto">
          <a:xfrm>
            <a:off x="304800" y="3962400"/>
            <a:ext cx="990600" cy="7620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0427" name="Text Box 12"/>
          <p:cNvSpPr txBox="1">
            <a:spLocks noChangeArrowheads="1"/>
          </p:cNvSpPr>
          <p:nvPr/>
        </p:nvSpPr>
        <p:spPr bwMode="auto">
          <a:xfrm>
            <a:off x="304800" y="4114800"/>
            <a:ext cx="1066800" cy="396875"/>
          </a:xfrm>
          <a:prstGeom prst="rect">
            <a:avLst/>
          </a:prstGeom>
          <a:noFill/>
          <a:ln w="9525">
            <a:noFill/>
            <a:miter lim="800000"/>
            <a:headEnd/>
            <a:tailEnd/>
          </a:ln>
        </p:spPr>
        <p:txBody>
          <a:bodyPr>
            <a:spAutoFit/>
          </a:bodyPr>
          <a:lstStyle/>
          <a:p>
            <a:pPr>
              <a:spcBef>
                <a:spcPct val="50000"/>
              </a:spcBef>
              <a:buFont typeface="Wingdings" pitchFamily="2" charset="2"/>
              <a:buNone/>
            </a:pPr>
            <a:r>
              <a:rPr lang="tr-TR" sz="2000">
                <a:solidFill>
                  <a:schemeClr val="bg2"/>
                </a:solidFill>
              </a:rPr>
              <a:t>Neden</a:t>
            </a:r>
          </a:p>
        </p:txBody>
      </p:sp>
      <p:sp>
        <p:nvSpPr>
          <p:cNvPr id="60428" name="Rectangle 16"/>
          <p:cNvSpPr>
            <a:spLocks noChangeArrowheads="1"/>
          </p:cNvSpPr>
          <p:nvPr/>
        </p:nvSpPr>
        <p:spPr bwMode="auto">
          <a:xfrm>
            <a:off x="2209800" y="1143000"/>
            <a:ext cx="1828800" cy="6858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0429" name="Text Box 17"/>
          <p:cNvSpPr txBox="1">
            <a:spLocks noChangeArrowheads="1"/>
          </p:cNvSpPr>
          <p:nvPr/>
        </p:nvSpPr>
        <p:spPr bwMode="auto">
          <a:xfrm>
            <a:off x="2209800" y="1143000"/>
            <a:ext cx="1828800" cy="711200"/>
          </a:xfrm>
          <a:prstGeom prst="rect">
            <a:avLst/>
          </a:prstGeom>
          <a:noFill/>
          <a:ln w="9525">
            <a:solidFill>
              <a:schemeClr val="bg2"/>
            </a:solidFill>
            <a:miter lim="800000"/>
            <a:headEnd/>
            <a:tailEnd/>
          </a:ln>
        </p:spPr>
        <p:txBody>
          <a:bodyPr>
            <a:spAutoFit/>
          </a:bodyPr>
          <a:lstStyle/>
          <a:p>
            <a:pPr>
              <a:spcBef>
                <a:spcPct val="50000"/>
              </a:spcBef>
              <a:buFont typeface="Wingdings" pitchFamily="2" charset="2"/>
              <a:buNone/>
            </a:pPr>
            <a:r>
              <a:rPr lang="tr-TR" sz="2000" b="1">
                <a:solidFill>
                  <a:schemeClr val="bg2"/>
                </a:solidFill>
              </a:rPr>
              <a:t>Öğretmenlerin Tutumu</a:t>
            </a:r>
          </a:p>
        </p:txBody>
      </p:sp>
      <p:sp>
        <p:nvSpPr>
          <p:cNvPr id="60430" name="Rectangle 20"/>
          <p:cNvSpPr>
            <a:spLocks noChangeArrowheads="1"/>
          </p:cNvSpPr>
          <p:nvPr/>
        </p:nvSpPr>
        <p:spPr bwMode="auto">
          <a:xfrm>
            <a:off x="2209800" y="2667000"/>
            <a:ext cx="1905000" cy="6858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0431" name="Text Box 21"/>
          <p:cNvSpPr txBox="1">
            <a:spLocks noChangeArrowheads="1"/>
          </p:cNvSpPr>
          <p:nvPr/>
        </p:nvSpPr>
        <p:spPr bwMode="auto">
          <a:xfrm>
            <a:off x="2209800" y="2667000"/>
            <a:ext cx="1905000" cy="711200"/>
          </a:xfrm>
          <a:prstGeom prst="rect">
            <a:avLst/>
          </a:prstGeom>
          <a:noFill/>
          <a:ln w="9525">
            <a:solidFill>
              <a:schemeClr val="bg2"/>
            </a:solidFill>
            <a:miter lim="800000"/>
            <a:headEnd/>
            <a:tailEnd/>
          </a:ln>
        </p:spPr>
        <p:txBody>
          <a:bodyPr>
            <a:spAutoFit/>
          </a:bodyPr>
          <a:lstStyle/>
          <a:p>
            <a:pPr>
              <a:spcBef>
                <a:spcPct val="50000"/>
              </a:spcBef>
              <a:buFont typeface="Wingdings" pitchFamily="2" charset="2"/>
              <a:buNone/>
            </a:pPr>
            <a:r>
              <a:rPr lang="tr-TR" sz="2000" b="1">
                <a:solidFill>
                  <a:schemeClr val="bg2"/>
                </a:solidFill>
              </a:rPr>
              <a:t>Arkadaşların Tutumu</a:t>
            </a:r>
          </a:p>
        </p:txBody>
      </p:sp>
      <p:sp>
        <p:nvSpPr>
          <p:cNvPr id="60432" name="Rectangle 23"/>
          <p:cNvSpPr>
            <a:spLocks noChangeArrowheads="1"/>
          </p:cNvSpPr>
          <p:nvPr/>
        </p:nvSpPr>
        <p:spPr bwMode="auto">
          <a:xfrm>
            <a:off x="4876800" y="1143000"/>
            <a:ext cx="3810000" cy="5334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0433" name="Rectangle 25"/>
          <p:cNvSpPr>
            <a:spLocks noChangeArrowheads="1"/>
          </p:cNvSpPr>
          <p:nvPr/>
        </p:nvSpPr>
        <p:spPr bwMode="auto">
          <a:xfrm>
            <a:off x="2209800" y="4343400"/>
            <a:ext cx="1752600" cy="6858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0434" name="Text Box 26"/>
          <p:cNvSpPr txBox="1">
            <a:spLocks noChangeArrowheads="1"/>
          </p:cNvSpPr>
          <p:nvPr/>
        </p:nvSpPr>
        <p:spPr bwMode="auto">
          <a:xfrm>
            <a:off x="2209800" y="4343400"/>
            <a:ext cx="1828800" cy="711200"/>
          </a:xfrm>
          <a:prstGeom prst="rect">
            <a:avLst/>
          </a:prstGeom>
          <a:noFill/>
          <a:ln w="9525">
            <a:solidFill>
              <a:schemeClr val="bg2"/>
            </a:solidFill>
            <a:miter lim="800000"/>
            <a:headEnd/>
            <a:tailEnd/>
          </a:ln>
        </p:spPr>
        <p:txBody>
          <a:bodyPr>
            <a:spAutoFit/>
          </a:bodyPr>
          <a:lstStyle/>
          <a:p>
            <a:pPr>
              <a:spcBef>
                <a:spcPct val="50000"/>
              </a:spcBef>
              <a:buFont typeface="Wingdings" pitchFamily="2" charset="2"/>
              <a:buNone/>
            </a:pPr>
            <a:r>
              <a:rPr lang="tr-TR" sz="2000" b="1">
                <a:solidFill>
                  <a:schemeClr val="bg2"/>
                </a:solidFill>
              </a:rPr>
              <a:t>Ekipman Yetersizliği</a:t>
            </a:r>
          </a:p>
        </p:txBody>
      </p:sp>
      <p:sp>
        <p:nvSpPr>
          <p:cNvPr id="60435" name="Rectangle 28"/>
          <p:cNvSpPr>
            <a:spLocks noChangeArrowheads="1"/>
          </p:cNvSpPr>
          <p:nvPr/>
        </p:nvSpPr>
        <p:spPr bwMode="auto">
          <a:xfrm>
            <a:off x="4876800" y="1828800"/>
            <a:ext cx="3810000" cy="5334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0436" name="Rectangle 29"/>
          <p:cNvSpPr>
            <a:spLocks noChangeArrowheads="1"/>
          </p:cNvSpPr>
          <p:nvPr/>
        </p:nvSpPr>
        <p:spPr bwMode="auto">
          <a:xfrm>
            <a:off x="4876800" y="2590800"/>
            <a:ext cx="3810000" cy="5334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0437" name="Rectangle 30"/>
          <p:cNvSpPr>
            <a:spLocks noChangeArrowheads="1"/>
          </p:cNvSpPr>
          <p:nvPr/>
        </p:nvSpPr>
        <p:spPr bwMode="auto">
          <a:xfrm>
            <a:off x="4953000" y="3352800"/>
            <a:ext cx="3810000" cy="5334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0438" name="Rectangle 31"/>
          <p:cNvSpPr>
            <a:spLocks noChangeArrowheads="1"/>
          </p:cNvSpPr>
          <p:nvPr/>
        </p:nvSpPr>
        <p:spPr bwMode="auto">
          <a:xfrm>
            <a:off x="4876800" y="3352800"/>
            <a:ext cx="3810000" cy="5334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0439" name="Rectangle 32"/>
          <p:cNvSpPr>
            <a:spLocks noChangeArrowheads="1"/>
          </p:cNvSpPr>
          <p:nvPr/>
        </p:nvSpPr>
        <p:spPr bwMode="auto">
          <a:xfrm>
            <a:off x="4876800" y="4343400"/>
            <a:ext cx="3810000" cy="5334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0440" name="Rectangle 34"/>
          <p:cNvSpPr>
            <a:spLocks noChangeArrowheads="1"/>
          </p:cNvSpPr>
          <p:nvPr/>
        </p:nvSpPr>
        <p:spPr bwMode="auto">
          <a:xfrm>
            <a:off x="4876800" y="5181600"/>
            <a:ext cx="3810000" cy="5334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0441" name="Rectangle 35"/>
          <p:cNvSpPr>
            <a:spLocks noChangeArrowheads="1"/>
          </p:cNvSpPr>
          <p:nvPr/>
        </p:nvSpPr>
        <p:spPr bwMode="auto">
          <a:xfrm>
            <a:off x="4876800" y="6019800"/>
            <a:ext cx="3810000" cy="5334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0442" name="Text Box 36"/>
          <p:cNvSpPr txBox="1">
            <a:spLocks noChangeArrowheads="1"/>
          </p:cNvSpPr>
          <p:nvPr/>
        </p:nvSpPr>
        <p:spPr bwMode="auto">
          <a:xfrm>
            <a:off x="5029200" y="1219200"/>
            <a:ext cx="3581400" cy="396875"/>
          </a:xfrm>
          <a:prstGeom prst="rect">
            <a:avLst/>
          </a:prstGeom>
          <a:noFill/>
          <a:ln w="9525">
            <a:noFill/>
            <a:miter lim="800000"/>
            <a:headEnd/>
            <a:tailEnd/>
          </a:ln>
        </p:spPr>
        <p:txBody>
          <a:bodyPr>
            <a:spAutoFit/>
          </a:bodyPr>
          <a:lstStyle/>
          <a:p>
            <a:pPr>
              <a:spcBef>
                <a:spcPct val="50000"/>
              </a:spcBef>
              <a:buFont typeface="Wingdings" pitchFamily="2" charset="2"/>
              <a:buNone/>
            </a:pPr>
            <a:r>
              <a:rPr lang="tr-TR" sz="2000">
                <a:solidFill>
                  <a:schemeClr val="bg2"/>
                </a:solidFill>
              </a:rPr>
              <a:t>Tecrübesizlik</a:t>
            </a:r>
          </a:p>
        </p:txBody>
      </p:sp>
      <p:sp>
        <p:nvSpPr>
          <p:cNvPr id="60443" name="Text Box 37"/>
          <p:cNvSpPr txBox="1">
            <a:spLocks noChangeArrowheads="1"/>
          </p:cNvSpPr>
          <p:nvPr/>
        </p:nvSpPr>
        <p:spPr bwMode="auto">
          <a:xfrm>
            <a:off x="4953000" y="1905000"/>
            <a:ext cx="3581400" cy="396875"/>
          </a:xfrm>
          <a:prstGeom prst="rect">
            <a:avLst/>
          </a:prstGeom>
          <a:noFill/>
          <a:ln w="9525">
            <a:noFill/>
            <a:miter lim="800000"/>
            <a:headEnd/>
            <a:tailEnd/>
          </a:ln>
        </p:spPr>
        <p:txBody>
          <a:bodyPr>
            <a:spAutoFit/>
          </a:bodyPr>
          <a:lstStyle/>
          <a:p>
            <a:pPr>
              <a:spcBef>
                <a:spcPct val="50000"/>
              </a:spcBef>
              <a:buFont typeface="Wingdings" pitchFamily="2" charset="2"/>
              <a:buNone/>
            </a:pPr>
            <a:r>
              <a:rPr lang="tr-TR" sz="2000">
                <a:solidFill>
                  <a:schemeClr val="bg2"/>
                </a:solidFill>
              </a:rPr>
              <a:t>Bilgisizlik</a:t>
            </a:r>
          </a:p>
        </p:txBody>
      </p:sp>
      <p:sp>
        <p:nvSpPr>
          <p:cNvPr id="60444" name="Text Box 38"/>
          <p:cNvSpPr txBox="1">
            <a:spLocks noChangeArrowheads="1"/>
          </p:cNvSpPr>
          <p:nvPr/>
        </p:nvSpPr>
        <p:spPr bwMode="auto">
          <a:xfrm>
            <a:off x="4953000" y="2667000"/>
            <a:ext cx="3581400" cy="396875"/>
          </a:xfrm>
          <a:prstGeom prst="rect">
            <a:avLst/>
          </a:prstGeom>
          <a:noFill/>
          <a:ln w="9525">
            <a:noFill/>
            <a:miter lim="800000"/>
            <a:headEnd/>
            <a:tailEnd/>
          </a:ln>
        </p:spPr>
        <p:txBody>
          <a:bodyPr>
            <a:spAutoFit/>
          </a:bodyPr>
          <a:lstStyle/>
          <a:p>
            <a:pPr>
              <a:spcBef>
                <a:spcPct val="50000"/>
              </a:spcBef>
              <a:buFont typeface="Wingdings" pitchFamily="2" charset="2"/>
              <a:buNone/>
            </a:pPr>
            <a:r>
              <a:rPr lang="tr-TR" sz="2000">
                <a:solidFill>
                  <a:schemeClr val="bg2"/>
                </a:solidFill>
              </a:rPr>
              <a:t>Rehberlik Servisinin Yetersizliği</a:t>
            </a:r>
          </a:p>
        </p:txBody>
      </p:sp>
      <p:sp>
        <p:nvSpPr>
          <p:cNvPr id="60445" name="Text Box 39"/>
          <p:cNvSpPr txBox="1">
            <a:spLocks noChangeArrowheads="1"/>
          </p:cNvSpPr>
          <p:nvPr/>
        </p:nvSpPr>
        <p:spPr bwMode="auto">
          <a:xfrm>
            <a:off x="5029200" y="3429000"/>
            <a:ext cx="3581400" cy="396875"/>
          </a:xfrm>
          <a:prstGeom prst="rect">
            <a:avLst/>
          </a:prstGeom>
          <a:noFill/>
          <a:ln w="9525">
            <a:noFill/>
            <a:miter lim="800000"/>
            <a:headEnd/>
            <a:tailEnd/>
          </a:ln>
        </p:spPr>
        <p:txBody>
          <a:bodyPr>
            <a:spAutoFit/>
          </a:bodyPr>
          <a:lstStyle/>
          <a:p>
            <a:pPr>
              <a:spcBef>
                <a:spcPct val="50000"/>
              </a:spcBef>
              <a:buFont typeface="Wingdings" pitchFamily="2" charset="2"/>
              <a:buNone/>
            </a:pPr>
            <a:r>
              <a:rPr lang="tr-TR" sz="2000">
                <a:solidFill>
                  <a:schemeClr val="bg2"/>
                </a:solidFill>
              </a:rPr>
              <a:t>Ailenin İlgisizliği</a:t>
            </a:r>
          </a:p>
        </p:txBody>
      </p:sp>
      <p:sp>
        <p:nvSpPr>
          <p:cNvPr id="60446" name="Text Box 40"/>
          <p:cNvSpPr txBox="1">
            <a:spLocks noChangeArrowheads="1"/>
          </p:cNvSpPr>
          <p:nvPr/>
        </p:nvSpPr>
        <p:spPr bwMode="auto">
          <a:xfrm>
            <a:off x="4953000" y="4343400"/>
            <a:ext cx="3581400" cy="3667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sz="1800">
                <a:solidFill>
                  <a:schemeClr val="bg2"/>
                </a:solidFill>
              </a:rPr>
              <a:t>Okulun Kaynaklarının Yetersizliği</a:t>
            </a:r>
          </a:p>
        </p:txBody>
      </p:sp>
      <p:sp>
        <p:nvSpPr>
          <p:cNvPr id="60447" name="Text Box 41"/>
          <p:cNvSpPr txBox="1">
            <a:spLocks noChangeArrowheads="1"/>
          </p:cNvSpPr>
          <p:nvPr/>
        </p:nvSpPr>
        <p:spPr bwMode="auto">
          <a:xfrm>
            <a:off x="4876800" y="5181600"/>
            <a:ext cx="3581400" cy="3667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sz="1800">
                <a:solidFill>
                  <a:schemeClr val="bg2"/>
                </a:solidFill>
              </a:rPr>
              <a:t>Öğrencilerin Ekipman Getirmemesi</a:t>
            </a:r>
          </a:p>
        </p:txBody>
      </p:sp>
      <p:sp>
        <p:nvSpPr>
          <p:cNvPr id="60448" name="Text Box 42"/>
          <p:cNvSpPr txBox="1">
            <a:spLocks noChangeArrowheads="1"/>
          </p:cNvSpPr>
          <p:nvPr/>
        </p:nvSpPr>
        <p:spPr bwMode="auto">
          <a:xfrm>
            <a:off x="4876800" y="6019800"/>
            <a:ext cx="3581400" cy="396875"/>
          </a:xfrm>
          <a:prstGeom prst="rect">
            <a:avLst/>
          </a:prstGeom>
          <a:noFill/>
          <a:ln w="9525">
            <a:noFill/>
            <a:miter lim="800000"/>
            <a:headEnd/>
            <a:tailEnd/>
          </a:ln>
        </p:spPr>
        <p:txBody>
          <a:bodyPr>
            <a:spAutoFit/>
          </a:bodyPr>
          <a:lstStyle/>
          <a:p>
            <a:pPr>
              <a:spcBef>
                <a:spcPct val="50000"/>
              </a:spcBef>
              <a:buFont typeface="Wingdings" pitchFamily="2" charset="2"/>
              <a:buNone/>
            </a:pPr>
            <a:r>
              <a:rPr lang="tr-TR" sz="2000">
                <a:solidFill>
                  <a:schemeClr val="bg2"/>
                </a:solidFill>
              </a:rPr>
              <a:t>Gereksiz Ekipman Talebi</a:t>
            </a:r>
          </a:p>
        </p:txBody>
      </p:sp>
      <p:sp>
        <p:nvSpPr>
          <p:cNvPr id="60449" name="Line 44"/>
          <p:cNvSpPr>
            <a:spLocks noChangeShapeType="1"/>
          </p:cNvSpPr>
          <p:nvPr/>
        </p:nvSpPr>
        <p:spPr bwMode="auto">
          <a:xfrm>
            <a:off x="1981200" y="3048000"/>
            <a:ext cx="228600" cy="0"/>
          </a:xfrm>
          <a:prstGeom prst="line">
            <a:avLst/>
          </a:prstGeom>
          <a:noFill/>
          <a:ln w="57150">
            <a:solidFill>
              <a:schemeClr val="tx1"/>
            </a:solidFill>
            <a:round/>
            <a:headEnd/>
            <a:tailEnd/>
          </a:ln>
        </p:spPr>
        <p:txBody>
          <a:bodyPr/>
          <a:lstStyle/>
          <a:p>
            <a:endParaRPr lang="tr-TR"/>
          </a:p>
        </p:txBody>
      </p:sp>
      <p:sp>
        <p:nvSpPr>
          <p:cNvPr id="60450" name="Line 45"/>
          <p:cNvSpPr>
            <a:spLocks noChangeShapeType="1"/>
          </p:cNvSpPr>
          <p:nvPr/>
        </p:nvSpPr>
        <p:spPr bwMode="auto">
          <a:xfrm flipV="1">
            <a:off x="2057400" y="1524000"/>
            <a:ext cx="0" cy="1524000"/>
          </a:xfrm>
          <a:prstGeom prst="line">
            <a:avLst/>
          </a:prstGeom>
          <a:noFill/>
          <a:ln w="57150">
            <a:solidFill>
              <a:schemeClr val="tx1"/>
            </a:solidFill>
            <a:round/>
            <a:headEnd/>
            <a:tailEnd/>
          </a:ln>
        </p:spPr>
        <p:txBody>
          <a:bodyPr/>
          <a:lstStyle/>
          <a:p>
            <a:endParaRPr lang="tr-TR"/>
          </a:p>
        </p:txBody>
      </p:sp>
      <p:sp>
        <p:nvSpPr>
          <p:cNvPr id="60451" name="Line 46"/>
          <p:cNvSpPr>
            <a:spLocks noChangeShapeType="1"/>
          </p:cNvSpPr>
          <p:nvPr/>
        </p:nvSpPr>
        <p:spPr bwMode="auto">
          <a:xfrm flipV="1">
            <a:off x="2057400" y="1524000"/>
            <a:ext cx="152400" cy="0"/>
          </a:xfrm>
          <a:prstGeom prst="line">
            <a:avLst/>
          </a:prstGeom>
          <a:noFill/>
          <a:ln w="9525">
            <a:solidFill>
              <a:schemeClr val="tx1"/>
            </a:solidFill>
            <a:round/>
            <a:headEnd/>
            <a:tailEnd/>
          </a:ln>
        </p:spPr>
        <p:txBody>
          <a:bodyPr/>
          <a:lstStyle/>
          <a:p>
            <a:endParaRPr lang="tr-TR"/>
          </a:p>
        </p:txBody>
      </p:sp>
      <p:sp>
        <p:nvSpPr>
          <p:cNvPr id="60452" name="Line 47"/>
          <p:cNvSpPr>
            <a:spLocks noChangeShapeType="1"/>
          </p:cNvSpPr>
          <p:nvPr/>
        </p:nvSpPr>
        <p:spPr bwMode="auto">
          <a:xfrm>
            <a:off x="2057400" y="3048000"/>
            <a:ext cx="0" cy="1752600"/>
          </a:xfrm>
          <a:prstGeom prst="line">
            <a:avLst/>
          </a:prstGeom>
          <a:noFill/>
          <a:ln w="57150">
            <a:solidFill>
              <a:schemeClr val="tx1"/>
            </a:solidFill>
            <a:round/>
            <a:headEnd/>
            <a:tailEnd/>
          </a:ln>
        </p:spPr>
        <p:txBody>
          <a:bodyPr/>
          <a:lstStyle/>
          <a:p>
            <a:endParaRPr lang="tr-TR"/>
          </a:p>
        </p:txBody>
      </p:sp>
      <p:sp>
        <p:nvSpPr>
          <p:cNvPr id="60453" name="Line 48"/>
          <p:cNvSpPr>
            <a:spLocks noChangeShapeType="1"/>
          </p:cNvSpPr>
          <p:nvPr/>
        </p:nvSpPr>
        <p:spPr bwMode="auto">
          <a:xfrm>
            <a:off x="2057400" y="4800600"/>
            <a:ext cx="152400" cy="0"/>
          </a:xfrm>
          <a:prstGeom prst="line">
            <a:avLst/>
          </a:prstGeom>
          <a:noFill/>
          <a:ln w="57150">
            <a:solidFill>
              <a:schemeClr val="tx1"/>
            </a:solidFill>
            <a:round/>
            <a:headEnd/>
            <a:tailEnd/>
          </a:ln>
        </p:spPr>
        <p:txBody>
          <a:bodyPr/>
          <a:lstStyle/>
          <a:p>
            <a:endParaRPr lang="tr-TR"/>
          </a:p>
        </p:txBody>
      </p:sp>
      <p:sp>
        <p:nvSpPr>
          <p:cNvPr id="60454" name="Line 49"/>
          <p:cNvSpPr>
            <a:spLocks noChangeShapeType="1"/>
          </p:cNvSpPr>
          <p:nvPr/>
        </p:nvSpPr>
        <p:spPr bwMode="auto">
          <a:xfrm>
            <a:off x="4038600" y="1600200"/>
            <a:ext cx="457200" cy="0"/>
          </a:xfrm>
          <a:prstGeom prst="line">
            <a:avLst/>
          </a:prstGeom>
          <a:noFill/>
          <a:ln w="57150">
            <a:solidFill>
              <a:schemeClr val="tx1"/>
            </a:solidFill>
            <a:round/>
            <a:headEnd/>
            <a:tailEnd/>
          </a:ln>
        </p:spPr>
        <p:txBody>
          <a:bodyPr/>
          <a:lstStyle/>
          <a:p>
            <a:endParaRPr lang="tr-TR"/>
          </a:p>
        </p:txBody>
      </p:sp>
      <p:sp>
        <p:nvSpPr>
          <p:cNvPr id="60455" name="Line 50"/>
          <p:cNvSpPr>
            <a:spLocks noChangeShapeType="1"/>
          </p:cNvSpPr>
          <p:nvPr/>
        </p:nvSpPr>
        <p:spPr bwMode="auto">
          <a:xfrm>
            <a:off x="4495800" y="1295400"/>
            <a:ext cx="0" cy="838200"/>
          </a:xfrm>
          <a:prstGeom prst="line">
            <a:avLst/>
          </a:prstGeom>
          <a:noFill/>
          <a:ln w="57150">
            <a:solidFill>
              <a:schemeClr val="tx1"/>
            </a:solidFill>
            <a:round/>
            <a:headEnd/>
            <a:tailEnd/>
          </a:ln>
        </p:spPr>
        <p:txBody>
          <a:bodyPr/>
          <a:lstStyle/>
          <a:p>
            <a:endParaRPr lang="tr-TR"/>
          </a:p>
        </p:txBody>
      </p:sp>
      <p:sp>
        <p:nvSpPr>
          <p:cNvPr id="60456" name="Line 51"/>
          <p:cNvSpPr>
            <a:spLocks noChangeShapeType="1"/>
          </p:cNvSpPr>
          <p:nvPr/>
        </p:nvSpPr>
        <p:spPr bwMode="auto">
          <a:xfrm>
            <a:off x="4495800" y="1295400"/>
            <a:ext cx="381000" cy="0"/>
          </a:xfrm>
          <a:prstGeom prst="line">
            <a:avLst/>
          </a:prstGeom>
          <a:noFill/>
          <a:ln w="57150">
            <a:solidFill>
              <a:schemeClr val="tx1"/>
            </a:solidFill>
            <a:round/>
            <a:headEnd/>
            <a:tailEnd/>
          </a:ln>
        </p:spPr>
        <p:txBody>
          <a:bodyPr/>
          <a:lstStyle/>
          <a:p>
            <a:endParaRPr lang="tr-TR"/>
          </a:p>
        </p:txBody>
      </p:sp>
      <p:sp>
        <p:nvSpPr>
          <p:cNvPr id="60457" name="Line 52"/>
          <p:cNvSpPr>
            <a:spLocks noChangeShapeType="1"/>
          </p:cNvSpPr>
          <p:nvPr/>
        </p:nvSpPr>
        <p:spPr bwMode="auto">
          <a:xfrm>
            <a:off x="4495800" y="2133600"/>
            <a:ext cx="381000" cy="0"/>
          </a:xfrm>
          <a:prstGeom prst="line">
            <a:avLst/>
          </a:prstGeom>
          <a:noFill/>
          <a:ln w="57150">
            <a:solidFill>
              <a:schemeClr val="tx1"/>
            </a:solidFill>
            <a:round/>
            <a:headEnd/>
            <a:tailEnd/>
          </a:ln>
        </p:spPr>
        <p:txBody>
          <a:bodyPr/>
          <a:lstStyle/>
          <a:p>
            <a:endParaRPr lang="tr-TR"/>
          </a:p>
        </p:txBody>
      </p:sp>
      <p:sp>
        <p:nvSpPr>
          <p:cNvPr id="60458" name="Line 53"/>
          <p:cNvSpPr>
            <a:spLocks noChangeShapeType="1"/>
          </p:cNvSpPr>
          <p:nvPr/>
        </p:nvSpPr>
        <p:spPr bwMode="auto">
          <a:xfrm>
            <a:off x="4114800" y="3048000"/>
            <a:ext cx="304800" cy="0"/>
          </a:xfrm>
          <a:prstGeom prst="line">
            <a:avLst/>
          </a:prstGeom>
          <a:noFill/>
          <a:ln w="57150">
            <a:solidFill>
              <a:schemeClr val="tx1"/>
            </a:solidFill>
            <a:round/>
            <a:headEnd/>
            <a:tailEnd/>
          </a:ln>
        </p:spPr>
        <p:txBody>
          <a:bodyPr/>
          <a:lstStyle/>
          <a:p>
            <a:endParaRPr lang="tr-TR"/>
          </a:p>
        </p:txBody>
      </p:sp>
      <p:sp>
        <p:nvSpPr>
          <p:cNvPr id="60459" name="Line 54"/>
          <p:cNvSpPr>
            <a:spLocks noChangeShapeType="1"/>
          </p:cNvSpPr>
          <p:nvPr/>
        </p:nvSpPr>
        <p:spPr bwMode="auto">
          <a:xfrm>
            <a:off x="4419600" y="2819400"/>
            <a:ext cx="0" cy="762000"/>
          </a:xfrm>
          <a:prstGeom prst="line">
            <a:avLst/>
          </a:prstGeom>
          <a:noFill/>
          <a:ln w="57150">
            <a:solidFill>
              <a:schemeClr val="tx1"/>
            </a:solidFill>
            <a:round/>
            <a:headEnd/>
            <a:tailEnd/>
          </a:ln>
        </p:spPr>
        <p:txBody>
          <a:bodyPr/>
          <a:lstStyle/>
          <a:p>
            <a:endParaRPr lang="tr-TR"/>
          </a:p>
        </p:txBody>
      </p:sp>
      <p:sp>
        <p:nvSpPr>
          <p:cNvPr id="60460" name="Line 55"/>
          <p:cNvSpPr>
            <a:spLocks noChangeShapeType="1"/>
          </p:cNvSpPr>
          <p:nvPr/>
        </p:nvSpPr>
        <p:spPr bwMode="auto">
          <a:xfrm>
            <a:off x="4419600" y="2819400"/>
            <a:ext cx="457200" cy="0"/>
          </a:xfrm>
          <a:prstGeom prst="line">
            <a:avLst/>
          </a:prstGeom>
          <a:noFill/>
          <a:ln w="57150">
            <a:solidFill>
              <a:schemeClr val="tx1"/>
            </a:solidFill>
            <a:round/>
            <a:headEnd/>
            <a:tailEnd/>
          </a:ln>
        </p:spPr>
        <p:txBody>
          <a:bodyPr/>
          <a:lstStyle/>
          <a:p>
            <a:endParaRPr lang="tr-TR"/>
          </a:p>
        </p:txBody>
      </p:sp>
      <p:sp>
        <p:nvSpPr>
          <p:cNvPr id="60461" name="Line 56"/>
          <p:cNvSpPr>
            <a:spLocks noChangeShapeType="1"/>
          </p:cNvSpPr>
          <p:nvPr/>
        </p:nvSpPr>
        <p:spPr bwMode="auto">
          <a:xfrm>
            <a:off x="4419600" y="3581400"/>
            <a:ext cx="457200" cy="0"/>
          </a:xfrm>
          <a:prstGeom prst="line">
            <a:avLst/>
          </a:prstGeom>
          <a:noFill/>
          <a:ln w="57150">
            <a:solidFill>
              <a:schemeClr val="tx1"/>
            </a:solidFill>
            <a:round/>
            <a:headEnd/>
            <a:tailEnd/>
          </a:ln>
        </p:spPr>
        <p:txBody>
          <a:bodyPr/>
          <a:lstStyle/>
          <a:p>
            <a:endParaRPr lang="tr-TR"/>
          </a:p>
        </p:txBody>
      </p:sp>
      <p:sp>
        <p:nvSpPr>
          <p:cNvPr id="60462" name="Line 57"/>
          <p:cNvSpPr>
            <a:spLocks noChangeShapeType="1"/>
          </p:cNvSpPr>
          <p:nvPr/>
        </p:nvSpPr>
        <p:spPr bwMode="auto">
          <a:xfrm>
            <a:off x="3962400" y="4724400"/>
            <a:ext cx="533400" cy="0"/>
          </a:xfrm>
          <a:prstGeom prst="line">
            <a:avLst/>
          </a:prstGeom>
          <a:noFill/>
          <a:ln w="57150">
            <a:solidFill>
              <a:schemeClr val="tx1"/>
            </a:solidFill>
            <a:round/>
            <a:headEnd/>
            <a:tailEnd/>
          </a:ln>
        </p:spPr>
        <p:txBody>
          <a:bodyPr/>
          <a:lstStyle/>
          <a:p>
            <a:endParaRPr lang="tr-TR"/>
          </a:p>
        </p:txBody>
      </p:sp>
      <p:sp>
        <p:nvSpPr>
          <p:cNvPr id="60463" name="Line 58"/>
          <p:cNvSpPr>
            <a:spLocks noChangeShapeType="1"/>
          </p:cNvSpPr>
          <p:nvPr/>
        </p:nvSpPr>
        <p:spPr bwMode="auto">
          <a:xfrm>
            <a:off x="4495800" y="4572000"/>
            <a:ext cx="0" cy="1752600"/>
          </a:xfrm>
          <a:prstGeom prst="line">
            <a:avLst/>
          </a:prstGeom>
          <a:noFill/>
          <a:ln w="57150">
            <a:solidFill>
              <a:schemeClr val="tx1"/>
            </a:solidFill>
            <a:round/>
            <a:headEnd/>
            <a:tailEnd/>
          </a:ln>
        </p:spPr>
        <p:txBody>
          <a:bodyPr/>
          <a:lstStyle/>
          <a:p>
            <a:endParaRPr lang="tr-TR"/>
          </a:p>
        </p:txBody>
      </p:sp>
      <p:sp>
        <p:nvSpPr>
          <p:cNvPr id="60464" name="Line 59"/>
          <p:cNvSpPr>
            <a:spLocks noChangeShapeType="1"/>
          </p:cNvSpPr>
          <p:nvPr/>
        </p:nvSpPr>
        <p:spPr bwMode="auto">
          <a:xfrm>
            <a:off x="4495800" y="4572000"/>
            <a:ext cx="381000" cy="0"/>
          </a:xfrm>
          <a:prstGeom prst="line">
            <a:avLst/>
          </a:prstGeom>
          <a:noFill/>
          <a:ln w="57150">
            <a:solidFill>
              <a:schemeClr val="tx1"/>
            </a:solidFill>
            <a:round/>
            <a:headEnd/>
            <a:tailEnd/>
          </a:ln>
        </p:spPr>
        <p:txBody>
          <a:bodyPr/>
          <a:lstStyle/>
          <a:p>
            <a:endParaRPr lang="tr-TR"/>
          </a:p>
        </p:txBody>
      </p:sp>
      <p:sp>
        <p:nvSpPr>
          <p:cNvPr id="60465" name="Line 60"/>
          <p:cNvSpPr>
            <a:spLocks noChangeShapeType="1"/>
          </p:cNvSpPr>
          <p:nvPr/>
        </p:nvSpPr>
        <p:spPr bwMode="auto">
          <a:xfrm>
            <a:off x="4495800" y="5486400"/>
            <a:ext cx="381000" cy="0"/>
          </a:xfrm>
          <a:prstGeom prst="line">
            <a:avLst/>
          </a:prstGeom>
          <a:noFill/>
          <a:ln w="57150">
            <a:solidFill>
              <a:schemeClr val="tx1"/>
            </a:solidFill>
            <a:round/>
            <a:headEnd/>
            <a:tailEnd/>
          </a:ln>
        </p:spPr>
        <p:txBody>
          <a:bodyPr/>
          <a:lstStyle/>
          <a:p>
            <a:endParaRPr lang="tr-TR"/>
          </a:p>
        </p:txBody>
      </p:sp>
      <p:sp>
        <p:nvSpPr>
          <p:cNvPr id="60466" name="Line 61"/>
          <p:cNvSpPr>
            <a:spLocks noChangeShapeType="1"/>
          </p:cNvSpPr>
          <p:nvPr/>
        </p:nvSpPr>
        <p:spPr bwMode="auto">
          <a:xfrm>
            <a:off x="4495800" y="6324600"/>
            <a:ext cx="381000" cy="0"/>
          </a:xfrm>
          <a:prstGeom prst="line">
            <a:avLst/>
          </a:prstGeom>
          <a:noFill/>
          <a:ln w="57150">
            <a:solidFill>
              <a:schemeClr val="tx1"/>
            </a:solidFill>
            <a:round/>
            <a:headEnd/>
            <a:tailEnd/>
          </a:ln>
        </p:spPr>
        <p:txBody>
          <a:bodyPr/>
          <a:lstStyle/>
          <a:p>
            <a:endParaRPr lang="tr-TR"/>
          </a:p>
        </p:txBody>
      </p:sp>
      <p:sp>
        <p:nvSpPr>
          <p:cNvPr id="60467" name="Rectangle 64"/>
          <p:cNvSpPr>
            <a:spLocks noChangeArrowheads="1"/>
          </p:cNvSpPr>
          <p:nvPr/>
        </p:nvSpPr>
        <p:spPr bwMode="auto">
          <a:xfrm>
            <a:off x="2514600" y="5181600"/>
            <a:ext cx="990600" cy="7620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0468" name="Text Box 65"/>
          <p:cNvSpPr txBox="1">
            <a:spLocks noChangeArrowheads="1"/>
          </p:cNvSpPr>
          <p:nvPr/>
        </p:nvSpPr>
        <p:spPr bwMode="auto">
          <a:xfrm>
            <a:off x="2438400" y="5334000"/>
            <a:ext cx="1066800" cy="396875"/>
          </a:xfrm>
          <a:prstGeom prst="rect">
            <a:avLst/>
          </a:prstGeom>
          <a:noFill/>
          <a:ln w="9525">
            <a:noFill/>
            <a:miter lim="800000"/>
            <a:headEnd/>
            <a:tailEnd/>
          </a:ln>
        </p:spPr>
        <p:txBody>
          <a:bodyPr>
            <a:spAutoFit/>
          </a:bodyPr>
          <a:lstStyle/>
          <a:p>
            <a:pPr>
              <a:spcBef>
                <a:spcPct val="50000"/>
              </a:spcBef>
              <a:buFont typeface="Wingdings" pitchFamily="2" charset="2"/>
              <a:buNone/>
            </a:pPr>
            <a:r>
              <a:rPr lang="tr-TR" sz="2000">
                <a:solidFill>
                  <a:schemeClr val="bg2"/>
                </a:solidFill>
              </a:rPr>
              <a:t>Neden</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609600" y="304800"/>
            <a:ext cx="7772400" cy="1143000"/>
          </a:xfrm>
        </p:spPr>
        <p:txBody>
          <a:bodyPr/>
          <a:lstStyle/>
          <a:p>
            <a:pPr eaLnBrk="1" hangingPunct="1"/>
            <a:r>
              <a:rPr lang="tr-TR" sz="3600" smtClean="0">
                <a:solidFill>
                  <a:schemeClr val="hlink"/>
                </a:solidFill>
              </a:rPr>
              <a:t>NASIL-NASIL AĞAÇ DİYAGRAMI</a:t>
            </a:r>
            <a:endParaRPr lang="tr-TR" sz="3600" smtClean="0"/>
          </a:p>
        </p:txBody>
      </p:sp>
      <p:sp>
        <p:nvSpPr>
          <p:cNvPr id="61444" name="Text Box 4"/>
          <p:cNvSpPr txBox="1">
            <a:spLocks noChangeArrowheads="1"/>
          </p:cNvSpPr>
          <p:nvPr/>
        </p:nvSpPr>
        <p:spPr bwMode="auto">
          <a:xfrm>
            <a:off x="0" y="533400"/>
            <a:ext cx="9144000" cy="5191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a:t>	</a:t>
            </a:r>
          </a:p>
        </p:txBody>
      </p:sp>
      <p:sp>
        <p:nvSpPr>
          <p:cNvPr id="61445" name="Text Box 5"/>
          <p:cNvSpPr txBox="1">
            <a:spLocks noChangeArrowheads="1"/>
          </p:cNvSpPr>
          <p:nvPr/>
        </p:nvSpPr>
        <p:spPr bwMode="auto">
          <a:xfrm>
            <a:off x="0" y="1295400"/>
            <a:ext cx="9372600" cy="519113"/>
          </a:xfrm>
          <a:prstGeom prst="rect">
            <a:avLst/>
          </a:prstGeom>
          <a:noFill/>
          <a:ln w="9525">
            <a:noFill/>
            <a:miter lim="800000"/>
            <a:headEnd/>
            <a:tailEnd/>
          </a:ln>
        </p:spPr>
        <p:txBody>
          <a:bodyPr>
            <a:spAutoFit/>
          </a:bodyPr>
          <a:lstStyle/>
          <a:p>
            <a:pPr algn="just">
              <a:spcBef>
                <a:spcPct val="50000"/>
              </a:spcBef>
              <a:buFont typeface="Wingdings" pitchFamily="2" charset="2"/>
              <a:buNone/>
            </a:pPr>
            <a:endParaRPr lang="tr-TR"/>
          </a:p>
        </p:txBody>
      </p:sp>
      <p:sp>
        <p:nvSpPr>
          <p:cNvPr id="61446" name="Rectangle 6"/>
          <p:cNvSpPr>
            <a:spLocks noChangeArrowheads="1"/>
          </p:cNvSpPr>
          <p:nvPr/>
        </p:nvSpPr>
        <p:spPr bwMode="auto">
          <a:xfrm>
            <a:off x="228600" y="2514600"/>
            <a:ext cx="1752600" cy="12954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1447" name="Text Box 7"/>
          <p:cNvSpPr txBox="1">
            <a:spLocks noChangeArrowheads="1"/>
          </p:cNvSpPr>
          <p:nvPr/>
        </p:nvSpPr>
        <p:spPr bwMode="auto">
          <a:xfrm>
            <a:off x="228600" y="2514600"/>
            <a:ext cx="1752600" cy="1320800"/>
          </a:xfrm>
          <a:prstGeom prst="rect">
            <a:avLst/>
          </a:prstGeom>
          <a:noFill/>
          <a:ln w="9525">
            <a:solidFill>
              <a:schemeClr val="bg2"/>
            </a:solidFill>
            <a:miter lim="800000"/>
            <a:headEnd/>
            <a:tailEnd/>
          </a:ln>
        </p:spPr>
        <p:txBody>
          <a:bodyPr>
            <a:spAutoFit/>
          </a:bodyPr>
          <a:lstStyle/>
          <a:p>
            <a:pPr algn="ctr">
              <a:spcBef>
                <a:spcPct val="50000"/>
              </a:spcBef>
              <a:buFont typeface="Wingdings" pitchFamily="2" charset="2"/>
              <a:buNone/>
            </a:pPr>
            <a:r>
              <a:rPr lang="tr-TR" sz="2000" b="1">
                <a:solidFill>
                  <a:schemeClr val="bg2"/>
                </a:solidFill>
              </a:rPr>
              <a:t>Çocukların Öğrenme Heyecanını Artır</a:t>
            </a:r>
          </a:p>
        </p:txBody>
      </p:sp>
      <p:sp>
        <p:nvSpPr>
          <p:cNvPr id="61448" name="Rectangle 8"/>
          <p:cNvSpPr>
            <a:spLocks noChangeArrowheads="1"/>
          </p:cNvSpPr>
          <p:nvPr/>
        </p:nvSpPr>
        <p:spPr bwMode="auto">
          <a:xfrm>
            <a:off x="228600" y="1524000"/>
            <a:ext cx="990600" cy="7620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1449" name="Text Box 9"/>
          <p:cNvSpPr txBox="1">
            <a:spLocks noChangeArrowheads="1"/>
          </p:cNvSpPr>
          <p:nvPr/>
        </p:nvSpPr>
        <p:spPr bwMode="auto">
          <a:xfrm>
            <a:off x="228600" y="1752600"/>
            <a:ext cx="1066800" cy="3968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a:solidFill>
                  <a:schemeClr val="bg2"/>
                </a:solidFill>
              </a:rPr>
              <a:t>Çözüm</a:t>
            </a:r>
          </a:p>
        </p:txBody>
      </p:sp>
      <p:sp>
        <p:nvSpPr>
          <p:cNvPr id="61450" name="Rectangle 10"/>
          <p:cNvSpPr>
            <a:spLocks noChangeArrowheads="1"/>
          </p:cNvSpPr>
          <p:nvPr/>
        </p:nvSpPr>
        <p:spPr bwMode="auto">
          <a:xfrm>
            <a:off x="304800" y="3962400"/>
            <a:ext cx="990600" cy="7620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1451" name="Text Box 11"/>
          <p:cNvSpPr txBox="1">
            <a:spLocks noChangeArrowheads="1"/>
          </p:cNvSpPr>
          <p:nvPr/>
        </p:nvSpPr>
        <p:spPr bwMode="auto">
          <a:xfrm>
            <a:off x="228600" y="4114800"/>
            <a:ext cx="1066800" cy="3968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a:solidFill>
                  <a:schemeClr val="bg2"/>
                </a:solidFill>
              </a:rPr>
              <a:t>  Nasıl?</a:t>
            </a:r>
          </a:p>
        </p:txBody>
      </p:sp>
      <p:sp>
        <p:nvSpPr>
          <p:cNvPr id="61452" name="Rectangle 12"/>
          <p:cNvSpPr>
            <a:spLocks noChangeArrowheads="1"/>
          </p:cNvSpPr>
          <p:nvPr/>
        </p:nvSpPr>
        <p:spPr bwMode="auto">
          <a:xfrm>
            <a:off x="2209800" y="1143000"/>
            <a:ext cx="1828800" cy="6858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1453" name="Text Box 13"/>
          <p:cNvSpPr txBox="1">
            <a:spLocks noChangeArrowheads="1"/>
          </p:cNvSpPr>
          <p:nvPr/>
        </p:nvSpPr>
        <p:spPr bwMode="auto">
          <a:xfrm>
            <a:off x="2209800" y="1143000"/>
            <a:ext cx="1828800" cy="711200"/>
          </a:xfrm>
          <a:prstGeom prst="rect">
            <a:avLst/>
          </a:prstGeom>
          <a:noFill/>
          <a:ln w="9525">
            <a:solidFill>
              <a:schemeClr val="bg2"/>
            </a:solidFill>
            <a:miter lim="800000"/>
            <a:headEnd/>
            <a:tailEnd/>
          </a:ln>
        </p:spPr>
        <p:txBody>
          <a:bodyPr>
            <a:spAutoFit/>
          </a:bodyPr>
          <a:lstStyle/>
          <a:p>
            <a:pPr algn="ctr">
              <a:spcBef>
                <a:spcPct val="50000"/>
              </a:spcBef>
              <a:buFont typeface="Wingdings" pitchFamily="2" charset="2"/>
              <a:buNone/>
            </a:pPr>
            <a:r>
              <a:rPr lang="tr-TR" sz="2000" b="1">
                <a:solidFill>
                  <a:schemeClr val="bg2"/>
                </a:solidFill>
              </a:rPr>
              <a:t>Öğretmenleri Eğit</a:t>
            </a:r>
          </a:p>
        </p:txBody>
      </p:sp>
      <p:sp>
        <p:nvSpPr>
          <p:cNvPr id="61454" name="Rectangle 14"/>
          <p:cNvSpPr>
            <a:spLocks noChangeArrowheads="1"/>
          </p:cNvSpPr>
          <p:nvPr/>
        </p:nvSpPr>
        <p:spPr bwMode="auto">
          <a:xfrm>
            <a:off x="2209800" y="2667000"/>
            <a:ext cx="1905000" cy="9906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1455" name="Text Box 15"/>
          <p:cNvSpPr txBox="1">
            <a:spLocks noChangeArrowheads="1"/>
          </p:cNvSpPr>
          <p:nvPr/>
        </p:nvSpPr>
        <p:spPr bwMode="auto">
          <a:xfrm>
            <a:off x="2209800" y="2667000"/>
            <a:ext cx="1905000" cy="1016000"/>
          </a:xfrm>
          <a:prstGeom prst="rect">
            <a:avLst/>
          </a:prstGeom>
          <a:noFill/>
          <a:ln w="9525">
            <a:solidFill>
              <a:schemeClr val="bg2"/>
            </a:solidFill>
            <a:miter lim="800000"/>
            <a:headEnd/>
            <a:tailEnd/>
          </a:ln>
        </p:spPr>
        <p:txBody>
          <a:bodyPr>
            <a:spAutoFit/>
          </a:bodyPr>
          <a:lstStyle/>
          <a:p>
            <a:pPr algn="ctr">
              <a:spcBef>
                <a:spcPct val="50000"/>
              </a:spcBef>
              <a:buFont typeface="Wingdings" pitchFamily="2" charset="2"/>
              <a:buNone/>
            </a:pPr>
            <a:r>
              <a:rPr lang="tr-TR" sz="2000" b="1">
                <a:solidFill>
                  <a:schemeClr val="bg2"/>
                </a:solidFill>
              </a:rPr>
              <a:t>Okul-Aile İlişkilerini Güçlendir</a:t>
            </a:r>
          </a:p>
        </p:txBody>
      </p:sp>
      <p:sp>
        <p:nvSpPr>
          <p:cNvPr id="61456" name="Rectangle 16"/>
          <p:cNvSpPr>
            <a:spLocks noChangeArrowheads="1"/>
          </p:cNvSpPr>
          <p:nvPr/>
        </p:nvSpPr>
        <p:spPr bwMode="auto">
          <a:xfrm>
            <a:off x="4876800" y="1143000"/>
            <a:ext cx="3810000" cy="10668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1457" name="Rectangle 17"/>
          <p:cNvSpPr>
            <a:spLocks noChangeArrowheads="1"/>
          </p:cNvSpPr>
          <p:nvPr/>
        </p:nvSpPr>
        <p:spPr bwMode="auto">
          <a:xfrm>
            <a:off x="2209800" y="4343400"/>
            <a:ext cx="1752600" cy="9906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1458" name="Text Box 18"/>
          <p:cNvSpPr txBox="1">
            <a:spLocks noChangeArrowheads="1"/>
          </p:cNvSpPr>
          <p:nvPr/>
        </p:nvSpPr>
        <p:spPr bwMode="auto">
          <a:xfrm>
            <a:off x="2209800" y="4343400"/>
            <a:ext cx="1752600" cy="1016000"/>
          </a:xfrm>
          <a:prstGeom prst="rect">
            <a:avLst/>
          </a:prstGeom>
          <a:noFill/>
          <a:ln w="9525">
            <a:solidFill>
              <a:schemeClr val="bg2"/>
            </a:solidFill>
            <a:miter lim="800000"/>
            <a:headEnd/>
            <a:tailEnd/>
          </a:ln>
        </p:spPr>
        <p:txBody>
          <a:bodyPr>
            <a:spAutoFit/>
          </a:bodyPr>
          <a:lstStyle/>
          <a:p>
            <a:pPr algn="ctr">
              <a:spcBef>
                <a:spcPct val="50000"/>
              </a:spcBef>
              <a:buFont typeface="Wingdings" pitchFamily="2" charset="2"/>
              <a:buNone/>
            </a:pPr>
            <a:r>
              <a:rPr lang="tr-TR" sz="2000" b="1">
                <a:solidFill>
                  <a:schemeClr val="bg2"/>
                </a:solidFill>
              </a:rPr>
              <a:t>Kaynak Planlamasını İyileştir</a:t>
            </a:r>
          </a:p>
        </p:txBody>
      </p:sp>
      <p:sp>
        <p:nvSpPr>
          <p:cNvPr id="61459" name="Text Box 26"/>
          <p:cNvSpPr txBox="1">
            <a:spLocks noChangeArrowheads="1"/>
          </p:cNvSpPr>
          <p:nvPr/>
        </p:nvSpPr>
        <p:spPr bwMode="auto">
          <a:xfrm>
            <a:off x="4876800" y="1295400"/>
            <a:ext cx="3581400" cy="8540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a:solidFill>
                  <a:schemeClr val="bg2"/>
                </a:solidFill>
              </a:rPr>
              <a:t>Öğrenciyi Uzaklaştıran </a:t>
            </a:r>
          </a:p>
          <a:p>
            <a:pPr algn="ctr">
              <a:spcBef>
                <a:spcPct val="50000"/>
              </a:spcBef>
              <a:buFont typeface="Wingdings" pitchFamily="2" charset="2"/>
              <a:buNone/>
            </a:pPr>
            <a:r>
              <a:rPr lang="tr-TR" sz="2000">
                <a:solidFill>
                  <a:schemeClr val="bg2"/>
                </a:solidFill>
              </a:rPr>
              <a:t>Sebepleri İncele</a:t>
            </a:r>
          </a:p>
        </p:txBody>
      </p:sp>
      <p:sp>
        <p:nvSpPr>
          <p:cNvPr id="61460" name="Line 33"/>
          <p:cNvSpPr>
            <a:spLocks noChangeShapeType="1"/>
          </p:cNvSpPr>
          <p:nvPr/>
        </p:nvSpPr>
        <p:spPr bwMode="auto">
          <a:xfrm>
            <a:off x="1981200" y="3048000"/>
            <a:ext cx="228600" cy="0"/>
          </a:xfrm>
          <a:prstGeom prst="line">
            <a:avLst/>
          </a:prstGeom>
          <a:noFill/>
          <a:ln w="57150">
            <a:solidFill>
              <a:schemeClr val="tx1"/>
            </a:solidFill>
            <a:round/>
            <a:headEnd/>
            <a:tailEnd/>
          </a:ln>
        </p:spPr>
        <p:txBody>
          <a:bodyPr/>
          <a:lstStyle/>
          <a:p>
            <a:endParaRPr lang="tr-TR"/>
          </a:p>
        </p:txBody>
      </p:sp>
      <p:sp>
        <p:nvSpPr>
          <p:cNvPr id="61461" name="Line 34"/>
          <p:cNvSpPr>
            <a:spLocks noChangeShapeType="1"/>
          </p:cNvSpPr>
          <p:nvPr/>
        </p:nvSpPr>
        <p:spPr bwMode="auto">
          <a:xfrm flipV="1">
            <a:off x="2057400" y="1524000"/>
            <a:ext cx="0" cy="1524000"/>
          </a:xfrm>
          <a:prstGeom prst="line">
            <a:avLst/>
          </a:prstGeom>
          <a:noFill/>
          <a:ln w="57150">
            <a:solidFill>
              <a:schemeClr val="tx1"/>
            </a:solidFill>
            <a:round/>
            <a:headEnd/>
            <a:tailEnd/>
          </a:ln>
        </p:spPr>
        <p:txBody>
          <a:bodyPr/>
          <a:lstStyle/>
          <a:p>
            <a:endParaRPr lang="tr-TR"/>
          </a:p>
        </p:txBody>
      </p:sp>
      <p:sp>
        <p:nvSpPr>
          <p:cNvPr id="61462" name="Line 35"/>
          <p:cNvSpPr>
            <a:spLocks noChangeShapeType="1"/>
          </p:cNvSpPr>
          <p:nvPr/>
        </p:nvSpPr>
        <p:spPr bwMode="auto">
          <a:xfrm flipV="1">
            <a:off x="2057400" y="1524000"/>
            <a:ext cx="152400" cy="0"/>
          </a:xfrm>
          <a:prstGeom prst="line">
            <a:avLst/>
          </a:prstGeom>
          <a:noFill/>
          <a:ln w="9525">
            <a:solidFill>
              <a:schemeClr val="tx1"/>
            </a:solidFill>
            <a:round/>
            <a:headEnd/>
            <a:tailEnd/>
          </a:ln>
        </p:spPr>
        <p:txBody>
          <a:bodyPr/>
          <a:lstStyle/>
          <a:p>
            <a:endParaRPr lang="tr-TR"/>
          </a:p>
        </p:txBody>
      </p:sp>
      <p:sp>
        <p:nvSpPr>
          <p:cNvPr id="61463" name="Line 36"/>
          <p:cNvSpPr>
            <a:spLocks noChangeShapeType="1"/>
          </p:cNvSpPr>
          <p:nvPr/>
        </p:nvSpPr>
        <p:spPr bwMode="auto">
          <a:xfrm>
            <a:off x="2057400" y="3048000"/>
            <a:ext cx="0" cy="1752600"/>
          </a:xfrm>
          <a:prstGeom prst="line">
            <a:avLst/>
          </a:prstGeom>
          <a:noFill/>
          <a:ln w="57150">
            <a:solidFill>
              <a:schemeClr val="tx1"/>
            </a:solidFill>
            <a:round/>
            <a:headEnd/>
            <a:tailEnd/>
          </a:ln>
        </p:spPr>
        <p:txBody>
          <a:bodyPr/>
          <a:lstStyle/>
          <a:p>
            <a:endParaRPr lang="tr-TR"/>
          </a:p>
        </p:txBody>
      </p:sp>
      <p:sp>
        <p:nvSpPr>
          <p:cNvPr id="61464" name="Line 37"/>
          <p:cNvSpPr>
            <a:spLocks noChangeShapeType="1"/>
          </p:cNvSpPr>
          <p:nvPr/>
        </p:nvSpPr>
        <p:spPr bwMode="auto">
          <a:xfrm>
            <a:off x="2057400" y="4800600"/>
            <a:ext cx="152400" cy="0"/>
          </a:xfrm>
          <a:prstGeom prst="line">
            <a:avLst/>
          </a:prstGeom>
          <a:noFill/>
          <a:ln w="57150">
            <a:solidFill>
              <a:schemeClr val="tx1"/>
            </a:solidFill>
            <a:round/>
            <a:headEnd/>
            <a:tailEnd/>
          </a:ln>
        </p:spPr>
        <p:txBody>
          <a:bodyPr/>
          <a:lstStyle/>
          <a:p>
            <a:endParaRPr lang="tr-TR"/>
          </a:p>
        </p:txBody>
      </p:sp>
      <p:sp>
        <p:nvSpPr>
          <p:cNvPr id="61465" name="Line 38"/>
          <p:cNvSpPr>
            <a:spLocks noChangeShapeType="1"/>
          </p:cNvSpPr>
          <p:nvPr/>
        </p:nvSpPr>
        <p:spPr bwMode="auto">
          <a:xfrm>
            <a:off x="4038600" y="1600200"/>
            <a:ext cx="457200" cy="0"/>
          </a:xfrm>
          <a:prstGeom prst="line">
            <a:avLst/>
          </a:prstGeom>
          <a:noFill/>
          <a:ln w="57150">
            <a:solidFill>
              <a:schemeClr val="tx1"/>
            </a:solidFill>
            <a:round/>
            <a:headEnd/>
            <a:tailEnd/>
          </a:ln>
        </p:spPr>
        <p:txBody>
          <a:bodyPr/>
          <a:lstStyle/>
          <a:p>
            <a:endParaRPr lang="tr-TR"/>
          </a:p>
        </p:txBody>
      </p:sp>
      <p:sp>
        <p:nvSpPr>
          <p:cNvPr id="61466" name="Line 39"/>
          <p:cNvSpPr>
            <a:spLocks noChangeShapeType="1"/>
          </p:cNvSpPr>
          <p:nvPr/>
        </p:nvSpPr>
        <p:spPr bwMode="auto">
          <a:xfrm flipH="1">
            <a:off x="4495800" y="3733800"/>
            <a:ext cx="0" cy="2133600"/>
          </a:xfrm>
          <a:prstGeom prst="line">
            <a:avLst/>
          </a:prstGeom>
          <a:noFill/>
          <a:ln w="57150">
            <a:solidFill>
              <a:schemeClr val="tx1"/>
            </a:solidFill>
            <a:round/>
            <a:headEnd/>
            <a:tailEnd/>
          </a:ln>
        </p:spPr>
        <p:txBody>
          <a:bodyPr/>
          <a:lstStyle/>
          <a:p>
            <a:endParaRPr lang="tr-TR"/>
          </a:p>
        </p:txBody>
      </p:sp>
      <p:sp>
        <p:nvSpPr>
          <p:cNvPr id="61467" name="Line 40"/>
          <p:cNvSpPr>
            <a:spLocks noChangeShapeType="1"/>
          </p:cNvSpPr>
          <p:nvPr/>
        </p:nvSpPr>
        <p:spPr bwMode="auto">
          <a:xfrm>
            <a:off x="4495800" y="1295400"/>
            <a:ext cx="381000" cy="0"/>
          </a:xfrm>
          <a:prstGeom prst="line">
            <a:avLst/>
          </a:prstGeom>
          <a:noFill/>
          <a:ln w="57150">
            <a:solidFill>
              <a:schemeClr val="tx1"/>
            </a:solidFill>
            <a:round/>
            <a:headEnd/>
            <a:tailEnd/>
          </a:ln>
        </p:spPr>
        <p:txBody>
          <a:bodyPr/>
          <a:lstStyle/>
          <a:p>
            <a:endParaRPr lang="tr-TR"/>
          </a:p>
        </p:txBody>
      </p:sp>
      <p:sp>
        <p:nvSpPr>
          <p:cNvPr id="61468" name="Rectangle 51"/>
          <p:cNvSpPr>
            <a:spLocks noChangeArrowheads="1"/>
          </p:cNvSpPr>
          <p:nvPr/>
        </p:nvSpPr>
        <p:spPr bwMode="auto">
          <a:xfrm>
            <a:off x="2514600" y="5562600"/>
            <a:ext cx="990600" cy="7620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1469" name="Text Box 52"/>
          <p:cNvSpPr txBox="1">
            <a:spLocks noChangeArrowheads="1"/>
          </p:cNvSpPr>
          <p:nvPr/>
        </p:nvSpPr>
        <p:spPr bwMode="auto">
          <a:xfrm>
            <a:off x="2438400" y="5715000"/>
            <a:ext cx="1066800" cy="3968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a:solidFill>
                  <a:schemeClr val="bg2"/>
                </a:solidFill>
              </a:rPr>
              <a:t>  Nasıl?</a:t>
            </a:r>
          </a:p>
        </p:txBody>
      </p:sp>
      <p:sp>
        <p:nvSpPr>
          <p:cNvPr id="61470" name="Line 53"/>
          <p:cNvSpPr>
            <a:spLocks noChangeShapeType="1"/>
          </p:cNvSpPr>
          <p:nvPr/>
        </p:nvSpPr>
        <p:spPr bwMode="auto">
          <a:xfrm>
            <a:off x="4495800" y="3124200"/>
            <a:ext cx="381000" cy="0"/>
          </a:xfrm>
          <a:prstGeom prst="line">
            <a:avLst/>
          </a:prstGeom>
          <a:noFill/>
          <a:ln w="57150">
            <a:solidFill>
              <a:schemeClr val="tx1"/>
            </a:solidFill>
            <a:round/>
            <a:headEnd/>
            <a:tailEnd/>
          </a:ln>
        </p:spPr>
        <p:txBody>
          <a:bodyPr/>
          <a:lstStyle/>
          <a:p>
            <a:endParaRPr lang="tr-TR"/>
          </a:p>
        </p:txBody>
      </p:sp>
      <p:sp>
        <p:nvSpPr>
          <p:cNvPr id="61471" name="Rectangle 54"/>
          <p:cNvSpPr>
            <a:spLocks noChangeArrowheads="1"/>
          </p:cNvSpPr>
          <p:nvPr/>
        </p:nvSpPr>
        <p:spPr bwMode="auto">
          <a:xfrm>
            <a:off x="4876800" y="2514600"/>
            <a:ext cx="3810000" cy="10668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1472" name="Text Box 55"/>
          <p:cNvSpPr txBox="1">
            <a:spLocks noChangeArrowheads="1"/>
          </p:cNvSpPr>
          <p:nvPr/>
        </p:nvSpPr>
        <p:spPr bwMode="auto">
          <a:xfrm>
            <a:off x="4876800" y="2590800"/>
            <a:ext cx="3581400" cy="11588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a:solidFill>
                  <a:schemeClr val="bg2"/>
                </a:solidFill>
              </a:rPr>
              <a:t>En Önemli 10 Sebebe Odaklan ve Önlem Geliştir</a:t>
            </a:r>
          </a:p>
          <a:p>
            <a:pPr algn="ctr">
              <a:spcBef>
                <a:spcPct val="50000"/>
              </a:spcBef>
              <a:buFont typeface="Wingdings" pitchFamily="2" charset="2"/>
              <a:buNone/>
            </a:pPr>
            <a:endParaRPr lang="tr-TR" sz="2000">
              <a:solidFill>
                <a:schemeClr val="bg2"/>
              </a:solidFill>
            </a:endParaRPr>
          </a:p>
        </p:txBody>
      </p:sp>
      <p:sp>
        <p:nvSpPr>
          <p:cNvPr id="61473" name="Rectangle 56"/>
          <p:cNvSpPr>
            <a:spLocks noChangeArrowheads="1"/>
          </p:cNvSpPr>
          <p:nvPr/>
        </p:nvSpPr>
        <p:spPr bwMode="auto">
          <a:xfrm>
            <a:off x="4876800" y="3886200"/>
            <a:ext cx="3810000" cy="10668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1474" name="Text Box 57"/>
          <p:cNvSpPr txBox="1">
            <a:spLocks noChangeArrowheads="1"/>
          </p:cNvSpPr>
          <p:nvPr/>
        </p:nvSpPr>
        <p:spPr bwMode="auto">
          <a:xfrm>
            <a:off x="5029200" y="4191000"/>
            <a:ext cx="3581400" cy="3968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a:solidFill>
                  <a:schemeClr val="bg2"/>
                </a:solidFill>
              </a:rPr>
              <a:t>Uygula ve Sonuçları İzle</a:t>
            </a:r>
          </a:p>
        </p:txBody>
      </p:sp>
      <p:sp>
        <p:nvSpPr>
          <p:cNvPr id="61475" name="Rectangle 58"/>
          <p:cNvSpPr>
            <a:spLocks noChangeArrowheads="1"/>
          </p:cNvSpPr>
          <p:nvPr/>
        </p:nvSpPr>
        <p:spPr bwMode="auto">
          <a:xfrm>
            <a:off x="4953000" y="5334000"/>
            <a:ext cx="3810000" cy="10668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61476" name="Text Box 59"/>
          <p:cNvSpPr txBox="1">
            <a:spLocks noChangeArrowheads="1"/>
          </p:cNvSpPr>
          <p:nvPr/>
        </p:nvSpPr>
        <p:spPr bwMode="auto">
          <a:xfrm>
            <a:off x="5181600" y="5562600"/>
            <a:ext cx="3581400" cy="3968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a:solidFill>
                  <a:schemeClr val="bg2"/>
                </a:solidFill>
              </a:rPr>
              <a:t>Başarıyı Kalıcı Hale Getir</a:t>
            </a:r>
          </a:p>
        </p:txBody>
      </p:sp>
      <p:sp>
        <p:nvSpPr>
          <p:cNvPr id="61477" name="Line 60"/>
          <p:cNvSpPr>
            <a:spLocks noChangeShapeType="1"/>
          </p:cNvSpPr>
          <p:nvPr/>
        </p:nvSpPr>
        <p:spPr bwMode="auto">
          <a:xfrm flipH="1">
            <a:off x="4495800" y="1295400"/>
            <a:ext cx="0" cy="2438400"/>
          </a:xfrm>
          <a:prstGeom prst="line">
            <a:avLst/>
          </a:prstGeom>
          <a:noFill/>
          <a:ln w="57150">
            <a:solidFill>
              <a:schemeClr val="tx1"/>
            </a:solidFill>
            <a:round/>
            <a:headEnd/>
            <a:tailEnd/>
          </a:ln>
        </p:spPr>
        <p:txBody>
          <a:bodyPr/>
          <a:lstStyle/>
          <a:p>
            <a:endParaRPr lang="tr-TR"/>
          </a:p>
        </p:txBody>
      </p:sp>
      <p:sp>
        <p:nvSpPr>
          <p:cNvPr id="61478" name="Line 61"/>
          <p:cNvSpPr>
            <a:spLocks noChangeShapeType="1"/>
          </p:cNvSpPr>
          <p:nvPr/>
        </p:nvSpPr>
        <p:spPr bwMode="auto">
          <a:xfrm>
            <a:off x="4495800" y="4419600"/>
            <a:ext cx="381000" cy="0"/>
          </a:xfrm>
          <a:prstGeom prst="line">
            <a:avLst/>
          </a:prstGeom>
          <a:noFill/>
          <a:ln w="57150">
            <a:solidFill>
              <a:schemeClr val="tx1"/>
            </a:solidFill>
            <a:round/>
            <a:headEnd/>
            <a:tailEnd/>
          </a:ln>
        </p:spPr>
        <p:txBody>
          <a:bodyPr/>
          <a:lstStyle/>
          <a:p>
            <a:endParaRPr lang="tr-TR"/>
          </a:p>
        </p:txBody>
      </p:sp>
      <p:sp>
        <p:nvSpPr>
          <p:cNvPr id="61479" name="Line 62"/>
          <p:cNvSpPr>
            <a:spLocks noChangeShapeType="1"/>
          </p:cNvSpPr>
          <p:nvPr/>
        </p:nvSpPr>
        <p:spPr bwMode="auto">
          <a:xfrm>
            <a:off x="4495800" y="5867400"/>
            <a:ext cx="457200" cy="0"/>
          </a:xfrm>
          <a:prstGeom prst="line">
            <a:avLst/>
          </a:prstGeom>
          <a:noFill/>
          <a:ln w="57150">
            <a:solidFill>
              <a:schemeClr val="tx1"/>
            </a:solidFill>
            <a:round/>
            <a:headEnd/>
            <a:tailEnd/>
          </a:ln>
        </p:spPr>
        <p:txBody>
          <a:bodyPr/>
          <a:lstStyle/>
          <a:p>
            <a:endParaRPr lang="tr-T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050"/>
          <p:cNvSpPr>
            <a:spLocks noGrp="1" noChangeArrowheads="1"/>
          </p:cNvSpPr>
          <p:nvPr>
            <p:ph type="title"/>
          </p:nvPr>
        </p:nvSpPr>
        <p:spPr/>
        <p:txBody>
          <a:bodyPr/>
          <a:lstStyle/>
          <a:p>
            <a:pPr eaLnBrk="1" hangingPunct="1"/>
            <a:r>
              <a:rPr lang="tr-TR" smtClean="0">
                <a:solidFill>
                  <a:schemeClr val="hlink"/>
                </a:solidFill>
              </a:rPr>
              <a:t>Beyin fırtınası yaparken;</a:t>
            </a:r>
            <a:endParaRPr lang="tr-TR" smtClean="0"/>
          </a:p>
        </p:txBody>
      </p:sp>
      <p:sp>
        <p:nvSpPr>
          <p:cNvPr id="18435" name="Rectangle 2051"/>
          <p:cNvSpPr>
            <a:spLocks noGrp="1" noChangeArrowheads="1"/>
          </p:cNvSpPr>
          <p:nvPr>
            <p:ph idx="1"/>
          </p:nvPr>
        </p:nvSpPr>
        <p:spPr>
          <a:xfrm>
            <a:off x="533400" y="1557338"/>
            <a:ext cx="7848600" cy="4462462"/>
          </a:xfrm>
        </p:spPr>
        <p:txBody>
          <a:bodyPr/>
          <a:lstStyle/>
          <a:p>
            <a:pPr marL="0" indent="0" eaLnBrk="1" hangingPunct="1">
              <a:spcBef>
                <a:spcPct val="0"/>
              </a:spcBef>
              <a:buFont typeface="Wingdings" pitchFamily="2" charset="2"/>
              <a:buBlip>
                <a:blip r:embed="rId2"/>
              </a:buBlip>
            </a:pPr>
            <a:r>
              <a:rPr kumimoji="1" lang="tr-TR" b="1" smtClean="0"/>
              <a:t>Serbest ve neşeli bir ortam yaratılmalı.</a:t>
            </a:r>
          </a:p>
          <a:p>
            <a:pPr marL="0" indent="0" eaLnBrk="1" hangingPunct="1">
              <a:spcBef>
                <a:spcPct val="0"/>
              </a:spcBef>
              <a:buFont typeface="Wingdings" pitchFamily="2" charset="2"/>
              <a:buBlip>
                <a:blip r:embed="rId2"/>
              </a:buBlip>
            </a:pPr>
            <a:r>
              <a:rPr kumimoji="1" lang="tr-TR" b="1" smtClean="0"/>
              <a:t>Uçuk fikirlerin ifade edilmesine izin verilmeli.</a:t>
            </a:r>
          </a:p>
          <a:p>
            <a:pPr marL="0" indent="0" eaLnBrk="1" hangingPunct="1">
              <a:spcBef>
                <a:spcPct val="0"/>
              </a:spcBef>
              <a:buFont typeface="Wingdings" pitchFamily="2" charset="2"/>
              <a:buBlip>
                <a:blip r:embed="rId2"/>
              </a:buBlip>
            </a:pPr>
            <a:r>
              <a:rPr kumimoji="1" lang="tr-TR" b="1" smtClean="0"/>
              <a:t>Fikir üretme tıkandığında problem yeniden tanımlanmalı.</a:t>
            </a:r>
          </a:p>
          <a:p>
            <a:pPr marL="0" indent="0" eaLnBrk="1" hangingPunct="1">
              <a:spcBef>
                <a:spcPct val="0"/>
              </a:spcBef>
              <a:buFont typeface="Wingdings" pitchFamily="2" charset="2"/>
              <a:buBlip>
                <a:blip r:embed="rId2"/>
              </a:buBlip>
            </a:pPr>
            <a:r>
              <a:rPr kumimoji="1" lang="tr-TR" b="1" smtClean="0"/>
              <a:t>Çalışmayı başkasının izlemesine izin verilmemeli.</a:t>
            </a:r>
          </a:p>
          <a:p>
            <a:pPr marL="0" indent="0" eaLnBrk="1" hangingPunct="1">
              <a:spcBef>
                <a:spcPct val="0"/>
              </a:spcBef>
              <a:buFont typeface="Wingdings" pitchFamily="2" charset="2"/>
              <a:buBlip>
                <a:blip r:embed="rId2"/>
              </a:buBlip>
            </a:pPr>
            <a:r>
              <a:rPr kumimoji="1" lang="tr-TR" b="1" smtClean="0"/>
              <a:t>Kimseyle dalga geçilmemeli.</a:t>
            </a:r>
          </a:p>
          <a:p>
            <a:pPr marL="0" indent="0" eaLnBrk="1" hangingPunct="1">
              <a:spcBef>
                <a:spcPct val="0"/>
              </a:spcBef>
              <a:buFont typeface="Wingdings" pitchFamily="2" charset="2"/>
              <a:buBlip>
                <a:blip r:embed="rId2"/>
              </a:buBlip>
            </a:pPr>
            <a:r>
              <a:rPr kumimoji="1" lang="tr-TR" b="1" smtClean="0"/>
              <a:t>Ses kayıt cihazı kullanılmamalı.</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2" name="Picture 2"/>
          <p:cNvPicPr>
            <a:picLocks noChangeAspect="1" noChangeArrowheads="1"/>
          </p:cNvPicPr>
          <p:nvPr/>
        </p:nvPicPr>
        <p:blipFill>
          <a:blip r:embed="rId2"/>
          <a:srcRect/>
          <a:stretch>
            <a:fillRect/>
          </a:stretch>
        </p:blipFill>
        <p:spPr bwMode="auto">
          <a:xfrm>
            <a:off x="214282" y="214290"/>
            <a:ext cx="8886825" cy="6429396"/>
          </a:xfrm>
          <a:prstGeom prst="rect">
            <a:avLst/>
          </a:prstGeom>
          <a:noFill/>
          <a:ln w="9525" cmpd="sng">
            <a:noFill/>
            <a:prstDash val="solid"/>
            <a:miter lim="800000"/>
            <a:headEnd/>
            <a:tailEnd/>
          </a:ln>
          <a:effec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66" name="Picture 2"/>
          <p:cNvPicPr>
            <a:picLocks noChangeAspect="1" noChangeArrowheads="1"/>
          </p:cNvPicPr>
          <p:nvPr/>
        </p:nvPicPr>
        <p:blipFill>
          <a:blip r:embed="rId2"/>
          <a:srcRect/>
          <a:stretch>
            <a:fillRect/>
          </a:stretch>
        </p:blipFill>
        <p:spPr bwMode="auto">
          <a:xfrm>
            <a:off x="123825" y="1142984"/>
            <a:ext cx="9020175" cy="5000660"/>
          </a:xfrm>
          <a:prstGeom prst="rect">
            <a:avLst/>
          </a:prstGeom>
          <a:noFill/>
          <a:ln w="9525" cmpd="sng">
            <a:noFill/>
            <a:prstDash val="solid"/>
            <a:miter lim="800000"/>
            <a:headEnd/>
            <a:tailEnd/>
          </a:ln>
          <a:effec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2"/>
          <p:cNvSpPr txBox="1">
            <a:spLocks noChangeArrowheads="1"/>
          </p:cNvSpPr>
          <p:nvPr/>
        </p:nvSpPr>
        <p:spPr bwMode="auto">
          <a:xfrm>
            <a:off x="0" y="0"/>
            <a:ext cx="9144000" cy="1250950"/>
          </a:xfrm>
          <a:prstGeom prst="rect">
            <a:avLst/>
          </a:prstGeom>
          <a:noFill/>
          <a:ln w="9525">
            <a:noFill/>
            <a:miter lim="800000"/>
            <a:headEnd/>
            <a:tailEnd/>
          </a:ln>
        </p:spPr>
        <p:txBody>
          <a:bodyPr>
            <a:spAutoFit/>
          </a:bodyPr>
          <a:lstStyle/>
          <a:p>
            <a:pPr>
              <a:spcBef>
                <a:spcPct val="50000"/>
              </a:spcBef>
              <a:buFont typeface="Wingdings" pitchFamily="2" charset="2"/>
              <a:buNone/>
            </a:pPr>
            <a:endParaRPr lang="tr-TR"/>
          </a:p>
          <a:p>
            <a:pPr algn="ctr">
              <a:spcBef>
                <a:spcPct val="50000"/>
              </a:spcBef>
              <a:buFont typeface="Wingdings" pitchFamily="2" charset="2"/>
              <a:buNone/>
            </a:pPr>
            <a:r>
              <a:rPr lang="tr-TR" sz="3200">
                <a:solidFill>
                  <a:schemeClr val="hlink"/>
                </a:solidFill>
              </a:rPr>
              <a:t>SÜREÇ KARAR (OLASILIK) DİYAGRAMI</a:t>
            </a:r>
          </a:p>
        </p:txBody>
      </p:sp>
      <p:sp>
        <p:nvSpPr>
          <p:cNvPr id="64515" name="Text Box 3"/>
          <p:cNvSpPr txBox="1">
            <a:spLocks noChangeArrowheads="1"/>
          </p:cNvSpPr>
          <p:nvPr/>
        </p:nvSpPr>
        <p:spPr bwMode="auto">
          <a:xfrm>
            <a:off x="0" y="1600200"/>
            <a:ext cx="9144000" cy="5191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a:t>	</a:t>
            </a:r>
          </a:p>
        </p:txBody>
      </p:sp>
      <p:sp>
        <p:nvSpPr>
          <p:cNvPr id="64516" name="Text Box 4"/>
          <p:cNvSpPr txBox="1">
            <a:spLocks noChangeArrowheads="1"/>
          </p:cNvSpPr>
          <p:nvPr/>
        </p:nvSpPr>
        <p:spPr bwMode="auto">
          <a:xfrm>
            <a:off x="0" y="1295400"/>
            <a:ext cx="9372600" cy="519113"/>
          </a:xfrm>
          <a:prstGeom prst="rect">
            <a:avLst/>
          </a:prstGeom>
          <a:noFill/>
          <a:ln w="9525">
            <a:noFill/>
            <a:miter lim="800000"/>
            <a:headEnd/>
            <a:tailEnd/>
          </a:ln>
        </p:spPr>
        <p:txBody>
          <a:bodyPr>
            <a:spAutoFit/>
          </a:bodyPr>
          <a:lstStyle/>
          <a:p>
            <a:pPr algn="just">
              <a:spcBef>
                <a:spcPct val="50000"/>
              </a:spcBef>
              <a:buFont typeface="Wingdings" pitchFamily="2" charset="2"/>
              <a:buNone/>
            </a:pPr>
            <a:endParaRPr lang="tr-TR"/>
          </a:p>
        </p:txBody>
      </p:sp>
      <p:sp>
        <p:nvSpPr>
          <p:cNvPr id="64517" name="Text Box 5"/>
          <p:cNvSpPr txBox="1">
            <a:spLocks noChangeArrowheads="1"/>
          </p:cNvSpPr>
          <p:nvPr/>
        </p:nvSpPr>
        <p:spPr bwMode="auto">
          <a:xfrm>
            <a:off x="304800" y="1828800"/>
            <a:ext cx="8839200" cy="519113"/>
          </a:xfrm>
          <a:prstGeom prst="rect">
            <a:avLst/>
          </a:prstGeom>
          <a:noFill/>
          <a:ln w="9525">
            <a:noFill/>
            <a:miter lim="800000"/>
            <a:headEnd/>
            <a:tailEnd/>
          </a:ln>
        </p:spPr>
        <p:txBody>
          <a:bodyPr>
            <a:spAutoFit/>
          </a:bodyPr>
          <a:lstStyle/>
          <a:p>
            <a:pPr>
              <a:spcBef>
                <a:spcPct val="50000"/>
              </a:spcBef>
              <a:buFont typeface="Wingdings" pitchFamily="2" charset="2"/>
              <a:buNone/>
            </a:pPr>
            <a:endParaRPr lang="tr-TR"/>
          </a:p>
        </p:txBody>
      </p:sp>
      <p:sp>
        <p:nvSpPr>
          <p:cNvPr id="64518" name="Text Box 6"/>
          <p:cNvSpPr txBox="1">
            <a:spLocks noChangeArrowheads="1"/>
          </p:cNvSpPr>
          <p:nvPr/>
        </p:nvSpPr>
        <p:spPr bwMode="auto">
          <a:xfrm>
            <a:off x="304800" y="1219200"/>
            <a:ext cx="8839200" cy="5221288"/>
          </a:xfrm>
          <a:prstGeom prst="rect">
            <a:avLst/>
          </a:prstGeom>
          <a:noFill/>
          <a:ln w="9525">
            <a:noFill/>
            <a:miter lim="800000"/>
            <a:headEnd/>
            <a:tailEnd/>
          </a:ln>
        </p:spPr>
        <p:txBody>
          <a:bodyPr>
            <a:spAutoFit/>
          </a:bodyPr>
          <a:lstStyle/>
          <a:p>
            <a:pPr>
              <a:spcBef>
                <a:spcPct val="50000"/>
              </a:spcBef>
              <a:buFont typeface="Wingdings" pitchFamily="2" charset="2"/>
              <a:buNone/>
            </a:pPr>
            <a:r>
              <a:rPr lang="tr-TR">
                <a:solidFill>
                  <a:schemeClr val="folHlink"/>
                </a:solidFill>
              </a:rPr>
              <a:t>Bu tekniğin amacı</a:t>
            </a:r>
            <a:r>
              <a:rPr lang="tr-TR"/>
              <a:t>, </a:t>
            </a:r>
          </a:p>
          <a:p>
            <a:pPr>
              <a:spcBef>
                <a:spcPct val="50000"/>
              </a:spcBef>
              <a:buFont typeface="Wingdings" pitchFamily="2" charset="2"/>
              <a:buBlip>
                <a:blip r:embed="rId2"/>
              </a:buBlip>
            </a:pPr>
            <a:r>
              <a:rPr lang="tr-TR"/>
              <a:t>Oluşma şansı uygun bir sebebe bağlı olan tüm problemleri oluşmadan önce belirlemek, </a:t>
            </a:r>
          </a:p>
          <a:p>
            <a:pPr>
              <a:spcBef>
                <a:spcPct val="50000"/>
              </a:spcBef>
              <a:buFont typeface="Wingdings" pitchFamily="2" charset="2"/>
              <a:buBlip>
                <a:blip r:embed="rId2"/>
              </a:buBlip>
            </a:pPr>
            <a:r>
              <a:rPr lang="tr-TR"/>
              <a:t>Önlenmesine yönelik tedbirlerin alınmasını veya sorun yaratan olayların ortadan kaldırılmasını sağlamaktır.</a:t>
            </a:r>
          </a:p>
          <a:p>
            <a:pPr>
              <a:spcBef>
                <a:spcPct val="50000"/>
              </a:spcBef>
              <a:buFont typeface="Wingdings" pitchFamily="2" charset="2"/>
              <a:buNone/>
            </a:pPr>
            <a:r>
              <a:rPr lang="tr-TR">
                <a:solidFill>
                  <a:schemeClr val="folHlink"/>
                </a:solidFill>
              </a:rPr>
              <a:t>Bu tekniğin kullanım alanı,</a:t>
            </a:r>
          </a:p>
          <a:p>
            <a:pPr>
              <a:spcBef>
                <a:spcPct val="50000"/>
              </a:spcBef>
              <a:buFont typeface="Wingdings" pitchFamily="2" charset="2"/>
              <a:buBlip>
                <a:blip r:embed="rId2"/>
              </a:buBlip>
            </a:pPr>
            <a:r>
              <a:rPr lang="tr-TR"/>
              <a:t>Tamamlanma zamanı kritik olan,</a:t>
            </a:r>
          </a:p>
          <a:p>
            <a:pPr>
              <a:spcBef>
                <a:spcPct val="50000"/>
              </a:spcBef>
              <a:buFont typeface="Wingdings" pitchFamily="2" charset="2"/>
              <a:buBlip>
                <a:blip r:embed="rId2"/>
              </a:buBlip>
            </a:pPr>
            <a:r>
              <a:rPr lang="tr-TR"/>
              <a:t>Hata maliyeti fazla olan,</a:t>
            </a:r>
          </a:p>
          <a:p>
            <a:pPr>
              <a:spcBef>
                <a:spcPct val="50000"/>
              </a:spcBef>
              <a:buFont typeface="Wingdings" pitchFamily="2" charset="2"/>
              <a:buBlip>
                <a:blip r:embed="rId2"/>
              </a:buBlip>
            </a:pPr>
            <a:r>
              <a:rPr lang="tr-TR"/>
              <a:t>İlk kez gerçekleştirilecek karmaşık görevlerde </a:t>
            </a:r>
            <a:r>
              <a:rPr lang="tr-TR">
                <a:solidFill>
                  <a:schemeClr val="folHlink"/>
                </a:solidFill>
              </a:rPr>
              <a:t>kullanılır.</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Text Box 3"/>
          <p:cNvSpPr txBox="1">
            <a:spLocks noChangeArrowheads="1"/>
          </p:cNvSpPr>
          <p:nvPr/>
        </p:nvSpPr>
        <p:spPr bwMode="auto">
          <a:xfrm>
            <a:off x="0" y="1600200"/>
            <a:ext cx="9144000" cy="5191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a:t>	</a:t>
            </a:r>
          </a:p>
        </p:txBody>
      </p:sp>
      <p:sp>
        <p:nvSpPr>
          <p:cNvPr id="65540" name="Text Box 4"/>
          <p:cNvSpPr txBox="1">
            <a:spLocks noChangeArrowheads="1"/>
          </p:cNvSpPr>
          <p:nvPr/>
        </p:nvSpPr>
        <p:spPr bwMode="auto">
          <a:xfrm>
            <a:off x="0" y="1295400"/>
            <a:ext cx="9372600" cy="519113"/>
          </a:xfrm>
          <a:prstGeom prst="rect">
            <a:avLst/>
          </a:prstGeom>
          <a:noFill/>
          <a:ln w="9525">
            <a:noFill/>
            <a:miter lim="800000"/>
            <a:headEnd/>
            <a:tailEnd/>
          </a:ln>
        </p:spPr>
        <p:txBody>
          <a:bodyPr>
            <a:spAutoFit/>
          </a:bodyPr>
          <a:lstStyle/>
          <a:p>
            <a:pPr algn="just">
              <a:spcBef>
                <a:spcPct val="50000"/>
              </a:spcBef>
              <a:buFont typeface="Wingdings" pitchFamily="2" charset="2"/>
              <a:buNone/>
            </a:pPr>
            <a:endParaRPr lang="tr-TR"/>
          </a:p>
        </p:txBody>
      </p:sp>
      <p:sp>
        <p:nvSpPr>
          <p:cNvPr id="65541" name="Text Box 5"/>
          <p:cNvSpPr txBox="1">
            <a:spLocks noChangeArrowheads="1"/>
          </p:cNvSpPr>
          <p:nvPr/>
        </p:nvSpPr>
        <p:spPr bwMode="auto">
          <a:xfrm>
            <a:off x="304800" y="1828800"/>
            <a:ext cx="8839200" cy="519113"/>
          </a:xfrm>
          <a:prstGeom prst="rect">
            <a:avLst/>
          </a:prstGeom>
          <a:noFill/>
          <a:ln w="9525">
            <a:noFill/>
            <a:miter lim="800000"/>
            <a:headEnd/>
            <a:tailEnd/>
          </a:ln>
        </p:spPr>
        <p:txBody>
          <a:bodyPr>
            <a:spAutoFit/>
          </a:bodyPr>
          <a:lstStyle/>
          <a:p>
            <a:pPr>
              <a:spcBef>
                <a:spcPct val="50000"/>
              </a:spcBef>
              <a:buFont typeface="Wingdings" pitchFamily="2" charset="2"/>
              <a:buNone/>
            </a:pPr>
            <a:endParaRPr lang="tr-TR"/>
          </a:p>
        </p:txBody>
      </p:sp>
      <p:sp>
        <p:nvSpPr>
          <p:cNvPr id="65542" name="Text Box 6"/>
          <p:cNvSpPr txBox="1">
            <a:spLocks noChangeArrowheads="1"/>
          </p:cNvSpPr>
          <p:nvPr/>
        </p:nvSpPr>
        <p:spPr bwMode="auto">
          <a:xfrm>
            <a:off x="304800" y="1447800"/>
            <a:ext cx="8839200" cy="5219700"/>
          </a:xfrm>
          <a:prstGeom prst="rect">
            <a:avLst/>
          </a:prstGeom>
          <a:noFill/>
          <a:ln w="9525">
            <a:noFill/>
            <a:miter lim="800000"/>
            <a:headEnd/>
            <a:tailEnd/>
          </a:ln>
        </p:spPr>
        <p:txBody>
          <a:bodyPr>
            <a:spAutoFit/>
          </a:bodyPr>
          <a:lstStyle/>
          <a:p>
            <a:pPr>
              <a:spcBef>
                <a:spcPct val="50000"/>
              </a:spcBef>
              <a:buFont typeface="Wingdings" pitchFamily="2" charset="2"/>
              <a:buBlip>
                <a:blip r:embed="rId2"/>
              </a:buBlip>
            </a:pPr>
            <a:r>
              <a:rPr lang="tr-TR"/>
              <a:t>Ayrıca bir plan ya da projede neyin yanlış gidebileceğinin belirlenmesine olanak verir, yani potansiyel "eğer" senaryoları oluşturur.</a:t>
            </a:r>
          </a:p>
          <a:p>
            <a:pPr>
              <a:spcBef>
                <a:spcPct val="50000"/>
              </a:spcBef>
              <a:buFont typeface="Wingdings" pitchFamily="2" charset="2"/>
              <a:buNone/>
            </a:pPr>
            <a:r>
              <a:rPr lang="tr-TR">
                <a:solidFill>
                  <a:schemeClr val="folHlink"/>
                </a:solidFill>
              </a:rPr>
              <a:t>UYGULAMA AŞAMALARI</a:t>
            </a:r>
          </a:p>
          <a:p>
            <a:pPr>
              <a:spcBef>
                <a:spcPct val="50000"/>
              </a:spcBef>
              <a:buFont typeface="Wingdings" pitchFamily="2" charset="2"/>
              <a:buBlip>
                <a:blip r:embed="rId3"/>
              </a:buBlip>
            </a:pPr>
            <a:r>
              <a:rPr lang="tr-TR"/>
              <a:t>Konu ile ilgili ağaç diyagramının oluşturulması,</a:t>
            </a:r>
          </a:p>
          <a:p>
            <a:pPr>
              <a:spcBef>
                <a:spcPct val="50000"/>
              </a:spcBef>
              <a:buFont typeface="Wingdings" pitchFamily="2" charset="2"/>
              <a:buBlip>
                <a:blip r:embed="rId3"/>
              </a:buBlip>
            </a:pPr>
            <a:r>
              <a:rPr lang="tr-TR"/>
              <a:t>Ağaç diyagramının en alt seviyesinden bir başlık seçilmesi,</a:t>
            </a:r>
          </a:p>
          <a:p>
            <a:pPr>
              <a:spcBef>
                <a:spcPct val="50000"/>
              </a:spcBef>
              <a:buFont typeface="Wingdings" pitchFamily="2" charset="2"/>
              <a:buBlip>
                <a:blip r:embed="rId3"/>
              </a:buBlip>
            </a:pPr>
            <a:r>
              <a:rPr lang="tr-TR"/>
              <a:t>Her başlık için "Hangi potansiyel problemler çıkabilir? veya "Burada ne yanlış gidebilir?" sorularına beyin fırtınası ile cevap aranması... Bunlar geliştirmeye gerek duyulan önlemler için "eğer"lerdir. </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2"/>
          <p:cNvSpPr txBox="1">
            <a:spLocks noChangeArrowheads="1"/>
          </p:cNvSpPr>
          <p:nvPr/>
        </p:nvSpPr>
        <p:spPr bwMode="auto">
          <a:xfrm>
            <a:off x="228600" y="0"/>
            <a:ext cx="9144000" cy="5847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3200" dirty="0" smtClean="0">
                <a:solidFill>
                  <a:schemeClr val="hlink"/>
                </a:solidFill>
              </a:rPr>
              <a:t>SÜREÇ </a:t>
            </a:r>
            <a:r>
              <a:rPr lang="tr-TR" sz="3200" dirty="0">
                <a:solidFill>
                  <a:schemeClr val="hlink"/>
                </a:solidFill>
              </a:rPr>
              <a:t>KARAR (OLASILIK) DİYAGRAMI</a:t>
            </a:r>
          </a:p>
        </p:txBody>
      </p:sp>
      <p:sp>
        <p:nvSpPr>
          <p:cNvPr id="66563" name="Text Box 3"/>
          <p:cNvSpPr txBox="1">
            <a:spLocks noChangeArrowheads="1"/>
          </p:cNvSpPr>
          <p:nvPr/>
        </p:nvSpPr>
        <p:spPr bwMode="auto">
          <a:xfrm>
            <a:off x="0" y="1600200"/>
            <a:ext cx="9144000" cy="5191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a:t>	</a:t>
            </a:r>
          </a:p>
        </p:txBody>
      </p:sp>
      <p:sp>
        <p:nvSpPr>
          <p:cNvPr id="66564" name="Text Box 4"/>
          <p:cNvSpPr txBox="1">
            <a:spLocks noChangeArrowheads="1"/>
          </p:cNvSpPr>
          <p:nvPr/>
        </p:nvSpPr>
        <p:spPr bwMode="auto">
          <a:xfrm>
            <a:off x="0" y="1295400"/>
            <a:ext cx="9372600" cy="519113"/>
          </a:xfrm>
          <a:prstGeom prst="rect">
            <a:avLst/>
          </a:prstGeom>
          <a:noFill/>
          <a:ln w="9525">
            <a:noFill/>
            <a:miter lim="800000"/>
            <a:headEnd/>
            <a:tailEnd/>
          </a:ln>
        </p:spPr>
        <p:txBody>
          <a:bodyPr>
            <a:spAutoFit/>
          </a:bodyPr>
          <a:lstStyle/>
          <a:p>
            <a:pPr algn="just">
              <a:spcBef>
                <a:spcPct val="50000"/>
              </a:spcBef>
              <a:buFont typeface="Wingdings" pitchFamily="2" charset="2"/>
              <a:buNone/>
            </a:pPr>
            <a:endParaRPr lang="tr-TR"/>
          </a:p>
        </p:txBody>
      </p:sp>
      <p:sp>
        <p:nvSpPr>
          <p:cNvPr id="66565" name="Text Box 5"/>
          <p:cNvSpPr txBox="1">
            <a:spLocks noChangeArrowheads="1"/>
          </p:cNvSpPr>
          <p:nvPr/>
        </p:nvSpPr>
        <p:spPr bwMode="auto">
          <a:xfrm>
            <a:off x="304800" y="1828800"/>
            <a:ext cx="8839200" cy="519113"/>
          </a:xfrm>
          <a:prstGeom prst="rect">
            <a:avLst/>
          </a:prstGeom>
          <a:noFill/>
          <a:ln w="9525">
            <a:noFill/>
            <a:miter lim="800000"/>
            <a:headEnd/>
            <a:tailEnd/>
          </a:ln>
        </p:spPr>
        <p:txBody>
          <a:bodyPr>
            <a:spAutoFit/>
          </a:bodyPr>
          <a:lstStyle/>
          <a:p>
            <a:pPr>
              <a:spcBef>
                <a:spcPct val="50000"/>
              </a:spcBef>
              <a:buFont typeface="Wingdings" pitchFamily="2" charset="2"/>
              <a:buNone/>
            </a:pPr>
            <a:endParaRPr lang="tr-TR"/>
          </a:p>
        </p:txBody>
      </p:sp>
      <p:sp>
        <p:nvSpPr>
          <p:cNvPr id="66566" name="Text Box 6"/>
          <p:cNvSpPr txBox="1">
            <a:spLocks noChangeArrowheads="1"/>
          </p:cNvSpPr>
          <p:nvPr/>
        </p:nvSpPr>
        <p:spPr bwMode="auto">
          <a:xfrm>
            <a:off x="304800" y="1447800"/>
            <a:ext cx="8839200" cy="30845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a:solidFill>
                  <a:schemeClr val="folHlink"/>
                </a:solidFill>
              </a:rPr>
              <a:t>UYGULAMA AŞAMALARI</a:t>
            </a:r>
          </a:p>
          <a:p>
            <a:pPr>
              <a:spcBef>
                <a:spcPct val="50000"/>
              </a:spcBef>
              <a:buFont typeface="Wingdings" pitchFamily="2" charset="2"/>
              <a:buBlip>
                <a:blip r:embed="rId2"/>
              </a:buBlip>
            </a:pPr>
            <a:r>
              <a:rPr lang="tr-TR"/>
              <a:t>"Eğer"lerin sıralanması, (Bütün başlıklar için) </a:t>
            </a:r>
          </a:p>
          <a:p>
            <a:pPr>
              <a:spcBef>
                <a:spcPct val="50000"/>
              </a:spcBef>
              <a:buFont typeface="Wingdings" pitchFamily="2" charset="2"/>
              <a:buBlip>
                <a:blip r:embed="rId2"/>
              </a:buBlip>
            </a:pPr>
            <a:r>
              <a:rPr lang="tr-TR"/>
              <a:t>Uygun önlemlerin uygun "eğer"lerle eşleştirilmesi,</a:t>
            </a:r>
          </a:p>
          <a:p>
            <a:pPr>
              <a:spcBef>
                <a:spcPct val="50000"/>
              </a:spcBef>
              <a:buFont typeface="Wingdings" pitchFamily="2" charset="2"/>
              <a:buBlip>
                <a:blip r:embed="rId2"/>
              </a:buBlip>
            </a:pPr>
            <a:r>
              <a:rPr lang="tr-TR"/>
              <a:t>Her bir önlemin olabilirliği (X=Uygun Olmayan, </a:t>
            </a:r>
          </a:p>
          <a:p>
            <a:pPr>
              <a:spcBef>
                <a:spcPct val="50000"/>
              </a:spcBef>
              <a:buFont typeface="Wingdings" pitchFamily="2" charset="2"/>
              <a:buNone/>
            </a:pPr>
            <a:r>
              <a:rPr lang="tr-TR"/>
              <a:t>O= Uygun) sembolle belirtilmesi.</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B9B9B9"/>
            </a:gs>
          </a:gsLst>
          <a:lin ang="0" scaled="1"/>
        </a:gra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0" y="685800"/>
            <a:ext cx="9144000" cy="403225"/>
          </a:xfrm>
        </p:spPr>
        <p:txBody>
          <a:bodyPr rtlCol="0">
            <a:normAutofit fontScale="90000"/>
          </a:bodyPr>
          <a:lstStyle/>
          <a:p>
            <a:pPr eaLnBrk="1" fontAlgn="auto" hangingPunct="1">
              <a:spcAft>
                <a:spcPts val="0"/>
              </a:spcAft>
              <a:defRPr/>
            </a:pPr>
            <a:r>
              <a:rPr kumimoji="1" lang="tr-TR" sz="3200" smtClean="0">
                <a:solidFill>
                  <a:schemeClr val="hlink"/>
                </a:solidFill>
                <a:latin typeface="Times New Roman" pitchFamily="18" charset="0"/>
              </a:rPr>
              <a:t>SÜREÇ KARAR (OLASILIK) DİYAGRAMI</a:t>
            </a:r>
          </a:p>
        </p:txBody>
      </p:sp>
      <p:sp>
        <p:nvSpPr>
          <p:cNvPr id="67587" name="Rectangle 3"/>
          <p:cNvSpPr>
            <a:spLocks noChangeArrowheads="1"/>
          </p:cNvSpPr>
          <p:nvPr/>
        </p:nvSpPr>
        <p:spPr bwMode="auto">
          <a:xfrm>
            <a:off x="1981200" y="1219200"/>
            <a:ext cx="5105400" cy="762000"/>
          </a:xfrm>
          <a:prstGeom prst="rect">
            <a:avLst/>
          </a:prstGeom>
          <a:noFill/>
          <a:ln w="9525">
            <a:solidFill>
              <a:schemeClr val="hlink"/>
            </a:solidFill>
            <a:miter lim="800000"/>
            <a:headEnd/>
            <a:tailEnd/>
          </a:ln>
        </p:spPr>
        <p:txBody>
          <a:bodyPr wrap="none" anchor="ctr"/>
          <a:lstStyle/>
          <a:p>
            <a:pPr algn="ctr">
              <a:spcBef>
                <a:spcPct val="0"/>
              </a:spcBef>
              <a:buClrTx/>
              <a:buSzTx/>
              <a:buFontTx/>
              <a:buNone/>
            </a:pPr>
            <a:r>
              <a:rPr kumimoji="0" lang="tr-TR" sz="2400" b="1"/>
              <a:t>Bir depoda girdi-çıktı işlemlerinin</a:t>
            </a:r>
          </a:p>
          <a:p>
            <a:pPr algn="ctr">
              <a:spcBef>
                <a:spcPct val="0"/>
              </a:spcBef>
              <a:buClrTx/>
              <a:buSzTx/>
              <a:buFontTx/>
              <a:buNone/>
            </a:pPr>
            <a:r>
              <a:rPr kumimoji="0" lang="tr-TR" sz="2400" b="1"/>
              <a:t>bilgisayar kontrollu hale getirilmesi</a:t>
            </a:r>
            <a:endParaRPr kumimoji="0" lang="tr-TR" sz="2400"/>
          </a:p>
        </p:txBody>
      </p:sp>
      <p:sp>
        <p:nvSpPr>
          <p:cNvPr id="67588" name="Rectangle 9"/>
          <p:cNvSpPr>
            <a:spLocks noChangeArrowheads="1"/>
          </p:cNvSpPr>
          <p:nvPr/>
        </p:nvSpPr>
        <p:spPr bwMode="auto">
          <a:xfrm>
            <a:off x="0" y="3352800"/>
            <a:ext cx="2895600" cy="609600"/>
          </a:xfrm>
          <a:prstGeom prst="rect">
            <a:avLst/>
          </a:prstGeom>
          <a:noFill/>
          <a:ln w="9525">
            <a:solidFill>
              <a:schemeClr val="hlink"/>
            </a:solidFill>
            <a:miter lim="800000"/>
            <a:headEnd/>
            <a:tailEnd/>
          </a:ln>
        </p:spPr>
        <p:txBody>
          <a:bodyPr wrap="none" anchor="ctr"/>
          <a:lstStyle/>
          <a:p>
            <a:pPr algn="ctr">
              <a:spcBef>
                <a:spcPct val="0"/>
              </a:spcBef>
              <a:buClrTx/>
              <a:buSzTx/>
              <a:buFontTx/>
              <a:buNone/>
            </a:pPr>
            <a:r>
              <a:rPr kumimoji="0" lang="tr-TR" sz="2400" b="1"/>
              <a:t>Programın </a:t>
            </a:r>
          </a:p>
          <a:p>
            <a:pPr algn="ctr">
              <a:spcBef>
                <a:spcPct val="0"/>
              </a:spcBef>
              <a:buClrTx/>
              <a:buSzTx/>
              <a:buFontTx/>
              <a:buNone/>
            </a:pPr>
            <a:r>
              <a:rPr kumimoji="0" lang="tr-TR" sz="2400" b="1"/>
              <a:t>kurulması</a:t>
            </a:r>
          </a:p>
        </p:txBody>
      </p:sp>
      <p:sp>
        <p:nvSpPr>
          <p:cNvPr id="67589" name="Rectangle 10"/>
          <p:cNvSpPr>
            <a:spLocks noChangeArrowheads="1"/>
          </p:cNvSpPr>
          <p:nvPr/>
        </p:nvSpPr>
        <p:spPr bwMode="auto">
          <a:xfrm>
            <a:off x="0" y="2362200"/>
            <a:ext cx="2819400" cy="762000"/>
          </a:xfrm>
          <a:prstGeom prst="rect">
            <a:avLst/>
          </a:prstGeom>
          <a:noFill/>
          <a:ln w="9525">
            <a:solidFill>
              <a:schemeClr val="hlink"/>
            </a:solidFill>
            <a:miter lim="800000"/>
            <a:headEnd/>
            <a:tailEnd/>
          </a:ln>
        </p:spPr>
        <p:txBody>
          <a:bodyPr wrap="none" anchor="ctr"/>
          <a:lstStyle/>
          <a:p>
            <a:pPr algn="ctr">
              <a:spcBef>
                <a:spcPct val="0"/>
              </a:spcBef>
              <a:buClrTx/>
              <a:buSzTx/>
              <a:buFontTx/>
              <a:buNone/>
            </a:pPr>
            <a:r>
              <a:rPr kumimoji="0" lang="tr-TR" sz="2400" b="1"/>
              <a:t>Program seçimi</a:t>
            </a:r>
          </a:p>
        </p:txBody>
      </p:sp>
      <p:sp>
        <p:nvSpPr>
          <p:cNvPr id="67591" name="Rectangle 20"/>
          <p:cNvSpPr>
            <a:spLocks noChangeArrowheads="1"/>
          </p:cNvSpPr>
          <p:nvPr/>
        </p:nvSpPr>
        <p:spPr bwMode="auto">
          <a:xfrm>
            <a:off x="0" y="4191000"/>
            <a:ext cx="2819400" cy="914400"/>
          </a:xfrm>
          <a:prstGeom prst="rect">
            <a:avLst/>
          </a:prstGeom>
          <a:noFill/>
          <a:ln w="9525">
            <a:solidFill>
              <a:schemeClr val="hlink"/>
            </a:solidFill>
            <a:miter lim="800000"/>
            <a:headEnd/>
            <a:tailEnd/>
          </a:ln>
        </p:spPr>
        <p:txBody>
          <a:bodyPr wrap="none" anchor="ctr"/>
          <a:lstStyle/>
          <a:p>
            <a:pPr algn="ctr">
              <a:spcBef>
                <a:spcPct val="0"/>
              </a:spcBef>
              <a:buClrTx/>
              <a:buSzTx/>
              <a:buFontTx/>
              <a:buNone/>
            </a:pPr>
            <a:r>
              <a:rPr kumimoji="0" lang="tr-TR" sz="2400" b="1"/>
              <a:t>Bilgisayar programı </a:t>
            </a:r>
          </a:p>
          <a:p>
            <a:pPr algn="ctr">
              <a:spcBef>
                <a:spcPct val="0"/>
              </a:spcBef>
              <a:buClrTx/>
              <a:buSzTx/>
              <a:buFontTx/>
              <a:buNone/>
            </a:pPr>
            <a:r>
              <a:rPr kumimoji="0" lang="tr-TR" sz="2400" b="1"/>
              <a:t>çalışmıyorsa</a:t>
            </a:r>
          </a:p>
        </p:txBody>
      </p:sp>
      <p:sp>
        <p:nvSpPr>
          <p:cNvPr id="67592" name="Rectangle 21"/>
          <p:cNvSpPr>
            <a:spLocks noChangeArrowheads="1"/>
          </p:cNvSpPr>
          <p:nvPr/>
        </p:nvSpPr>
        <p:spPr bwMode="auto">
          <a:xfrm>
            <a:off x="0" y="4191000"/>
            <a:ext cx="2819400" cy="914400"/>
          </a:xfrm>
          <a:prstGeom prst="rect">
            <a:avLst/>
          </a:prstGeom>
          <a:noFill/>
          <a:ln w="9525">
            <a:solidFill>
              <a:schemeClr val="hlink"/>
            </a:solidFill>
            <a:miter lim="800000"/>
            <a:headEnd/>
            <a:tailEnd/>
          </a:ln>
        </p:spPr>
        <p:txBody>
          <a:bodyPr wrap="none" anchor="ctr"/>
          <a:lstStyle/>
          <a:p>
            <a:pPr algn="ctr">
              <a:spcBef>
                <a:spcPct val="0"/>
              </a:spcBef>
              <a:buClrTx/>
              <a:buSzTx/>
              <a:buFontTx/>
              <a:buNone/>
            </a:pPr>
            <a:endParaRPr kumimoji="0" lang="tr-TR" sz="2400" b="1"/>
          </a:p>
        </p:txBody>
      </p:sp>
      <p:sp>
        <p:nvSpPr>
          <p:cNvPr id="67593" name="Line 25"/>
          <p:cNvSpPr>
            <a:spLocks noChangeShapeType="1"/>
          </p:cNvSpPr>
          <p:nvPr/>
        </p:nvSpPr>
        <p:spPr bwMode="auto">
          <a:xfrm>
            <a:off x="304800" y="5486400"/>
            <a:ext cx="2209800" cy="0"/>
          </a:xfrm>
          <a:prstGeom prst="line">
            <a:avLst/>
          </a:prstGeom>
          <a:noFill/>
          <a:ln w="9525">
            <a:solidFill>
              <a:schemeClr val="tx1"/>
            </a:solidFill>
            <a:round/>
            <a:headEnd/>
            <a:tailEnd/>
          </a:ln>
        </p:spPr>
        <p:txBody>
          <a:bodyPr/>
          <a:lstStyle/>
          <a:p>
            <a:endParaRPr lang="tr-TR"/>
          </a:p>
        </p:txBody>
      </p:sp>
      <p:sp>
        <p:nvSpPr>
          <p:cNvPr id="67594" name="Line 26"/>
          <p:cNvSpPr>
            <a:spLocks noChangeShapeType="1"/>
          </p:cNvSpPr>
          <p:nvPr/>
        </p:nvSpPr>
        <p:spPr bwMode="auto">
          <a:xfrm>
            <a:off x="1524000" y="5105400"/>
            <a:ext cx="0" cy="381000"/>
          </a:xfrm>
          <a:prstGeom prst="line">
            <a:avLst/>
          </a:prstGeom>
          <a:noFill/>
          <a:ln w="9525">
            <a:solidFill>
              <a:schemeClr val="tx1"/>
            </a:solidFill>
            <a:round/>
            <a:headEnd/>
            <a:tailEnd type="triangle" w="med" len="med"/>
          </a:ln>
        </p:spPr>
        <p:txBody>
          <a:bodyPr/>
          <a:lstStyle/>
          <a:p>
            <a:endParaRPr lang="tr-TR"/>
          </a:p>
        </p:txBody>
      </p:sp>
      <p:sp>
        <p:nvSpPr>
          <p:cNvPr id="67595" name="Line 27"/>
          <p:cNvSpPr>
            <a:spLocks noChangeShapeType="1"/>
          </p:cNvSpPr>
          <p:nvPr/>
        </p:nvSpPr>
        <p:spPr bwMode="auto">
          <a:xfrm>
            <a:off x="304800" y="5486400"/>
            <a:ext cx="0" cy="152400"/>
          </a:xfrm>
          <a:prstGeom prst="line">
            <a:avLst/>
          </a:prstGeom>
          <a:noFill/>
          <a:ln w="9525">
            <a:solidFill>
              <a:schemeClr val="tx1"/>
            </a:solidFill>
            <a:round/>
            <a:headEnd/>
            <a:tailEnd type="triangle" w="med" len="med"/>
          </a:ln>
        </p:spPr>
        <p:txBody>
          <a:bodyPr/>
          <a:lstStyle/>
          <a:p>
            <a:endParaRPr lang="tr-TR"/>
          </a:p>
        </p:txBody>
      </p:sp>
      <p:sp>
        <p:nvSpPr>
          <p:cNvPr id="67596" name="Line 28"/>
          <p:cNvSpPr>
            <a:spLocks noChangeShapeType="1"/>
          </p:cNvSpPr>
          <p:nvPr/>
        </p:nvSpPr>
        <p:spPr bwMode="auto">
          <a:xfrm>
            <a:off x="2514600" y="5486400"/>
            <a:ext cx="0" cy="152400"/>
          </a:xfrm>
          <a:prstGeom prst="line">
            <a:avLst/>
          </a:prstGeom>
          <a:noFill/>
          <a:ln w="9525">
            <a:solidFill>
              <a:schemeClr val="tx1"/>
            </a:solidFill>
            <a:round/>
            <a:headEnd/>
            <a:tailEnd type="triangle" w="med" len="med"/>
          </a:ln>
        </p:spPr>
        <p:txBody>
          <a:bodyPr/>
          <a:lstStyle/>
          <a:p>
            <a:endParaRPr lang="tr-TR"/>
          </a:p>
        </p:txBody>
      </p:sp>
      <p:sp>
        <p:nvSpPr>
          <p:cNvPr id="67597" name="Oval 29"/>
          <p:cNvSpPr>
            <a:spLocks noChangeArrowheads="1"/>
          </p:cNvSpPr>
          <p:nvPr/>
        </p:nvSpPr>
        <p:spPr bwMode="auto">
          <a:xfrm>
            <a:off x="0" y="5638800"/>
            <a:ext cx="1295400" cy="1219200"/>
          </a:xfrm>
          <a:prstGeom prst="ellipse">
            <a:avLst/>
          </a:prstGeom>
          <a:solidFill>
            <a:srgbClr val="FFFFAB"/>
          </a:solidFill>
          <a:ln w="9525">
            <a:solidFill>
              <a:schemeClr val="tx1"/>
            </a:solidFill>
            <a:round/>
            <a:headEnd/>
            <a:tailEnd/>
          </a:ln>
        </p:spPr>
        <p:txBody>
          <a:bodyPr wrap="none" anchor="ctr"/>
          <a:lstStyle/>
          <a:p>
            <a:endParaRPr lang="tr-TR"/>
          </a:p>
        </p:txBody>
      </p:sp>
      <p:sp>
        <p:nvSpPr>
          <p:cNvPr id="67598" name="Text Box 31"/>
          <p:cNvSpPr txBox="1">
            <a:spLocks noChangeArrowheads="1"/>
          </p:cNvSpPr>
          <p:nvPr/>
        </p:nvSpPr>
        <p:spPr bwMode="auto">
          <a:xfrm>
            <a:off x="0" y="5851525"/>
            <a:ext cx="1066800" cy="10064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a:t>El kitabını oku</a:t>
            </a:r>
          </a:p>
        </p:txBody>
      </p:sp>
      <p:sp>
        <p:nvSpPr>
          <p:cNvPr id="67599" name="Line 35"/>
          <p:cNvSpPr>
            <a:spLocks noChangeShapeType="1"/>
          </p:cNvSpPr>
          <p:nvPr/>
        </p:nvSpPr>
        <p:spPr bwMode="auto">
          <a:xfrm>
            <a:off x="1524000" y="2133600"/>
            <a:ext cx="3886200" cy="0"/>
          </a:xfrm>
          <a:prstGeom prst="line">
            <a:avLst/>
          </a:prstGeom>
          <a:noFill/>
          <a:ln w="9525">
            <a:solidFill>
              <a:schemeClr val="tx1"/>
            </a:solidFill>
            <a:round/>
            <a:headEnd/>
            <a:tailEnd/>
          </a:ln>
        </p:spPr>
        <p:txBody>
          <a:bodyPr/>
          <a:lstStyle/>
          <a:p>
            <a:endParaRPr lang="tr-TR"/>
          </a:p>
        </p:txBody>
      </p:sp>
      <p:sp>
        <p:nvSpPr>
          <p:cNvPr id="67600" name="Line 36"/>
          <p:cNvSpPr>
            <a:spLocks noChangeShapeType="1"/>
          </p:cNvSpPr>
          <p:nvPr/>
        </p:nvSpPr>
        <p:spPr bwMode="auto">
          <a:xfrm>
            <a:off x="4191000" y="1981200"/>
            <a:ext cx="0" cy="152400"/>
          </a:xfrm>
          <a:prstGeom prst="line">
            <a:avLst/>
          </a:prstGeom>
          <a:noFill/>
          <a:ln w="9525">
            <a:solidFill>
              <a:schemeClr val="tx1"/>
            </a:solidFill>
            <a:round/>
            <a:headEnd/>
            <a:tailEnd type="triangle" w="med" len="med"/>
          </a:ln>
        </p:spPr>
        <p:txBody>
          <a:bodyPr/>
          <a:lstStyle/>
          <a:p>
            <a:endParaRPr lang="tr-TR"/>
          </a:p>
        </p:txBody>
      </p:sp>
      <p:sp>
        <p:nvSpPr>
          <p:cNvPr id="67601" name="Line 37"/>
          <p:cNvSpPr>
            <a:spLocks noChangeShapeType="1"/>
          </p:cNvSpPr>
          <p:nvPr/>
        </p:nvSpPr>
        <p:spPr bwMode="auto">
          <a:xfrm>
            <a:off x="1524000" y="2133600"/>
            <a:ext cx="0" cy="152400"/>
          </a:xfrm>
          <a:prstGeom prst="line">
            <a:avLst/>
          </a:prstGeom>
          <a:noFill/>
          <a:ln w="9525">
            <a:solidFill>
              <a:schemeClr val="tx1"/>
            </a:solidFill>
            <a:round/>
            <a:headEnd/>
            <a:tailEnd type="triangle" w="med" len="med"/>
          </a:ln>
        </p:spPr>
        <p:txBody>
          <a:bodyPr/>
          <a:lstStyle/>
          <a:p>
            <a:endParaRPr lang="tr-TR"/>
          </a:p>
        </p:txBody>
      </p:sp>
      <p:sp>
        <p:nvSpPr>
          <p:cNvPr id="67602" name="Line 38"/>
          <p:cNvSpPr>
            <a:spLocks noChangeShapeType="1"/>
          </p:cNvSpPr>
          <p:nvPr/>
        </p:nvSpPr>
        <p:spPr bwMode="auto">
          <a:xfrm>
            <a:off x="1524000" y="3124200"/>
            <a:ext cx="0" cy="152400"/>
          </a:xfrm>
          <a:prstGeom prst="line">
            <a:avLst/>
          </a:prstGeom>
          <a:noFill/>
          <a:ln w="9525">
            <a:solidFill>
              <a:schemeClr val="tx1"/>
            </a:solidFill>
            <a:round/>
            <a:headEnd/>
            <a:tailEnd type="triangle" w="med" len="med"/>
          </a:ln>
        </p:spPr>
        <p:txBody>
          <a:bodyPr/>
          <a:lstStyle/>
          <a:p>
            <a:endParaRPr lang="tr-TR"/>
          </a:p>
        </p:txBody>
      </p:sp>
      <p:sp>
        <p:nvSpPr>
          <p:cNvPr id="67603" name="Line 39"/>
          <p:cNvSpPr>
            <a:spLocks noChangeShapeType="1"/>
          </p:cNvSpPr>
          <p:nvPr/>
        </p:nvSpPr>
        <p:spPr bwMode="auto">
          <a:xfrm flipH="1">
            <a:off x="1524000" y="3962400"/>
            <a:ext cx="0" cy="152400"/>
          </a:xfrm>
          <a:prstGeom prst="line">
            <a:avLst/>
          </a:prstGeom>
          <a:noFill/>
          <a:ln w="9525">
            <a:solidFill>
              <a:schemeClr val="tx1"/>
            </a:solidFill>
            <a:round/>
            <a:headEnd/>
            <a:tailEnd type="triangle" w="med" len="med"/>
          </a:ln>
        </p:spPr>
        <p:txBody>
          <a:bodyPr/>
          <a:lstStyle/>
          <a:p>
            <a:endParaRPr lang="tr-TR"/>
          </a:p>
        </p:txBody>
      </p:sp>
      <p:sp>
        <p:nvSpPr>
          <p:cNvPr id="67604" name="Rectangle 44"/>
          <p:cNvSpPr>
            <a:spLocks noChangeArrowheads="1"/>
          </p:cNvSpPr>
          <p:nvPr/>
        </p:nvSpPr>
        <p:spPr bwMode="auto">
          <a:xfrm>
            <a:off x="3962400" y="2362200"/>
            <a:ext cx="2971800" cy="457200"/>
          </a:xfrm>
          <a:prstGeom prst="rect">
            <a:avLst/>
          </a:prstGeom>
          <a:noFill/>
          <a:ln w="9525">
            <a:solidFill>
              <a:schemeClr val="hlink"/>
            </a:solidFill>
            <a:miter lim="800000"/>
            <a:headEnd/>
            <a:tailEnd/>
          </a:ln>
        </p:spPr>
        <p:txBody>
          <a:bodyPr wrap="none" anchor="ctr"/>
          <a:lstStyle/>
          <a:p>
            <a:pPr algn="ctr">
              <a:spcBef>
                <a:spcPct val="0"/>
              </a:spcBef>
              <a:buClrTx/>
              <a:buSzTx/>
              <a:buFontTx/>
              <a:buNone/>
            </a:pPr>
            <a:r>
              <a:rPr kumimoji="0" lang="tr-TR" sz="2400" b="1"/>
              <a:t>Bilgisayar seçimi</a:t>
            </a:r>
          </a:p>
        </p:txBody>
      </p:sp>
      <p:sp>
        <p:nvSpPr>
          <p:cNvPr id="67605" name="Rectangle 45"/>
          <p:cNvSpPr>
            <a:spLocks noChangeArrowheads="1"/>
          </p:cNvSpPr>
          <p:nvPr/>
        </p:nvSpPr>
        <p:spPr bwMode="auto">
          <a:xfrm>
            <a:off x="3962400" y="2971800"/>
            <a:ext cx="2971800" cy="533400"/>
          </a:xfrm>
          <a:prstGeom prst="rect">
            <a:avLst/>
          </a:prstGeom>
          <a:noFill/>
          <a:ln w="9525">
            <a:solidFill>
              <a:schemeClr val="hlink"/>
            </a:solidFill>
            <a:miter lim="800000"/>
            <a:headEnd/>
            <a:tailEnd/>
          </a:ln>
        </p:spPr>
        <p:txBody>
          <a:bodyPr wrap="none" anchor="ctr"/>
          <a:lstStyle/>
          <a:p>
            <a:pPr algn="ctr">
              <a:spcBef>
                <a:spcPct val="0"/>
              </a:spcBef>
              <a:buClrTx/>
              <a:buSzTx/>
              <a:buFontTx/>
              <a:buNone/>
            </a:pPr>
            <a:r>
              <a:rPr kumimoji="0" lang="tr-TR" sz="2400" b="1"/>
              <a:t>Donanımın kurulması</a:t>
            </a:r>
          </a:p>
        </p:txBody>
      </p:sp>
      <p:sp>
        <p:nvSpPr>
          <p:cNvPr id="67606" name="Rectangle 47"/>
          <p:cNvSpPr>
            <a:spLocks noChangeArrowheads="1"/>
          </p:cNvSpPr>
          <p:nvPr/>
        </p:nvSpPr>
        <p:spPr bwMode="auto">
          <a:xfrm>
            <a:off x="2895600" y="3886200"/>
            <a:ext cx="2971800" cy="762000"/>
          </a:xfrm>
          <a:prstGeom prst="rect">
            <a:avLst/>
          </a:prstGeom>
          <a:noFill/>
          <a:ln w="9525">
            <a:solidFill>
              <a:schemeClr val="hlink"/>
            </a:solidFill>
            <a:miter lim="800000"/>
            <a:headEnd/>
            <a:tailEnd/>
          </a:ln>
        </p:spPr>
        <p:txBody>
          <a:bodyPr wrap="none" anchor="ctr"/>
          <a:lstStyle/>
          <a:p>
            <a:pPr algn="ctr">
              <a:spcBef>
                <a:spcPct val="0"/>
              </a:spcBef>
              <a:buClrTx/>
              <a:buSzTx/>
              <a:buFontTx/>
              <a:buNone/>
            </a:pPr>
            <a:r>
              <a:rPr kumimoji="0" lang="tr-TR" sz="2400" b="1"/>
              <a:t>Donanım çalışmıyorsa</a:t>
            </a:r>
          </a:p>
        </p:txBody>
      </p:sp>
      <p:sp>
        <p:nvSpPr>
          <p:cNvPr id="67607" name="Rectangle 48"/>
          <p:cNvSpPr>
            <a:spLocks noChangeArrowheads="1"/>
          </p:cNvSpPr>
          <p:nvPr/>
        </p:nvSpPr>
        <p:spPr bwMode="auto">
          <a:xfrm>
            <a:off x="5943600" y="3886200"/>
            <a:ext cx="3200400" cy="762000"/>
          </a:xfrm>
          <a:prstGeom prst="rect">
            <a:avLst/>
          </a:prstGeom>
          <a:noFill/>
          <a:ln w="9525">
            <a:solidFill>
              <a:schemeClr val="hlink"/>
            </a:solidFill>
            <a:miter lim="800000"/>
            <a:headEnd/>
            <a:tailEnd/>
          </a:ln>
        </p:spPr>
        <p:txBody>
          <a:bodyPr wrap="none" anchor="ctr"/>
          <a:lstStyle/>
          <a:p>
            <a:pPr algn="ctr">
              <a:spcBef>
                <a:spcPct val="0"/>
              </a:spcBef>
              <a:buClrTx/>
              <a:buSzTx/>
              <a:buFontTx/>
              <a:buNone/>
            </a:pPr>
            <a:r>
              <a:rPr kumimoji="0" lang="tr-TR" sz="2400" b="1"/>
              <a:t>Yanlış donanım alımışsa</a:t>
            </a:r>
          </a:p>
        </p:txBody>
      </p:sp>
      <p:sp>
        <p:nvSpPr>
          <p:cNvPr id="67608" name="Oval 54"/>
          <p:cNvSpPr>
            <a:spLocks noChangeArrowheads="1"/>
          </p:cNvSpPr>
          <p:nvPr/>
        </p:nvSpPr>
        <p:spPr bwMode="auto">
          <a:xfrm>
            <a:off x="1600200" y="5638800"/>
            <a:ext cx="1295400" cy="1219200"/>
          </a:xfrm>
          <a:prstGeom prst="ellipse">
            <a:avLst/>
          </a:prstGeom>
          <a:solidFill>
            <a:srgbClr val="FFFFAB"/>
          </a:solidFill>
          <a:ln w="9525">
            <a:solidFill>
              <a:schemeClr val="tx1"/>
            </a:solidFill>
            <a:round/>
            <a:headEnd/>
            <a:tailEnd/>
          </a:ln>
        </p:spPr>
        <p:txBody>
          <a:bodyPr wrap="none" anchor="ctr"/>
          <a:lstStyle/>
          <a:p>
            <a:endParaRPr lang="tr-TR">
              <a:solidFill>
                <a:schemeClr val="tx2"/>
              </a:solidFill>
            </a:endParaRPr>
          </a:p>
        </p:txBody>
      </p:sp>
      <p:sp>
        <p:nvSpPr>
          <p:cNvPr id="67609" name="Oval 55"/>
          <p:cNvSpPr>
            <a:spLocks noChangeArrowheads="1"/>
          </p:cNvSpPr>
          <p:nvPr/>
        </p:nvSpPr>
        <p:spPr bwMode="auto">
          <a:xfrm>
            <a:off x="3352800" y="5257800"/>
            <a:ext cx="1295400" cy="1219200"/>
          </a:xfrm>
          <a:prstGeom prst="ellipse">
            <a:avLst/>
          </a:prstGeom>
          <a:solidFill>
            <a:srgbClr val="FFFFAB"/>
          </a:solidFill>
          <a:ln w="9525">
            <a:solidFill>
              <a:schemeClr val="tx1"/>
            </a:solidFill>
            <a:round/>
            <a:headEnd/>
            <a:tailEnd/>
          </a:ln>
        </p:spPr>
        <p:txBody>
          <a:bodyPr wrap="none" anchor="ctr"/>
          <a:lstStyle/>
          <a:p>
            <a:endParaRPr lang="tr-TR"/>
          </a:p>
        </p:txBody>
      </p:sp>
      <p:sp>
        <p:nvSpPr>
          <p:cNvPr id="67610" name="Oval 56"/>
          <p:cNvSpPr>
            <a:spLocks noChangeArrowheads="1"/>
          </p:cNvSpPr>
          <p:nvPr/>
        </p:nvSpPr>
        <p:spPr bwMode="auto">
          <a:xfrm>
            <a:off x="4800600" y="5181600"/>
            <a:ext cx="1295400" cy="1219200"/>
          </a:xfrm>
          <a:prstGeom prst="ellipse">
            <a:avLst/>
          </a:prstGeom>
          <a:solidFill>
            <a:srgbClr val="FFFFAB"/>
          </a:solidFill>
          <a:ln w="9525">
            <a:solidFill>
              <a:schemeClr val="tx1"/>
            </a:solidFill>
            <a:round/>
            <a:headEnd/>
            <a:tailEnd/>
          </a:ln>
        </p:spPr>
        <p:txBody>
          <a:bodyPr wrap="none" anchor="ctr"/>
          <a:lstStyle/>
          <a:p>
            <a:endParaRPr lang="tr-TR"/>
          </a:p>
        </p:txBody>
      </p:sp>
      <p:sp>
        <p:nvSpPr>
          <p:cNvPr id="67611" name="Oval 57"/>
          <p:cNvSpPr>
            <a:spLocks noChangeArrowheads="1"/>
          </p:cNvSpPr>
          <p:nvPr/>
        </p:nvSpPr>
        <p:spPr bwMode="auto">
          <a:xfrm>
            <a:off x="6248400" y="5257800"/>
            <a:ext cx="1295400" cy="1219200"/>
          </a:xfrm>
          <a:prstGeom prst="ellipse">
            <a:avLst/>
          </a:prstGeom>
          <a:solidFill>
            <a:srgbClr val="FFFFAB"/>
          </a:solidFill>
          <a:ln w="9525">
            <a:solidFill>
              <a:schemeClr val="tx1"/>
            </a:solidFill>
            <a:round/>
            <a:headEnd/>
            <a:tailEnd/>
          </a:ln>
        </p:spPr>
        <p:txBody>
          <a:bodyPr wrap="none" anchor="ctr"/>
          <a:lstStyle/>
          <a:p>
            <a:endParaRPr lang="tr-TR"/>
          </a:p>
        </p:txBody>
      </p:sp>
      <p:sp>
        <p:nvSpPr>
          <p:cNvPr id="67612" name="Oval 58"/>
          <p:cNvSpPr>
            <a:spLocks noChangeArrowheads="1"/>
          </p:cNvSpPr>
          <p:nvPr/>
        </p:nvSpPr>
        <p:spPr bwMode="auto">
          <a:xfrm>
            <a:off x="7543800" y="5257800"/>
            <a:ext cx="1600200" cy="1219200"/>
          </a:xfrm>
          <a:prstGeom prst="ellipse">
            <a:avLst/>
          </a:prstGeom>
          <a:solidFill>
            <a:srgbClr val="FFFFAB"/>
          </a:solidFill>
          <a:ln w="9525">
            <a:solidFill>
              <a:schemeClr val="tx1"/>
            </a:solidFill>
            <a:round/>
            <a:headEnd/>
            <a:tailEnd/>
          </a:ln>
        </p:spPr>
        <p:txBody>
          <a:bodyPr wrap="none" anchor="ctr"/>
          <a:lstStyle/>
          <a:p>
            <a:endParaRPr lang="tr-TR"/>
          </a:p>
        </p:txBody>
      </p:sp>
      <p:sp>
        <p:nvSpPr>
          <p:cNvPr id="67613" name="Text Box 60"/>
          <p:cNvSpPr txBox="1">
            <a:spLocks noChangeArrowheads="1"/>
          </p:cNvSpPr>
          <p:nvPr/>
        </p:nvSpPr>
        <p:spPr bwMode="auto">
          <a:xfrm>
            <a:off x="1752600" y="5851525"/>
            <a:ext cx="1066800" cy="7016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a:t>Tedarikçiyi ara</a:t>
            </a:r>
          </a:p>
        </p:txBody>
      </p:sp>
      <p:sp>
        <p:nvSpPr>
          <p:cNvPr id="67614" name="Text Box 61"/>
          <p:cNvSpPr txBox="1">
            <a:spLocks noChangeArrowheads="1"/>
          </p:cNvSpPr>
          <p:nvPr/>
        </p:nvSpPr>
        <p:spPr bwMode="auto">
          <a:xfrm>
            <a:off x="3505200" y="5334000"/>
            <a:ext cx="1066800" cy="10064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a:t>El kitabını oku</a:t>
            </a:r>
          </a:p>
        </p:txBody>
      </p:sp>
      <p:sp>
        <p:nvSpPr>
          <p:cNvPr id="67615" name="Text Box 62"/>
          <p:cNvSpPr txBox="1">
            <a:spLocks noChangeArrowheads="1"/>
          </p:cNvSpPr>
          <p:nvPr/>
        </p:nvSpPr>
        <p:spPr bwMode="auto">
          <a:xfrm>
            <a:off x="4953000" y="5410200"/>
            <a:ext cx="1066800" cy="7016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a:t>Tedarikçiyi ara</a:t>
            </a:r>
          </a:p>
        </p:txBody>
      </p:sp>
      <p:sp>
        <p:nvSpPr>
          <p:cNvPr id="67616" name="Text Box 63"/>
          <p:cNvSpPr txBox="1">
            <a:spLocks noChangeArrowheads="1"/>
          </p:cNvSpPr>
          <p:nvPr/>
        </p:nvSpPr>
        <p:spPr bwMode="auto">
          <a:xfrm>
            <a:off x="6400800" y="5486400"/>
            <a:ext cx="1066800" cy="7016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a:t>Tedarikçiyi ara</a:t>
            </a:r>
          </a:p>
        </p:txBody>
      </p:sp>
      <p:sp>
        <p:nvSpPr>
          <p:cNvPr id="67617" name="Text Box 64"/>
          <p:cNvSpPr txBox="1">
            <a:spLocks noChangeArrowheads="1"/>
          </p:cNvSpPr>
          <p:nvPr/>
        </p:nvSpPr>
        <p:spPr bwMode="auto">
          <a:xfrm>
            <a:off x="7620000" y="5410200"/>
            <a:ext cx="1524000" cy="10064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2000"/>
              <a:t>Başka bir donanım sip. et</a:t>
            </a:r>
          </a:p>
        </p:txBody>
      </p:sp>
      <p:sp>
        <p:nvSpPr>
          <p:cNvPr id="67618" name="Line 65"/>
          <p:cNvSpPr>
            <a:spLocks noChangeShapeType="1"/>
          </p:cNvSpPr>
          <p:nvPr/>
        </p:nvSpPr>
        <p:spPr bwMode="auto">
          <a:xfrm>
            <a:off x="5410200" y="2133600"/>
            <a:ext cx="0" cy="228600"/>
          </a:xfrm>
          <a:prstGeom prst="line">
            <a:avLst/>
          </a:prstGeom>
          <a:noFill/>
          <a:ln w="9525">
            <a:solidFill>
              <a:schemeClr val="tx1"/>
            </a:solidFill>
            <a:round/>
            <a:headEnd/>
            <a:tailEnd type="triangle" w="med" len="med"/>
          </a:ln>
        </p:spPr>
        <p:txBody>
          <a:bodyPr/>
          <a:lstStyle/>
          <a:p>
            <a:endParaRPr lang="tr-TR"/>
          </a:p>
        </p:txBody>
      </p:sp>
      <p:sp>
        <p:nvSpPr>
          <p:cNvPr id="67619" name="Line 67"/>
          <p:cNvSpPr>
            <a:spLocks noChangeShapeType="1"/>
          </p:cNvSpPr>
          <p:nvPr/>
        </p:nvSpPr>
        <p:spPr bwMode="auto">
          <a:xfrm>
            <a:off x="5410200" y="2819400"/>
            <a:ext cx="0" cy="152400"/>
          </a:xfrm>
          <a:prstGeom prst="line">
            <a:avLst/>
          </a:prstGeom>
          <a:noFill/>
          <a:ln w="9525">
            <a:solidFill>
              <a:schemeClr val="tx1"/>
            </a:solidFill>
            <a:round/>
            <a:headEnd/>
            <a:tailEnd type="triangle" w="med" len="med"/>
          </a:ln>
        </p:spPr>
        <p:txBody>
          <a:bodyPr/>
          <a:lstStyle/>
          <a:p>
            <a:endParaRPr lang="tr-TR"/>
          </a:p>
        </p:txBody>
      </p:sp>
      <p:sp>
        <p:nvSpPr>
          <p:cNvPr id="67620" name="Line 68"/>
          <p:cNvSpPr>
            <a:spLocks noChangeShapeType="1"/>
          </p:cNvSpPr>
          <p:nvPr/>
        </p:nvSpPr>
        <p:spPr bwMode="auto">
          <a:xfrm>
            <a:off x="5410200" y="3505200"/>
            <a:ext cx="0" cy="152400"/>
          </a:xfrm>
          <a:prstGeom prst="line">
            <a:avLst/>
          </a:prstGeom>
          <a:noFill/>
          <a:ln w="9525">
            <a:solidFill>
              <a:schemeClr val="tx1"/>
            </a:solidFill>
            <a:round/>
            <a:headEnd/>
            <a:tailEnd type="triangle" w="med" len="med"/>
          </a:ln>
        </p:spPr>
        <p:txBody>
          <a:bodyPr/>
          <a:lstStyle/>
          <a:p>
            <a:endParaRPr lang="tr-TR"/>
          </a:p>
        </p:txBody>
      </p:sp>
      <p:sp>
        <p:nvSpPr>
          <p:cNvPr id="67621" name="Line 70"/>
          <p:cNvSpPr>
            <a:spLocks noChangeShapeType="1"/>
          </p:cNvSpPr>
          <p:nvPr/>
        </p:nvSpPr>
        <p:spPr bwMode="auto">
          <a:xfrm>
            <a:off x="4419600" y="3657600"/>
            <a:ext cx="3200400" cy="0"/>
          </a:xfrm>
          <a:prstGeom prst="line">
            <a:avLst/>
          </a:prstGeom>
          <a:noFill/>
          <a:ln w="9525">
            <a:solidFill>
              <a:schemeClr val="tx1"/>
            </a:solidFill>
            <a:round/>
            <a:headEnd/>
            <a:tailEnd/>
          </a:ln>
        </p:spPr>
        <p:txBody>
          <a:bodyPr/>
          <a:lstStyle/>
          <a:p>
            <a:endParaRPr lang="tr-TR"/>
          </a:p>
        </p:txBody>
      </p:sp>
      <p:sp>
        <p:nvSpPr>
          <p:cNvPr id="67622" name="Line 72"/>
          <p:cNvSpPr>
            <a:spLocks noChangeShapeType="1"/>
          </p:cNvSpPr>
          <p:nvPr/>
        </p:nvSpPr>
        <p:spPr bwMode="auto">
          <a:xfrm>
            <a:off x="4419600" y="3657600"/>
            <a:ext cx="0" cy="228600"/>
          </a:xfrm>
          <a:prstGeom prst="line">
            <a:avLst/>
          </a:prstGeom>
          <a:noFill/>
          <a:ln w="9525">
            <a:solidFill>
              <a:schemeClr val="tx1"/>
            </a:solidFill>
            <a:round/>
            <a:headEnd/>
            <a:tailEnd type="triangle" w="med" len="med"/>
          </a:ln>
        </p:spPr>
        <p:txBody>
          <a:bodyPr/>
          <a:lstStyle/>
          <a:p>
            <a:endParaRPr lang="tr-TR"/>
          </a:p>
        </p:txBody>
      </p:sp>
      <p:sp>
        <p:nvSpPr>
          <p:cNvPr id="67623" name="Line 73"/>
          <p:cNvSpPr>
            <a:spLocks noChangeShapeType="1"/>
          </p:cNvSpPr>
          <p:nvPr/>
        </p:nvSpPr>
        <p:spPr bwMode="auto">
          <a:xfrm>
            <a:off x="7620000" y="3657600"/>
            <a:ext cx="0" cy="228600"/>
          </a:xfrm>
          <a:prstGeom prst="line">
            <a:avLst/>
          </a:prstGeom>
          <a:noFill/>
          <a:ln w="9525">
            <a:solidFill>
              <a:schemeClr val="tx1"/>
            </a:solidFill>
            <a:round/>
            <a:headEnd/>
            <a:tailEnd type="triangle" w="med" len="med"/>
          </a:ln>
        </p:spPr>
        <p:txBody>
          <a:bodyPr/>
          <a:lstStyle/>
          <a:p>
            <a:endParaRPr lang="tr-TR"/>
          </a:p>
        </p:txBody>
      </p:sp>
      <p:sp>
        <p:nvSpPr>
          <p:cNvPr id="67624" name="Line 75"/>
          <p:cNvSpPr>
            <a:spLocks noChangeShapeType="1"/>
          </p:cNvSpPr>
          <p:nvPr/>
        </p:nvSpPr>
        <p:spPr bwMode="auto">
          <a:xfrm>
            <a:off x="3962400" y="4800600"/>
            <a:ext cx="1524000" cy="0"/>
          </a:xfrm>
          <a:prstGeom prst="line">
            <a:avLst/>
          </a:prstGeom>
          <a:noFill/>
          <a:ln w="9525">
            <a:solidFill>
              <a:schemeClr val="tx1"/>
            </a:solidFill>
            <a:round/>
            <a:headEnd/>
            <a:tailEnd/>
          </a:ln>
        </p:spPr>
        <p:txBody>
          <a:bodyPr/>
          <a:lstStyle/>
          <a:p>
            <a:endParaRPr lang="tr-TR"/>
          </a:p>
        </p:txBody>
      </p:sp>
      <p:sp>
        <p:nvSpPr>
          <p:cNvPr id="67625" name="Line 76"/>
          <p:cNvSpPr>
            <a:spLocks noChangeShapeType="1"/>
          </p:cNvSpPr>
          <p:nvPr/>
        </p:nvSpPr>
        <p:spPr bwMode="auto">
          <a:xfrm flipH="1">
            <a:off x="3962400" y="4800600"/>
            <a:ext cx="0" cy="457200"/>
          </a:xfrm>
          <a:prstGeom prst="line">
            <a:avLst/>
          </a:prstGeom>
          <a:noFill/>
          <a:ln w="9525">
            <a:solidFill>
              <a:schemeClr val="tx1"/>
            </a:solidFill>
            <a:round/>
            <a:headEnd/>
            <a:tailEnd type="triangle" w="med" len="med"/>
          </a:ln>
        </p:spPr>
        <p:txBody>
          <a:bodyPr/>
          <a:lstStyle/>
          <a:p>
            <a:endParaRPr lang="tr-TR"/>
          </a:p>
        </p:txBody>
      </p:sp>
      <p:sp>
        <p:nvSpPr>
          <p:cNvPr id="67626" name="Line 77"/>
          <p:cNvSpPr>
            <a:spLocks noChangeShapeType="1"/>
          </p:cNvSpPr>
          <p:nvPr/>
        </p:nvSpPr>
        <p:spPr bwMode="auto">
          <a:xfrm>
            <a:off x="5486400" y="4800600"/>
            <a:ext cx="0" cy="381000"/>
          </a:xfrm>
          <a:prstGeom prst="line">
            <a:avLst/>
          </a:prstGeom>
          <a:noFill/>
          <a:ln w="9525">
            <a:solidFill>
              <a:schemeClr val="tx1"/>
            </a:solidFill>
            <a:round/>
            <a:headEnd/>
            <a:tailEnd type="triangle" w="med" len="med"/>
          </a:ln>
        </p:spPr>
        <p:txBody>
          <a:bodyPr/>
          <a:lstStyle/>
          <a:p>
            <a:endParaRPr lang="tr-TR"/>
          </a:p>
        </p:txBody>
      </p:sp>
      <p:sp>
        <p:nvSpPr>
          <p:cNvPr id="67627" name="Line 79"/>
          <p:cNvSpPr>
            <a:spLocks noChangeShapeType="1"/>
          </p:cNvSpPr>
          <p:nvPr/>
        </p:nvSpPr>
        <p:spPr bwMode="auto">
          <a:xfrm>
            <a:off x="4724400" y="4648200"/>
            <a:ext cx="0" cy="152400"/>
          </a:xfrm>
          <a:prstGeom prst="line">
            <a:avLst/>
          </a:prstGeom>
          <a:noFill/>
          <a:ln w="9525">
            <a:solidFill>
              <a:schemeClr val="tx1"/>
            </a:solidFill>
            <a:round/>
            <a:headEnd/>
            <a:tailEnd/>
          </a:ln>
        </p:spPr>
        <p:txBody>
          <a:bodyPr/>
          <a:lstStyle/>
          <a:p>
            <a:endParaRPr lang="tr-TR"/>
          </a:p>
        </p:txBody>
      </p:sp>
      <p:sp>
        <p:nvSpPr>
          <p:cNvPr id="67628" name="Line 80"/>
          <p:cNvSpPr>
            <a:spLocks noChangeShapeType="1"/>
          </p:cNvSpPr>
          <p:nvPr/>
        </p:nvSpPr>
        <p:spPr bwMode="auto">
          <a:xfrm>
            <a:off x="7620000" y="4648200"/>
            <a:ext cx="0" cy="228600"/>
          </a:xfrm>
          <a:prstGeom prst="line">
            <a:avLst/>
          </a:prstGeom>
          <a:noFill/>
          <a:ln w="9525">
            <a:solidFill>
              <a:schemeClr val="tx1"/>
            </a:solidFill>
            <a:round/>
            <a:headEnd/>
            <a:tailEnd/>
          </a:ln>
        </p:spPr>
        <p:txBody>
          <a:bodyPr/>
          <a:lstStyle/>
          <a:p>
            <a:endParaRPr lang="tr-TR"/>
          </a:p>
        </p:txBody>
      </p:sp>
      <p:sp>
        <p:nvSpPr>
          <p:cNvPr id="67629" name="Line 81"/>
          <p:cNvSpPr>
            <a:spLocks noChangeShapeType="1"/>
          </p:cNvSpPr>
          <p:nvPr/>
        </p:nvSpPr>
        <p:spPr bwMode="auto">
          <a:xfrm>
            <a:off x="6934200" y="4876800"/>
            <a:ext cx="1447800" cy="0"/>
          </a:xfrm>
          <a:prstGeom prst="line">
            <a:avLst/>
          </a:prstGeom>
          <a:noFill/>
          <a:ln w="9525">
            <a:solidFill>
              <a:schemeClr val="tx1"/>
            </a:solidFill>
            <a:round/>
            <a:headEnd/>
            <a:tailEnd/>
          </a:ln>
        </p:spPr>
        <p:txBody>
          <a:bodyPr/>
          <a:lstStyle/>
          <a:p>
            <a:endParaRPr lang="tr-TR"/>
          </a:p>
        </p:txBody>
      </p:sp>
      <p:sp>
        <p:nvSpPr>
          <p:cNvPr id="67630" name="Line 83"/>
          <p:cNvSpPr>
            <a:spLocks noChangeShapeType="1"/>
          </p:cNvSpPr>
          <p:nvPr/>
        </p:nvSpPr>
        <p:spPr bwMode="auto">
          <a:xfrm>
            <a:off x="6934200" y="4876800"/>
            <a:ext cx="0" cy="381000"/>
          </a:xfrm>
          <a:prstGeom prst="line">
            <a:avLst/>
          </a:prstGeom>
          <a:noFill/>
          <a:ln w="9525">
            <a:solidFill>
              <a:schemeClr val="tx1"/>
            </a:solidFill>
            <a:round/>
            <a:headEnd/>
            <a:tailEnd type="triangle" w="med" len="med"/>
          </a:ln>
        </p:spPr>
        <p:txBody>
          <a:bodyPr/>
          <a:lstStyle/>
          <a:p>
            <a:endParaRPr lang="tr-TR"/>
          </a:p>
        </p:txBody>
      </p:sp>
      <p:sp>
        <p:nvSpPr>
          <p:cNvPr id="67631" name="Line 84"/>
          <p:cNvSpPr>
            <a:spLocks noChangeShapeType="1"/>
          </p:cNvSpPr>
          <p:nvPr/>
        </p:nvSpPr>
        <p:spPr bwMode="auto">
          <a:xfrm flipH="1">
            <a:off x="8382000" y="4876800"/>
            <a:ext cx="0" cy="381000"/>
          </a:xfrm>
          <a:prstGeom prst="line">
            <a:avLst/>
          </a:prstGeom>
          <a:noFill/>
          <a:ln w="9525">
            <a:solidFill>
              <a:schemeClr val="tx1"/>
            </a:solidFill>
            <a:round/>
            <a:headEnd/>
            <a:tailEnd type="triangle" w="med" len="med"/>
          </a:ln>
        </p:spPr>
        <p:txBody>
          <a:bodyPr/>
          <a:lstStyle/>
          <a:p>
            <a:endParaRPr lang="tr-T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2555776" y="476672"/>
            <a:ext cx="4032448" cy="954107"/>
          </a:xfrm>
          <a:prstGeom prst="rect">
            <a:avLst/>
          </a:prstGeom>
          <a:noFill/>
          <a:ln>
            <a:solidFill>
              <a:schemeClr val="accent1"/>
            </a:solidFill>
          </a:ln>
        </p:spPr>
        <p:txBody>
          <a:bodyPr wrap="square" rtlCol="0">
            <a:spAutoFit/>
          </a:bodyPr>
          <a:lstStyle/>
          <a:p>
            <a:r>
              <a:rPr lang="tr-TR" dirty="0" smtClean="0"/>
              <a:t>Kalite maliyeti takip sistemi kurma</a:t>
            </a:r>
            <a:endParaRPr lang="tr-TR" dirty="0"/>
          </a:p>
        </p:txBody>
      </p:sp>
      <p:cxnSp>
        <p:nvCxnSpPr>
          <p:cNvPr id="8" name="Düz Bağlayıcı 7"/>
          <p:cNvCxnSpPr>
            <a:stCxn id="4" idx="2"/>
          </p:cNvCxnSpPr>
          <p:nvPr/>
        </p:nvCxnSpPr>
        <p:spPr>
          <a:xfrm>
            <a:off x="4572000" y="1430779"/>
            <a:ext cx="0" cy="3420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1619672" y="1772816"/>
            <a:ext cx="29523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1619672" y="1772816"/>
            <a:ext cx="0"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4572000" y="1772816"/>
            <a:ext cx="0"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a:off x="4572000" y="1772816"/>
            <a:ext cx="27363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Düz Bağlayıcı 17"/>
          <p:cNvCxnSpPr/>
          <p:nvPr/>
        </p:nvCxnSpPr>
        <p:spPr>
          <a:xfrm>
            <a:off x="7308304" y="1772816"/>
            <a:ext cx="0" cy="648072"/>
          </a:xfrm>
          <a:prstGeom prst="line">
            <a:avLst/>
          </a:prstGeom>
        </p:spPr>
        <p:style>
          <a:lnRef idx="1">
            <a:schemeClr val="accent1"/>
          </a:lnRef>
          <a:fillRef idx="0">
            <a:schemeClr val="accent1"/>
          </a:fillRef>
          <a:effectRef idx="0">
            <a:schemeClr val="accent1"/>
          </a:effectRef>
          <a:fontRef idx="minor">
            <a:schemeClr val="tx1"/>
          </a:fontRef>
        </p:style>
      </p:cxnSp>
      <p:sp>
        <p:nvSpPr>
          <p:cNvPr id="19" name="Metin kutusu 18"/>
          <p:cNvSpPr txBox="1"/>
          <p:nvPr/>
        </p:nvSpPr>
        <p:spPr>
          <a:xfrm>
            <a:off x="179512" y="2420888"/>
            <a:ext cx="2736304" cy="830997"/>
          </a:xfrm>
          <a:prstGeom prst="rect">
            <a:avLst/>
          </a:prstGeom>
          <a:noFill/>
          <a:ln>
            <a:solidFill>
              <a:schemeClr val="accent1"/>
            </a:solidFill>
          </a:ln>
        </p:spPr>
        <p:txBody>
          <a:bodyPr wrap="square" rtlCol="0">
            <a:spAutoFit/>
          </a:bodyPr>
          <a:lstStyle/>
          <a:p>
            <a:r>
              <a:rPr lang="tr-TR" sz="2400" dirty="0" smtClean="0"/>
              <a:t>Kurma ekibi oluştur</a:t>
            </a:r>
            <a:endParaRPr lang="tr-TR" sz="2400" dirty="0"/>
          </a:p>
        </p:txBody>
      </p:sp>
      <p:sp>
        <p:nvSpPr>
          <p:cNvPr id="20" name="Metin kutusu 19"/>
          <p:cNvSpPr txBox="1"/>
          <p:nvPr/>
        </p:nvSpPr>
        <p:spPr>
          <a:xfrm>
            <a:off x="3203848" y="2496701"/>
            <a:ext cx="2736304" cy="830997"/>
          </a:xfrm>
          <a:prstGeom prst="rect">
            <a:avLst/>
          </a:prstGeom>
          <a:noFill/>
          <a:ln>
            <a:solidFill>
              <a:schemeClr val="accent1"/>
            </a:solidFill>
          </a:ln>
        </p:spPr>
        <p:txBody>
          <a:bodyPr wrap="square" rtlCol="0">
            <a:spAutoFit/>
          </a:bodyPr>
          <a:lstStyle/>
          <a:p>
            <a:r>
              <a:rPr lang="tr-TR" sz="2400" dirty="0" smtClean="0"/>
              <a:t>Pilot departman seç</a:t>
            </a:r>
            <a:endParaRPr lang="tr-TR" sz="2400" dirty="0"/>
          </a:p>
        </p:txBody>
      </p:sp>
      <p:sp>
        <p:nvSpPr>
          <p:cNvPr id="21" name="Metin kutusu 20"/>
          <p:cNvSpPr txBox="1"/>
          <p:nvPr/>
        </p:nvSpPr>
        <p:spPr>
          <a:xfrm>
            <a:off x="6084168" y="2460421"/>
            <a:ext cx="2736304" cy="523220"/>
          </a:xfrm>
          <a:prstGeom prst="rect">
            <a:avLst/>
          </a:prstGeom>
          <a:noFill/>
          <a:ln>
            <a:solidFill>
              <a:schemeClr val="accent1"/>
            </a:solidFill>
          </a:ln>
        </p:spPr>
        <p:txBody>
          <a:bodyPr wrap="square" rtlCol="0">
            <a:spAutoFit/>
          </a:bodyPr>
          <a:lstStyle/>
          <a:p>
            <a:r>
              <a:rPr lang="tr-TR" dirty="0" smtClean="0"/>
              <a:t>Sistemi genişlet</a:t>
            </a:r>
            <a:endParaRPr lang="tr-TR" dirty="0"/>
          </a:p>
        </p:txBody>
      </p:sp>
      <p:sp>
        <p:nvSpPr>
          <p:cNvPr id="23" name="Metin kutusu 22"/>
          <p:cNvSpPr txBox="1"/>
          <p:nvPr/>
        </p:nvSpPr>
        <p:spPr>
          <a:xfrm>
            <a:off x="3203848" y="3561888"/>
            <a:ext cx="2736304" cy="830997"/>
          </a:xfrm>
          <a:prstGeom prst="rect">
            <a:avLst/>
          </a:prstGeom>
          <a:noFill/>
          <a:ln>
            <a:solidFill>
              <a:schemeClr val="accent1"/>
            </a:solidFill>
          </a:ln>
        </p:spPr>
        <p:txBody>
          <a:bodyPr wrap="square" rtlCol="0">
            <a:spAutoFit/>
          </a:bodyPr>
          <a:lstStyle/>
          <a:p>
            <a:r>
              <a:rPr lang="tr-TR" sz="2400" dirty="0" smtClean="0"/>
              <a:t>Çalışanlarla işbirliği sağla</a:t>
            </a:r>
            <a:endParaRPr lang="tr-TR" sz="2400" dirty="0"/>
          </a:p>
        </p:txBody>
      </p:sp>
      <p:cxnSp>
        <p:nvCxnSpPr>
          <p:cNvPr id="25" name="Düz Bağlayıcı 24"/>
          <p:cNvCxnSpPr>
            <a:stCxn id="20" idx="2"/>
            <a:endCxn id="23" idx="0"/>
          </p:cNvCxnSpPr>
          <p:nvPr/>
        </p:nvCxnSpPr>
        <p:spPr>
          <a:xfrm>
            <a:off x="4572000" y="3327698"/>
            <a:ext cx="0" cy="234190"/>
          </a:xfrm>
          <a:prstGeom prst="line">
            <a:avLst/>
          </a:prstGeom>
        </p:spPr>
        <p:style>
          <a:lnRef idx="1">
            <a:schemeClr val="accent1"/>
          </a:lnRef>
          <a:fillRef idx="0">
            <a:schemeClr val="accent1"/>
          </a:fillRef>
          <a:effectRef idx="0">
            <a:schemeClr val="accent1"/>
          </a:effectRef>
          <a:fontRef idx="minor">
            <a:schemeClr val="tx1"/>
          </a:fontRef>
        </p:style>
      </p:cxnSp>
      <p:sp>
        <p:nvSpPr>
          <p:cNvPr id="26" name="Metin kutusu 25"/>
          <p:cNvSpPr txBox="1"/>
          <p:nvPr/>
        </p:nvSpPr>
        <p:spPr>
          <a:xfrm>
            <a:off x="1835696" y="4797152"/>
            <a:ext cx="5616624" cy="523220"/>
          </a:xfrm>
          <a:prstGeom prst="rect">
            <a:avLst/>
          </a:prstGeom>
          <a:noFill/>
          <a:ln>
            <a:solidFill>
              <a:schemeClr val="accent1"/>
            </a:solidFill>
          </a:ln>
        </p:spPr>
        <p:txBody>
          <a:bodyPr wrap="square" rtlCol="0">
            <a:spAutoFit/>
          </a:bodyPr>
          <a:lstStyle/>
          <a:p>
            <a:r>
              <a:rPr lang="tr-TR" dirty="0" smtClean="0"/>
              <a:t>Orta kademe yönetici karşıtlığı</a:t>
            </a:r>
            <a:endParaRPr lang="tr-TR" dirty="0"/>
          </a:p>
        </p:txBody>
      </p:sp>
      <p:cxnSp>
        <p:nvCxnSpPr>
          <p:cNvPr id="28" name="Düz Bağlayıcı 27"/>
          <p:cNvCxnSpPr>
            <a:stCxn id="23" idx="2"/>
          </p:cNvCxnSpPr>
          <p:nvPr/>
        </p:nvCxnSpPr>
        <p:spPr>
          <a:xfrm>
            <a:off x="4572000" y="4392885"/>
            <a:ext cx="0" cy="404267"/>
          </a:xfrm>
          <a:prstGeom prst="line">
            <a:avLst/>
          </a:prstGeom>
        </p:spPr>
        <p:style>
          <a:lnRef idx="1">
            <a:schemeClr val="accent1"/>
          </a:lnRef>
          <a:fillRef idx="0">
            <a:schemeClr val="accent1"/>
          </a:fillRef>
          <a:effectRef idx="0">
            <a:schemeClr val="accent1"/>
          </a:effectRef>
          <a:fontRef idx="minor">
            <a:schemeClr val="tx1"/>
          </a:fontRef>
        </p:style>
      </p:cxnSp>
      <p:sp>
        <p:nvSpPr>
          <p:cNvPr id="33" name="Metin kutusu 32"/>
          <p:cNvSpPr txBox="1"/>
          <p:nvPr/>
        </p:nvSpPr>
        <p:spPr>
          <a:xfrm>
            <a:off x="1727684" y="5877272"/>
            <a:ext cx="2736304" cy="523220"/>
          </a:xfrm>
          <a:prstGeom prst="rect">
            <a:avLst/>
          </a:prstGeom>
          <a:noFill/>
          <a:ln>
            <a:solidFill>
              <a:schemeClr val="accent1"/>
            </a:solidFill>
          </a:ln>
        </p:spPr>
        <p:txBody>
          <a:bodyPr wrap="square" rtlCol="0">
            <a:spAutoFit/>
          </a:bodyPr>
          <a:lstStyle/>
          <a:p>
            <a:r>
              <a:rPr lang="tr-TR" dirty="0" smtClean="0"/>
              <a:t>Emir </a:t>
            </a:r>
            <a:endParaRPr lang="tr-TR" dirty="0"/>
          </a:p>
        </p:txBody>
      </p:sp>
      <p:sp>
        <p:nvSpPr>
          <p:cNvPr id="34" name="Metin kutusu 33"/>
          <p:cNvSpPr txBox="1"/>
          <p:nvPr/>
        </p:nvSpPr>
        <p:spPr>
          <a:xfrm>
            <a:off x="5220072" y="5877272"/>
            <a:ext cx="3816424" cy="954107"/>
          </a:xfrm>
          <a:prstGeom prst="rect">
            <a:avLst/>
          </a:prstGeom>
          <a:noFill/>
          <a:ln>
            <a:solidFill>
              <a:schemeClr val="accent1"/>
            </a:solidFill>
          </a:ln>
        </p:spPr>
        <p:txBody>
          <a:bodyPr wrap="square" rtlCol="0">
            <a:spAutoFit/>
          </a:bodyPr>
          <a:lstStyle/>
          <a:p>
            <a:r>
              <a:rPr lang="tr-TR" dirty="0" smtClean="0"/>
              <a:t>Faydalar üzerinde yoğunlaşarak ikna et</a:t>
            </a:r>
            <a:endParaRPr lang="tr-TR" dirty="0"/>
          </a:p>
        </p:txBody>
      </p:sp>
      <p:cxnSp>
        <p:nvCxnSpPr>
          <p:cNvPr id="36" name="Düz Bağlayıcı 35"/>
          <p:cNvCxnSpPr>
            <a:stCxn id="26" idx="2"/>
          </p:cNvCxnSpPr>
          <p:nvPr/>
        </p:nvCxnSpPr>
        <p:spPr>
          <a:xfrm flipH="1">
            <a:off x="2915816" y="5320372"/>
            <a:ext cx="1728192" cy="556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Düz Bağlayıcı 37"/>
          <p:cNvCxnSpPr>
            <a:stCxn id="26" idx="2"/>
          </p:cNvCxnSpPr>
          <p:nvPr/>
        </p:nvCxnSpPr>
        <p:spPr>
          <a:xfrm>
            <a:off x="4644008" y="5320372"/>
            <a:ext cx="1728192" cy="412884"/>
          </a:xfrm>
          <a:prstGeom prst="line">
            <a:avLst/>
          </a:prstGeom>
        </p:spPr>
        <p:style>
          <a:lnRef idx="1">
            <a:schemeClr val="accent1"/>
          </a:lnRef>
          <a:fillRef idx="0">
            <a:schemeClr val="accent1"/>
          </a:fillRef>
          <a:effectRef idx="0">
            <a:schemeClr val="accent1"/>
          </a:effectRef>
          <a:fontRef idx="minor">
            <a:schemeClr val="tx1"/>
          </a:fontRef>
        </p:style>
      </p:cxnSp>
      <p:sp>
        <p:nvSpPr>
          <p:cNvPr id="41" name="Metin kutusu 40"/>
          <p:cNvSpPr txBox="1"/>
          <p:nvPr/>
        </p:nvSpPr>
        <p:spPr>
          <a:xfrm>
            <a:off x="150848" y="6031160"/>
            <a:ext cx="1252799" cy="369332"/>
          </a:xfrm>
          <a:prstGeom prst="rect">
            <a:avLst/>
          </a:prstGeom>
          <a:noFill/>
        </p:spPr>
        <p:txBody>
          <a:bodyPr wrap="square" rtlCol="0">
            <a:spAutoFit/>
          </a:bodyPr>
          <a:lstStyle/>
          <a:p>
            <a:r>
              <a:rPr lang="tr-TR" sz="1800" dirty="0" smtClean="0"/>
              <a:t>tedbirler</a:t>
            </a:r>
            <a:endParaRPr lang="tr-TR" sz="1800" dirty="0"/>
          </a:p>
        </p:txBody>
      </p:sp>
      <p:sp>
        <p:nvSpPr>
          <p:cNvPr id="42" name="Metin kutusu 41"/>
          <p:cNvSpPr txBox="1"/>
          <p:nvPr/>
        </p:nvSpPr>
        <p:spPr>
          <a:xfrm>
            <a:off x="150848" y="4874096"/>
            <a:ext cx="1396816" cy="369332"/>
          </a:xfrm>
          <a:prstGeom prst="rect">
            <a:avLst/>
          </a:prstGeom>
          <a:noFill/>
        </p:spPr>
        <p:txBody>
          <a:bodyPr wrap="square" rtlCol="0">
            <a:spAutoFit/>
          </a:bodyPr>
          <a:lstStyle/>
          <a:p>
            <a:r>
              <a:rPr lang="tr-TR" sz="1800" dirty="0" smtClean="0"/>
              <a:t>problem</a:t>
            </a:r>
            <a:endParaRPr lang="tr-TR" sz="1800" dirty="0"/>
          </a:p>
        </p:txBody>
      </p:sp>
      <p:sp>
        <p:nvSpPr>
          <p:cNvPr id="44" name="Metin kutusu 43"/>
          <p:cNvSpPr txBox="1"/>
          <p:nvPr/>
        </p:nvSpPr>
        <p:spPr>
          <a:xfrm>
            <a:off x="303248" y="3792720"/>
            <a:ext cx="1396816" cy="369332"/>
          </a:xfrm>
          <a:prstGeom prst="rect">
            <a:avLst/>
          </a:prstGeom>
          <a:noFill/>
        </p:spPr>
        <p:txBody>
          <a:bodyPr wrap="square" rtlCol="0">
            <a:spAutoFit/>
          </a:bodyPr>
          <a:lstStyle/>
          <a:p>
            <a:r>
              <a:rPr lang="tr-TR" sz="1800" dirty="0" smtClean="0"/>
              <a:t>adım</a:t>
            </a:r>
            <a:endParaRPr lang="tr-TR" sz="1800" dirty="0"/>
          </a:p>
        </p:txBody>
      </p:sp>
    </p:spTree>
    <p:extLst>
      <p:ext uri="{BB962C8B-B14F-4D97-AF65-F5344CB8AC3E}">
        <p14:creationId xmlns:p14="http://schemas.microsoft.com/office/powerpoint/2010/main" xmlns="" val="42240462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n-AU" sz="4000" b="1" smtClean="0"/>
              <a:t>KUVVET ALAN ANALİZİ</a:t>
            </a:r>
          </a:p>
        </p:txBody>
      </p:sp>
      <p:sp>
        <p:nvSpPr>
          <p:cNvPr id="70659" name="Rectangle 3"/>
          <p:cNvSpPr>
            <a:spLocks noGrp="1" noChangeArrowheads="1"/>
          </p:cNvSpPr>
          <p:nvPr>
            <p:ph idx="1"/>
          </p:nvPr>
        </p:nvSpPr>
        <p:spPr>
          <a:xfrm>
            <a:off x="685800" y="1981200"/>
            <a:ext cx="7772400" cy="4114800"/>
          </a:xfrm>
        </p:spPr>
        <p:txBody>
          <a:bodyPr lIns="92075" tIns="46038" rIns="92075" bIns="46038"/>
          <a:lstStyle/>
          <a:p>
            <a:pPr defTabSz="762000" eaLnBrk="1" hangingPunct="1">
              <a:buFont typeface="Wingdings" pitchFamily="2" charset="2"/>
              <a:buNone/>
            </a:pPr>
            <a:r>
              <a:rPr lang="en-AU" sz="3000" smtClean="0"/>
              <a:t>Bir amaca doğru ilerleme veya iyileştirme için iki yol izlenebilir:</a:t>
            </a:r>
          </a:p>
          <a:p>
            <a:pPr defTabSz="762000" eaLnBrk="1" hangingPunct="1">
              <a:buFont typeface="Wingdings" pitchFamily="2" charset="2"/>
              <a:buNone/>
            </a:pPr>
            <a:r>
              <a:rPr lang="en-AU" sz="3000" smtClean="0"/>
              <a:t>1. Performansı artırıcı kuvvetleri güçlendirmek.</a:t>
            </a:r>
          </a:p>
          <a:p>
            <a:pPr defTabSz="762000" eaLnBrk="1" hangingPunct="1">
              <a:buFont typeface="Wingdings" pitchFamily="2" charset="2"/>
              <a:buNone/>
            </a:pPr>
            <a:r>
              <a:rPr lang="en-AU" sz="3000" smtClean="0"/>
              <a:t>2. Performansı kötüye iten kuvvetleri zayıflatmak veya ortadan kaldırmak.</a:t>
            </a:r>
          </a:p>
          <a:p>
            <a:pPr defTabSz="762000" eaLnBrk="1" hangingPunct="1">
              <a:buFont typeface="Wingdings" pitchFamily="2" charset="2"/>
              <a:buNone/>
            </a:pPr>
            <a:r>
              <a:rPr lang="en-AU" sz="3000" smtClean="0"/>
              <a:t>Kuvvet alan analizi bu kuvvetlerin iki türünü de</a:t>
            </a:r>
          </a:p>
          <a:p>
            <a:pPr defTabSz="762000" eaLnBrk="1" hangingPunct="1">
              <a:buFont typeface="Wingdings" pitchFamily="2" charset="2"/>
              <a:buNone/>
            </a:pPr>
            <a:r>
              <a:rPr lang="en-AU" sz="3000" smtClean="0"/>
              <a:t>belirlemeye dayanır</a:t>
            </a:r>
            <a:r>
              <a:rPr lang="en-AU" sz="2800" smtClean="0"/>
              <a:t>.</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p:cNvSpPr>
            <a:spLocks noGrp="1" noChangeArrowheads="1"/>
          </p:cNvSpPr>
          <p:nvPr>
            <p:ph type="title"/>
          </p:nvPr>
        </p:nvSpPr>
        <p:spPr>
          <a:xfrm>
            <a:off x="685800" y="0"/>
            <a:ext cx="7772400" cy="1143000"/>
          </a:xfrm>
        </p:spPr>
        <p:txBody>
          <a:bodyPr rtlCol="0">
            <a:normAutofit fontScale="90000"/>
          </a:bodyPr>
          <a:lstStyle/>
          <a:p>
            <a:pPr eaLnBrk="1" fontAlgn="auto" hangingPunct="1">
              <a:spcAft>
                <a:spcPts val="0"/>
              </a:spcAft>
              <a:defRPr/>
            </a:pPr>
            <a:r>
              <a:rPr lang="en-AU" sz="3600" b="1" smtClean="0"/>
              <a:t>KUVVET ALAN ANALİZİ </a:t>
            </a:r>
            <a:r>
              <a:rPr lang="tr-TR" sz="3600" b="1" smtClean="0"/>
              <a:t/>
            </a:r>
            <a:br>
              <a:rPr lang="tr-TR" sz="3600" b="1" smtClean="0"/>
            </a:br>
            <a:endParaRPr lang="en-AU" sz="3600" b="1" smtClean="0"/>
          </a:p>
        </p:txBody>
      </p:sp>
      <p:sp>
        <p:nvSpPr>
          <p:cNvPr id="71683" name="Rectangle 3"/>
          <p:cNvSpPr>
            <a:spLocks noGrp="1" noChangeArrowheads="1"/>
          </p:cNvSpPr>
          <p:nvPr>
            <p:ph idx="1"/>
          </p:nvPr>
        </p:nvSpPr>
        <p:spPr>
          <a:xfrm>
            <a:off x="685800" y="1676400"/>
            <a:ext cx="8458200" cy="4724400"/>
          </a:xfrm>
        </p:spPr>
        <p:txBody>
          <a:bodyPr lIns="92075" tIns="46038" rIns="92075" bIns="46038"/>
          <a:lstStyle/>
          <a:p>
            <a:pPr defTabSz="762000" eaLnBrk="1" hangingPunct="1">
              <a:buFont typeface="Wingdings" pitchFamily="2" charset="2"/>
              <a:buBlip>
                <a:blip r:embed="rId2"/>
              </a:buBlip>
            </a:pPr>
            <a:r>
              <a:rPr lang="en-AU" sz="2800" smtClean="0"/>
              <a:t>İyileştirme fırsatlarını belirlemek.</a:t>
            </a:r>
          </a:p>
          <a:p>
            <a:pPr defTabSz="762000" eaLnBrk="1" hangingPunct="1">
              <a:buFont typeface="Wingdings" pitchFamily="2" charset="2"/>
              <a:buBlip>
                <a:blip r:embed="rId2"/>
              </a:buBlip>
            </a:pPr>
            <a:r>
              <a:rPr lang="en-AU" sz="2800" smtClean="0"/>
              <a:t>Düzeltildiğinde bir problemin çözümüne olumlu katkısı olabilecek temel sebepleri belirlemek.</a:t>
            </a:r>
          </a:p>
          <a:p>
            <a:pPr defTabSz="762000" eaLnBrk="1" hangingPunct="1">
              <a:buFont typeface="Wingdings" pitchFamily="2" charset="2"/>
              <a:buBlip>
                <a:blip r:embed="rId2"/>
              </a:buBlip>
            </a:pPr>
            <a:r>
              <a:rPr lang="en-AU" sz="2800" smtClean="0"/>
              <a:t>Yeni bir program veya önerilen bir iyileştirmenin, gerçekten, arzu edilen yararları sağlama olasılığını değerlendirmek.</a:t>
            </a:r>
          </a:p>
          <a:p>
            <a:pPr defTabSz="762000" eaLnBrk="1" hangingPunct="1">
              <a:buFont typeface="Wingdings" pitchFamily="2" charset="2"/>
              <a:buBlip>
                <a:blip r:embed="rId2"/>
              </a:buBlip>
            </a:pPr>
            <a:r>
              <a:rPr lang="en-AU" sz="2800" smtClean="0"/>
              <a:t>Engelleyici kuvvetleri yok etmek ve itici kuvvetleri desteklemek için gerçekçi bir uygulama planı oluşturmak.</a:t>
            </a:r>
          </a:p>
        </p:txBody>
      </p:sp>
      <p:sp>
        <p:nvSpPr>
          <p:cNvPr id="368648" name="Text Box 8"/>
          <p:cNvSpPr txBox="1">
            <a:spLocks noChangeArrowheads="1"/>
          </p:cNvSpPr>
          <p:nvPr/>
        </p:nvSpPr>
        <p:spPr bwMode="auto">
          <a:xfrm>
            <a:off x="0" y="1066800"/>
            <a:ext cx="4724400" cy="641350"/>
          </a:xfrm>
          <a:prstGeom prst="rect">
            <a:avLst/>
          </a:prstGeom>
          <a:noFill/>
          <a:ln w="9525">
            <a:noFill/>
            <a:miter lim="800000"/>
            <a:headEnd/>
            <a:tailEnd/>
          </a:ln>
          <a:effectLst/>
        </p:spPr>
        <p:txBody>
          <a:bodyPr>
            <a:spAutoFit/>
          </a:bodyPr>
          <a:lstStyle/>
          <a:p>
            <a:pPr>
              <a:spcBef>
                <a:spcPct val="50000"/>
              </a:spcBef>
              <a:buFont typeface="Wingdings" pitchFamily="2" charset="2"/>
              <a:buNone/>
              <a:defRPr/>
            </a:pPr>
            <a:r>
              <a:rPr kumimoji="0" lang="en-AU" sz="3600" b="1">
                <a:solidFill>
                  <a:schemeClr val="tx2"/>
                </a:solidFill>
                <a:effectLst>
                  <a:outerShdw blurRad="38100" dist="38100" dir="2700000" algn="tl">
                    <a:srgbClr val="000000"/>
                  </a:outerShdw>
                </a:effectLst>
                <a:latin typeface="Arial" charset="0"/>
              </a:rPr>
              <a:t>Kullanım Amaçları</a:t>
            </a:r>
            <a:endParaRPr kumimoji="0" lang="tr-TR" sz="3600" b="1">
              <a:solidFill>
                <a:schemeClr val="tx2"/>
              </a:solidFill>
              <a:effectLst>
                <a:outerShdw blurRad="38100" dist="38100" dir="2700000" algn="tl">
                  <a:srgbClr val="000000"/>
                </a:outerShdw>
              </a:effectLst>
              <a:latin typeface="Arial"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ChangeArrowheads="1"/>
          </p:cNvSpPr>
          <p:nvPr>
            <p:ph type="title"/>
          </p:nvPr>
        </p:nvSpPr>
        <p:spPr>
          <a:xfrm>
            <a:off x="838200" y="0"/>
            <a:ext cx="7772400" cy="1143000"/>
          </a:xfrm>
        </p:spPr>
        <p:txBody>
          <a:bodyPr rtlCol="0">
            <a:normAutofit fontScale="90000"/>
          </a:bodyPr>
          <a:lstStyle/>
          <a:p>
            <a:pPr eaLnBrk="1" fontAlgn="auto" hangingPunct="1">
              <a:spcAft>
                <a:spcPts val="0"/>
              </a:spcAft>
              <a:defRPr/>
            </a:pPr>
            <a:r>
              <a:rPr lang="en-AU" sz="3600" b="1" smtClean="0"/>
              <a:t>KUVVET ALAN ANALİZİ </a:t>
            </a:r>
            <a:br>
              <a:rPr lang="en-AU" sz="3600" b="1" smtClean="0"/>
            </a:br>
            <a:endParaRPr lang="en-AU" sz="3600" b="1" smtClean="0"/>
          </a:p>
        </p:txBody>
      </p:sp>
      <p:sp>
        <p:nvSpPr>
          <p:cNvPr id="65539" name="Rectangle 3"/>
          <p:cNvSpPr>
            <a:spLocks noGrp="1" noChangeArrowheads="1"/>
          </p:cNvSpPr>
          <p:nvPr>
            <p:ph idx="1"/>
          </p:nvPr>
        </p:nvSpPr>
        <p:spPr>
          <a:xfrm>
            <a:off x="685800" y="1981200"/>
            <a:ext cx="7772400" cy="4114800"/>
          </a:xfrm>
        </p:spPr>
        <p:txBody>
          <a:bodyPr lIns="92075" tIns="46038" rIns="92075" bIns="46038" rtlCol="0">
            <a:normAutofit lnSpcReduction="10000"/>
          </a:bodyPr>
          <a:lstStyle/>
          <a:p>
            <a:pPr eaLnBrk="1" fontAlgn="auto" hangingPunct="1">
              <a:lnSpc>
                <a:spcPct val="90000"/>
              </a:lnSpc>
              <a:spcAft>
                <a:spcPts val="0"/>
              </a:spcAft>
              <a:buFont typeface="Wingdings" pitchFamily="2" charset="2"/>
              <a:buNone/>
              <a:defRPr/>
            </a:pPr>
            <a:r>
              <a:rPr lang="en-AU" sz="2800" smtClean="0"/>
              <a:t>1. Planlanan iyileştirme açık bir şekilde tanımlanır ve bu bir hedef cümlesi şeklinde yazılır.</a:t>
            </a:r>
          </a:p>
          <a:p>
            <a:pPr eaLnBrk="1" fontAlgn="auto" hangingPunct="1">
              <a:lnSpc>
                <a:spcPct val="90000"/>
              </a:lnSpc>
              <a:spcAft>
                <a:spcPts val="0"/>
              </a:spcAft>
              <a:buFont typeface="Wingdings" pitchFamily="2" charset="2"/>
              <a:buNone/>
              <a:defRPr/>
            </a:pPr>
            <a:r>
              <a:rPr lang="en-AU" sz="2800" smtClean="0"/>
              <a:t>2. Büyük bir kağıdın üstüne, hedefe ilişkin performans düzeyini temsil eden düz bir çizgi çizilir:</a:t>
            </a:r>
          </a:p>
          <a:p>
            <a:pPr eaLnBrk="1" fontAlgn="auto" hangingPunct="1">
              <a:lnSpc>
                <a:spcPct val="110000"/>
              </a:lnSpc>
              <a:spcAft>
                <a:spcPts val="0"/>
              </a:spcAft>
              <a:buFont typeface="Wingdings" pitchFamily="2" charset="2"/>
              <a:buNone/>
              <a:defRPr/>
            </a:pPr>
            <a:r>
              <a:rPr lang="en-AU" sz="2600" smtClean="0"/>
              <a:t>	%0                                                                    %100</a:t>
            </a:r>
          </a:p>
          <a:p>
            <a:pPr eaLnBrk="1" fontAlgn="auto" hangingPunct="1">
              <a:lnSpc>
                <a:spcPct val="20000"/>
              </a:lnSpc>
              <a:spcAft>
                <a:spcPts val="0"/>
              </a:spcAft>
              <a:buFont typeface="Wingdings" pitchFamily="2" charset="2"/>
              <a:buNone/>
              <a:defRPr/>
            </a:pPr>
            <a:endParaRPr lang="en-AU" sz="2600" smtClean="0"/>
          </a:p>
          <a:p>
            <a:pPr eaLnBrk="1" fontAlgn="auto" hangingPunct="1">
              <a:lnSpc>
                <a:spcPct val="90000"/>
              </a:lnSpc>
              <a:spcAft>
                <a:spcPts val="0"/>
              </a:spcAft>
              <a:buFont typeface="Wingdings" pitchFamily="2" charset="2"/>
              <a:buNone/>
              <a:defRPr/>
            </a:pPr>
            <a:r>
              <a:rPr lang="en-AU" sz="2800" smtClean="0"/>
              <a:t>3. Mevcut performans düzeyi, kağıdın ortasına çizilen dikey bir çizgi ile temsil edilir</a:t>
            </a:r>
          </a:p>
          <a:p>
            <a:pPr eaLnBrk="1" fontAlgn="auto" hangingPunct="1">
              <a:lnSpc>
                <a:spcPct val="120000"/>
              </a:lnSpc>
              <a:spcAft>
                <a:spcPts val="0"/>
              </a:spcAft>
              <a:buFont typeface="Wingdings" pitchFamily="2" charset="2"/>
              <a:buNone/>
              <a:defRPr/>
            </a:pPr>
            <a:r>
              <a:rPr lang="en-AU" sz="2600" smtClean="0"/>
              <a:t>	%0                                                                    %100</a:t>
            </a:r>
          </a:p>
        </p:txBody>
      </p:sp>
      <p:sp>
        <p:nvSpPr>
          <p:cNvPr id="72708" name="Line 4"/>
          <p:cNvSpPr>
            <a:spLocks noChangeShapeType="1"/>
          </p:cNvSpPr>
          <p:nvPr/>
        </p:nvSpPr>
        <p:spPr bwMode="auto">
          <a:xfrm>
            <a:off x="1752600" y="4343400"/>
            <a:ext cx="5105400" cy="0"/>
          </a:xfrm>
          <a:prstGeom prst="line">
            <a:avLst/>
          </a:prstGeom>
          <a:noFill/>
          <a:ln w="12700">
            <a:solidFill>
              <a:schemeClr val="hlink"/>
            </a:solidFill>
            <a:round/>
            <a:headEnd type="none" w="sm" len="sm"/>
            <a:tailEnd type="none" w="sm" len="sm"/>
          </a:ln>
        </p:spPr>
        <p:txBody>
          <a:bodyPr wrap="none" anchor="ctr"/>
          <a:lstStyle/>
          <a:p>
            <a:endParaRPr lang="tr-TR"/>
          </a:p>
        </p:txBody>
      </p:sp>
      <p:sp>
        <p:nvSpPr>
          <p:cNvPr id="72709" name="Line 5"/>
          <p:cNvSpPr>
            <a:spLocks noChangeShapeType="1"/>
          </p:cNvSpPr>
          <p:nvPr/>
        </p:nvSpPr>
        <p:spPr bwMode="auto">
          <a:xfrm>
            <a:off x="1752600" y="6019800"/>
            <a:ext cx="5105400" cy="0"/>
          </a:xfrm>
          <a:prstGeom prst="line">
            <a:avLst/>
          </a:prstGeom>
          <a:noFill/>
          <a:ln w="12700">
            <a:solidFill>
              <a:schemeClr val="hlink"/>
            </a:solidFill>
            <a:round/>
            <a:headEnd type="none" w="sm" len="sm"/>
            <a:tailEnd type="none" w="sm" len="sm"/>
          </a:ln>
        </p:spPr>
        <p:txBody>
          <a:bodyPr wrap="none" anchor="ctr"/>
          <a:lstStyle/>
          <a:p>
            <a:endParaRPr lang="tr-TR"/>
          </a:p>
        </p:txBody>
      </p:sp>
      <p:sp>
        <p:nvSpPr>
          <p:cNvPr id="72710" name="Line 6"/>
          <p:cNvSpPr>
            <a:spLocks noChangeShapeType="1"/>
          </p:cNvSpPr>
          <p:nvPr/>
        </p:nvSpPr>
        <p:spPr bwMode="auto">
          <a:xfrm>
            <a:off x="4267200" y="5791200"/>
            <a:ext cx="0" cy="381000"/>
          </a:xfrm>
          <a:prstGeom prst="line">
            <a:avLst/>
          </a:prstGeom>
          <a:noFill/>
          <a:ln w="25400">
            <a:solidFill>
              <a:schemeClr val="hlink"/>
            </a:solidFill>
            <a:round/>
            <a:headEnd type="none" w="sm" len="sm"/>
            <a:tailEnd type="none" w="sm" len="sm"/>
          </a:ln>
        </p:spPr>
        <p:txBody>
          <a:bodyPr wrap="none" anchor="ctr"/>
          <a:lstStyle/>
          <a:p>
            <a:endParaRPr lang="tr-TR"/>
          </a:p>
        </p:txBody>
      </p:sp>
      <p:sp>
        <p:nvSpPr>
          <p:cNvPr id="72711" name="Text Box 11"/>
          <p:cNvSpPr txBox="1">
            <a:spLocks noChangeArrowheads="1"/>
          </p:cNvSpPr>
          <p:nvPr/>
        </p:nvSpPr>
        <p:spPr bwMode="auto">
          <a:xfrm>
            <a:off x="533400" y="1295400"/>
            <a:ext cx="4267200" cy="5191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a:solidFill>
                  <a:schemeClr val="folHlink"/>
                </a:solidFill>
              </a:rPr>
              <a:t>Uygulama Aşamaları</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1026"/>
          <p:cNvSpPr>
            <a:spLocks noGrp="1" noChangeArrowheads="1"/>
          </p:cNvSpPr>
          <p:nvPr>
            <p:ph type="title"/>
          </p:nvPr>
        </p:nvSpPr>
        <p:spPr>
          <a:xfrm>
            <a:off x="685800" y="0"/>
            <a:ext cx="7772400" cy="533400"/>
          </a:xfrm>
        </p:spPr>
        <p:txBody>
          <a:bodyPr rtlCol="0">
            <a:normAutofit fontScale="90000"/>
          </a:bodyPr>
          <a:lstStyle/>
          <a:p>
            <a:pPr eaLnBrk="1" fontAlgn="auto" hangingPunct="1">
              <a:spcAft>
                <a:spcPts val="0"/>
              </a:spcAft>
              <a:defRPr/>
            </a:pPr>
            <a:r>
              <a:rPr lang="en-AU" sz="4000" b="1" smtClean="0">
                <a:solidFill>
                  <a:schemeClr val="hlink"/>
                </a:solidFill>
              </a:rPr>
              <a:t>BEYİN FIRTINASI</a:t>
            </a:r>
            <a:endParaRPr lang="tr-TR" sz="4000" b="1" smtClean="0"/>
          </a:p>
        </p:txBody>
      </p:sp>
      <p:sp>
        <p:nvSpPr>
          <p:cNvPr id="19459" name="Rectangle 1027"/>
          <p:cNvSpPr>
            <a:spLocks noGrp="1" noChangeArrowheads="1"/>
          </p:cNvSpPr>
          <p:nvPr>
            <p:ph idx="1"/>
          </p:nvPr>
        </p:nvSpPr>
        <p:spPr>
          <a:xfrm>
            <a:off x="0" y="533400"/>
            <a:ext cx="9144000" cy="6324600"/>
          </a:xfrm>
        </p:spPr>
        <p:txBody>
          <a:bodyPr/>
          <a:lstStyle/>
          <a:p>
            <a:pPr marL="0" indent="0" algn="ctr" eaLnBrk="1" hangingPunct="1">
              <a:spcBef>
                <a:spcPct val="0"/>
              </a:spcBef>
              <a:buFontTx/>
              <a:buNone/>
            </a:pPr>
            <a:r>
              <a:rPr kumimoji="1" lang="tr-TR" sz="2800" smtClean="0">
                <a:solidFill>
                  <a:schemeClr val="folHlink"/>
                </a:solidFill>
              </a:rPr>
              <a:t>Uygulama Aşamaları</a:t>
            </a:r>
          </a:p>
          <a:p>
            <a:pPr marL="0" indent="0" algn="ctr" eaLnBrk="1" hangingPunct="1">
              <a:spcBef>
                <a:spcPct val="0"/>
              </a:spcBef>
              <a:buFontTx/>
              <a:buNone/>
            </a:pPr>
            <a:endParaRPr kumimoji="1" lang="tr-TR" sz="2800" smtClean="0">
              <a:solidFill>
                <a:schemeClr val="folHlink"/>
              </a:solidFill>
            </a:endParaRPr>
          </a:p>
          <a:p>
            <a:pPr marL="0" indent="0" algn="just" eaLnBrk="1" hangingPunct="1">
              <a:spcBef>
                <a:spcPct val="0"/>
              </a:spcBef>
              <a:buFont typeface="Wingdings" pitchFamily="2" charset="2"/>
              <a:buBlip>
                <a:blip r:embed="rId2"/>
              </a:buBlip>
            </a:pPr>
            <a:r>
              <a:rPr kumimoji="1" lang="tr-TR" sz="2800" smtClean="0"/>
              <a:t>Konunun katılacaklara önceden bildirilmesi</a:t>
            </a:r>
          </a:p>
          <a:p>
            <a:pPr marL="0" indent="0" algn="just" eaLnBrk="1" hangingPunct="1">
              <a:spcBef>
                <a:spcPct val="0"/>
              </a:spcBef>
              <a:buFont typeface="Wingdings" pitchFamily="2" charset="2"/>
              <a:buBlip>
                <a:blip r:embed="rId2"/>
              </a:buBlip>
            </a:pPr>
            <a:r>
              <a:rPr kumimoji="1" lang="tr-TR" sz="2800" smtClean="0"/>
              <a:t>Oturum başladığında panoya konunun açık bir şekilde yazılması</a:t>
            </a:r>
          </a:p>
          <a:p>
            <a:pPr marL="0" indent="0" algn="just" eaLnBrk="1" hangingPunct="1">
              <a:spcBef>
                <a:spcPct val="0"/>
              </a:spcBef>
              <a:buFont typeface="Wingdings" pitchFamily="2" charset="2"/>
              <a:buBlip>
                <a:blip r:embed="rId2"/>
              </a:buBlip>
            </a:pPr>
            <a:r>
              <a:rPr kumimoji="1" lang="tr-TR" sz="2800" smtClean="0"/>
              <a:t>Her üyeye sıra ile söz verilmesi (Bir seferde bir tek fikir söylenmesi)</a:t>
            </a:r>
          </a:p>
          <a:p>
            <a:pPr marL="0" indent="0" algn="just" eaLnBrk="1" hangingPunct="1">
              <a:spcBef>
                <a:spcPct val="0"/>
              </a:spcBef>
              <a:buFont typeface="Wingdings" pitchFamily="2" charset="2"/>
              <a:buBlip>
                <a:blip r:embed="rId2"/>
              </a:buBlip>
            </a:pPr>
            <a:r>
              <a:rPr kumimoji="1" lang="tr-TR" sz="2800" smtClean="0"/>
              <a:t>10-15 Sn içinde aklına fikir gelmeyen üye o tur için “Pas” geçmesi</a:t>
            </a:r>
          </a:p>
          <a:p>
            <a:pPr marL="0" indent="0" algn="just" eaLnBrk="1" hangingPunct="1">
              <a:spcBef>
                <a:spcPct val="0"/>
              </a:spcBef>
              <a:buFont typeface="Wingdings" pitchFamily="2" charset="2"/>
              <a:buBlip>
                <a:blip r:embed="rId2"/>
              </a:buBlip>
            </a:pPr>
            <a:r>
              <a:rPr kumimoji="1" lang="tr-TR" sz="2800" smtClean="0"/>
              <a:t>Kimsenin söyleyecek fikri kalmayıncaya kadar turlara devam edilmesi</a:t>
            </a:r>
          </a:p>
          <a:p>
            <a:pPr marL="0" indent="0" algn="just" eaLnBrk="1" hangingPunct="1">
              <a:spcBef>
                <a:spcPct val="0"/>
              </a:spcBef>
              <a:buFont typeface="Wingdings" pitchFamily="2" charset="2"/>
              <a:buBlip>
                <a:blip r:embed="rId2"/>
              </a:buBlip>
            </a:pPr>
            <a:r>
              <a:rPr kumimoji="1" lang="tr-TR" sz="2800" smtClean="0"/>
              <a:t>Fikirler belirtildiğinde üzerinde tartışma yapılmaması, alay edilmemesi</a:t>
            </a:r>
          </a:p>
          <a:p>
            <a:pPr marL="0" indent="0" algn="just" eaLnBrk="1" hangingPunct="1">
              <a:spcBef>
                <a:spcPct val="0"/>
              </a:spcBef>
              <a:buFontTx/>
              <a:buNone/>
            </a:pPr>
            <a:endParaRPr kumimoji="1" lang="tr-TR" sz="2800" smtClean="0"/>
          </a:p>
          <a:p>
            <a:pPr marL="0" indent="0" algn="just" eaLnBrk="1" hangingPunct="1">
              <a:spcBef>
                <a:spcPct val="0"/>
              </a:spcBef>
              <a:buFontTx/>
              <a:buNone/>
            </a:pPr>
            <a:endParaRPr kumimoji="1" lang="tr-TR" sz="2400" smtClean="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685800" y="0"/>
            <a:ext cx="7772400" cy="1162050"/>
          </a:xfrm>
        </p:spPr>
        <p:txBody>
          <a:bodyPr/>
          <a:lstStyle/>
          <a:p>
            <a:pPr eaLnBrk="1" hangingPunct="1"/>
            <a:r>
              <a:rPr lang="en-AU" sz="3600" b="1" smtClean="0"/>
              <a:t>KUVVET ALAN ANALİZİ </a:t>
            </a:r>
          </a:p>
        </p:txBody>
      </p:sp>
      <p:sp>
        <p:nvSpPr>
          <p:cNvPr id="66563" name="Rectangle 3"/>
          <p:cNvSpPr>
            <a:spLocks noGrp="1" noChangeArrowheads="1"/>
          </p:cNvSpPr>
          <p:nvPr>
            <p:ph idx="1"/>
          </p:nvPr>
        </p:nvSpPr>
        <p:spPr>
          <a:xfrm>
            <a:off x="762000" y="1600200"/>
            <a:ext cx="7772400" cy="4114800"/>
          </a:xfrm>
        </p:spPr>
        <p:txBody>
          <a:bodyPr lIns="92075" tIns="46038" rIns="92075" bIns="46038" rtlCol="0">
            <a:normAutofit fontScale="92500" lnSpcReduction="10000"/>
          </a:bodyPr>
          <a:lstStyle/>
          <a:p>
            <a:pPr defTabSz="762000" eaLnBrk="1" fontAlgn="auto" hangingPunct="1">
              <a:lnSpc>
                <a:spcPct val="80000"/>
              </a:lnSpc>
              <a:spcAft>
                <a:spcPts val="0"/>
              </a:spcAft>
              <a:buFont typeface="Wingdings" pitchFamily="2" charset="2"/>
              <a:buNone/>
              <a:defRPr/>
            </a:pPr>
            <a:r>
              <a:rPr lang="en-AU" sz="2800" smtClean="0"/>
              <a:t>4. Önceden bir analiz yapmadan, performansı etkileyen ilk olarak itici kuvvetler ve sonra da engelleyici kuvvetler beyin fırtınası yoluyla belirlenir.</a:t>
            </a:r>
          </a:p>
          <a:p>
            <a:pPr defTabSz="762000" eaLnBrk="1" fontAlgn="auto" hangingPunct="1">
              <a:lnSpc>
                <a:spcPct val="90000"/>
              </a:lnSpc>
              <a:spcAft>
                <a:spcPts val="0"/>
              </a:spcAft>
              <a:buFont typeface="Wingdings" pitchFamily="2" charset="2"/>
              <a:buNone/>
              <a:defRPr/>
            </a:pPr>
            <a:endParaRPr lang="en-AU" sz="2800" smtClean="0"/>
          </a:p>
          <a:p>
            <a:pPr defTabSz="762000" eaLnBrk="1" fontAlgn="auto" hangingPunct="1">
              <a:lnSpc>
                <a:spcPct val="50000"/>
              </a:lnSpc>
              <a:spcAft>
                <a:spcPts val="0"/>
              </a:spcAft>
              <a:buFont typeface="Wingdings" pitchFamily="2" charset="2"/>
              <a:buNone/>
              <a:defRPr/>
            </a:pPr>
            <a:r>
              <a:rPr lang="en-AU" sz="2400" smtClean="0"/>
              <a:t>	%0								%100</a:t>
            </a:r>
            <a:endParaRPr lang="en-AU" sz="2800" smtClean="0"/>
          </a:p>
          <a:p>
            <a:pPr defTabSz="762000" eaLnBrk="1" fontAlgn="auto" hangingPunct="1">
              <a:lnSpc>
                <a:spcPct val="50000"/>
              </a:lnSpc>
              <a:spcAft>
                <a:spcPts val="0"/>
              </a:spcAft>
              <a:buFont typeface="Wingdings" pitchFamily="2" charset="2"/>
              <a:buNone/>
              <a:defRPr/>
            </a:pPr>
            <a:r>
              <a:rPr lang="en-AU" sz="2400" smtClean="0"/>
              <a:t>	   itici kuvvetler			       engelleyici kuvvetler</a:t>
            </a:r>
          </a:p>
          <a:p>
            <a:pPr defTabSz="762000" eaLnBrk="1" fontAlgn="auto" hangingPunct="1">
              <a:lnSpc>
                <a:spcPct val="70000"/>
              </a:lnSpc>
              <a:spcAft>
                <a:spcPts val="0"/>
              </a:spcAft>
              <a:buFont typeface="Wingdings" pitchFamily="2" charset="2"/>
              <a:buNone/>
              <a:defRPr/>
            </a:pPr>
            <a:endParaRPr lang="en-AU" sz="2400" smtClean="0"/>
          </a:p>
          <a:p>
            <a:pPr defTabSz="762000" eaLnBrk="1" fontAlgn="auto" hangingPunct="1">
              <a:lnSpc>
                <a:spcPct val="80000"/>
              </a:lnSpc>
              <a:spcAft>
                <a:spcPts val="0"/>
              </a:spcAft>
              <a:buFont typeface="Wingdings" pitchFamily="2" charset="2"/>
              <a:buNone/>
              <a:defRPr/>
            </a:pPr>
            <a:r>
              <a:rPr lang="en-AU" sz="2800" smtClean="0"/>
              <a:t>5. Listeler, sadece, amaca ulaşmada en fazla potansiyeli olan kuvvetleri göstermek üzere kısaltılır. Grup üyelerinin gerçekten güçlendirebileceklerini düşündüğü üç veya dört itici kuvvet belirlenir. Aynı şekilde, gerçekten zayıflatılabileceği düşünülen üç veya dört engelleyici kuvvet belirlenir.</a:t>
            </a:r>
          </a:p>
        </p:txBody>
      </p:sp>
      <p:grpSp>
        <p:nvGrpSpPr>
          <p:cNvPr id="73732" name="Group 4"/>
          <p:cNvGrpSpPr>
            <a:grpSpLocks/>
          </p:cNvGrpSpPr>
          <p:nvPr/>
        </p:nvGrpSpPr>
        <p:grpSpPr bwMode="auto">
          <a:xfrm>
            <a:off x="1752600" y="3162300"/>
            <a:ext cx="5105400" cy="381000"/>
            <a:chOff x="1104" y="1992"/>
            <a:chExt cx="3216" cy="240"/>
          </a:xfrm>
        </p:grpSpPr>
        <p:sp>
          <p:nvSpPr>
            <p:cNvPr id="73734" name="Line 5"/>
            <p:cNvSpPr>
              <a:spLocks noChangeShapeType="1"/>
            </p:cNvSpPr>
            <p:nvPr/>
          </p:nvSpPr>
          <p:spPr bwMode="auto">
            <a:xfrm>
              <a:off x="1104" y="1992"/>
              <a:ext cx="3216" cy="0"/>
            </a:xfrm>
            <a:prstGeom prst="line">
              <a:avLst/>
            </a:prstGeom>
            <a:noFill/>
            <a:ln w="12700">
              <a:solidFill>
                <a:schemeClr val="hlink"/>
              </a:solidFill>
              <a:round/>
              <a:headEnd type="none" w="sm" len="sm"/>
              <a:tailEnd type="none" w="sm" len="sm"/>
            </a:ln>
          </p:spPr>
          <p:txBody>
            <a:bodyPr wrap="none" anchor="ctr"/>
            <a:lstStyle/>
            <a:p>
              <a:endParaRPr lang="tr-TR"/>
            </a:p>
          </p:txBody>
        </p:sp>
        <p:sp>
          <p:nvSpPr>
            <p:cNvPr id="73735" name="Line 6"/>
            <p:cNvSpPr>
              <a:spLocks noChangeShapeType="1"/>
            </p:cNvSpPr>
            <p:nvPr/>
          </p:nvSpPr>
          <p:spPr bwMode="auto">
            <a:xfrm>
              <a:off x="2688" y="1992"/>
              <a:ext cx="0" cy="240"/>
            </a:xfrm>
            <a:prstGeom prst="line">
              <a:avLst/>
            </a:prstGeom>
            <a:noFill/>
            <a:ln w="12700">
              <a:solidFill>
                <a:schemeClr val="hlink"/>
              </a:solidFill>
              <a:round/>
              <a:headEnd type="none" w="sm" len="sm"/>
              <a:tailEnd type="none" w="sm" len="sm"/>
            </a:ln>
          </p:spPr>
          <p:txBody>
            <a:bodyPr wrap="none" anchor="ctr"/>
            <a:lstStyle/>
            <a:p>
              <a:endParaRPr lang="tr-TR"/>
            </a:p>
          </p:txBody>
        </p:sp>
        <p:sp>
          <p:nvSpPr>
            <p:cNvPr id="73736" name="Line 7"/>
            <p:cNvSpPr>
              <a:spLocks noChangeShapeType="1"/>
            </p:cNvSpPr>
            <p:nvPr/>
          </p:nvSpPr>
          <p:spPr bwMode="auto">
            <a:xfrm>
              <a:off x="2064" y="2136"/>
              <a:ext cx="624" cy="0"/>
            </a:xfrm>
            <a:prstGeom prst="line">
              <a:avLst/>
            </a:prstGeom>
            <a:noFill/>
            <a:ln w="12700">
              <a:solidFill>
                <a:schemeClr val="hlink"/>
              </a:solidFill>
              <a:round/>
              <a:headEnd type="none" w="sm" len="sm"/>
              <a:tailEnd type="stealth" w="med" len="lg"/>
            </a:ln>
          </p:spPr>
          <p:txBody>
            <a:bodyPr wrap="none" anchor="ctr"/>
            <a:lstStyle/>
            <a:p>
              <a:endParaRPr lang="tr-TR"/>
            </a:p>
          </p:txBody>
        </p:sp>
        <p:sp>
          <p:nvSpPr>
            <p:cNvPr id="73737" name="Line 8"/>
            <p:cNvSpPr>
              <a:spLocks noChangeShapeType="1"/>
            </p:cNvSpPr>
            <p:nvPr/>
          </p:nvSpPr>
          <p:spPr bwMode="auto">
            <a:xfrm>
              <a:off x="2688" y="2136"/>
              <a:ext cx="528" cy="0"/>
            </a:xfrm>
            <a:prstGeom prst="line">
              <a:avLst/>
            </a:prstGeom>
            <a:noFill/>
            <a:ln w="12700">
              <a:solidFill>
                <a:schemeClr val="hlink"/>
              </a:solidFill>
              <a:round/>
              <a:headEnd type="stealth" w="med" len="lg"/>
              <a:tailEnd type="none" w="sm" len="sm"/>
            </a:ln>
          </p:spPr>
          <p:txBody>
            <a:bodyPr wrap="none" anchor="ctr"/>
            <a:lstStyle/>
            <a:p>
              <a:endParaRPr lang="tr-TR"/>
            </a:p>
          </p:txBody>
        </p:sp>
      </p:grpSp>
      <p:sp>
        <p:nvSpPr>
          <p:cNvPr id="73733" name="Text Box 13"/>
          <p:cNvSpPr txBox="1">
            <a:spLocks noChangeArrowheads="1"/>
          </p:cNvSpPr>
          <p:nvPr/>
        </p:nvSpPr>
        <p:spPr bwMode="auto">
          <a:xfrm>
            <a:off x="0" y="914400"/>
            <a:ext cx="4038600" cy="5191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a:solidFill>
                  <a:schemeClr val="folHlink"/>
                </a:solidFill>
              </a:rPr>
              <a:t>Uygulama Aşamaları</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026"/>
          <p:cNvSpPr>
            <a:spLocks noChangeArrowheads="1"/>
          </p:cNvSpPr>
          <p:nvPr/>
        </p:nvSpPr>
        <p:spPr bwMode="auto">
          <a:xfrm>
            <a:off x="880533" y="609600"/>
            <a:ext cx="8432800" cy="514350"/>
          </a:xfrm>
          <a:prstGeom prst="rect">
            <a:avLst/>
          </a:prstGeom>
          <a:noFill/>
          <a:ln w="9525">
            <a:noFill/>
            <a:miter lim="800000"/>
            <a:headEnd/>
            <a:tailEnd/>
          </a:ln>
          <a:effectLst>
            <a:outerShdw dist="28398" dir="1593903" algn="ctr" rotWithShape="0">
              <a:schemeClr val="tx1"/>
            </a:outerShdw>
          </a:effectLst>
        </p:spPr>
        <p:txBody>
          <a:bodyPr anchor="ctr"/>
          <a:lstStyle/>
          <a:p>
            <a:pPr>
              <a:buNone/>
            </a:pPr>
            <a:r>
              <a:rPr lang="tr-TR" b="1" dirty="0">
                <a:solidFill>
                  <a:srgbClr val="FF0000"/>
                </a:solidFill>
                <a:latin typeface="Arial" pitchFamily="34" charset="0"/>
              </a:rPr>
              <a:t/>
            </a:r>
            <a:br>
              <a:rPr lang="tr-TR" b="1" dirty="0">
                <a:solidFill>
                  <a:srgbClr val="FF0000"/>
                </a:solidFill>
                <a:latin typeface="Arial" pitchFamily="34" charset="0"/>
              </a:rPr>
            </a:br>
            <a:r>
              <a:rPr lang="tr-TR" b="1" dirty="0">
                <a:solidFill>
                  <a:srgbClr val="FF0000"/>
                </a:solidFill>
                <a:latin typeface="Arial" pitchFamily="34" charset="0"/>
              </a:rPr>
              <a:t>	</a:t>
            </a:r>
            <a:br>
              <a:rPr lang="tr-TR" b="1" dirty="0">
                <a:solidFill>
                  <a:srgbClr val="FF0000"/>
                </a:solidFill>
                <a:latin typeface="Arial" pitchFamily="34" charset="0"/>
              </a:rPr>
            </a:br>
            <a:r>
              <a:rPr lang="tr-TR" b="1" dirty="0">
                <a:solidFill>
                  <a:srgbClr val="FF0000"/>
                </a:solidFill>
                <a:latin typeface="Arial" pitchFamily="34" charset="0"/>
              </a:rPr>
              <a:t>KUVVET ALAN ANALİZİ	        +          		                   - </a:t>
            </a:r>
            <a:br>
              <a:rPr lang="tr-TR" b="1" dirty="0">
                <a:solidFill>
                  <a:srgbClr val="FF0000"/>
                </a:solidFill>
                <a:latin typeface="Arial" pitchFamily="34" charset="0"/>
              </a:rPr>
            </a:br>
            <a:r>
              <a:rPr lang="tr-TR" b="1" dirty="0">
                <a:solidFill>
                  <a:srgbClr val="FF0000"/>
                </a:solidFill>
                <a:latin typeface="Arial" pitchFamily="34" charset="0"/>
              </a:rPr>
              <a:t/>
            </a:r>
            <a:br>
              <a:rPr lang="tr-TR" b="1" dirty="0">
                <a:solidFill>
                  <a:srgbClr val="FF0000"/>
                </a:solidFill>
                <a:latin typeface="Arial" pitchFamily="34" charset="0"/>
              </a:rPr>
            </a:br>
            <a:endParaRPr lang="tr-TR" b="1" dirty="0">
              <a:solidFill>
                <a:srgbClr val="FF0000"/>
              </a:solidFill>
              <a:latin typeface="Arial" pitchFamily="34" charset="0"/>
            </a:endParaRPr>
          </a:p>
        </p:txBody>
      </p:sp>
      <p:sp>
        <p:nvSpPr>
          <p:cNvPr id="32771" name="Line 1027"/>
          <p:cNvSpPr>
            <a:spLocks noChangeShapeType="1"/>
          </p:cNvSpPr>
          <p:nvPr/>
        </p:nvSpPr>
        <p:spPr bwMode="auto">
          <a:xfrm>
            <a:off x="6807200" y="457200"/>
            <a:ext cx="0" cy="914400"/>
          </a:xfrm>
          <a:prstGeom prst="line">
            <a:avLst/>
          </a:prstGeom>
          <a:noFill/>
          <a:ln w="9525">
            <a:solidFill>
              <a:schemeClr val="tx1"/>
            </a:solidFill>
            <a:round/>
            <a:headEnd/>
            <a:tailEnd/>
          </a:ln>
          <a:effectLst/>
        </p:spPr>
        <p:txBody>
          <a:bodyPr wrap="none" anchor="ctr"/>
          <a:lstStyle/>
          <a:p>
            <a:endParaRPr lang="tr-TR"/>
          </a:p>
        </p:txBody>
      </p:sp>
      <p:sp>
        <p:nvSpPr>
          <p:cNvPr id="32772" name="Line 1028"/>
          <p:cNvSpPr>
            <a:spLocks noChangeShapeType="1"/>
          </p:cNvSpPr>
          <p:nvPr/>
        </p:nvSpPr>
        <p:spPr bwMode="auto">
          <a:xfrm>
            <a:off x="5791200" y="685800"/>
            <a:ext cx="2032000" cy="0"/>
          </a:xfrm>
          <a:prstGeom prst="line">
            <a:avLst/>
          </a:prstGeom>
          <a:noFill/>
          <a:ln w="9525">
            <a:solidFill>
              <a:schemeClr val="tx1"/>
            </a:solidFill>
            <a:round/>
            <a:headEnd/>
            <a:tailEnd/>
          </a:ln>
          <a:effectLst/>
        </p:spPr>
        <p:txBody>
          <a:bodyPr wrap="none" anchor="ctr"/>
          <a:lstStyle/>
          <a:p>
            <a:endParaRPr lang="tr-TR"/>
          </a:p>
        </p:txBody>
      </p:sp>
      <p:sp>
        <p:nvSpPr>
          <p:cNvPr id="32773" name="Line 1029"/>
          <p:cNvSpPr>
            <a:spLocks noChangeShapeType="1"/>
          </p:cNvSpPr>
          <p:nvPr/>
        </p:nvSpPr>
        <p:spPr bwMode="auto">
          <a:xfrm>
            <a:off x="5994400" y="800100"/>
            <a:ext cx="508000" cy="0"/>
          </a:xfrm>
          <a:prstGeom prst="line">
            <a:avLst/>
          </a:prstGeom>
          <a:noFill/>
          <a:ln w="9525">
            <a:solidFill>
              <a:schemeClr val="tx1"/>
            </a:solidFill>
            <a:round/>
            <a:headEnd/>
            <a:tailEnd/>
          </a:ln>
          <a:effectLst/>
        </p:spPr>
        <p:txBody>
          <a:bodyPr wrap="none" anchor="ctr"/>
          <a:lstStyle/>
          <a:p>
            <a:endParaRPr lang="tr-TR"/>
          </a:p>
        </p:txBody>
      </p:sp>
      <p:sp>
        <p:nvSpPr>
          <p:cNvPr id="32774" name="Line 1030"/>
          <p:cNvSpPr>
            <a:spLocks noChangeShapeType="1"/>
          </p:cNvSpPr>
          <p:nvPr/>
        </p:nvSpPr>
        <p:spPr bwMode="auto">
          <a:xfrm>
            <a:off x="5994400" y="971550"/>
            <a:ext cx="609600" cy="0"/>
          </a:xfrm>
          <a:prstGeom prst="line">
            <a:avLst/>
          </a:prstGeom>
          <a:noFill/>
          <a:ln w="9525">
            <a:solidFill>
              <a:schemeClr val="tx1"/>
            </a:solidFill>
            <a:round/>
            <a:headEnd/>
            <a:tailEnd/>
          </a:ln>
          <a:effectLst/>
        </p:spPr>
        <p:txBody>
          <a:bodyPr wrap="none" anchor="ctr"/>
          <a:lstStyle/>
          <a:p>
            <a:endParaRPr lang="tr-TR"/>
          </a:p>
        </p:txBody>
      </p:sp>
      <p:sp>
        <p:nvSpPr>
          <p:cNvPr id="32775" name="Line 1031"/>
          <p:cNvSpPr>
            <a:spLocks noChangeShapeType="1"/>
          </p:cNvSpPr>
          <p:nvPr/>
        </p:nvSpPr>
        <p:spPr bwMode="auto">
          <a:xfrm>
            <a:off x="5994400" y="1085850"/>
            <a:ext cx="609600" cy="0"/>
          </a:xfrm>
          <a:prstGeom prst="line">
            <a:avLst/>
          </a:prstGeom>
          <a:noFill/>
          <a:ln w="9525">
            <a:solidFill>
              <a:schemeClr val="tx1"/>
            </a:solidFill>
            <a:round/>
            <a:headEnd/>
            <a:tailEnd/>
          </a:ln>
          <a:effectLst/>
        </p:spPr>
        <p:txBody>
          <a:bodyPr wrap="none" anchor="ctr"/>
          <a:lstStyle/>
          <a:p>
            <a:endParaRPr lang="tr-TR"/>
          </a:p>
        </p:txBody>
      </p:sp>
      <p:sp>
        <p:nvSpPr>
          <p:cNvPr id="32776" name="Line 1032"/>
          <p:cNvSpPr>
            <a:spLocks noChangeShapeType="1"/>
          </p:cNvSpPr>
          <p:nvPr/>
        </p:nvSpPr>
        <p:spPr bwMode="auto">
          <a:xfrm>
            <a:off x="7010400" y="800100"/>
            <a:ext cx="609600" cy="0"/>
          </a:xfrm>
          <a:prstGeom prst="line">
            <a:avLst/>
          </a:prstGeom>
          <a:noFill/>
          <a:ln w="9525">
            <a:solidFill>
              <a:schemeClr val="tx1"/>
            </a:solidFill>
            <a:round/>
            <a:headEnd/>
            <a:tailEnd/>
          </a:ln>
          <a:effectLst/>
        </p:spPr>
        <p:txBody>
          <a:bodyPr wrap="none" anchor="ctr"/>
          <a:lstStyle/>
          <a:p>
            <a:endParaRPr lang="tr-TR"/>
          </a:p>
        </p:txBody>
      </p:sp>
      <p:sp>
        <p:nvSpPr>
          <p:cNvPr id="32777" name="Line 1033"/>
          <p:cNvSpPr>
            <a:spLocks noChangeShapeType="1"/>
          </p:cNvSpPr>
          <p:nvPr/>
        </p:nvSpPr>
        <p:spPr bwMode="auto">
          <a:xfrm>
            <a:off x="7010400" y="971550"/>
            <a:ext cx="609600" cy="0"/>
          </a:xfrm>
          <a:prstGeom prst="line">
            <a:avLst/>
          </a:prstGeom>
          <a:noFill/>
          <a:ln w="9525">
            <a:solidFill>
              <a:schemeClr val="tx1"/>
            </a:solidFill>
            <a:round/>
            <a:headEnd/>
            <a:tailEnd/>
          </a:ln>
          <a:effectLst/>
        </p:spPr>
        <p:txBody>
          <a:bodyPr wrap="none" anchor="ctr"/>
          <a:lstStyle/>
          <a:p>
            <a:endParaRPr lang="tr-TR"/>
          </a:p>
        </p:txBody>
      </p:sp>
      <p:sp>
        <p:nvSpPr>
          <p:cNvPr id="32778" name="Line 1034"/>
          <p:cNvSpPr>
            <a:spLocks noChangeShapeType="1"/>
          </p:cNvSpPr>
          <p:nvPr/>
        </p:nvSpPr>
        <p:spPr bwMode="auto">
          <a:xfrm>
            <a:off x="6908800" y="1143000"/>
            <a:ext cx="609600" cy="0"/>
          </a:xfrm>
          <a:prstGeom prst="line">
            <a:avLst/>
          </a:prstGeom>
          <a:noFill/>
          <a:ln w="9525">
            <a:solidFill>
              <a:schemeClr val="tx1"/>
            </a:solidFill>
            <a:round/>
            <a:headEnd/>
            <a:tailEnd/>
          </a:ln>
          <a:effectLst/>
        </p:spPr>
        <p:txBody>
          <a:bodyPr wrap="none" anchor="ctr"/>
          <a:lstStyle/>
          <a:p>
            <a:endParaRPr lang="tr-TR"/>
          </a:p>
        </p:txBody>
      </p:sp>
      <p:sp>
        <p:nvSpPr>
          <p:cNvPr id="32780" name="Rectangle 1036"/>
          <p:cNvSpPr>
            <a:spLocks noChangeArrowheads="1"/>
          </p:cNvSpPr>
          <p:nvPr/>
        </p:nvSpPr>
        <p:spPr bwMode="auto">
          <a:xfrm>
            <a:off x="1083733" y="1981200"/>
            <a:ext cx="8432800" cy="685800"/>
          </a:xfrm>
          <a:prstGeom prst="rect">
            <a:avLst/>
          </a:prstGeom>
          <a:noFill/>
          <a:ln w="9525">
            <a:noFill/>
            <a:miter lim="800000"/>
            <a:headEnd/>
            <a:tailEnd/>
          </a:ln>
          <a:effectLst/>
        </p:spPr>
        <p:txBody>
          <a:bodyPr/>
          <a:lstStyle/>
          <a:p>
            <a:pPr>
              <a:spcBef>
                <a:spcPct val="20000"/>
              </a:spcBef>
            </a:pPr>
            <a:r>
              <a:rPr lang="tr-TR" sz="2000" b="1" dirty="0">
                <a:solidFill>
                  <a:srgbClr val="FF0000"/>
                </a:solidFill>
                <a:latin typeface="Arial" pitchFamily="34" charset="0"/>
              </a:rPr>
              <a:t>ÖRNEK</a:t>
            </a:r>
            <a:endParaRPr lang="tr-TR" sz="2000" b="1" dirty="0">
              <a:latin typeface="Arial" pitchFamily="34" charset="0"/>
            </a:endParaRPr>
          </a:p>
          <a:p>
            <a:pPr>
              <a:spcBef>
                <a:spcPct val="20000"/>
              </a:spcBef>
            </a:pPr>
            <a:r>
              <a:rPr lang="tr-TR" sz="2000" b="1" dirty="0">
                <a:solidFill>
                  <a:srgbClr val="FF0000"/>
                </a:solidFill>
                <a:latin typeface="Arial" pitchFamily="34" charset="0"/>
              </a:rPr>
              <a:t>SORUN:</a:t>
            </a:r>
            <a:r>
              <a:rPr lang="tr-TR" sz="2000" b="1" dirty="0">
                <a:latin typeface="Arial" pitchFamily="34" charset="0"/>
              </a:rPr>
              <a:t> Toplum Önünde Konuşamamak</a:t>
            </a:r>
          </a:p>
          <a:p>
            <a:pPr>
              <a:spcBef>
                <a:spcPct val="20000"/>
              </a:spcBef>
            </a:pPr>
            <a:r>
              <a:rPr lang="tr-TR" sz="2000" b="1" dirty="0">
                <a:solidFill>
                  <a:srgbClr val="FF0000"/>
                </a:solidFill>
                <a:latin typeface="Arial" pitchFamily="34" charset="0"/>
              </a:rPr>
              <a:t>İDEAL DURUM:</a:t>
            </a:r>
            <a:r>
              <a:rPr lang="tr-TR" sz="2000" b="1" dirty="0">
                <a:latin typeface="Arial" pitchFamily="34" charset="0"/>
              </a:rPr>
              <a:t> Her durumda güvenli, net ve güzel  konuşabilmek</a:t>
            </a:r>
          </a:p>
        </p:txBody>
      </p:sp>
      <p:graphicFrame>
        <p:nvGraphicFramePr>
          <p:cNvPr id="56320" name="Object 1024"/>
          <p:cNvGraphicFramePr>
            <a:graphicFrameLocks noChangeAspect="1"/>
          </p:cNvGraphicFramePr>
          <p:nvPr/>
        </p:nvGraphicFramePr>
        <p:xfrm>
          <a:off x="1761067" y="3276600"/>
          <a:ext cx="6231467" cy="4629150"/>
        </p:xfrm>
        <a:graphic>
          <a:graphicData uri="http://schemas.openxmlformats.org/presentationml/2006/ole">
            <p:oleObj spid="_x0000_s217107" name="Word Belgesi" r:id="rId3" imgW="6458712" imgH="4648200" progId="Word.Document.8">
              <p:embed/>
            </p:oleObj>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
          <p:cNvSpPr txBox="1">
            <a:spLocks noChangeArrowheads="1"/>
          </p:cNvSpPr>
          <p:nvPr/>
        </p:nvSpPr>
        <p:spPr bwMode="auto">
          <a:xfrm>
            <a:off x="3819525" y="1941513"/>
            <a:ext cx="1484313" cy="4006850"/>
          </a:xfrm>
          <a:prstGeom prst="rect">
            <a:avLst/>
          </a:prstGeom>
          <a:solidFill>
            <a:schemeClr val="folHlink">
              <a:alpha val="49001"/>
            </a:schemeClr>
          </a:solidFill>
          <a:ln w="9525" algn="ctr">
            <a:solidFill>
              <a:srgbClr val="000000"/>
            </a:solidFill>
            <a:miter lim="800000"/>
            <a:headEnd/>
            <a:tailEnd/>
          </a:ln>
          <a:effectLst/>
        </p:spPr>
        <p:txBody>
          <a:bodyPr lIns="50292" tIns="25146" rIns="50292" bIns="25146"/>
          <a:lstStyle/>
          <a:p>
            <a:r>
              <a:rPr lang="tr-TR" sz="1600" dirty="0" smtClean="0">
                <a:solidFill>
                  <a:srgbClr val="000000"/>
                </a:solidFill>
              </a:rPr>
              <a:t>Hemşirelerin vardiya değişiminde </a:t>
            </a:r>
          </a:p>
          <a:p>
            <a:pPr>
              <a:buNone/>
            </a:pPr>
            <a:r>
              <a:rPr lang="tr-TR" sz="1600" dirty="0" smtClean="0">
                <a:solidFill>
                  <a:srgbClr val="000000"/>
                </a:solidFill>
              </a:rPr>
              <a:t>İstişare etmesi</a:t>
            </a:r>
            <a:endParaRPr lang="en-US" sz="1600" dirty="0">
              <a:solidFill>
                <a:srgbClr val="000000"/>
              </a:solidFill>
            </a:endParaRPr>
          </a:p>
          <a:p>
            <a:pPr>
              <a:buNone/>
            </a:pPr>
            <a:endParaRPr lang="en-US" sz="1600" dirty="0">
              <a:solidFill>
                <a:srgbClr val="000000"/>
              </a:solidFill>
            </a:endParaRPr>
          </a:p>
        </p:txBody>
      </p:sp>
      <p:sp>
        <p:nvSpPr>
          <p:cNvPr id="3" name="Text Box 12"/>
          <p:cNvSpPr txBox="1">
            <a:spLocks noChangeArrowheads="1"/>
          </p:cNvSpPr>
          <p:nvPr/>
        </p:nvSpPr>
        <p:spPr bwMode="auto">
          <a:xfrm>
            <a:off x="488950" y="1781175"/>
            <a:ext cx="2117725" cy="590550"/>
          </a:xfrm>
          <a:prstGeom prst="rect">
            <a:avLst/>
          </a:prstGeom>
          <a:noFill/>
          <a:ln w="9525" algn="ctr">
            <a:noFill/>
            <a:miter lim="800000"/>
            <a:headEnd/>
            <a:tailEnd/>
          </a:ln>
          <a:effectLst/>
        </p:spPr>
        <p:txBody>
          <a:bodyPr lIns="182880" tIns="25146" rIns="182880" bIns="25146"/>
          <a:lstStyle/>
          <a:p>
            <a:pPr algn="l"/>
            <a:r>
              <a:rPr lang="tr-TR" sz="1600" b="1" dirty="0" smtClean="0">
                <a:solidFill>
                  <a:srgbClr val="000000"/>
                </a:solidFill>
              </a:rPr>
              <a:t>Kritik vakaların sayısında artış</a:t>
            </a:r>
            <a:endParaRPr lang="en-US" sz="1600" b="1" dirty="0"/>
          </a:p>
        </p:txBody>
      </p:sp>
      <p:sp>
        <p:nvSpPr>
          <p:cNvPr id="4" name="AutoShape 13"/>
          <p:cNvSpPr>
            <a:spLocks noChangeArrowheads="1"/>
          </p:cNvSpPr>
          <p:nvPr/>
        </p:nvSpPr>
        <p:spPr bwMode="auto">
          <a:xfrm>
            <a:off x="565150" y="1639888"/>
            <a:ext cx="3251200" cy="842962"/>
          </a:xfrm>
          <a:prstGeom prst="rightArrow">
            <a:avLst>
              <a:gd name="adj1" fmla="val 65389"/>
              <a:gd name="adj2" fmla="val 130062"/>
            </a:avLst>
          </a:prstGeom>
          <a:noFill/>
          <a:ln w="9525" algn="ctr">
            <a:solidFill>
              <a:srgbClr val="33CC33"/>
            </a:solidFill>
            <a:miter lim="800000"/>
            <a:headEnd/>
            <a:tailEnd/>
          </a:ln>
          <a:effectLst/>
        </p:spPr>
        <p:txBody>
          <a:bodyPr lIns="182880" rIns="182880" anchor="ctr"/>
          <a:lstStyle/>
          <a:p>
            <a:endParaRPr lang="tr-TR"/>
          </a:p>
        </p:txBody>
      </p:sp>
      <p:sp>
        <p:nvSpPr>
          <p:cNvPr id="5" name="Text Box 15"/>
          <p:cNvSpPr txBox="1">
            <a:spLocks noChangeArrowheads="1"/>
          </p:cNvSpPr>
          <p:nvPr/>
        </p:nvSpPr>
        <p:spPr bwMode="auto">
          <a:xfrm>
            <a:off x="488950" y="2711450"/>
            <a:ext cx="2859088" cy="590550"/>
          </a:xfrm>
          <a:prstGeom prst="rect">
            <a:avLst/>
          </a:prstGeom>
          <a:noFill/>
          <a:ln w="9525" algn="ctr">
            <a:noFill/>
            <a:miter lim="800000"/>
            <a:headEnd/>
            <a:tailEnd/>
          </a:ln>
          <a:effectLst/>
        </p:spPr>
        <p:txBody>
          <a:bodyPr lIns="182880" tIns="25146" rIns="182880" bIns="25146"/>
          <a:lstStyle/>
          <a:p>
            <a:pPr algn="l"/>
            <a:r>
              <a:rPr lang="tr-TR" sz="1600" b="1" dirty="0" smtClean="0">
                <a:solidFill>
                  <a:srgbClr val="000000"/>
                </a:solidFill>
              </a:rPr>
              <a:t>Değişim yönetimi konusunda bilgi sahibi olan elemanlar</a:t>
            </a:r>
            <a:endParaRPr lang="en-US" sz="1600" b="1" dirty="0"/>
          </a:p>
        </p:txBody>
      </p:sp>
      <p:sp>
        <p:nvSpPr>
          <p:cNvPr id="6" name="AutoShape 16"/>
          <p:cNvSpPr>
            <a:spLocks noChangeArrowheads="1"/>
          </p:cNvSpPr>
          <p:nvPr/>
        </p:nvSpPr>
        <p:spPr bwMode="auto">
          <a:xfrm>
            <a:off x="565150" y="2571750"/>
            <a:ext cx="3251200" cy="841375"/>
          </a:xfrm>
          <a:prstGeom prst="rightArrow">
            <a:avLst>
              <a:gd name="adj1" fmla="val 65389"/>
              <a:gd name="adj2" fmla="val 130308"/>
            </a:avLst>
          </a:prstGeom>
          <a:noFill/>
          <a:ln w="9525" algn="ctr">
            <a:solidFill>
              <a:srgbClr val="33CC33"/>
            </a:solidFill>
            <a:miter lim="800000"/>
            <a:headEnd/>
            <a:tailEnd/>
          </a:ln>
          <a:effectLst/>
        </p:spPr>
        <p:txBody>
          <a:bodyPr lIns="182880" rIns="182880" anchor="ctr"/>
          <a:lstStyle/>
          <a:p>
            <a:endParaRPr lang="tr-TR"/>
          </a:p>
        </p:txBody>
      </p:sp>
      <p:sp>
        <p:nvSpPr>
          <p:cNvPr id="7" name="Text Box 18"/>
          <p:cNvSpPr txBox="1">
            <a:spLocks noChangeArrowheads="1"/>
          </p:cNvSpPr>
          <p:nvPr/>
        </p:nvSpPr>
        <p:spPr bwMode="auto">
          <a:xfrm>
            <a:off x="488950" y="3643313"/>
            <a:ext cx="2933700" cy="590550"/>
          </a:xfrm>
          <a:prstGeom prst="rect">
            <a:avLst/>
          </a:prstGeom>
          <a:noFill/>
          <a:ln w="9525" algn="ctr">
            <a:noFill/>
            <a:miter lim="800000"/>
            <a:headEnd/>
            <a:tailEnd/>
          </a:ln>
          <a:effectLst/>
        </p:spPr>
        <p:txBody>
          <a:bodyPr lIns="182880" tIns="25146" rIns="182880" bIns="25146"/>
          <a:lstStyle/>
          <a:p>
            <a:pPr algn="l"/>
            <a:r>
              <a:rPr lang="tr-TR" sz="1600" b="1" dirty="0" smtClean="0">
                <a:solidFill>
                  <a:srgbClr val="000000"/>
                </a:solidFill>
              </a:rPr>
              <a:t>Tıbbı tavsiyeye rağmen </a:t>
            </a:r>
          </a:p>
          <a:p>
            <a:pPr algn="l">
              <a:buNone/>
            </a:pPr>
            <a:r>
              <a:rPr lang="tr-TR" sz="1600" b="1" dirty="0" smtClean="0">
                <a:solidFill>
                  <a:srgbClr val="000000"/>
                </a:solidFill>
              </a:rPr>
              <a:t>Taburcu sayılarındaki artış</a:t>
            </a:r>
            <a:endParaRPr lang="en-US" sz="1600" b="1" dirty="0"/>
          </a:p>
        </p:txBody>
      </p:sp>
      <p:sp>
        <p:nvSpPr>
          <p:cNvPr id="8" name="AutoShape 19"/>
          <p:cNvSpPr>
            <a:spLocks noChangeArrowheads="1"/>
          </p:cNvSpPr>
          <p:nvPr/>
        </p:nvSpPr>
        <p:spPr bwMode="auto">
          <a:xfrm>
            <a:off x="565150" y="3502025"/>
            <a:ext cx="3251200" cy="842963"/>
          </a:xfrm>
          <a:prstGeom prst="rightArrow">
            <a:avLst>
              <a:gd name="adj1" fmla="val 65389"/>
              <a:gd name="adj2" fmla="val 130062"/>
            </a:avLst>
          </a:prstGeom>
          <a:noFill/>
          <a:ln w="9525" algn="ctr">
            <a:solidFill>
              <a:srgbClr val="33CC33"/>
            </a:solidFill>
            <a:miter lim="800000"/>
            <a:headEnd/>
            <a:tailEnd/>
          </a:ln>
          <a:effectLst/>
        </p:spPr>
        <p:txBody>
          <a:bodyPr lIns="182880" rIns="182880" anchor="ctr"/>
          <a:lstStyle/>
          <a:p>
            <a:endParaRPr lang="tr-TR"/>
          </a:p>
        </p:txBody>
      </p:sp>
      <p:sp>
        <p:nvSpPr>
          <p:cNvPr id="9" name="Text Box 21"/>
          <p:cNvSpPr txBox="1">
            <a:spLocks noChangeArrowheads="1"/>
          </p:cNvSpPr>
          <p:nvPr/>
        </p:nvSpPr>
        <p:spPr bwMode="auto">
          <a:xfrm>
            <a:off x="488950" y="4573588"/>
            <a:ext cx="2949575" cy="590550"/>
          </a:xfrm>
          <a:prstGeom prst="rect">
            <a:avLst/>
          </a:prstGeom>
          <a:noFill/>
          <a:ln w="9525" algn="ctr">
            <a:noFill/>
            <a:miter lim="800000"/>
            <a:headEnd/>
            <a:tailEnd/>
          </a:ln>
          <a:effectLst/>
        </p:spPr>
        <p:txBody>
          <a:bodyPr lIns="182880" tIns="25146" rIns="182880" bIns="25146"/>
          <a:lstStyle/>
          <a:p>
            <a:pPr algn="l">
              <a:buNone/>
            </a:pPr>
            <a:r>
              <a:rPr lang="tr-TR" sz="1600" b="1" dirty="0" smtClean="0"/>
              <a:t>Hasta ve doktor tarafından yapılan şikayetlerde artış</a:t>
            </a:r>
            <a:endParaRPr lang="en-US" sz="1600" b="1" dirty="0"/>
          </a:p>
        </p:txBody>
      </p:sp>
      <p:sp>
        <p:nvSpPr>
          <p:cNvPr id="10" name="AutoShape 22"/>
          <p:cNvSpPr>
            <a:spLocks noChangeArrowheads="1"/>
          </p:cNvSpPr>
          <p:nvPr/>
        </p:nvSpPr>
        <p:spPr bwMode="auto">
          <a:xfrm>
            <a:off x="565150" y="4433888"/>
            <a:ext cx="3251200" cy="841375"/>
          </a:xfrm>
          <a:prstGeom prst="rightArrow">
            <a:avLst>
              <a:gd name="adj1" fmla="val 65389"/>
              <a:gd name="adj2" fmla="val 130308"/>
            </a:avLst>
          </a:prstGeom>
          <a:noFill/>
          <a:ln w="9525" algn="ctr">
            <a:solidFill>
              <a:srgbClr val="33CC33"/>
            </a:solidFill>
            <a:miter lim="800000"/>
            <a:headEnd/>
            <a:tailEnd/>
          </a:ln>
          <a:effectLst/>
        </p:spPr>
        <p:txBody>
          <a:bodyPr lIns="182880" rIns="182880" anchor="ctr"/>
          <a:lstStyle/>
          <a:p>
            <a:endParaRPr lang="tr-TR"/>
          </a:p>
        </p:txBody>
      </p:sp>
      <p:sp>
        <p:nvSpPr>
          <p:cNvPr id="11" name="Text Box 24"/>
          <p:cNvSpPr txBox="1">
            <a:spLocks noChangeArrowheads="1"/>
          </p:cNvSpPr>
          <p:nvPr/>
        </p:nvSpPr>
        <p:spPr bwMode="auto">
          <a:xfrm>
            <a:off x="488950" y="5505450"/>
            <a:ext cx="3146425" cy="590550"/>
          </a:xfrm>
          <a:prstGeom prst="rect">
            <a:avLst/>
          </a:prstGeom>
          <a:noFill/>
          <a:ln w="9525" algn="ctr">
            <a:noFill/>
            <a:miter lim="800000"/>
            <a:headEnd/>
            <a:tailEnd/>
          </a:ln>
          <a:effectLst/>
        </p:spPr>
        <p:txBody>
          <a:bodyPr lIns="182880" tIns="25146" rIns="182880" bIns="25146"/>
          <a:lstStyle/>
          <a:p>
            <a:pPr algn="l">
              <a:buNone/>
            </a:pPr>
            <a:r>
              <a:rPr lang="tr-TR" sz="1600" b="1" dirty="0" err="1" smtClean="0"/>
              <a:t>Biomedikal</a:t>
            </a:r>
            <a:r>
              <a:rPr lang="tr-TR" sz="1600" b="1" dirty="0" smtClean="0"/>
              <a:t> tedaviye ağırlık verilmesi</a:t>
            </a:r>
            <a:endParaRPr lang="en-US" sz="1600" b="1" dirty="0"/>
          </a:p>
        </p:txBody>
      </p:sp>
      <p:sp>
        <p:nvSpPr>
          <p:cNvPr id="12" name="AutoShape 25"/>
          <p:cNvSpPr>
            <a:spLocks noChangeArrowheads="1"/>
          </p:cNvSpPr>
          <p:nvPr/>
        </p:nvSpPr>
        <p:spPr bwMode="auto">
          <a:xfrm>
            <a:off x="565150" y="5365750"/>
            <a:ext cx="3251200" cy="841375"/>
          </a:xfrm>
          <a:prstGeom prst="rightArrow">
            <a:avLst>
              <a:gd name="adj1" fmla="val 65389"/>
              <a:gd name="adj2" fmla="val 130308"/>
            </a:avLst>
          </a:prstGeom>
          <a:noFill/>
          <a:ln w="9525" algn="ctr">
            <a:solidFill>
              <a:srgbClr val="33CC33"/>
            </a:solidFill>
            <a:miter lim="800000"/>
            <a:headEnd/>
            <a:tailEnd/>
          </a:ln>
          <a:effectLst/>
        </p:spPr>
        <p:txBody>
          <a:bodyPr lIns="182880" rIns="182880" anchor="ctr"/>
          <a:lstStyle/>
          <a:p>
            <a:endParaRPr lang="tr-TR"/>
          </a:p>
        </p:txBody>
      </p:sp>
      <p:sp>
        <p:nvSpPr>
          <p:cNvPr id="13" name="Text Box 27"/>
          <p:cNvSpPr txBox="1">
            <a:spLocks noChangeArrowheads="1"/>
          </p:cNvSpPr>
          <p:nvPr/>
        </p:nvSpPr>
        <p:spPr bwMode="auto">
          <a:xfrm>
            <a:off x="6588125" y="1790700"/>
            <a:ext cx="1949450" cy="569913"/>
          </a:xfrm>
          <a:prstGeom prst="rect">
            <a:avLst/>
          </a:prstGeom>
          <a:noFill/>
          <a:ln w="9525" algn="ctr">
            <a:noFill/>
            <a:miter lim="800000"/>
            <a:headEnd/>
            <a:tailEnd/>
          </a:ln>
          <a:effectLst/>
        </p:spPr>
        <p:txBody>
          <a:bodyPr lIns="182880" tIns="25146" rIns="182880" bIns="25146"/>
          <a:lstStyle/>
          <a:p>
            <a:pPr algn="r"/>
            <a:r>
              <a:rPr lang="tr-TR" sz="1600" b="1" dirty="0" smtClean="0">
                <a:solidFill>
                  <a:srgbClr val="000000"/>
                </a:solidFill>
              </a:rPr>
              <a:t>Gelenekler</a:t>
            </a:r>
            <a:endParaRPr lang="en-US" sz="1600" b="1" dirty="0"/>
          </a:p>
        </p:txBody>
      </p:sp>
      <p:sp>
        <p:nvSpPr>
          <p:cNvPr id="14" name="AutoShape 28"/>
          <p:cNvSpPr>
            <a:spLocks noChangeArrowheads="1"/>
          </p:cNvSpPr>
          <p:nvPr/>
        </p:nvSpPr>
        <p:spPr bwMode="auto">
          <a:xfrm>
            <a:off x="5286375" y="1668463"/>
            <a:ext cx="3252788" cy="814387"/>
          </a:xfrm>
          <a:prstGeom prst="leftArrow">
            <a:avLst>
              <a:gd name="adj1" fmla="val 63778"/>
              <a:gd name="adj2" fmla="val 140461"/>
            </a:avLst>
          </a:prstGeom>
          <a:noFill/>
          <a:ln w="9525" algn="ctr">
            <a:solidFill>
              <a:srgbClr val="FF3300"/>
            </a:solidFill>
            <a:miter lim="800000"/>
            <a:headEnd/>
            <a:tailEnd/>
          </a:ln>
          <a:effectLst/>
        </p:spPr>
        <p:txBody>
          <a:bodyPr lIns="182880" rIns="182880" anchor="ctr"/>
          <a:lstStyle/>
          <a:p>
            <a:endParaRPr lang="tr-TR"/>
          </a:p>
        </p:txBody>
      </p:sp>
      <p:sp>
        <p:nvSpPr>
          <p:cNvPr id="15" name="Text Box 30"/>
          <p:cNvSpPr txBox="1">
            <a:spLocks noChangeArrowheads="1"/>
          </p:cNvSpPr>
          <p:nvPr/>
        </p:nvSpPr>
        <p:spPr bwMode="auto">
          <a:xfrm>
            <a:off x="5888038" y="2749550"/>
            <a:ext cx="2597150" cy="569913"/>
          </a:xfrm>
          <a:prstGeom prst="rect">
            <a:avLst/>
          </a:prstGeom>
          <a:noFill/>
          <a:ln w="9525" algn="ctr">
            <a:noFill/>
            <a:miter lim="800000"/>
            <a:headEnd/>
            <a:tailEnd/>
          </a:ln>
          <a:effectLst/>
        </p:spPr>
        <p:txBody>
          <a:bodyPr lIns="182880" tIns="25146" rIns="182880" bIns="25146"/>
          <a:lstStyle/>
          <a:p>
            <a:pPr algn="r"/>
            <a:r>
              <a:rPr lang="tr-TR" sz="1600" b="1" dirty="0" smtClean="0">
                <a:solidFill>
                  <a:srgbClr val="000000"/>
                </a:solidFill>
              </a:rPr>
              <a:t>Daha fazla iş çıkaracağı endişesi</a:t>
            </a:r>
            <a:endParaRPr lang="en-US" sz="1600" b="1" dirty="0"/>
          </a:p>
        </p:txBody>
      </p:sp>
      <p:sp>
        <p:nvSpPr>
          <p:cNvPr id="16" name="AutoShape 31"/>
          <p:cNvSpPr>
            <a:spLocks noChangeArrowheads="1"/>
          </p:cNvSpPr>
          <p:nvPr/>
        </p:nvSpPr>
        <p:spPr bwMode="auto">
          <a:xfrm>
            <a:off x="5267325" y="2600325"/>
            <a:ext cx="3251200" cy="812800"/>
          </a:xfrm>
          <a:prstGeom prst="leftArrow">
            <a:avLst>
              <a:gd name="adj1" fmla="val 63778"/>
              <a:gd name="adj2" fmla="val 140667"/>
            </a:avLst>
          </a:prstGeom>
          <a:noFill/>
          <a:ln w="9525" algn="ctr">
            <a:solidFill>
              <a:srgbClr val="FF3300"/>
            </a:solidFill>
            <a:miter lim="800000"/>
            <a:headEnd/>
            <a:tailEnd/>
          </a:ln>
          <a:effectLst/>
        </p:spPr>
        <p:txBody>
          <a:bodyPr lIns="182880" rIns="182880" anchor="ctr"/>
          <a:lstStyle/>
          <a:p>
            <a:endParaRPr lang="tr-TR"/>
          </a:p>
        </p:txBody>
      </p:sp>
      <p:sp>
        <p:nvSpPr>
          <p:cNvPr id="17" name="Text Box 33"/>
          <p:cNvSpPr txBox="1">
            <a:spLocks noChangeArrowheads="1"/>
          </p:cNvSpPr>
          <p:nvPr/>
        </p:nvSpPr>
        <p:spPr bwMode="auto">
          <a:xfrm>
            <a:off x="6523038" y="3667125"/>
            <a:ext cx="2090737" cy="569913"/>
          </a:xfrm>
          <a:prstGeom prst="rect">
            <a:avLst/>
          </a:prstGeom>
          <a:noFill/>
          <a:ln w="9525" algn="ctr">
            <a:noFill/>
            <a:miter lim="800000"/>
            <a:headEnd/>
            <a:tailEnd/>
          </a:ln>
          <a:effectLst/>
        </p:spPr>
        <p:txBody>
          <a:bodyPr lIns="182880" tIns="25146" rIns="182880" bIns="25146"/>
          <a:lstStyle/>
          <a:p>
            <a:pPr algn="r"/>
            <a:r>
              <a:rPr lang="tr-TR" sz="1600" b="1" dirty="0" smtClean="0">
                <a:solidFill>
                  <a:srgbClr val="000000"/>
                </a:solidFill>
              </a:rPr>
              <a:t>Daha fazla  sorumluluk korkusu</a:t>
            </a:r>
            <a:endParaRPr lang="en-US" sz="1600" b="1" dirty="0"/>
          </a:p>
        </p:txBody>
      </p:sp>
      <p:sp>
        <p:nvSpPr>
          <p:cNvPr id="18" name="AutoShape 34"/>
          <p:cNvSpPr>
            <a:spLocks noChangeArrowheads="1"/>
          </p:cNvSpPr>
          <p:nvPr/>
        </p:nvSpPr>
        <p:spPr bwMode="auto">
          <a:xfrm>
            <a:off x="5283200" y="3530600"/>
            <a:ext cx="3252788" cy="814388"/>
          </a:xfrm>
          <a:prstGeom prst="leftArrow">
            <a:avLst>
              <a:gd name="adj1" fmla="val 63778"/>
              <a:gd name="adj2" fmla="val 140461"/>
            </a:avLst>
          </a:prstGeom>
          <a:noFill/>
          <a:ln w="9525" algn="ctr">
            <a:solidFill>
              <a:srgbClr val="FF3300"/>
            </a:solidFill>
            <a:miter lim="800000"/>
            <a:headEnd/>
            <a:tailEnd/>
          </a:ln>
          <a:effectLst/>
        </p:spPr>
        <p:txBody>
          <a:bodyPr lIns="182880" rIns="182880" anchor="ctr"/>
          <a:lstStyle/>
          <a:p>
            <a:endParaRPr lang="tr-TR"/>
          </a:p>
        </p:txBody>
      </p:sp>
      <p:sp>
        <p:nvSpPr>
          <p:cNvPr id="19" name="Text Box 36"/>
          <p:cNvSpPr txBox="1">
            <a:spLocks noChangeArrowheads="1"/>
          </p:cNvSpPr>
          <p:nvPr/>
        </p:nvSpPr>
        <p:spPr bwMode="auto">
          <a:xfrm>
            <a:off x="5972175" y="4597400"/>
            <a:ext cx="2711450" cy="569913"/>
          </a:xfrm>
          <a:prstGeom prst="rect">
            <a:avLst/>
          </a:prstGeom>
          <a:noFill/>
          <a:ln w="9525" algn="ctr">
            <a:noFill/>
            <a:miter lim="800000"/>
            <a:headEnd/>
            <a:tailEnd/>
          </a:ln>
          <a:effectLst/>
        </p:spPr>
        <p:txBody>
          <a:bodyPr lIns="182880" tIns="25146" rIns="182880" bIns="25146"/>
          <a:lstStyle/>
          <a:p>
            <a:pPr algn="r"/>
            <a:r>
              <a:rPr lang="tr-TR" sz="1600" b="1" dirty="0" smtClean="0">
                <a:solidFill>
                  <a:srgbClr val="000000"/>
                </a:solidFill>
              </a:rPr>
              <a:t>Geç gelme problemi</a:t>
            </a:r>
            <a:endParaRPr lang="en-US" sz="1600" b="1" dirty="0"/>
          </a:p>
        </p:txBody>
      </p:sp>
      <p:sp>
        <p:nvSpPr>
          <p:cNvPr id="20" name="AutoShape 37"/>
          <p:cNvSpPr>
            <a:spLocks noChangeArrowheads="1"/>
          </p:cNvSpPr>
          <p:nvPr/>
        </p:nvSpPr>
        <p:spPr bwMode="auto">
          <a:xfrm>
            <a:off x="5353050" y="4462463"/>
            <a:ext cx="3252788" cy="812800"/>
          </a:xfrm>
          <a:prstGeom prst="leftArrow">
            <a:avLst>
              <a:gd name="adj1" fmla="val 63778"/>
              <a:gd name="adj2" fmla="val 140735"/>
            </a:avLst>
          </a:prstGeom>
          <a:noFill/>
          <a:ln w="9525" algn="ctr">
            <a:solidFill>
              <a:srgbClr val="FF3300"/>
            </a:solidFill>
            <a:miter lim="800000"/>
            <a:headEnd/>
            <a:tailEnd/>
          </a:ln>
          <a:effectLst/>
        </p:spPr>
        <p:txBody>
          <a:bodyPr lIns="182880" rIns="182880" anchor="ctr"/>
          <a:lstStyle/>
          <a:p>
            <a:endParaRPr lang="tr-TR"/>
          </a:p>
        </p:txBody>
      </p:sp>
      <p:sp>
        <p:nvSpPr>
          <p:cNvPr id="21" name="Text Box 39"/>
          <p:cNvSpPr txBox="1">
            <a:spLocks noChangeArrowheads="1"/>
          </p:cNvSpPr>
          <p:nvPr/>
        </p:nvSpPr>
        <p:spPr bwMode="auto">
          <a:xfrm>
            <a:off x="5670550" y="5529263"/>
            <a:ext cx="2938463" cy="569912"/>
          </a:xfrm>
          <a:prstGeom prst="rect">
            <a:avLst/>
          </a:prstGeom>
          <a:noFill/>
          <a:ln w="9525" algn="ctr">
            <a:noFill/>
            <a:miter lim="800000"/>
            <a:headEnd/>
            <a:tailEnd/>
          </a:ln>
          <a:effectLst/>
        </p:spPr>
        <p:txBody>
          <a:bodyPr lIns="182880" tIns="25146" rIns="182880" bIns="25146"/>
          <a:lstStyle/>
          <a:p>
            <a:pPr algn="r"/>
            <a:r>
              <a:rPr lang="tr-TR" sz="1600" b="1" dirty="0" smtClean="0">
                <a:solidFill>
                  <a:srgbClr val="000000"/>
                </a:solidFill>
              </a:rPr>
              <a:t>Bazı özel bilgilerin de paylaşılır olması</a:t>
            </a:r>
            <a:endParaRPr lang="en-US" sz="1600" b="1" dirty="0"/>
          </a:p>
        </p:txBody>
      </p:sp>
      <p:sp>
        <p:nvSpPr>
          <p:cNvPr id="22" name="AutoShape 40"/>
          <p:cNvSpPr>
            <a:spLocks noChangeArrowheads="1"/>
          </p:cNvSpPr>
          <p:nvPr/>
        </p:nvSpPr>
        <p:spPr bwMode="auto">
          <a:xfrm>
            <a:off x="5356225" y="5394325"/>
            <a:ext cx="3252788" cy="812800"/>
          </a:xfrm>
          <a:prstGeom prst="leftArrow">
            <a:avLst>
              <a:gd name="adj1" fmla="val 63778"/>
              <a:gd name="adj2" fmla="val 140735"/>
            </a:avLst>
          </a:prstGeom>
          <a:noFill/>
          <a:ln w="9525" algn="ctr">
            <a:solidFill>
              <a:srgbClr val="FF3300"/>
            </a:solidFill>
            <a:miter lim="800000"/>
            <a:headEnd/>
            <a:tailEnd/>
          </a:ln>
          <a:effectLst/>
        </p:spPr>
        <p:txBody>
          <a:bodyPr lIns="182880" rIns="182880" anchor="ctr"/>
          <a:lstStyle/>
          <a:p>
            <a:endParaRPr lang="tr-TR"/>
          </a:p>
        </p:txBody>
      </p:sp>
      <p:sp>
        <p:nvSpPr>
          <p:cNvPr id="23" name="Text Box 46"/>
          <p:cNvSpPr txBox="1">
            <a:spLocks noChangeArrowheads="1"/>
          </p:cNvSpPr>
          <p:nvPr/>
        </p:nvSpPr>
        <p:spPr bwMode="auto">
          <a:xfrm>
            <a:off x="1123950" y="6146800"/>
            <a:ext cx="1044575" cy="287338"/>
          </a:xfrm>
          <a:prstGeom prst="rect">
            <a:avLst/>
          </a:prstGeom>
          <a:noFill/>
          <a:ln w="9525" algn="ctr">
            <a:noFill/>
            <a:miter lim="800000"/>
            <a:headEnd/>
            <a:tailEnd/>
          </a:ln>
          <a:effectLst/>
        </p:spPr>
        <p:txBody>
          <a:bodyPr lIns="50292" tIns="25146" rIns="50292" bIns="25146"/>
          <a:lstStyle/>
          <a:p>
            <a:r>
              <a:rPr lang="en-US" sz="1800" b="1">
                <a:solidFill>
                  <a:srgbClr val="000000"/>
                </a:solidFill>
              </a:rPr>
              <a:t>Total: 19 </a:t>
            </a:r>
            <a:endParaRPr lang="en-US" sz="1800" b="1"/>
          </a:p>
        </p:txBody>
      </p:sp>
      <p:sp>
        <p:nvSpPr>
          <p:cNvPr id="24" name="Text Box 52"/>
          <p:cNvSpPr txBox="1">
            <a:spLocks noChangeArrowheads="1"/>
          </p:cNvSpPr>
          <p:nvPr/>
        </p:nvSpPr>
        <p:spPr bwMode="auto">
          <a:xfrm>
            <a:off x="6659563" y="6151563"/>
            <a:ext cx="1223962" cy="282575"/>
          </a:xfrm>
          <a:prstGeom prst="rect">
            <a:avLst/>
          </a:prstGeom>
          <a:noFill/>
          <a:ln w="9525" algn="ctr">
            <a:noFill/>
            <a:miter lim="800000"/>
            <a:headEnd/>
            <a:tailEnd/>
          </a:ln>
          <a:effectLst/>
        </p:spPr>
        <p:txBody>
          <a:bodyPr lIns="50292" tIns="25146" rIns="50292" bIns="25146"/>
          <a:lstStyle/>
          <a:p>
            <a:r>
              <a:rPr lang="en-US" sz="1800" b="1">
                <a:solidFill>
                  <a:srgbClr val="000000"/>
                </a:solidFill>
              </a:rPr>
              <a:t>Total: 21</a:t>
            </a:r>
            <a:endParaRPr lang="en-US" sz="1800" b="1"/>
          </a:p>
        </p:txBody>
      </p:sp>
      <p:sp>
        <p:nvSpPr>
          <p:cNvPr id="25" name="Text Box 90"/>
          <p:cNvSpPr txBox="1">
            <a:spLocks noChangeArrowheads="1"/>
          </p:cNvSpPr>
          <p:nvPr/>
        </p:nvSpPr>
        <p:spPr bwMode="auto">
          <a:xfrm>
            <a:off x="193675" y="1917700"/>
            <a:ext cx="280988" cy="285750"/>
          </a:xfrm>
          <a:prstGeom prst="rect">
            <a:avLst/>
          </a:prstGeom>
          <a:noFill/>
          <a:ln w="9525" algn="ctr">
            <a:noFill/>
            <a:miter lim="800000"/>
            <a:headEnd/>
            <a:tailEnd/>
          </a:ln>
          <a:effectLst/>
        </p:spPr>
        <p:txBody>
          <a:bodyPr lIns="50292" tIns="25146" rIns="50292" bIns="25146"/>
          <a:lstStyle/>
          <a:p>
            <a:r>
              <a:rPr lang="en-US" sz="1800" b="1">
                <a:solidFill>
                  <a:srgbClr val="000000"/>
                </a:solidFill>
              </a:rPr>
              <a:t>4</a:t>
            </a:r>
            <a:endParaRPr lang="en-US" sz="1800" b="1"/>
          </a:p>
        </p:txBody>
      </p:sp>
      <p:sp>
        <p:nvSpPr>
          <p:cNvPr id="26" name="Text Box 91"/>
          <p:cNvSpPr txBox="1">
            <a:spLocks noChangeArrowheads="1"/>
          </p:cNvSpPr>
          <p:nvPr/>
        </p:nvSpPr>
        <p:spPr bwMode="auto">
          <a:xfrm>
            <a:off x="217488" y="4760913"/>
            <a:ext cx="350837" cy="287337"/>
          </a:xfrm>
          <a:prstGeom prst="rect">
            <a:avLst/>
          </a:prstGeom>
          <a:noFill/>
          <a:ln w="9525" algn="ctr">
            <a:noFill/>
            <a:miter lim="800000"/>
            <a:headEnd/>
            <a:tailEnd/>
          </a:ln>
          <a:effectLst/>
        </p:spPr>
        <p:txBody>
          <a:bodyPr lIns="50292" tIns="25146" rIns="50292" bIns="25146"/>
          <a:lstStyle/>
          <a:p>
            <a:r>
              <a:rPr lang="en-US" sz="1800" b="1">
                <a:solidFill>
                  <a:srgbClr val="000000"/>
                </a:solidFill>
              </a:rPr>
              <a:t>5</a:t>
            </a:r>
            <a:endParaRPr lang="en-US" sz="1800" b="1"/>
          </a:p>
        </p:txBody>
      </p:sp>
      <p:sp>
        <p:nvSpPr>
          <p:cNvPr id="27" name="Text Box 92"/>
          <p:cNvSpPr txBox="1">
            <a:spLocks noChangeArrowheads="1"/>
          </p:cNvSpPr>
          <p:nvPr/>
        </p:nvSpPr>
        <p:spPr bwMode="auto">
          <a:xfrm>
            <a:off x="201613" y="5670550"/>
            <a:ext cx="350837" cy="287338"/>
          </a:xfrm>
          <a:prstGeom prst="rect">
            <a:avLst/>
          </a:prstGeom>
          <a:noFill/>
          <a:ln w="9525" algn="ctr">
            <a:noFill/>
            <a:miter lim="800000"/>
            <a:headEnd/>
            <a:tailEnd/>
          </a:ln>
          <a:effectLst/>
        </p:spPr>
        <p:txBody>
          <a:bodyPr lIns="50292" tIns="25146" rIns="50292" bIns="25146"/>
          <a:lstStyle/>
          <a:p>
            <a:r>
              <a:rPr lang="en-US" sz="1800" b="1">
                <a:solidFill>
                  <a:srgbClr val="000000"/>
                </a:solidFill>
              </a:rPr>
              <a:t>3</a:t>
            </a:r>
            <a:endParaRPr lang="en-US" sz="1800" b="1"/>
          </a:p>
        </p:txBody>
      </p:sp>
      <p:sp>
        <p:nvSpPr>
          <p:cNvPr id="28" name="Text Box 93"/>
          <p:cNvSpPr txBox="1">
            <a:spLocks noChangeArrowheads="1"/>
          </p:cNvSpPr>
          <p:nvPr/>
        </p:nvSpPr>
        <p:spPr bwMode="auto">
          <a:xfrm>
            <a:off x="274638" y="3765550"/>
            <a:ext cx="350837" cy="285750"/>
          </a:xfrm>
          <a:prstGeom prst="rect">
            <a:avLst/>
          </a:prstGeom>
          <a:noFill/>
          <a:ln w="9525" algn="ctr">
            <a:noFill/>
            <a:miter lim="800000"/>
            <a:headEnd/>
            <a:tailEnd/>
          </a:ln>
          <a:effectLst/>
        </p:spPr>
        <p:txBody>
          <a:bodyPr lIns="50292" tIns="25146" rIns="50292" bIns="25146"/>
          <a:lstStyle/>
          <a:p>
            <a:r>
              <a:rPr lang="en-US" sz="1800" b="1">
                <a:solidFill>
                  <a:srgbClr val="000000"/>
                </a:solidFill>
              </a:rPr>
              <a:t>3</a:t>
            </a:r>
            <a:endParaRPr lang="en-US" sz="1800" b="1"/>
          </a:p>
        </p:txBody>
      </p:sp>
      <p:sp>
        <p:nvSpPr>
          <p:cNvPr id="29" name="Text Box 94"/>
          <p:cNvSpPr txBox="1">
            <a:spLocks noChangeArrowheads="1"/>
          </p:cNvSpPr>
          <p:nvPr/>
        </p:nvSpPr>
        <p:spPr bwMode="auto">
          <a:xfrm>
            <a:off x="209550" y="2813050"/>
            <a:ext cx="420688" cy="285750"/>
          </a:xfrm>
          <a:prstGeom prst="rect">
            <a:avLst/>
          </a:prstGeom>
          <a:noFill/>
          <a:ln w="9525" algn="ctr">
            <a:noFill/>
            <a:miter lim="800000"/>
            <a:headEnd/>
            <a:tailEnd/>
          </a:ln>
          <a:effectLst/>
        </p:spPr>
        <p:txBody>
          <a:bodyPr lIns="50292" tIns="25146" rIns="50292" bIns="25146"/>
          <a:lstStyle/>
          <a:p>
            <a:r>
              <a:rPr lang="en-US" sz="1800" b="1">
                <a:solidFill>
                  <a:srgbClr val="000000"/>
                </a:solidFill>
              </a:rPr>
              <a:t>4</a:t>
            </a:r>
            <a:endParaRPr lang="en-US" sz="1800" b="1"/>
          </a:p>
        </p:txBody>
      </p:sp>
      <p:sp>
        <p:nvSpPr>
          <p:cNvPr id="30" name="Text Box 95"/>
          <p:cNvSpPr txBox="1">
            <a:spLocks noChangeArrowheads="1"/>
          </p:cNvSpPr>
          <p:nvPr/>
        </p:nvSpPr>
        <p:spPr bwMode="auto">
          <a:xfrm>
            <a:off x="1123950" y="6146800"/>
            <a:ext cx="1044575" cy="287338"/>
          </a:xfrm>
          <a:prstGeom prst="rect">
            <a:avLst/>
          </a:prstGeom>
          <a:noFill/>
          <a:ln w="9525" algn="ctr">
            <a:noFill/>
            <a:miter lim="800000"/>
            <a:headEnd/>
            <a:tailEnd/>
          </a:ln>
          <a:effectLst/>
        </p:spPr>
        <p:txBody>
          <a:bodyPr lIns="50292" tIns="25146" rIns="50292" bIns="25146"/>
          <a:lstStyle/>
          <a:p>
            <a:r>
              <a:rPr lang="en-US" sz="1800" b="1">
                <a:solidFill>
                  <a:srgbClr val="000000"/>
                </a:solidFill>
              </a:rPr>
              <a:t>Total: 19 </a:t>
            </a:r>
            <a:endParaRPr lang="en-US" sz="1800" b="1"/>
          </a:p>
        </p:txBody>
      </p:sp>
      <p:sp>
        <p:nvSpPr>
          <p:cNvPr id="31" name="Text Box 101"/>
          <p:cNvSpPr txBox="1">
            <a:spLocks noChangeArrowheads="1"/>
          </p:cNvSpPr>
          <p:nvPr/>
        </p:nvSpPr>
        <p:spPr bwMode="auto">
          <a:xfrm>
            <a:off x="6659563" y="6151563"/>
            <a:ext cx="1223962" cy="282575"/>
          </a:xfrm>
          <a:prstGeom prst="rect">
            <a:avLst/>
          </a:prstGeom>
          <a:noFill/>
          <a:ln w="9525" algn="ctr">
            <a:noFill/>
            <a:miter lim="800000"/>
            <a:headEnd/>
            <a:tailEnd/>
          </a:ln>
          <a:effectLst/>
        </p:spPr>
        <p:txBody>
          <a:bodyPr lIns="50292" tIns="25146" rIns="50292" bIns="25146"/>
          <a:lstStyle/>
          <a:p>
            <a:r>
              <a:rPr lang="en-US" sz="1800" b="1">
                <a:solidFill>
                  <a:srgbClr val="000000"/>
                </a:solidFill>
              </a:rPr>
              <a:t>Total: 21</a:t>
            </a:r>
            <a:endParaRPr lang="en-US" sz="1800" b="1"/>
          </a:p>
        </p:txBody>
      </p:sp>
      <p:sp>
        <p:nvSpPr>
          <p:cNvPr id="32" name="Text Box 56"/>
          <p:cNvSpPr txBox="1">
            <a:spLocks noChangeArrowheads="1"/>
          </p:cNvSpPr>
          <p:nvPr/>
        </p:nvSpPr>
        <p:spPr bwMode="auto">
          <a:xfrm>
            <a:off x="357158" y="928670"/>
            <a:ext cx="2552700" cy="360363"/>
          </a:xfrm>
          <a:prstGeom prst="rect">
            <a:avLst/>
          </a:prstGeom>
          <a:noFill/>
          <a:ln w="9525" algn="ctr">
            <a:noFill/>
            <a:miter lim="800000"/>
            <a:headEnd/>
            <a:tailEnd/>
          </a:ln>
          <a:effectLst/>
        </p:spPr>
        <p:txBody>
          <a:bodyPr lIns="50292" tIns="25146" rIns="50292" bIns="25146"/>
          <a:lstStyle/>
          <a:p>
            <a:r>
              <a:rPr lang="tr-TR" b="1" dirty="0" smtClean="0">
                <a:solidFill>
                  <a:srgbClr val="33CC33"/>
                </a:solidFill>
                <a:effectLst>
                  <a:outerShdw blurRad="38100" dist="38100" dir="2700000" algn="tl">
                    <a:srgbClr val="C0C0C0"/>
                  </a:outerShdw>
                </a:effectLst>
              </a:rPr>
              <a:t>İtici güçler</a:t>
            </a:r>
            <a:endParaRPr lang="en-US" b="1" dirty="0">
              <a:solidFill>
                <a:srgbClr val="33CC33"/>
              </a:solidFill>
              <a:effectLst>
                <a:outerShdw blurRad="38100" dist="38100" dir="2700000" algn="tl">
                  <a:srgbClr val="C0C0C0"/>
                </a:outerShdw>
              </a:effectLst>
            </a:endParaRPr>
          </a:p>
        </p:txBody>
      </p:sp>
      <p:sp>
        <p:nvSpPr>
          <p:cNvPr id="33" name="Text Box 57"/>
          <p:cNvSpPr txBox="1">
            <a:spLocks noChangeArrowheads="1"/>
          </p:cNvSpPr>
          <p:nvPr/>
        </p:nvSpPr>
        <p:spPr bwMode="auto">
          <a:xfrm>
            <a:off x="5551488" y="1266825"/>
            <a:ext cx="3592512" cy="404813"/>
          </a:xfrm>
          <a:prstGeom prst="rect">
            <a:avLst/>
          </a:prstGeom>
          <a:noFill/>
          <a:ln w="9525" algn="ctr">
            <a:noFill/>
            <a:miter lim="800000"/>
            <a:headEnd/>
            <a:tailEnd/>
          </a:ln>
          <a:effectLst/>
        </p:spPr>
        <p:txBody>
          <a:bodyPr lIns="50292" tIns="25146" rIns="50292" bIns="25146"/>
          <a:lstStyle/>
          <a:p>
            <a:r>
              <a:rPr lang="tr-TR" b="1" dirty="0" smtClean="0">
                <a:solidFill>
                  <a:srgbClr val="FF3300"/>
                </a:solidFill>
                <a:effectLst>
                  <a:outerShdw blurRad="38100" dist="38100" dir="2700000" algn="tl">
                    <a:srgbClr val="C0C0C0"/>
                  </a:outerShdw>
                </a:effectLst>
              </a:rPr>
              <a:t>Engelleyici güçler</a:t>
            </a:r>
            <a:endParaRPr lang="en-US" b="1" dirty="0">
              <a:solidFill>
                <a:srgbClr val="FF3300"/>
              </a:solidFill>
              <a:effectLst>
                <a:outerShdw blurRad="38100" dist="38100" dir="2700000" algn="tl">
                  <a:srgbClr val="C0C0C0"/>
                </a:outerShdw>
              </a:effectLst>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4 Slayt Numarası Yer Tutucusu"/>
          <p:cNvSpPr>
            <a:spLocks noGrp="1"/>
          </p:cNvSpPr>
          <p:nvPr>
            <p:ph type="sldNum" sz="quarter" idx="11"/>
          </p:nvPr>
        </p:nvSpPr>
        <p:spPr/>
        <p:txBody>
          <a:bodyPr/>
          <a:lstStyle/>
          <a:p>
            <a:r>
              <a:rPr lang="en-US"/>
              <a:t>6-</a:t>
            </a:r>
            <a:fld id="{973582AE-7CEA-4A08-A307-459C1F3379D0}" type="slidenum">
              <a:rPr lang="en-US"/>
              <a:pPr/>
              <a:t>83</a:t>
            </a:fld>
            <a:endParaRPr lang="en-US"/>
          </a:p>
        </p:txBody>
      </p:sp>
      <p:sp>
        <p:nvSpPr>
          <p:cNvPr id="658434" name="Rectangle 2"/>
          <p:cNvSpPr>
            <a:spLocks noGrp="1" noChangeArrowheads="1"/>
          </p:cNvSpPr>
          <p:nvPr>
            <p:ph type="title"/>
          </p:nvPr>
        </p:nvSpPr>
        <p:spPr>
          <a:ln/>
        </p:spPr>
        <p:txBody>
          <a:bodyPr/>
          <a:lstStyle/>
          <a:p>
            <a:r>
              <a:rPr lang="tr-TR" dirty="0" smtClean="0"/>
              <a:t>Faaliyet ve rol haritası</a:t>
            </a:r>
            <a:endParaRPr lang="en-US" dirty="0"/>
          </a:p>
        </p:txBody>
      </p:sp>
      <p:graphicFrame>
        <p:nvGraphicFramePr>
          <p:cNvPr id="658753" name="Group 321"/>
          <p:cNvGraphicFramePr>
            <a:graphicFrameLocks noGrp="1"/>
          </p:cNvGraphicFramePr>
          <p:nvPr>
            <p:ph idx="1"/>
          </p:nvPr>
        </p:nvGraphicFramePr>
        <p:xfrm>
          <a:off x="304800" y="1419225"/>
          <a:ext cx="8553479" cy="4249740"/>
        </p:xfrm>
        <a:graphic>
          <a:graphicData uri="http://schemas.openxmlformats.org/drawingml/2006/table">
            <a:tbl>
              <a:tblPr/>
              <a:tblGrid>
                <a:gridCol w="4052886"/>
                <a:gridCol w="1357322"/>
                <a:gridCol w="1846899"/>
                <a:gridCol w="1296372"/>
              </a:tblGrid>
              <a:tr h="541338">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tr-TR" sz="24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Arial" pitchFamily="34" charset="0"/>
                          <a:cs typeface="Times New Roman" pitchFamily="18" charset="0"/>
                        </a:rPr>
                        <a:t>rol</a:t>
                      </a:r>
                      <a:endParaRPr kumimoji="0" lang="en-US" sz="24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folHlink">
                        <a:alpha val="50000"/>
                      </a:schemeClr>
                    </a:solidFill>
                  </a:tcPr>
                </a:tc>
                <a:tc hMerge="1">
                  <a:txBody>
                    <a:bodyPr/>
                    <a:lstStyle/>
                    <a:p>
                      <a:endParaRPr lang="tr-TR"/>
                    </a:p>
                  </a:txBody>
                  <a:tcPr/>
                </a:tc>
                <a:tc hMerge="1">
                  <a:txBody>
                    <a:bodyPr/>
                    <a:lstStyle/>
                    <a:p>
                      <a:endParaRPr lang="tr-TR"/>
                    </a:p>
                  </a:txBody>
                  <a:tcPr/>
                </a:tc>
              </a:tr>
              <a:tr h="28733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Arial" pitchFamily="34" charset="0"/>
                          <a:cs typeface="Times New Roman" pitchFamily="18" charset="0"/>
                        </a:rPr>
                        <a:t>faaliyet</a:t>
                      </a:r>
                      <a:endParaRPr kumimoji="0" lang="en-US" sz="24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Arial" pitchFamily="34" charset="0"/>
                          <a:cs typeface="Times New Roman" pitchFamily="18" charset="0"/>
                        </a:rPr>
                        <a:t>Memur</a:t>
                      </a:r>
                      <a:endParaRPr kumimoji="0" lang="en-US" sz="24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folHlink">
                        <a:alpha val="50000"/>
                      </a:schemeClr>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Arial" pitchFamily="34" charset="0"/>
                          <a:cs typeface="Times New Roman" pitchFamily="18" charset="0"/>
                        </a:rPr>
                        <a:t>Hemşire</a:t>
                      </a:r>
                      <a:endParaRPr kumimoji="0" lang="en-US" sz="24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folHlink">
                        <a:alpha val="50000"/>
                      </a:schemeClr>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cs typeface="Times New Roman" pitchFamily="18" charset="0"/>
                        </a:rPr>
                        <a:t>Do</a:t>
                      </a:r>
                      <a:r>
                        <a:rPr kumimoji="0" lang="tr-TR" sz="2400" b="0" i="0" u="none" strike="noStrike" cap="none" normalizeH="0" baseline="0" dirty="0" smtClean="0">
                          <a:ln>
                            <a:noFill/>
                          </a:ln>
                          <a:solidFill>
                            <a:schemeClr val="tx1"/>
                          </a:solidFill>
                          <a:effectLst/>
                          <a:latin typeface="Arial" pitchFamily="34" charset="0"/>
                          <a:cs typeface="Times New Roman" pitchFamily="18" charset="0"/>
                        </a:rPr>
                        <a:t>k</a:t>
                      </a:r>
                      <a:r>
                        <a:rPr kumimoji="0" lang="en-US" sz="2400" b="0" i="0" u="none" strike="noStrike" cap="none" normalizeH="0" baseline="0" dirty="0" smtClean="0">
                          <a:ln>
                            <a:noFill/>
                          </a:ln>
                          <a:solidFill>
                            <a:schemeClr val="tx1"/>
                          </a:solidFill>
                          <a:effectLst/>
                          <a:latin typeface="Arial" pitchFamily="34" charset="0"/>
                          <a:cs typeface="Times New Roman" pitchFamily="18" charset="0"/>
                        </a:rPr>
                        <a:t>tor</a:t>
                      </a:r>
                      <a:endParaRPr kumimoji="0" lang="en-US" sz="24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folHlink">
                        <a:alpha val="50000"/>
                      </a:schemeClr>
                    </a:solidFill>
                  </a:tcPr>
                </a:tc>
              </a:tr>
              <a:tr h="5429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Arial" pitchFamily="34" charset="0"/>
                          <a:cs typeface="Times New Roman" pitchFamily="18" charset="0"/>
                        </a:rPr>
                        <a:t>Sigorta bilgisini al</a:t>
                      </a:r>
                      <a:endParaRPr kumimoji="0" lang="en-US" sz="24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Times New Roman" pitchFamily="18" charset="0"/>
                        </a:rPr>
                        <a:t>x</a:t>
                      </a:r>
                      <a:endParaRPr kumimoji="0" lang="en-US"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tr-TR"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tr-TR"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133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Arial" pitchFamily="34" charset="0"/>
                          <a:cs typeface="Times New Roman" pitchFamily="18" charset="0"/>
                        </a:rPr>
                        <a:t>Nabzı yokla</a:t>
                      </a:r>
                      <a:endParaRPr kumimoji="0" lang="en-US" sz="24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tr-TR"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Times New Roman" pitchFamily="18" charset="0"/>
                        </a:rPr>
                        <a:t>x</a:t>
                      </a:r>
                      <a:endParaRPr kumimoji="0" lang="en-US"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Times New Roman" pitchFamily="18" charset="0"/>
                        </a:rPr>
                        <a:t>x</a:t>
                      </a:r>
                      <a:endParaRPr kumimoji="0" lang="en-US"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133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Arial" pitchFamily="34" charset="0"/>
                          <a:cs typeface="Times New Roman" pitchFamily="18" charset="0"/>
                        </a:rPr>
                        <a:t>Hastanın geçmişine göz at</a:t>
                      </a:r>
                      <a:endParaRPr kumimoji="0" lang="en-US" sz="24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tr-TR"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Times New Roman" pitchFamily="18" charset="0"/>
                        </a:rPr>
                        <a:t>x</a:t>
                      </a:r>
                      <a:endParaRPr kumimoji="0" lang="en-US"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Times New Roman" pitchFamily="18" charset="0"/>
                        </a:rPr>
                        <a:t>x</a:t>
                      </a:r>
                      <a:endParaRPr kumimoji="0" lang="en-US"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29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Arial" pitchFamily="34" charset="0"/>
                          <a:cs typeface="Times New Roman" pitchFamily="18" charset="0"/>
                        </a:rPr>
                        <a:t>Hastayı muayene et</a:t>
                      </a:r>
                      <a:endParaRPr kumimoji="0" lang="en-US" sz="24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tr-TR"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tr-TR"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Times New Roman" pitchFamily="18" charset="0"/>
                        </a:rPr>
                        <a:t>x</a:t>
                      </a:r>
                      <a:endParaRPr kumimoji="0" lang="en-US"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133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err="1" smtClean="0">
                          <a:ln>
                            <a:noFill/>
                          </a:ln>
                          <a:solidFill>
                            <a:schemeClr val="tx1"/>
                          </a:solidFill>
                          <a:effectLst/>
                          <a:latin typeface="Arial" pitchFamily="34" charset="0"/>
                          <a:cs typeface="Times New Roman" pitchFamily="18" charset="0"/>
                        </a:rPr>
                        <a:t>Pataloji</a:t>
                      </a:r>
                      <a:r>
                        <a:rPr kumimoji="0" lang="tr-TR" sz="2400" b="0" i="0" u="none" strike="noStrike" cap="none" normalizeH="0" baseline="0" dirty="0" smtClean="0">
                          <a:ln>
                            <a:noFill/>
                          </a:ln>
                          <a:solidFill>
                            <a:schemeClr val="tx1"/>
                          </a:solidFill>
                          <a:effectLst/>
                          <a:latin typeface="Arial" pitchFamily="34" charset="0"/>
                          <a:cs typeface="Times New Roman" pitchFamily="18" charset="0"/>
                        </a:rPr>
                        <a:t> isteminde bulun</a:t>
                      </a:r>
                      <a:endParaRPr kumimoji="0" lang="en-US" sz="24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tr-TR"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tr-TR"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Times New Roman" pitchFamily="18" charset="0"/>
                        </a:rPr>
                        <a:t>x</a:t>
                      </a:r>
                      <a:endParaRPr kumimoji="0" lang="en-US"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133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err="1" smtClean="0">
                          <a:ln>
                            <a:noFill/>
                          </a:ln>
                          <a:solidFill>
                            <a:schemeClr val="tx1"/>
                          </a:solidFill>
                          <a:effectLst/>
                          <a:latin typeface="Arial" pitchFamily="34" charset="0"/>
                          <a:cs typeface="Times New Roman" pitchFamily="18" charset="0"/>
                        </a:rPr>
                        <a:t>Pataloji</a:t>
                      </a:r>
                      <a:r>
                        <a:rPr kumimoji="0" lang="tr-TR" sz="2400" b="0" i="0" u="none" strike="noStrike" cap="none" normalizeH="0" baseline="0" dirty="0" smtClean="0">
                          <a:ln>
                            <a:noFill/>
                          </a:ln>
                          <a:solidFill>
                            <a:schemeClr val="tx1"/>
                          </a:solidFill>
                          <a:effectLst/>
                          <a:latin typeface="Arial" pitchFamily="34" charset="0"/>
                          <a:cs typeface="Times New Roman" pitchFamily="18" charset="0"/>
                        </a:rPr>
                        <a:t> sonucunu getir</a:t>
                      </a:r>
                      <a:endParaRPr kumimoji="0" lang="en-US" sz="24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Times New Roman" pitchFamily="18" charset="0"/>
                        </a:rPr>
                        <a:t>x</a:t>
                      </a:r>
                      <a:endParaRPr kumimoji="0" lang="en-US"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tr-TR"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tr-TR" sz="24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zo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762000" y="0"/>
            <a:ext cx="7772400" cy="838200"/>
          </a:xfrm>
        </p:spPr>
        <p:txBody>
          <a:bodyPr/>
          <a:lstStyle/>
          <a:p>
            <a:pPr eaLnBrk="1" hangingPunct="1"/>
            <a:r>
              <a:rPr lang="tr-TR" sz="3600" dirty="0" smtClean="0">
                <a:solidFill>
                  <a:schemeClr val="hlink"/>
                </a:solidFill>
              </a:rPr>
              <a:t>GZFE ANALİZİ (</a:t>
            </a:r>
            <a:r>
              <a:rPr lang="tr-TR" sz="3600" dirty="0" err="1" smtClean="0">
                <a:solidFill>
                  <a:schemeClr val="hlink"/>
                </a:solidFill>
              </a:rPr>
              <a:t>Swot</a:t>
            </a:r>
            <a:r>
              <a:rPr lang="tr-TR" sz="3600" dirty="0" smtClean="0">
                <a:solidFill>
                  <a:schemeClr val="hlink"/>
                </a:solidFill>
              </a:rPr>
              <a:t>)</a:t>
            </a:r>
          </a:p>
        </p:txBody>
      </p:sp>
      <p:graphicFrame>
        <p:nvGraphicFramePr>
          <p:cNvPr id="172065" name="Group 33"/>
          <p:cNvGraphicFramePr>
            <a:graphicFrameLocks noGrp="1"/>
          </p:cNvGraphicFramePr>
          <p:nvPr/>
        </p:nvGraphicFramePr>
        <p:xfrm>
          <a:off x="2514600" y="3124200"/>
          <a:ext cx="3657600" cy="2133600"/>
        </p:xfrm>
        <a:graphic>
          <a:graphicData uri="http://schemas.openxmlformats.org/drawingml/2006/table">
            <a:tbl>
              <a:tblPr/>
              <a:tblGrid>
                <a:gridCol w="1828800"/>
                <a:gridCol w="1828800"/>
              </a:tblGrid>
              <a:tr h="10668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tr-TR" sz="2800" b="0" i="0" u="none" strike="noStrike" cap="none" normalizeH="0" baseline="0" dirty="0" smtClean="0">
                          <a:ln>
                            <a:noFill/>
                          </a:ln>
                          <a:solidFill>
                            <a:schemeClr val="tx1"/>
                          </a:solidFill>
                          <a:effectLst/>
                          <a:latin typeface="Times New Roman" pitchFamily="18" charset="0"/>
                        </a:rPr>
                        <a:t>Güçler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tr-TR" sz="2800" b="0" i="0" u="none" strike="noStrike" cap="none" normalizeH="0" baseline="0" smtClean="0">
                          <a:ln>
                            <a:noFill/>
                          </a:ln>
                          <a:solidFill>
                            <a:schemeClr val="tx1"/>
                          </a:solidFill>
                          <a:effectLst/>
                          <a:latin typeface="Times New Roman" pitchFamily="18" charset="0"/>
                        </a:rPr>
                        <a:t>Fırsatlar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668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tr-TR" sz="2800" b="0" i="0" u="none" strike="noStrike" cap="none" normalizeH="0" baseline="0" dirty="0" smtClean="0">
                          <a:ln>
                            <a:noFill/>
                          </a:ln>
                          <a:solidFill>
                            <a:schemeClr val="tx1"/>
                          </a:solidFill>
                          <a:effectLst/>
                          <a:latin typeface="Times New Roman" pitchFamily="18" charset="0"/>
                        </a:rPr>
                        <a:t>Zayıflıklar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tr-TR" sz="2800" b="0" i="0" u="none" strike="noStrike" cap="none" normalizeH="0" baseline="0" smtClean="0">
                          <a:ln>
                            <a:noFill/>
                          </a:ln>
                          <a:solidFill>
                            <a:schemeClr val="tx1"/>
                          </a:solidFill>
                          <a:effectLst/>
                          <a:latin typeface="Times New Roman" pitchFamily="18" charset="0"/>
                        </a:rPr>
                        <a:t>Engeller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6814" name="Text Box 34"/>
          <p:cNvSpPr txBox="1">
            <a:spLocks noChangeArrowheads="1"/>
          </p:cNvSpPr>
          <p:nvPr/>
        </p:nvSpPr>
        <p:spPr bwMode="auto">
          <a:xfrm>
            <a:off x="228600" y="762000"/>
            <a:ext cx="8153400" cy="1800225"/>
          </a:xfrm>
          <a:prstGeom prst="rect">
            <a:avLst/>
          </a:prstGeom>
          <a:noFill/>
          <a:ln w="9525">
            <a:noFill/>
            <a:miter lim="800000"/>
            <a:headEnd/>
            <a:tailEnd/>
          </a:ln>
        </p:spPr>
        <p:txBody>
          <a:bodyPr>
            <a:spAutoFit/>
          </a:bodyPr>
          <a:lstStyle/>
          <a:p>
            <a:pPr algn="just" eaLnBrk="0" hangingPunct="0">
              <a:spcBef>
                <a:spcPct val="0"/>
              </a:spcBef>
              <a:buClrTx/>
              <a:buSzTx/>
              <a:buFontTx/>
              <a:buNone/>
            </a:pPr>
            <a:r>
              <a:rPr lang="tr-TR">
                <a:latin typeface="Arial" pitchFamily="34" charset="0"/>
              </a:rPr>
              <a:t>GZFE Analizi,  bir konu hakkında, sahip olunan güçleri, zayıflıkları, fırsatları ve engelleri kapsamaktadır.</a:t>
            </a:r>
          </a:p>
          <a:p>
            <a:pPr algn="just" eaLnBrk="0" hangingPunct="0">
              <a:spcBef>
                <a:spcPct val="0"/>
              </a:spcBef>
              <a:buClrTx/>
              <a:buSzTx/>
              <a:buFontTx/>
              <a:buNone/>
            </a:pPr>
            <a:r>
              <a:rPr lang="tr-TR">
                <a:latin typeface="Arial" pitchFamily="34" charset="0"/>
              </a:rPr>
              <a:t> </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Grp="1" noChangeArrowheads="1"/>
          </p:cNvSpPr>
          <p:nvPr>
            <p:ph idx="1"/>
          </p:nvPr>
        </p:nvSpPr>
        <p:spPr>
          <a:xfrm>
            <a:off x="0" y="1219200"/>
            <a:ext cx="9144000" cy="2057400"/>
          </a:xfrm>
        </p:spPr>
        <p:txBody>
          <a:bodyPr/>
          <a:lstStyle/>
          <a:p>
            <a:pPr marL="0" indent="0" algn="just" eaLnBrk="1" hangingPunct="1">
              <a:spcBef>
                <a:spcPct val="0"/>
              </a:spcBef>
              <a:buFontTx/>
              <a:buBlip>
                <a:blip r:embed="rId2"/>
              </a:buBlip>
            </a:pPr>
            <a:r>
              <a:rPr kumimoji="1" lang="tr-TR" sz="3600" smtClean="0">
                <a:solidFill>
                  <a:srgbClr val="E6E2C4"/>
                </a:solidFill>
                <a:latin typeface="Arial" pitchFamily="34" charset="0"/>
              </a:rPr>
              <a:t>	</a:t>
            </a:r>
            <a:r>
              <a:rPr kumimoji="1" lang="tr-TR" sz="3600" smtClean="0">
                <a:latin typeface="Arial" pitchFamily="34" charset="0"/>
              </a:rPr>
              <a:t>Kutuların içerisine güçler, fırsatlar, zayıflıklar ve engeller yazılarak bir durum hakkında kolayca analiz yapılabilir. </a:t>
            </a:r>
          </a:p>
          <a:p>
            <a:pPr marL="0" indent="0" algn="just" eaLnBrk="1" hangingPunct="1">
              <a:spcBef>
                <a:spcPct val="0"/>
              </a:spcBef>
              <a:buFontTx/>
              <a:buBlip>
                <a:blip r:embed="rId2"/>
              </a:buBlip>
            </a:pPr>
            <a:endParaRPr kumimoji="1" lang="tr-TR" sz="3600" smtClean="0">
              <a:latin typeface="Arial" pitchFamily="34" charset="0"/>
            </a:endParaRPr>
          </a:p>
          <a:p>
            <a:pPr marL="0" indent="0" algn="just" eaLnBrk="1" hangingPunct="1">
              <a:spcBef>
                <a:spcPct val="0"/>
              </a:spcBef>
              <a:buFontTx/>
              <a:buBlip>
                <a:blip r:embed="rId2"/>
              </a:buBlip>
            </a:pPr>
            <a:r>
              <a:rPr kumimoji="1" lang="tr-TR" sz="3600" smtClean="0">
                <a:latin typeface="Arial" pitchFamily="34" charset="0"/>
              </a:rPr>
              <a:t>	Tablonun sol tarafı, bilgi toplarken güçlü ve zayıf olunan yönleri, sağ taraf ise bilgi toplandıktan sonraki durumu ifade etmektedir..</a:t>
            </a:r>
          </a:p>
          <a:p>
            <a:pPr marL="0" indent="0" eaLnBrk="1" hangingPunct="1">
              <a:spcBef>
                <a:spcPct val="0"/>
              </a:spcBef>
              <a:buFontTx/>
              <a:buNone/>
            </a:pPr>
            <a:endParaRPr kumimoji="1" lang="tr-TR" sz="3600" smtClean="0">
              <a:latin typeface="Arial" pitchFamily="34" charset="0"/>
            </a:endParaRPr>
          </a:p>
          <a:p>
            <a:pPr marL="0" indent="0" algn="just" eaLnBrk="1" hangingPunct="1">
              <a:spcBef>
                <a:spcPct val="0"/>
              </a:spcBef>
              <a:buFontTx/>
              <a:buNone/>
            </a:pPr>
            <a:endParaRPr kumimoji="1" lang="tr-TR" sz="3600" smtClean="0">
              <a:latin typeface="Arial" pitchFamily="34" charset="0"/>
            </a:endParaRPr>
          </a:p>
          <a:p>
            <a:pPr marL="0" indent="0" algn="just" eaLnBrk="1" hangingPunct="1">
              <a:spcBef>
                <a:spcPct val="0"/>
              </a:spcBef>
              <a:buFontTx/>
              <a:buNone/>
            </a:pPr>
            <a:endParaRPr kumimoji="1" lang="tr-TR" sz="3600" smtClean="0">
              <a:solidFill>
                <a:srgbClr val="E6E2C4"/>
              </a:solidFill>
              <a:latin typeface="Arial" pitchFamily="34" charset="0"/>
            </a:endParaRPr>
          </a:p>
        </p:txBody>
      </p:sp>
      <p:sp>
        <p:nvSpPr>
          <p:cNvPr id="173060" name="Text Box 4"/>
          <p:cNvSpPr txBox="1">
            <a:spLocks noChangeArrowheads="1"/>
          </p:cNvSpPr>
          <p:nvPr/>
        </p:nvSpPr>
        <p:spPr bwMode="auto">
          <a:xfrm>
            <a:off x="228600" y="304800"/>
            <a:ext cx="8686800" cy="641350"/>
          </a:xfrm>
          <a:prstGeom prst="rect">
            <a:avLst/>
          </a:prstGeom>
          <a:noFill/>
          <a:ln w="9525">
            <a:noFill/>
            <a:miter lim="800000"/>
            <a:headEnd/>
            <a:tailEnd/>
          </a:ln>
          <a:effectLst/>
        </p:spPr>
        <p:txBody>
          <a:bodyPr>
            <a:spAutoFit/>
          </a:bodyPr>
          <a:lstStyle/>
          <a:p>
            <a:pPr algn="ctr">
              <a:spcBef>
                <a:spcPct val="50000"/>
              </a:spcBef>
              <a:buFont typeface="Wingdings" pitchFamily="2" charset="2"/>
              <a:buNone/>
              <a:defRPr/>
            </a:pPr>
            <a:r>
              <a:rPr kumimoji="0" lang="tr-TR" sz="3600">
                <a:solidFill>
                  <a:schemeClr val="hlink"/>
                </a:solidFill>
                <a:effectLst>
                  <a:outerShdw blurRad="38100" dist="38100" dir="2700000" algn="tl">
                    <a:srgbClr val="000000"/>
                  </a:outerShdw>
                </a:effectLst>
                <a:latin typeface="Arial" charset="0"/>
              </a:rPr>
              <a:t>GZFE ANALİZİ (Swot)</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4" name="Picture 2" descr="http://image.slidesharecdn.com/converse-100521062719-phpapp02/95/converse-21-728.jpg?cb=127442339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1520" y="-2600326"/>
            <a:ext cx="8208912" cy="682141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138" name="Picture 2" descr="http://image.slidesharecdn.com/kahvednyasmba-140205025343-phpapp02/95/kahve-dnyas-baheehir-mba-6-638.jpg?cb=139156907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5575" y="-2185988"/>
            <a:ext cx="8592890" cy="734318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7958456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en-AU" b="1" dirty="0" smtClean="0">
                <a:solidFill>
                  <a:schemeClr val="hlink"/>
                </a:solidFill>
              </a:rPr>
              <a:t>NOMİNAL GRUP TEKNİĞİ</a:t>
            </a:r>
            <a:endParaRPr lang="tr-TR" dirty="0"/>
          </a:p>
        </p:txBody>
      </p:sp>
      <p:sp>
        <p:nvSpPr>
          <p:cNvPr id="3" name="2 İçerik Yer Tutucusu"/>
          <p:cNvSpPr>
            <a:spLocks noGrp="1"/>
          </p:cNvSpPr>
          <p:nvPr>
            <p:ph idx="1"/>
          </p:nvPr>
        </p:nvSpPr>
        <p:spPr/>
        <p:txBody>
          <a:bodyPr/>
          <a:lstStyle/>
          <a:p>
            <a:r>
              <a:rPr lang="tr-TR" dirty="0" smtClean="0"/>
              <a:t>Takım üyeleri arasında görüş birliği sağlamak için kullanılan puanlama tekniğidir.</a:t>
            </a:r>
          </a:p>
          <a:p>
            <a:r>
              <a:rPr lang="tr-TR" dirty="0" smtClean="0"/>
              <a:t>Genellikle beyin fırtınasından sonra kullanılır. Ortaya çıkan fikirlere gruptakiler puan verir ve en çok puanı alan fikirler öne çıkar</a:t>
            </a:r>
            <a:endParaRPr lang="tr-TR" dirty="0"/>
          </a:p>
        </p:txBody>
      </p:sp>
    </p:spTree>
    <p:extLst>
      <p:ext uri="{BB962C8B-B14F-4D97-AF65-F5344CB8AC3E}">
        <p14:creationId xmlns:p14="http://schemas.microsoft.com/office/powerpoint/2010/main" xmlns="" val="108240289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762000" y="0"/>
            <a:ext cx="7772400" cy="1143000"/>
          </a:xfrm>
        </p:spPr>
        <p:txBody>
          <a:bodyPr/>
          <a:lstStyle/>
          <a:p>
            <a:pPr eaLnBrk="1" hangingPunct="1"/>
            <a:r>
              <a:rPr lang="en-AU" sz="3200" b="1" smtClean="0">
                <a:solidFill>
                  <a:schemeClr val="hlink"/>
                </a:solidFill>
              </a:rPr>
              <a:t>NOMİNAL GRUP TEKNİĞİ</a:t>
            </a:r>
          </a:p>
        </p:txBody>
      </p:sp>
      <p:sp>
        <p:nvSpPr>
          <p:cNvPr id="79875" name="Rectangle 3"/>
          <p:cNvSpPr>
            <a:spLocks noGrp="1" noChangeArrowheads="1"/>
          </p:cNvSpPr>
          <p:nvPr>
            <p:ph idx="1"/>
          </p:nvPr>
        </p:nvSpPr>
        <p:spPr>
          <a:xfrm>
            <a:off x="704850" y="1219200"/>
            <a:ext cx="7772400" cy="4762500"/>
          </a:xfrm>
        </p:spPr>
        <p:txBody>
          <a:bodyPr lIns="92075" tIns="46038" rIns="92075" bIns="46038"/>
          <a:lstStyle/>
          <a:p>
            <a:pPr defTabSz="762000" eaLnBrk="1" hangingPunct="1">
              <a:buFont typeface="Wingdings" pitchFamily="2" charset="2"/>
              <a:buNone/>
            </a:pPr>
            <a:r>
              <a:rPr lang="tr-TR" sz="2600" smtClean="0"/>
              <a:t>    </a:t>
            </a:r>
            <a:r>
              <a:rPr lang="en-AU" sz="2800" smtClean="0"/>
              <a:t>Bu teknik, fazla iletişim olmayan takımlar için göreceli olarak daha geçerli bir yöntemdir.</a:t>
            </a:r>
          </a:p>
          <a:p>
            <a:pPr defTabSz="762000" eaLnBrk="1" hangingPunct="1">
              <a:buFont typeface="Wingdings" pitchFamily="2" charset="2"/>
              <a:buNone/>
            </a:pPr>
            <a:r>
              <a:rPr lang="en-AU" sz="2800" u="sng" smtClean="0"/>
              <a:t>İzlenmesi Gereken Adımlar:</a:t>
            </a:r>
            <a:endParaRPr lang="en-AU" sz="2800" smtClean="0"/>
          </a:p>
          <a:p>
            <a:pPr defTabSz="762000" eaLnBrk="1" hangingPunct="1">
              <a:buFont typeface="Wingdings" pitchFamily="2" charset="2"/>
              <a:buNone/>
            </a:pPr>
            <a:r>
              <a:rPr lang="en-AU" sz="2800" smtClean="0"/>
              <a:t>1. Beyin fırtınasında olduğu gibi takım üyeleri fikirlerini maddeler halinde yazar ve bütün maddeler bir araya getirilerek bir liste oluşturulur.</a:t>
            </a:r>
          </a:p>
          <a:p>
            <a:pPr defTabSz="762000" eaLnBrk="1" hangingPunct="1">
              <a:buFont typeface="Wingdings" pitchFamily="2" charset="2"/>
              <a:buNone/>
            </a:pPr>
            <a:r>
              <a:rPr lang="en-AU" sz="2800" smtClean="0"/>
              <a:t>2. Eğer listede 50’den fazla madde varsa, “çoklu oylama” tekniği ile bu sayı mümkün olduğunca azaltılır.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a:xfrm>
            <a:off x="685800" y="0"/>
            <a:ext cx="7772400" cy="533400"/>
          </a:xfrm>
        </p:spPr>
        <p:txBody>
          <a:bodyPr rtlCol="0">
            <a:normAutofit fontScale="90000"/>
          </a:bodyPr>
          <a:lstStyle/>
          <a:p>
            <a:pPr eaLnBrk="1" fontAlgn="auto" hangingPunct="1">
              <a:spcAft>
                <a:spcPts val="0"/>
              </a:spcAft>
              <a:defRPr/>
            </a:pPr>
            <a:r>
              <a:rPr lang="en-AU" sz="4000" b="1" dirty="0" smtClean="0">
                <a:solidFill>
                  <a:schemeClr val="hlink"/>
                </a:solidFill>
              </a:rPr>
              <a:t>BEYİN FIRTINASI</a:t>
            </a:r>
            <a:endParaRPr lang="tr-TR" sz="4000" b="1" dirty="0" smtClean="0"/>
          </a:p>
        </p:txBody>
      </p:sp>
      <p:sp>
        <p:nvSpPr>
          <p:cNvPr id="20483" name="Rectangle 3"/>
          <p:cNvSpPr>
            <a:spLocks noGrp="1" noChangeArrowheads="1"/>
          </p:cNvSpPr>
          <p:nvPr>
            <p:ph idx="1"/>
          </p:nvPr>
        </p:nvSpPr>
        <p:spPr>
          <a:xfrm>
            <a:off x="0" y="765175"/>
            <a:ext cx="9144000" cy="5832475"/>
          </a:xfrm>
        </p:spPr>
        <p:txBody>
          <a:bodyPr/>
          <a:lstStyle/>
          <a:p>
            <a:pPr marL="0" indent="0" algn="ctr" eaLnBrk="1" hangingPunct="1">
              <a:spcBef>
                <a:spcPct val="0"/>
              </a:spcBef>
              <a:buFontTx/>
              <a:buNone/>
            </a:pPr>
            <a:r>
              <a:rPr kumimoji="1" lang="tr-TR" sz="2800" smtClean="0">
                <a:solidFill>
                  <a:schemeClr val="folHlink"/>
                </a:solidFill>
              </a:rPr>
              <a:t>Uygulama Aşamaları</a:t>
            </a:r>
          </a:p>
          <a:p>
            <a:pPr marL="0" indent="0" algn="ctr" eaLnBrk="1" hangingPunct="1">
              <a:spcBef>
                <a:spcPct val="0"/>
              </a:spcBef>
              <a:buFontTx/>
              <a:buNone/>
            </a:pPr>
            <a:endParaRPr kumimoji="1" lang="tr-TR" sz="2800" smtClean="0">
              <a:solidFill>
                <a:schemeClr val="folHlink"/>
              </a:solidFill>
            </a:endParaRPr>
          </a:p>
          <a:p>
            <a:pPr marL="0" indent="0" algn="just" eaLnBrk="1" hangingPunct="1">
              <a:spcBef>
                <a:spcPct val="0"/>
              </a:spcBef>
              <a:buFont typeface="Wingdings" pitchFamily="2" charset="2"/>
              <a:buBlip>
                <a:blip r:embed="rId2"/>
              </a:buBlip>
            </a:pPr>
            <a:r>
              <a:rPr kumimoji="1" lang="tr-TR" sz="2800" smtClean="0"/>
              <a:t>Söylenen bir fikir tekrar başka sözcüklerle ifade edilse bile yazılması</a:t>
            </a:r>
          </a:p>
          <a:p>
            <a:pPr marL="0" indent="0" algn="just" eaLnBrk="1" hangingPunct="1">
              <a:spcBef>
                <a:spcPct val="0"/>
              </a:spcBef>
              <a:buFont typeface="Wingdings" pitchFamily="2" charset="2"/>
              <a:buBlip>
                <a:blip r:embed="rId2"/>
              </a:buBlip>
            </a:pPr>
            <a:r>
              <a:rPr kumimoji="1" lang="tr-TR" sz="2800" smtClean="0"/>
              <a:t>Tüm fikirlerin söylenmesi ve yazılmasından sonra 5 dk. ara verilmesi</a:t>
            </a:r>
          </a:p>
          <a:p>
            <a:pPr marL="0" indent="0" algn="just" eaLnBrk="1" hangingPunct="1">
              <a:spcBef>
                <a:spcPct val="0"/>
              </a:spcBef>
              <a:buFont typeface="Wingdings" pitchFamily="2" charset="2"/>
              <a:buNone/>
            </a:pPr>
            <a:endParaRPr kumimoji="1" lang="tr-TR" sz="2800" smtClean="0"/>
          </a:p>
          <a:p>
            <a:pPr marL="0" indent="0" algn="just" eaLnBrk="1" hangingPunct="1">
              <a:spcBef>
                <a:spcPct val="0"/>
              </a:spcBef>
              <a:buFont typeface="Wingdings" pitchFamily="2" charset="2"/>
              <a:buBlip>
                <a:blip r:embed="rId2"/>
              </a:buBlip>
            </a:pPr>
            <a:r>
              <a:rPr kumimoji="1" lang="tr-TR" sz="2800" smtClean="0"/>
              <a:t>Birbiri ile aynı olan fikirlerin belirlenmesi</a:t>
            </a:r>
          </a:p>
          <a:p>
            <a:pPr marL="0" indent="0" algn="just" eaLnBrk="1" hangingPunct="1">
              <a:spcBef>
                <a:spcPct val="0"/>
              </a:spcBef>
              <a:buFont typeface="Wingdings" pitchFamily="2" charset="2"/>
              <a:buBlip>
                <a:blip r:embed="rId2"/>
              </a:buBlip>
            </a:pPr>
            <a:r>
              <a:rPr kumimoji="1" lang="tr-TR" sz="2800" smtClean="0"/>
              <a:t>Benzer fikirlerin gruplandırılması</a:t>
            </a:r>
          </a:p>
          <a:p>
            <a:pPr marL="0" indent="0" algn="just" eaLnBrk="1" hangingPunct="1">
              <a:spcBef>
                <a:spcPct val="0"/>
              </a:spcBef>
              <a:buFont typeface="Wingdings" pitchFamily="2" charset="2"/>
              <a:buBlip>
                <a:blip r:embed="rId2"/>
              </a:buBlip>
            </a:pPr>
            <a:r>
              <a:rPr kumimoji="1" lang="tr-TR" sz="2800" smtClean="0"/>
              <a:t>Açıklama gereken fikirler üzerinde tartışılması ve netleştirilmesi</a:t>
            </a:r>
          </a:p>
          <a:p>
            <a:pPr marL="0" indent="0" algn="just" eaLnBrk="1" hangingPunct="1">
              <a:spcBef>
                <a:spcPct val="0"/>
              </a:spcBef>
              <a:buFont typeface="Wingdings" pitchFamily="2" charset="2"/>
              <a:buBlip>
                <a:blip r:embed="rId2"/>
              </a:buBlip>
            </a:pPr>
            <a:r>
              <a:rPr kumimoji="1" lang="tr-TR" sz="2800" smtClean="0"/>
              <a:t>Fikirlerin oylamasının yapılması.</a:t>
            </a:r>
          </a:p>
          <a:p>
            <a:pPr marL="0" indent="0" algn="just" eaLnBrk="1" hangingPunct="1">
              <a:spcBef>
                <a:spcPct val="0"/>
              </a:spcBef>
              <a:buFontTx/>
              <a:buNone/>
            </a:pPr>
            <a:endParaRPr kumimoji="1" lang="tr-TR" sz="2800" smtClean="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685800" y="0"/>
            <a:ext cx="7772400" cy="1143000"/>
          </a:xfrm>
        </p:spPr>
        <p:txBody>
          <a:bodyPr/>
          <a:lstStyle/>
          <a:p>
            <a:pPr eaLnBrk="1" hangingPunct="1"/>
            <a:r>
              <a:rPr lang="en-AU" sz="3200" b="1" smtClean="0">
                <a:solidFill>
                  <a:schemeClr val="hlink"/>
                </a:solidFill>
              </a:rPr>
              <a:t>NOMİNAL GRUP TEKNİĞİ </a:t>
            </a:r>
          </a:p>
        </p:txBody>
      </p:sp>
      <p:sp>
        <p:nvSpPr>
          <p:cNvPr id="73731" name="Rectangle 3"/>
          <p:cNvSpPr>
            <a:spLocks noGrp="1" noChangeArrowheads="1"/>
          </p:cNvSpPr>
          <p:nvPr>
            <p:ph idx="1"/>
          </p:nvPr>
        </p:nvSpPr>
        <p:spPr>
          <a:xfrm>
            <a:off x="723900" y="1638300"/>
            <a:ext cx="7772400" cy="4114800"/>
          </a:xfrm>
        </p:spPr>
        <p:txBody>
          <a:bodyPr lIns="92075" tIns="46038" rIns="92075" bIns="46038" rtlCol="0">
            <a:normAutofit fontScale="92500" lnSpcReduction="10000"/>
          </a:bodyPr>
          <a:lstStyle/>
          <a:p>
            <a:pPr eaLnBrk="1" fontAlgn="auto" hangingPunct="1">
              <a:spcAft>
                <a:spcPts val="0"/>
              </a:spcAft>
              <a:buFont typeface="Wingdings" pitchFamily="2" charset="2"/>
              <a:buNone/>
              <a:defRPr/>
            </a:pPr>
            <a:r>
              <a:rPr lang="en-AU" smtClean="0">
                <a:solidFill>
                  <a:schemeClr val="hlink"/>
                </a:solidFill>
              </a:rPr>
              <a:t>3. </a:t>
            </a:r>
            <a:r>
              <a:rPr lang="en-AU" smtClean="0"/>
              <a:t>Her üyeye belli sayıda küçük kartlar dağıtılır. Eğer madde sayısı 20 ya da daha az ise 4’er kart, 20 ile 35 arası ise 6, 35 ile 50 arası ise 8’er kart dağıtılır.</a:t>
            </a:r>
            <a:endParaRPr lang="tr-TR" smtClean="0"/>
          </a:p>
          <a:p>
            <a:pPr eaLnBrk="1" fontAlgn="auto" hangingPunct="1">
              <a:spcAft>
                <a:spcPts val="0"/>
              </a:spcAft>
              <a:buFont typeface="Wingdings" pitchFamily="2" charset="2"/>
              <a:buNone/>
              <a:defRPr/>
            </a:pPr>
            <a:endParaRPr lang="en-AU" smtClean="0"/>
          </a:p>
          <a:p>
            <a:pPr eaLnBrk="1" fontAlgn="auto" hangingPunct="1">
              <a:spcAft>
                <a:spcPts val="0"/>
              </a:spcAft>
              <a:buFont typeface="Wingdings" pitchFamily="2" charset="2"/>
              <a:buNone/>
              <a:defRPr/>
            </a:pPr>
            <a:r>
              <a:rPr lang="en-AU" smtClean="0">
                <a:solidFill>
                  <a:schemeClr val="hlink"/>
                </a:solidFill>
              </a:rPr>
              <a:t>4. </a:t>
            </a:r>
            <a:r>
              <a:rPr lang="en-AU" smtClean="0"/>
              <a:t>Üyeler listeden en önemli buldukları maddeleri birer tane olmak üzere, kart üzerinde işaretler ve listeden ellerindeki kart sayısı kadar madde seçmek durumundadır.</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762000" y="0"/>
            <a:ext cx="7772400" cy="1143000"/>
          </a:xfrm>
        </p:spPr>
        <p:txBody>
          <a:bodyPr/>
          <a:lstStyle/>
          <a:p>
            <a:pPr eaLnBrk="1" hangingPunct="1"/>
            <a:r>
              <a:rPr lang="en-AU" sz="3200" b="1" dirty="0" smtClean="0">
                <a:solidFill>
                  <a:schemeClr val="hlink"/>
                </a:solidFill>
              </a:rPr>
              <a:t>NOMİNAL GRUP TEKNİĞİ</a:t>
            </a:r>
          </a:p>
        </p:txBody>
      </p:sp>
      <p:sp>
        <p:nvSpPr>
          <p:cNvPr id="79875" name="Rectangle 3"/>
          <p:cNvSpPr>
            <a:spLocks noGrp="1" noChangeArrowheads="1"/>
          </p:cNvSpPr>
          <p:nvPr>
            <p:ph idx="1"/>
          </p:nvPr>
        </p:nvSpPr>
        <p:spPr>
          <a:xfrm>
            <a:off x="704850" y="1219200"/>
            <a:ext cx="7772400" cy="4762500"/>
          </a:xfrm>
        </p:spPr>
        <p:txBody>
          <a:bodyPr lIns="92075" tIns="46038" rIns="92075" bIns="46038"/>
          <a:lstStyle/>
          <a:p>
            <a:pPr defTabSz="762000" eaLnBrk="1" hangingPunct="1">
              <a:buFont typeface="Wingdings" pitchFamily="2" charset="2"/>
              <a:buNone/>
            </a:pPr>
            <a:r>
              <a:rPr lang="tr-TR" sz="2600" smtClean="0"/>
              <a:t>    </a:t>
            </a:r>
            <a:r>
              <a:rPr lang="en-AU" sz="2800" smtClean="0"/>
              <a:t>Bu teknik, fazla iletişim olmayan takımlar için göreceli olarak daha geçerli bir yöntemdir.</a:t>
            </a:r>
          </a:p>
          <a:p>
            <a:pPr defTabSz="762000" eaLnBrk="1" hangingPunct="1">
              <a:buFont typeface="Wingdings" pitchFamily="2" charset="2"/>
              <a:buNone/>
            </a:pPr>
            <a:r>
              <a:rPr lang="en-AU" sz="2800" u="sng" smtClean="0"/>
              <a:t>İzlenmesi Gereken Adımlar:</a:t>
            </a:r>
            <a:endParaRPr lang="en-AU" sz="2800" smtClean="0"/>
          </a:p>
          <a:p>
            <a:pPr defTabSz="762000" eaLnBrk="1" hangingPunct="1">
              <a:buFont typeface="Wingdings" pitchFamily="2" charset="2"/>
              <a:buNone/>
            </a:pPr>
            <a:r>
              <a:rPr lang="en-AU" sz="2800" smtClean="0"/>
              <a:t>1. Beyin fırtınasında olduğu gibi takım üyeleri fikirlerini maddeler halinde yazar ve bütün maddeler bir araya getirilerek bir liste oluşturulur.</a:t>
            </a:r>
          </a:p>
          <a:p>
            <a:pPr defTabSz="762000" eaLnBrk="1" hangingPunct="1">
              <a:buFont typeface="Wingdings" pitchFamily="2" charset="2"/>
              <a:buNone/>
            </a:pPr>
            <a:r>
              <a:rPr lang="en-AU" sz="2800" smtClean="0"/>
              <a:t>2. Eğer listede 50’den fazla madde varsa, “çoklu oylama” tekniği ile bu sayı mümkün olduğunca azaltılır.</a:t>
            </a:r>
          </a:p>
        </p:txBody>
      </p:sp>
    </p:spTree>
    <p:extLst>
      <p:ext uri="{BB962C8B-B14F-4D97-AF65-F5344CB8AC3E}">
        <p14:creationId xmlns:p14="http://schemas.microsoft.com/office/powerpoint/2010/main" xmlns="" val="339281009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685800" y="0"/>
            <a:ext cx="7772400" cy="1143000"/>
          </a:xfrm>
        </p:spPr>
        <p:txBody>
          <a:bodyPr/>
          <a:lstStyle/>
          <a:p>
            <a:pPr eaLnBrk="1" hangingPunct="1"/>
            <a:r>
              <a:rPr lang="en-AU" sz="3200" b="1" smtClean="0">
                <a:solidFill>
                  <a:schemeClr val="hlink"/>
                </a:solidFill>
              </a:rPr>
              <a:t>NOMİNAL GRUP TEKNİĞİ </a:t>
            </a:r>
          </a:p>
        </p:txBody>
      </p:sp>
      <p:sp>
        <p:nvSpPr>
          <p:cNvPr id="73731" name="Rectangle 3"/>
          <p:cNvSpPr>
            <a:spLocks noGrp="1" noChangeArrowheads="1"/>
          </p:cNvSpPr>
          <p:nvPr>
            <p:ph idx="1"/>
          </p:nvPr>
        </p:nvSpPr>
        <p:spPr>
          <a:xfrm>
            <a:off x="723900" y="1638300"/>
            <a:ext cx="7772400" cy="4114800"/>
          </a:xfrm>
        </p:spPr>
        <p:txBody>
          <a:bodyPr lIns="92075" tIns="46038" rIns="92075" bIns="46038" rtlCol="0">
            <a:normAutofit fontScale="92500" lnSpcReduction="10000"/>
          </a:bodyPr>
          <a:lstStyle/>
          <a:p>
            <a:pPr eaLnBrk="1" fontAlgn="auto" hangingPunct="1">
              <a:spcAft>
                <a:spcPts val="0"/>
              </a:spcAft>
              <a:buFont typeface="Wingdings" pitchFamily="2" charset="2"/>
              <a:buNone/>
              <a:defRPr/>
            </a:pPr>
            <a:r>
              <a:rPr lang="en-AU" smtClean="0">
                <a:solidFill>
                  <a:schemeClr val="hlink"/>
                </a:solidFill>
              </a:rPr>
              <a:t>3. </a:t>
            </a:r>
            <a:r>
              <a:rPr lang="en-AU" smtClean="0"/>
              <a:t>Her üyeye belli sayıda küçük kartlar dağıtılır. Eğer madde sayısı 20 ya da daha az ise 4’er kart, 20 ile 35 arası ise 6, 35 ile 50 arası ise 8’er kart dağıtılır.</a:t>
            </a:r>
            <a:endParaRPr lang="tr-TR" smtClean="0"/>
          </a:p>
          <a:p>
            <a:pPr eaLnBrk="1" fontAlgn="auto" hangingPunct="1">
              <a:spcAft>
                <a:spcPts val="0"/>
              </a:spcAft>
              <a:buFont typeface="Wingdings" pitchFamily="2" charset="2"/>
              <a:buNone/>
              <a:defRPr/>
            </a:pPr>
            <a:endParaRPr lang="en-AU" smtClean="0"/>
          </a:p>
          <a:p>
            <a:pPr eaLnBrk="1" fontAlgn="auto" hangingPunct="1">
              <a:spcAft>
                <a:spcPts val="0"/>
              </a:spcAft>
              <a:buFont typeface="Wingdings" pitchFamily="2" charset="2"/>
              <a:buNone/>
              <a:defRPr/>
            </a:pPr>
            <a:r>
              <a:rPr lang="en-AU" smtClean="0">
                <a:solidFill>
                  <a:schemeClr val="hlink"/>
                </a:solidFill>
              </a:rPr>
              <a:t>4. </a:t>
            </a:r>
            <a:r>
              <a:rPr lang="en-AU" smtClean="0"/>
              <a:t>Üyeler listeden en önemli buldukları maddeleri birer tane olmak üzere, kart üzerinde işaretler ve listeden ellerindeki kart sayısı kadar madde seçmek durumundadır.</a:t>
            </a:r>
          </a:p>
        </p:txBody>
      </p:sp>
    </p:spTree>
    <p:extLst>
      <p:ext uri="{BB962C8B-B14F-4D97-AF65-F5344CB8AC3E}">
        <p14:creationId xmlns:p14="http://schemas.microsoft.com/office/powerpoint/2010/main" xmlns="" val="219629487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685800" y="0"/>
            <a:ext cx="7772400" cy="1143000"/>
          </a:xfrm>
        </p:spPr>
        <p:txBody>
          <a:bodyPr/>
          <a:lstStyle/>
          <a:p>
            <a:pPr eaLnBrk="1" hangingPunct="1"/>
            <a:r>
              <a:rPr lang="en-AU" sz="3200" b="1" smtClean="0">
                <a:solidFill>
                  <a:schemeClr val="hlink"/>
                </a:solidFill>
              </a:rPr>
              <a:t>NOMİNAL GRUP TEKNİĞİ </a:t>
            </a:r>
          </a:p>
        </p:txBody>
      </p:sp>
      <p:sp>
        <p:nvSpPr>
          <p:cNvPr id="74755" name="Rectangle 3"/>
          <p:cNvSpPr>
            <a:spLocks noGrp="1" noChangeArrowheads="1"/>
          </p:cNvSpPr>
          <p:nvPr>
            <p:ph idx="1"/>
          </p:nvPr>
        </p:nvSpPr>
        <p:spPr>
          <a:xfrm>
            <a:off x="723900" y="990600"/>
            <a:ext cx="7772400" cy="4914900"/>
          </a:xfrm>
        </p:spPr>
        <p:txBody>
          <a:bodyPr lIns="92075" tIns="46038" rIns="92075" bIns="46038" rtlCol="0">
            <a:normAutofit lnSpcReduction="10000"/>
          </a:bodyPr>
          <a:lstStyle/>
          <a:p>
            <a:pPr defTabSz="762000" eaLnBrk="1" fontAlgn="auto" hangingPunct="1">
              <a:spcAft>
                <a:spcPts val="0"/>
              </a:spcAft>
              <a:buFont typeface="Wingdings" pitchFamily="2" charset="2"/>
              <a:buNone/>
              <a:defRPr/>
            </a:pPr>
            <a:r>
              <a:rPr lang="en-AU" sz="2800" smtClean="0">
                <a:solidFill>
                  <a:schemeClr val="hlink"/>
                </a:solidFill>
              </a:rPr>
              <a:t>5.</a:t>
            </a:r>
            <a:r>
              <a:rPr lang="en-AU" sz="2800" smtClean="0"/>
              <a:t> En önemli buldukları maddeye en yüksek puanı vermek kaydıyla, bu maddeleri puanlandırırlar. Puanlama kart sayısı üzerinden yapılır. (Kart sayısı 4 ise, en önemli maddeye 4 puan, diğerlerine sırasıyla 3,</a:t>
            </a:r>
            <a:r>
              <a:rPr lang="tr-TR" sz="2800" smtClean="0"/>
              <a:t> </a:t>
            </a:r>
            <a:r>
              <a:rPr lang="en-AU" sz="2800" smtClean="0"/>
              <a:t>2 ve 1 puan verilir.)</a:t>
            </a:r>
          </a:p>
          <a:p>
            <a:pPr defTabSz="762000" eaLnBrk="1" fontAlgn="auto" hangingPunct="1">
              <a:spcAft>
                <a:spcPts val="0"/>
              </a:spcAft>
              <a:buFont typeface="Wingdings" pitchFamily="2" charset="2"/>
              <a:buNone/>
              <a:defRPr/>
            </a:pPr>
            <a:r>
              <a:rPr lang="en-AU" sz="2800" smtClean="0">
                <a:solidFill>
                  <a:schemeClr val="hlink"/>
                </a:solidFill>
              </a:rPr>
              <a:t>6.</a:t>
            </a:r>
            <a:r>
              <a:rPr lang="en-AU" sz="2800" smtClean="0"/>
              <a:t> Puanlamalar yapıldıktan sonra bu kartlar toplanır ve verilen puanların istatistiği çıkarılır. En yüksek puanı alan madde, takımın seçimi olarak duyurulur.</a:t>
            </a:r>
          </a:p>
          <a:p>
            <a:pPr defTabSz="762000" eaLnBrk="1" fontAlgn="auto" hangingPunct="1">
              <a:spcAft>
                <a:spcPts val="0"/>
              </a:spcAft>
              <a:buFont typeface="Wingdings" pitchFamily="2" charset="2"/>
              <a:buNone/>
              <a:defRPr/>
            </a:pPr>
            <a:r>
              <a:rPr lang="en-AU" sz="2800" smtClean="0">
                <a:solidFill>
                  <a:schemeClr val="hlink"/>
                </a:solidFill>
              </a:rPr>
              <a:t>7.</a:t>
            </a:r>
            <a:r>
              <a:rPr lang="en-AU" sz="2800" smtClean="0"/>
              <a:t> Gerekirse maddeler puanlarına göre bir Pareto şemasında gösterilip üyelere değerlendirmeleri için dağıtılır.</a:t>
            </a:r>
            <a:endParaRPr lang="tr-TR" sz="2800" smtClean="0"/>
          </a:p>
          <a:p>
            <a:pPr defTabSz="762000" eaLnBrk="1" fontAlgn="auto" hangingPunct="1">
              <a:spcAft>
                <a:spcPts val="0"/>
              </a:spcAft>
              <a:buFont typeface="Wingdings" pitchFamily="2" charset="2"/>
              <a:buNone/>
              <a:defRPr/>
            </a:pPr>
            <a:endParaRPr lang="en-AU" sz="2800" smtClean="0"/>
          </a:p>
        </p:txBody>
      </p:sp>
    </p:spTree>
    <p:extLst>
      <p:ext uri="{BB962C8B-B14F-4D97-AF65-F5344CB8AC3E}">
        <p14:creationId xmlns:p14="http://schemas.microsoft.com/office/powerpoint/2010/main" xmlns="" val="187337917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en-AU" b="1" dirty="0" smtClean="0">
                <a:solidFill>
                  <a:schemeClr val="hlink"/>
                </a:solidFill>
              </a:rPr>
              <a:t>NOMİNAL GRUP TEKNİĞİ </a:t>
            </a:r>
            <a:endParaRPr lang="tr-TR" dirty="0"/>
          </a:p>
        </p:txBody>
      </p:sp>
      <p:sp>
        <p:nvSpPr>
          <p:cNvPr id="3" name="2 İçerik Yer Tutucusu"/>
          <p:cNvSpPr>
            <a:spLocks noGrp="1"/>
          </p:cNvSpPr>
          <p:nvPr>
            <p:ph idx="1"/>
          </p:nvPr>
        </p:nvSpPr>
        <p:spPr/>
        <p:txBody>
          <a:bodyPr/>
          <a:lstStyle/>
          <a:p>
            <a:r>
              <a:rPr lang="tr-TR" sz="2400" dirty="0" smtClean="0"/>
              <a:t>Bir ekip işyerinde bazı sorunlarla </a:t>
            </a:r>
            <a:r>
              <a:rPr lang="tr-TR" sz="2400" dirty="0" err="1" smtClean="0"/>
              <a:t>boğuşmaktdadır</a:t>
            </a:r>
            <a:r>
              <a:rPr lang="tr-TR" sz="2400" dirty="0" smtClean="0"/>
              <a:t> yapılan beyin fırtınası sonucu aşağıdaki konular tespit edilmiştir.</a:t>
            </a:r>
          </a:p>
          <a:p>
            <a:r>
              <a:rPr lang="tr-TR" dirty="0" smtClean="0"/>
              <a:t>A Etkin olmayan örgütsel yapı</a:t>
            </a:r>
          </a:p>
          <a:p>
            <a:r>
              <a:rPr lang="tr-TR" dirty="0" smtClean="0"/>
              <a:t>B ofis dışında yetersiz iletişim</a:t>
            </a:r>
          </a:p>
          <a:p>
            <a:r>
              <a:rPr lang="tr-TR" dirty="0" smtClean="0"/>
              <a:t>C eğitim eksikliği</a:t>
            </a:r>
          </a:p>
          <a:p>
            <a:r>
              <a:rPr lang="tr-TR" dirty="0" smtClean="0"/>
              <a:t>D ofis içi yetersiz iletişim</a:t>
            </a:r>
          </a:p>
          <a:p>
            <a:r>
              <a:rPr lang="tr-TR" dirty="0" smtClean="0"/>
              <a:t>E Net olmayan hedefler </a:t>
            </a:r>
          </a:p>
          <a:p>
            <a:r>
              <a:rPr lang="tr-TR" dirty="0" smtClean="0"/>
              <a:t>F Yönetimin yeterince geri bildirimde bulunmaması</a:t>
            </a:r>
          </a:p>
          <a:p>
            <a:endParaRPr lang="tr-TR" dirty="0"/>
          </a:p>
        </p:txBody>
      </p:sp>
    </p:spTree>
    <p:extLst>
      <p:ext uri="{BB962C8B-B14F-4D97-AF65-F5344CB8AC3E}">
        <p14:creationId xmlns:p14="http://schemas.microsoft.com/office/powerpoint/2010/main" xmlns="" val="283326966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en-AU" b="1" smtClean="0">
                <a:solidFill>
                  <a:schemeClr val="hlink"/>
                </a:solidFill>
              </a:rPr>
              <a:t>NOMİNAL GRUP TEKNİĞİ </a:t>
            </a:r>
            <a:endParaRPr lang="tr-TR" dirty="0"/>
          </a:p>
        </p:txBody>
      </p:sp>
      <p:graphicFrame>
        <p:nvGraphicFramePr>
          <p:cNvPr id="4" name="Group 65"/>
          <p:cNvGraphicFramePr>
            <a:graphicFrameLocks noGrp="1"/>
          </p:cNvGraphicFramePr>
          <p:nvPr/>
        </p:nvGraphicFramePr>
        <p:xfrm>
          <a:off x="684213" y="2492375"/>
          <a:ext cx="7488237" cy="3291840"/>
        </p:xfrm>
        <a:graphic>
          <a:graphicData uri="http://schemas.openxmlformats.org/drawingml/2006/table">
            <a:tbl>
              <a:tblPr/>
              <a:tblGrid>
                <a:gridCol w="1498600"/>
                <a:gridCol w="1497012"/>
                <a:gridCol w="1497013"/>
                <a:gridCol w="1497012"/>
                <a:gridCol w="1498600"/>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dirty="0" smtClean="0">
                          <a:ln>
                            <a:noFill/>
                          </a:ln>
                          <a:solidFill>
                            <a:srgbClr val="FFFFFF"/>
                          </a:solidFill>
                          <a:effectLst>
                            <a:outerShdw blurRad="38100" dist="38100" dir="2700000" algn="tl">
                              <a:srgbClr val="000000"/>
                            </a:outerShdw>
                          </a:effectLst>
                          <a:latin typeface="Arial" charset="0"/>
                        </a:rPr>
                        <a:t>Sıra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dirty="0" smtClean="0">
                          <a:ln>
                            <a:noFill/>
                          </a:ln>
                          <a:solidFill>
                            <a:srgbClr val="FFFFFF"/>
                          </a:solidFill>
                          <a:effectLst>
                            <a:outerShdw blurRad="38100" dist="38100" dir="2700000" algn="tl">
                              <a:srgbClr val="000000"/>
                            </a:outerShdw>
                          </a:effectLst>
                          <a:latin typeface="Arial" charset="0"/>
                        </a:rPr>
                        <a:t>Selim</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dirty="0" smtClean="0">
                          <a:ln>
                            <a:noFill/>
                          </a:ln>
                          <a:solidFill>
                            <a:srgbClr val="FFFFFF"/>
                          </a:solidFill>
                          <a:effectLst>
                            <a:outerShdw blurRad="38100" dist="38100" dir="2700000" algn="tl">
                              <a:srgbClr val="000000"/>
                            </a:outerShdw>
                          </a:effectLst>
                          <a:latin typeface="Arial" charset="0"/>
                        </a:rPr>
                        <a:t>Murat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dirty="0" smtClean="0">
                          <a:ln>
                            <a:noFill/>
                          </a:ln>
                          <a:solidFill>
                            <a:srgbClr val="FFFFFF"/>
                          </a:solidFill>
                          <a:effectLst>
                            <a:outerShdw blurRad="38100" dist="38100" dir="2700000" algn="tl">
                              <a:srgbClr val="000000"/>
                            </a:outerShdw>
                          </a:effectLst>
                          <a:latin typeface="Arial" charset="0"/>
                        </a:rPr>
                        <a:t>AYŞE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smtClean="0">
                          <a:ln>
                            <a:noFill/>
                          </a:ln>
                          <a:solidFill>
                            <a:srgbClr val="FFFFFF"/>
                          </a:solidFill>
                          <a:effectLst>
                            <a:outerShdw blurRad="38100" dist="38100" dir="2700000" algn="tl">
                              <a:srgbClr val="000000"/>
                            </a:outerShdw>
                          </a:effectLst>
                          <a:latin typeface="Arial" charset="0"/>
                        </a:rPr>
                        <a:t>TOPLAM</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698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dirty="0" smtClean="0">
                          <a:ln>
                            <a:noFill/>
                          </a:ln>
                          <a:solidFill>
                            <a:srgbClr val="009999"/>
                          </a:solidFill>
                          <a:effectLst>
                            <a:outerShdw blurRad="38100" dist="38100" dir="2700000" algn="tl">
                              <a:srgbClr val="000000"/>
                            </a:outerShdw>
                          </a:effectLst>
                          <a:latin typeface="Arial" charset="0"/>
                        </a:rPr>
                        <a:t>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dirty="0" smtClean="0">
                          <a:ln>
                            <a:noFill/>
                          </a:ln>
                          <a:solidFill>
                            <a:srgbClr val="FFFFFF"/>
                          </a:solidFill>
                          <a:effectLst>
                            <a:outerShdw blurRad="38100" dist="38100" dir="2700000" algn="tl">
                              <a:srgbClr val="000000"/>
                            </a:outerShdw>
                          </a:effectLst>
                          <a:latin typeface="Arial" charset="0"/>
                        </a:rPr>
                        <a:t>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B</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dirty="0" smtClean="0">
                          <a:ln>
                            <a:noFill/>
                          </a:ln>
                          <a:solidFill>
                            <a:srgbClr val="009999"/>
                          </a:solidFill>
                          <a:effectLst>
                            <a:outerShdw blurRad="38100" dist="38100" dir="2700000" algn="tl">
                              <a:srgbClr val="C0C0C0"/>
                            </a:outerShdw>
                          </a:effectLst>
                          <a:latin typeface="Arial"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dirty="0" smtClean="0">
                          <a:ln>
                            <a:noFill/>
                          </a:ln>
                          <a:solidFill>
                            <a:srgbClr val="FFFFFF"/>
                          </a:solidFill>
                          <a:effectLst>
                            <a:outerShdw blurRad="38100" dist="38100" dir="2700000" algn="tl">
                              <a:srgbClr val="000000"/>
                            </a:outerShdw>
                          </a:effectLst>
                          <a:latin typeface="Arial" charset="0"/>
                        </a:rPr>
                        <a:t>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3698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smtClean="0">
                          <a:ln>
                            <a:noFill/>
                          </a:ln>
                          <a:solidFill>
                            <a:srgbClr val="FFFFFF"/>
                          </a:solidFill>
                          <a:effectLst>
                            <a:outerShdw blurRad="38100" dist="38100" dir="2700000" algn="tl">
                              <a:srgbClr val="000000"/>
                            </a:outerShdw>
                          </a:effectLst>
                          <a:latin typeface="Arial" charset="0"/>
                        </a:rPr>
                        <a:t>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smtClean="0">
                          <a:ln>
                            <a:noFill/>
                          </a:ln>
                          <a:solidFill>
                            <a:srgbClr val="FFFFFF"/>
                          </a:solidFill>
                          <a:effectLst>
                            <a:outerShdw blurRad="38100" dist="38100" dir="2700000" algn="tl">
                              <a:srgbClr val="000000"/>
                            </a:outerShdw>
                          </a:effectLst>
                          <a:latin typeface="Arial" charset="0"/>
                        </a:rPr>
                        <a:t>17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dirty="0" smtClean="0">
                          <a:ln>
                            <a:noFill/>
                          </a:ln>
                          <a:solidFill>
                            <a:srgbClr val="009999"/>
                          </a:solidFill>
                          <a:effectLst>
                            <a:outerShdw blurRad="38100" dist="38100" dir="2700000" algn="tl">
                              <a:srgbClr val="000000"/>
                            </a:outerShdw>
                          </a:effectLst>
                          <a:latin typeface="Arial"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dirty="0" smtClean="0">
                          <a:ln>
                            <a:noFill/>
                          </a:ln>
                          <a:solidFill>
                            <a:srgbClr val="009999"/>
                          </a:solidFill>
                          <a:effectLst>
                            <a:outerShdw blurRad="38100" dist="38100" dir="2700000" algn="tl">
                              <a:srgbClr val="000000"/>
                            </a:outerShdw>
                          </a:effectLst>
                          <a:latin typeface="Arial"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smtClean="0">
                          <a:ln>
                            <a:noFill/>
                          </a:ln>
                          <a:solidFill>
                            <a:srgbClr val="FFFFFF"/>
                          </a:solidFill>
                          <a:effectLst>
                            <a:outerShdw blurRad="38100" dist="38100" dir="2700000" algn="tl">
                              <a:srgbClr val="000000"/>
                            </a:outerShdw>
                          </a:effectLst>
                          <a:latin typeface="Arial" charset="0"/>
                        </a:rPr>
                        <a:t>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3698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dirty="0" smtClean="0">
                          <a:ln>
                            <a:noFill/>
                          </a:ln>
                          <a:solidFill>
                            <a:srgbClr val="009999"/>
                          </a:solidFill>
                          <a:effectLst>
                            <a:outerShdw blurRad="38100" dist="38100" dir="2700000" algn="tl">
                              <a:srgbClr val="C0C0C0"/>
                            </a:outerShdw>
                          </a:effectLst>
                          <a:latin typeface="Arial" charset="0"/>
                        </a:rPr>
                        <a:t>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dirty="0" smtClean="0">
                          <a:ln>
                            <a:noFill/>
                          </a:ln>
                          <a:solidFill>
                            <a:srgbClr val="FFFFFF"/>
                          </a:solidFill>
                          <a:effectLst>
                            <a:outerShdw blurRad="38100" dist="38100" dir="2700000" algn="tl">
                              <a:srgbClr val="000000"/>
                            </a:outerShdw>
                          </a:effectLst>
                          <a:latin typeface="Arial" charset="0"/>
                        </a:rPr>
                        <a:t>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dirty="0" smtClean="0">
                          <a:ln>
                            <a:noFill/>
                          </a:ln>
                          <a:solidFill>
                            <a:srgbClr val="FFFFFF"/>
                          </a:solidFill>
                          <a:effectLst>
                            <a:outerShdw blurRad="38100" dist="38100" dir="2700000" algn="tl">
                              <a:srgbClr val="000000"/>
                            </a:outerShdw>
                          </a:effectLst>
                          <a:latin typeface="Arial" charset="0"/>
                        </a:rPr>
                        <a:t>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bl>
          </a:graphicData>
        </a:graphic>
      </p:graphicFrame>
    </p:spTree>
    <p:extLst>
      <p:ext uri="{BB962C8B-B14F-4D97-AF65-F5344CB8AC3E}">
        <p14:creationId xmlns:p14="http://schemas.microsoft.com/office/powerpoint/2010/main" xmlns="" val="6918575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6"/>
          <p:cNvSpPr>
            <a:spLocks noChangeArrowheads="1"/>
          </p:cNvSpPr>
          <p:nvPr/>
        </p:nvSpPr>
        <p:spPr bwMode="auto">
          <a:xfrm>
            <a:off x="395288" y="981075"/>
            <a:ext cx="8424862" cy="625475"/>
          </a:xfrm>
          <a:prstGeom prst="rect">
            <a:avLst/>
          </a:prstGeom>
          <a:solidFill>
            <a:srgbClr val="99CC00"/>
          </a:solidFill>
          <a:ln w="9525">
            <a:solidFill>
              <a:srgbClr val="B23B00"/>
            </a:solidFill>
            <a:miter lim="800000"/>
            <a:headEnd/>
            <a:tailEnd/>
          </a:ln>
        </p:spPr>
        <p:txBody>
          <a:bodyPr wrap="none" anchor="ctr"/>
          <a:lstStyle/>
          <a:p>
            <a:pPr eaLnBrk="0" hangingPunct="0"/>
            <a:endParaRPr kumimoji="1" lang="tr-TR" sz="2400">
              <a:solidFill>
                <a:srgbClr val="CA4300"/>
              </a:solidFill>
              <a:latin typeface="Times New Roman" pitchFamily="18" charset="0"/>
            </a:endParaRPr>
          </a:p>
        </p:txBody>
      </p:sp>
      <p:sp>
        <p:nvSpPr>
          <p:cNvPr id="46084" name="Text Box 4"/>
          <p:cNvSpPr txBox="1">
            <a:spLocks noChangeArrowheads="1"/>
          </p:cNvSpPr>
          <p:nvPr/>
        </p:nvSpPr>
        <p:spPr bwMode="auto">
          <a:xfrm>
            <a:off x="3200400" y="2771775"/>
            <a:ext cx="2667000" cy="228600"/>
          </a:xfrm>
          <a:prstGeom prst="rect">
            <a:avLst/>
          </a:prstGeom>
          <a:noFill/>
          <a:ln w="9525">
            <a:noFill/>
            <a:miter lim="800000"/>
            <a:headEnd/>
            <a:tailEnd/>
          </a:ln>
        </p:spPr>
        <p:txBody>
          <a:bodyPr>
            <a:spAutoFit/>
          </a:bodyPr>
          <a:lstStyle/>
          <a:p>
            <a:pPr eaLnBrk="0" hangingPunct="0">
              <a:spcBef>
                <a:spcPct val="50000"/>
              </a:spcBef>
            </a:pPr>
            <a:endParaRPr kumimoji="1" lang="tr-TR" sz="900">
              <a:solidFill>
                <a:srgbClr val="FF0000"/>
              </a:solidFill>
            </a:endParaRPr>
          </a:p>
        </p:txBody>
      </p:sp>
      <p:sp>
        <p:nvSpPr>
          <p:cNvPr id="46085" name="Text Box 19"/>
          <p:cNvSpPr txBox="1">
            <a:spLocks noChangeArrowheads="1"/>
          </p:cNvSpPr>
          <p:nvPr/>
        </p:nvSpPr>
        <p:spPr bwMode="auto">
          <a:xfrm>
            <a:off x="1857356" y="2857496"/>
            <a:ext cx="5557838" cy="3743325"/>
          </a:xfrm>
          <a:prstGeom prst="rect">
            <a:avLst/>
          </a:prstGeom>
          <a:noFill/>
          <a:ln w="9525">
            <a:noFill/>
            <a:miter lim="800000"/>
            <a:headEnd/>
            <a:tailEnd/>
          </a:ln>
        </p:spPr>
        <p:txBody>
          <a:bodyPr>
            <a:spAutoFit/>
          </a:bodyPr>
          <a:lstStyle/>
          <a:p>
            <a:pPr eaLnBrk="0" hangingPunct="0">
              <a:spcBef>
                <a:spcPct val="50000"/>
              </a:spcBef>
            </a:pPr>
            <a:r>
              <a:rPr kumimoji="1" lang="tr-TR" sz="2400" dirty="0">
                <a:solidFill>
                  <a:srgbClr val="FF0000"/>
                </a:solidFill>
              </a:rPr>
              <a:t>A-  </a:t>
            </a:r>
            <a:r>
              <a:rPr kumimoji="1" lang="tr-TR" sz="2400" dirty="0"/>
              <a:t>Ders işleme tarzı </a:t>
            </a:r>
          </a:p>
          <a:p>
            <a:pPr eaLnBrk="0" hangingPunct="0">
              <a:spcBef>
                <a:spcPct val="50000"/>
              </a:spcBef>
            </a:pPr>
            <a:r>
              <a:rPr kumimoji="1" lang="tr-TR" sz="2400" dirty="0">
                <a:solidFill>
                  <a:srgbClr val="FF0000"/>
                </a:solidFill>
              </a:rPr>
              <a:t>B-</a:t>
            </a:r>
            <a:r>
              <a:rPr kumimoji="1" lang="tr-TR" sz="2400" dirty="0"/>
              <a:t>  Öğrenciyi yeterince tanımama </a:t>
            </a:r>
            <a:r>
              <a:rPr kumimoji="1" lang="tr-TR" sz="2400" dirty="0">
                <a:solidFill>
                  <a:srgbClr val="FF0000"/>
                </a:solidFill>
              </a:rPr>
              <a:t> </a:t>
            </a:r>
            <a:endParaRPr kumimoji="1" lang="tr-TR" sz="2400" dirty="0"/>
          </a:p>
          <a:p>
            <a:pPr eaLnBrk="0" hangingPunct="0">
              <a:spcBef>
                <a:spcPct val="50000"/>
              </a:spcBef>
            </a:pPr>
            <a:r>
              <a:rPr kumimoji="1" lang="tr-TR" sz="2400" dirty="0">
                <a:solidFill>
                  <a:srgbClr val="FF0000"/>
                </a:solidFill>
              </a:rPr>
              <a:t>C-</a:t>
            </a:r>
            <a:r>
              <a:rPr kumimoji="1" lang="tr-TR" sz="2400" dirty="0"/>
              <a:t>  Öğrenciyle olumsuz iletişim kurma </a:t>
            </a:r>
            <a:r>
              <a:rPr kumimoji="1" lang="tr-TR" sz="2400" dirty="0">
                <a:solidFill>
                  <a:srgbClr val="FF0000"/>
                </a:solidFill>
              </a:rPr>
              <a:t> </a:t>
            </a:r>
            <a:endParaRPr kumimoji="1" lang="tr-TR" sz="2400" dirty="0"/>
          </a:p>
          <a:p>
            <a:pPr eaLnBrk="0" hangingPunct="0">
              <a:spcBef>
                <a:spcPct val="50000"/>
              </a:spcBef>
            </a:pPr>
            <a:r>
              <a:rPr kumimoji="1" lang="tr-TR" sz="2400" dirty="0">
                <a:solidFill>
                  <a:srgbClr val="FF0000"/>
                </a:solidFill>
              </a:rPr>
              <a:t>D-</a:t>
            </a:r>
            <a:r>
              <a:rPr kumimoji="1" lang="tr-TR" sz="2400" dirty="0"/>
              <a:t>  Kendini yenilememe </a:t>
            </a:r>
          </a:p>
          <a:p>
            <a:pPr eaLnBrk="0" hangingPunct="0">
              <a:spcBef>
                <a:spcPct val="50000"/>
              </a:spcBef>
            </a:pPr>
            <a:r>
              <a:rPr kumimoji="1" lang="tr-TR" sz="2400" dirty="0">
                <a:solidFill>
                  <a:srgbClr val="FF0000"/>
                </a:solidFill>
              </a:rPr>
              <a:t>E-</a:t>
            </a:r>
            <a:r>
              <a:rPr kumimoji="1" lang="tr-TR" sz="2400" dirty="0"/>
              <a:t>  </a:t>
            </a:r>
            <a:r>
              <a:rPr kumimoji="1" lang="tr-TR" sz="2400" dirty="0" err="1"/>
              <a:t>Hizmetiçi</a:t>
            </a:r>
            <a:r>
              <a:rPr kumimoji="1" lang="tr-TR" sz="2400" dirty="0"/>
              <a:t> eğitimin sürekli olmaması </a:t>
            </a:r>
          </a:p>
          <a:p>
            <a:pPr eaLnBrk="0" hangingPunct="0">
              <a:spcBef>
                <a:spcPct val="50000"/>
              </a:spcBef>
            </a:pPr>
            <a:r>
              <a:rPr kumimoji="1" lang="tr-TR" sz="2400" dirty="0">
                <a:solidFill>
                  <a:srgbClr val="FF0000"/>
                </a:solidFill>
              </a:rPr>
              <a:t>F-</a:t>
            </a:r>
            <a:r>
              <a:rPr kumimoji="1" lang="tr-TR" sz="2400" dirty="0"/>
              <a:t>  Bireysel farkları dikkate almama </a:t>
            </a:r>
          </a:p>
          <a:p>
            <a:pPr eaLnBrk="0" hangingPunct="0">
              <a:spcBef>
                <a:spcPct val="50000"/>
              </a:spcBef>
            </a:pPr>
            <a:r>
              <a:rPr kumimoji="1" lang="tr-TR" sz="2400" dirty="0">
                <a:solidFill>
                  <a:srgbClr val="FF0000"/>
                </a:solidFill>
              </a:rPr>
              <a:t>G-</a:t>
            </a:r>
            <a:r>
              <a:rPr kumimoji="1" lang="tr-TR" sz="2400" dirty="0"/>
              <a:t>  Fakültelerin yetersizliği </a:t>
            </a:r>
          </a:p>
        </p:txBody>
      </p:sp>
      <p:sp>
        <p:nvSpPr>
          <p:cNvPr id="46086" name="Rectangle 20"/>
          <p:cNvSpPr>
            <a:spLocks noChangeArrowheads="1"/>
          </p:cNvSpPr>
          <p:nvPr/>
        </p:nvSpPr>
        <p:spPr bwMode="auto">
          <a:xfrm>
            <a:off x="395288" y="1628775"/>
            <a:ext cx="8234362" cy="1307537"/>
          </a:xfrm>
          <a:prstGeom prst="rect">
            <a:avLst/>
          </a:prstGeom>
          <a:noFill/>
          <a:ln w="9525">
            <a:noFill/>
            <a:miter lim="800000"/>
            <a:headEnd/>
            <a:tailEnd/>
          </a:ln>
        </p:spPr>
        <p:txBody>
          <a:bodyPr>
            <a:spAutoFit/>
          </a:bodyPr>
          <a:lstStyle/>
          <a:p>
            <a:pPr eaLnBrk="0" hangingPunct="0">
              <a:lnSpc>
                <a:spcPct val="150000"/>
              </a:lnSpc>
              <a:buNone/>
            </a:pPr>
            <a:r>
              <a:rPr kumimoji="1" lang="tr-TR" b="1" dirty="0"/>
              <a:t>Akademik Öğrenci Başarısızlığının Öğretmenden Kaynaklanan Nedenleri?</a:t>
            </a:r>
          </a:p>
        </p:txBody>
      </p:sp>
      <p:sp>
        <p:nvSpPr>
          <p:cNvPr id="8" name="Rectangle 2"/>
          <p:cNvSpPr>
            <a:spLocks noGrp="1" noChangeArrowheads="1"/>
          </p:cNvSpPr>
          <p:nvPr>
            <p:ph type="title"/>
          </p:nvPr>
        </p:nvSpPr>
        <p:spPr>
          <a:xfrm>
            <a:off x="685800" y="0"/>
            <a:ext cx="7772400" cy="1143000"/>
          </a:xfrm>
        </p:spPr>
        <p:txBody>
          <a:bodyPr/>
          <a:lstStyle/>
          <a:p>
            <a:pPr eaLnBrk="1" hangingPunct="1"/>
            <a:r>
              <a:rPr lang="en-AU" sz="3200" b="1" smtClean="0">
                <a:solidFill>
                  <a:schemeClr val="hlink"/>
                </a:solidFill>
              </a:rPr>
              <a:t>NOMİNAL GRUP TEKNİĞİ </a:t>
            </a:r>
          </a:p>
        </p:txBody>
      </p:sp>
    </p:spTree>
    <p:extLst>
      <p:ext uri="{BB962C8B-B14F-4D97-AF65-F5344CB8AC3E}">
        <p14:creationId xmlns:p14="http://schemas.microsoft.com/office/powerpoint/2010/main" xmlns="" val="406538472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6"/>
          <p:cNvSpPr>
            <a:spLocks noChangeArrowheads="1"/>
          </p:cNvSpPr>
          <p:nvPr/>
        </p:nvSpPr>
        <p:spPr bwMode="auto">
          <a:xfrm>
            <a:off x="395288" y="1052513"/>
            <a:ext cx="8424862" cy="554037"/>
          </a:xfrm>
          <a:prstGeom prst="rect">
            <a:avLst/>
          </a:prstGeom>
          <a:solidFill>
            <a:srgbClr val="99CC00"/>
          </a:solidFill>
          <a:ln w="9525">
            <a:solidFill>
              <a:srgbClr val="B23B00"/>
            </a:solidFill>
            <a:miter lim="800000"/>
            <a:headEnd/>
            <a:tailEnd/>
          </a:ln>
        </p:spPr>
        <p:txBody>
          <a:bodyPr wrap="none" anchor="ctr"/>
          <a:lstStyle/>
          <a:p>
            <a:pPr eaLnBrk="0" hangingPunct="0"/>
            <a:endParaRPr kumimoji="1" lang="tr-TR" sz="2400">
              <a:solidFill>
                <a:srgbClr val="CA4300"/>
              </a:solidFill>
              <a:latin typeface="Times New Roman" pitchFamily="18" charset="0"/>
            </a:endParaRPr>
          </a:p>
        </p:txBody>
      </p:sp>
      <p:sp>
        <p:nvSpPr>
          <p:cNvPr id="15" name="Text Box 5"/>
          <p:cNvSpPr txBox="1">
            <a:spLocks noChangeArrowheads="1"/>
          </p:cNvSpPr>
          <p:nvPr/>
        </p:nvSpPr>
        <p:spPr bwMode="auto">
          <a:xfrm>
            <a:off x="395288" y="1052513"/>
            <a:ext cx="8458200" cy="579437"/>
          </a:xfrm>
          <a:prstGeom prst="rect">
            <a:avLst/>
          </a:prstGeom>
          <a:noFill/>
          <a:ln w="9525">
            <a:noFill/>
            <a:miter lim="800000"/>
            <a:headEnd/>
            <a:tailEnd/>
          </a:ln>
          <a:effectLst/>
        </p:spPr>
        <p:txBody>
          <a:bodyPr>
            <a:spAutoFit/>
          </a:bodyPr>
          <a:lstStyle/>
          <a:p>
            <a:pPr algn="ctr" eaLnBrk="0" hangingPunct="0">
              <a:defRPr/>
            </a:pPr>
            <a:r>
              <a:rPr kumimoji="1" lang="tr-TR" sz="3200" b="1" i="1">
                <a:solidFill>
                  <a:schemeClr val="bg1"/>
                </a:solidFill>
                <a:effectLst>
                  <a:outerShdw blurRad="38100" dist="38100" dir="2700000" algn="tl">
                    <a:srgbClr val="000000"/>
                  </a:outerShdw>
                </a:effectLst>
                <a:latin typeface="Times New Roman" pitchFamily="18" charset="0"/>
                <a:cs typeface="Arial" charset="0"/>
              </a:rPr>
              <a:t>Nominal Grup Tekniği (Örnek 2/2)</a:t>
            </a:r>
          </a:p>
        </p:txBody>
      </p:sp>
      <p:sp>
        <p:nvSpPr>
          <p:cNvPr id="47108" name="Text Box 4"/>
          <p:cNvSpPr txBox="1">
            <a:spLocks noChangeArrowheads="1"/>
          </p:cNvSpPr>
          <p:nvPr/>
        </p:nvSpPr>
        <p:spPr bwMode="auto">
          <a:xfrm>
            <a:off x="3200400" y="3087688"/>
            <a:ext cx="2667000" cy="228600"/>
          </a:xfrm>
          <a:prstGeom prst="rect">
            <a:avLst/>
          </a:prstGeom>
          <a:noFill/>
          <a:ln w="9525">
            <a:noFill/>
            <a:miter lim="800000"/>
            <a:headEnd/>
            <a:tailEnd/>
          </a:ln>
        </p:spPr>
        <p:txBody>
          <a:bodyPr>
            <a:spAutoFit/>
          </a:bodyPr>
          <a:lstStyle/>
          <a:p>
            <a:pPr eaLnBrk="0" hangingPunct="0">
              <a:spcBef>
                <a:spcPct val="50000"/>
              </a:spcBef>
            </a:pPr>
            <a:endParaRPr kumimoji="1" lang="tr-TR" sz="900">
              <a:solidFill>
                <a:srgbClr val="FF0000"/>
              </a:solidFill>
            </a:endParaRPr>
          </a:p>
        </p:txBody>
      </p:sp>
      <p:graphicFrame>
        <p:nvGraphicFramePr>
          <p:cNvPr id="105537" name="Group 65"/>
          <p:cNvGraphicFramePr>
            <a:graphicFrameLocks noGrp="1"/>
          </p:cNvGraphicFramePr>
          <p:nvPr/>
        </p:nvGraphicFramePr>
        <p:xfrm>
          <a:off x="684213" y="2492375"/>
          <a:ext cx="7488237" cy="3291840"/>
        </p:xfrm>
        <a:graphic>
          <a:graphicData uri="http://schemas.openxmlformats.org/drawingml/2006/table">
            <a:tbl>
              <a:tblPr/>
              <a:tblGrid>
                <a:gridCol w="1498600"/>
                <a:gridCol w="1497012"/>
                <a:gridCol w="1497013"/>
                <a:gridCol w="1497012"/>
                <a:gridCol w="1498600"/>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dirty="0" smtClean="0">
                          <a:ln>
                            <a:noFill/>
                          </a:ln>
                          <a:solidFill>
                            <a:srgbClr val="FFFFFF"/>
                          </a:solidFill>
                          <a:effectLst>
                            <a:outerShdw blurRad="38100" dist="38100" dir="2700000" algn="tl">
                              <a:srgbClr val="000000"/>
                            </a:outerShdw>
                          </a:effectLst>
                          <a:latin typeface="Arial" charset="0"/>
                        </a:rPr>
                        <a:t>SIRA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smtClean="0">
                          <a:ln>
                            <a:noFill/>
                          </a:ln>
                          <a:solidFill>
                            <a:srgbClr val="FFFFFF"/>
                          </a:solidFill>
                          <a:effectLst>
                            <a:outerShdw blurRad="38100" dist="38100" dir="2700000" algn="tl">
                              <a:srgbClr val="000000"/>
                            </a:outerShdw>
                          </a:effectLst>
                          <a:latin typeface="Arial" charset="0"/>
                        </a:rPr>
                        <a:t>ALI</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smtClean="0">
                          <a:ln>
                            <a:noFill/>
                          </a:ln>
                          <a:solidFill>
                            <a:srgbClr val="FFFFFF"/>
                          </a:solidFill>
                          <a:effectLst>
                            <a:outerShdw blurRad="38100" dist="38100" dir="2700000" algn="tl">
                              <a:srgbClr val="000000"/>
                            </a:outerShdw>
                          </a:effectLst>
                          <a:latin typeface="Arial" charset="0"/>
                        </a:rPr>
                        <a:t>AHMET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smtClean="0">
                          <a:ln>
                            <a:noFill/>
                          </a:ln>
                          <a:solidFill>
                            <a:srgbClr val="FFFFFF"/>
                          </a:solidFill>
                          <a:effectLst>
                            <a:outerShdw blurRad="38100" dist="38100" dir="2700000" algn="tl">
                              <a:srgbClr val="000000"/>
                            </a:outerShdw>
                          </a:effectLst>
                          <a:latin typeface="Arial" charset="0"/>
                        </a:rPr>
                        <a:t>AYŞE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smtClean="0">
                          <a:ln>
                            <a:noFill/>
                          </a:ln>
                          <a:solidFill>
                            <a:srgbClr val="FFFFFF"/>
                          </a:solidFill>
                          <a:effectLst>
                            <a:outerShdw blurRad="38100" dist="38100" dir="2700000" algn="tl">
                              <a:srgbClr val="000000"/>
                            </a:outerShdw>
                          </a:effectLst>
                          <a:latin typeface="Arial" charset="0"/>
                        </a:rPr>
                        <a:t>TOPLAM</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698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smtClean="0">
                          <a:ln>
                            <a:noFill/>
                          </a:ln>
                          <a:solidFill>
                            <a:srgbClr val="FFFFFF"/>
                          </a:solidFill>
                          <a:effectLst>
                            <a:outerShdw blurRad="38100" dist="38100" dir="2700000" algn="tl">
                              <a:srgbClr val="000000"/>
                            </a:outerShdw>
                          </a:effectLst>
                          <a:latin typeface="Arial" charset="0"/>
                        </a:rPr>
                        <a:t>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B</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smtClean="0">
                          <a:ln>
                            <a:noFill/>
                          </a:ln>
                          <a:solidFill>
                            <a:srgbClr val="FFFFFF"/>
                          </a:solidFill>
                          <a:effectLst>
                            <a:outerShdw blurRad="38100" dist="38100" dir="2700000" algn="tl">
                              <a:srgbClr val="000000"/>
                            </a:outerShdw>
                          </a:effectLst>
                          <a:latin typeface="Arial" charset="0"/>
                        </a:rPr>
                        <a:t>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3698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smtClean="0">
                          <a:ln>
                            <a:noFill/>
                          </a:ln>
                          <a:solidFill>
                            <a:srgbClr val="FFFFFF"/>
                          </a:solidFill>
                          <a:effectLst>
                            <a:outerShdw blurRad="38100" dist="38100" dir="2700000" algn="tl">
                              <a:srgbClr val="000000"/>
                            </a:outerShdw>
                          </a:effectLst>
                          <a:latin typeface="Arial" charset="0"/>
                        </a:rPr>
                        <a:t>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smtClean="0">
                          <a:ln>
                            <a:noFill/>
                          </a:ln>
                          <a:solidFill>
                            <a:srgbClr val="FFFFFF"/>
                          </a:solidFill>
                          <a:effectLst>
                            <a:outerShdw blurRad="38100" dist="38100" dir="2700000" algn="tl">
                              <a:srgbClr val="000000"/>
                            </a:outerShdw>
                          </a:effectLst>
                          <a:latin typeface="Arial" charset="0"/>
                        </a:rPr>
                        <a:t>17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smtClean="0">
                          <a:ln>
                            <a:noFill/>
                          </a:ln>
                          <a:solidFill>
                            <a:srgbClr val="FFFFFF"/>
                          </a:solidFill>
                          <a:effectLst>
                            <a:outerShdw blurRad="38100" dist="38100" dir="2700000" algn="tl">
                              <a:srgbClr val="000000"/>
                            </a:outerShdw>
                          </a:effectLst>
                          <a:latin typeface="Arial" charset="0"/>
                        </a:rPr>
                        <a:t>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3698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C0C0C0"/>
                            </a:outerShdw>
                          </a:effectLst>
                          <a:latin typeface="Arial" charset="0"/>
                        </a:rPr>
                        <a:t>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B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smtClean="0">
                          <a:ln>
                            <a:noFill/>
                          </a:ln>
                          <a:solidFill>
                            <a:srgbClr val="FFFFFF"/>
                          </a:solidFill>
                          <a:effectLst>
                            <a:outerShdw blurRad="38100" dist="38100" dir="2700000" algn="tl">
                              <a:srgbClr val="000000"/>
                            </a:outerShdw>
                          </a:effectLst>
                          <a:latin typeface="Arial" charset="0"/>
                        </a:rPr>
                        <a:t>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0" i="0" u="none" strike="noStrike" cap="none" normalizeH="0" baseline="0" smtClean="0">
                          <a:ln>
                            <a:noFill/>
                          </a:ln>
                          <a:solidFill>
                            <a:srgbClr val="009999"/>
                          </a:solidFill>
                          <a:effectLst>
                            <a:outerShdw blurRad="38100" dist="38100" dir="2700000" algn="tl">
                              <a:srgbClr val="000000"/>
                            </a:outerShdw>
                          </a:effectLst>
                          <a:latin typeface="Arial"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F8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100" b="1" i="0" u="none" strike="noStrike" cap="none" normalizeH="0" baseline="0" dirty="0" smtClean="0">
                          <a:ln>
                            <a:noFill/>
                          </a:ln>
                          <a:solidFill>
                            <a:srgbClr val="FFFFFF"/>
                          </a:solidFill>
                          <a:effectLst>
                            <a:outerShdw blurRad="38100" dist="38100" dir="2700000" algn="tl">
                              <a:srgbClr val="000000"/>
                            </a:outerShdw>
                          </a:effectLst>
                          <a:latin typeface="Arial" charset="0"/>
                        </a:rPr>
                        <a:t>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47166" name="Rectangle 66"/>
          <p:cNvSpPr>
            <a:spLocks noChangeArrowheads="1"/>
          </p:cNvSpPr>
          <p:nvPr/>
        </p:nvSpPr>
        <p:spPr bwMode="auto">
          <a:xfrm>
            <a:off x="323850" y="333375"/>
            <a:ext cx="5605472" cy="738664"/>
          </a:xfrm>
          <a:prstGeom prst="rect">
            <a:avLst/>
          </a:prstGeom>
          <a:noFill/>
          <a:ln w="9525">
            <a:noFill/>
            <a:miter lim="800000"/>
            <a:headEnd/>
            <a:tailEnd/>
          </a:ln>
        </p:spPr>
        <p:txBody>
          <a:bodyPr wrap="square">
            <a:spAutoFit/>
          </a:bodyPr>
          <a:lstStyle/>
          <a:p>
            <a:pPr>
              <a:lnSpc>
                <a:spcPct val="150000"/>
              </a:lnSpc>
            </a:pPr>
            <a:r>
              <a:rPr lang="tr-TR" b="1" dirty="0" smtClean="0"/>
              <a:t>Nominal </a:t>
            </a:r>
            <a:r>
              <a:rPr lang="tr-TR" b="1" dirty="0"/>
              <a:t>Grup Tekniği</a:t>
            </a:r>
          </a:p>
        </p:txBody>
      </p:sp>
    </p:spTree>
    <p:extLst>
      <p:ext uri="{BB962C8B-B14F-4D97-AF65-F5344CB8AC3E}">
        <p14:creationId xmlns:p14="http://schemas.microsoft.com/office/powerpoint/2010/main" xmlns="" val="226773168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3"/>
          <p:cNvSpPr txBox="1">
            <a:spLocks noChangeArrowheads="1"/>
          </p:cNvSpPr>
          <p:nvPr/>
        </p:nvSpPr>
        <p:spPr bwMode="auto">
          <a:xfrm>
            <a:off x="228600" y="0"/>
            <a:ext cx="9144000" cy="5847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3200" dirty="0" smtClean="0">
                <a:solidFill>
                  <a:schemeClr val="hlink"/>
                </a:solidFill>
              </a:rPr>
              <a:t>MATRİS </a:t>
            </a:r>
            <a:r>
              <a:rPr lang="tr-TR" sz="3200" dirty="0">
                <a:solidFill>
                  <a:schemeClr val="hlink"/>
                </a:solidFill>
              </a:rPr>
              <a:t>DİYAGRAMLARI</a:t>
            </a:r>
          </a:p>
        </p:txBody>
      </p:sp>
      <p:sp>
        <p:nvSpPr>
          <p:cNvPr id="62467" name="Text Box 4"/>
          <p:cNvSpPr txBox="1">
            <a:spLocks noChangeArrowheads="1"/>
          </p:cNvSpPr>
          <p:nvPr/>
        </p:nvSpPr>
        <p:spPr bwMode="auto">
          <a:xfrm>
            <a:off x="0" y="1600200"/>
            <a:ext cx="9144000" cy="5191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a:t>	</a:t>
            </a:r>
          </a:p>
        </p:txBody>
      </p:sp>
      <p:sp>
        <p:nvSpPr>
          <p:cNvPr id="62468" name="Text Box 5"/>
          <p:cNvSpPr txBox="1">
            <a:spLocks noChangeArrowheads="1"/>
          </p:cNvSpPr>
          <p:nvPr/>
        </p:nvSpPr>
        <p:spPr bwMode="auto">
          <a:xfrm>
            <a:off x="0" y="1295400"/>
            <a:ext cx="9372600" cy="519113"/>
          </a:xfrm>
          <a:prstGeom prst="rect">
            <a:avLst/>
          </a:prstGeom>
          <a:noFill/>
          <a:ln w="9525">
            <a:noFill/>
            <a:miter lim="800000"/>
            <a:headEnd/>
            <a:tailEnd/>
          </a:ln>
        </p:spPr>
        <p:txBody>
          <a:bodyPr>
            <a:spAutoFit/>
          </a:bodyPr>
          <a:lstStyle/>
          <a:p>
            <a:pPr algn="just">
              <a:spcBef>
                <a:spcPct val="50000"/>
              </a:spcBef>
              <a:buFont typeface="Wingdings" pitchFamily="2" charset="2"/>
              <a:buNone/>
            </a:pPr>
            <a:endParaRPr lang="tr-TR"/>
          </a:p>
        </p:txBody>
      </p:sp>
      <p:sp>
        <p:nvSpPr>
          <p:cNvPr id="62469" name="Text Box 8"/>
          <p:cNvSpPr txBox="1">
            <a:spLocks noChangeArrowheads="1"/>
          </p:cNvSpPr>
          <p:nvPr/>
        </p:nvSpPr>
        <p:spPr bwMode="auto">
          <a:xfrm>
            <a:off x="304800" y="1828800"/>
            <a:ext cx="8839200" cy="519113"/>
          </a:xfrm>
          <a:prstGeom prst="rect">
            <a:avLst/>
          </a:prstGeom>
          <a:noFill/>
          <a:ln w="9525">
            <a:noFill/>
            <a:miter lim="800000"/>
            <a:headEnd/>
            <a:tailEnd/>
          </a:ln>
        </p:spPr>
        <p:txBody>
          <a:bodyPr>
            <a:spAutoFit/>
          </a:bodyPr>
          <a:lstStyle/>
          <a:p>
            <a:pPr>
              <a:spcBef>
                <a:spcPct val="50000"/>
              </a:spcBef>
              <a:buFont typeface="Wingdings" pitchFamily="2" charset="2"/>
              <a:buNone/>
            </a:pPr>
            <a:endParaRPr lang="tr-TR"/>
          </a:p>
        </p:txBody>
      </p:sp>
      <p:sp>
        <p:nvSpPr>
          <p:cNvPr id="62470" name="Text Box 9"/>
          <p:cNvSpPr txBox="1">
            <a:spLocks noChangeArrowheads="1"/>
          </p:cNvSpPr>
          <p:nvPr/>
        </p:nvSpPr>
        <p:spPr bwMode="auto">
          <a:xfrm>
            <a:off x="304800" y="1828800"/>
            <a:ext cx="8839200" cy="41513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a:t>İki veya daha fazla değişken arasındaki ilişkiyi analiz etmekte kullanılan planlama ve yönetim aracıdır.</a:t>
            </a:r>
          </a:p>
          <a:p>
            <a:pPr>
              <a:spcBef>
                <a:spcPct val="50000"/>
              </a:spcBef>
              <a:buFont typeface="Wingdings" pitchFamily="2" charset="2"/>
              <a:buNone/>
            </a:pPr>
            <a:r>
              <a:rPr lang="tr-TR"/>
              <a:t>Matris diyagramlarını oluşturmak için öncelikle sebep-sonuç analizi gibi değişkenler arası ilişkileri analiz ederek başlamak gereklidir.</a:t>
            </a:r>
          </a:p>
          <a:p>
            <a:pPr>
              <a:spcBef>
                <a:spcPct val="50000"/>
              </a:spcBef>
              <a:buFont typeface="Wingdings" pitchFamily="2" charset="2"/>
              <a:buNone/>
            </a:pPr>
            <a:r>
              <a:rPr lang="tr-TR"/>
              <a:t>Matris diyagramının gerek duyduğu detaylı bilgiler afinite ve ağaç diyagramından elde edilebilir.</a:t>
            </a:r>
          </a:p>
          <a:p>
            <a:pPr>
              <a:spcBef>
                <a:spcPct val="50000"/>
              </a:spcBef>
              <a:buFont typeface="Wingdings" pitchFamily="2" charset="2"/>
              <a:buNone/>
            </a:pPr>
            <a:r>
              <a:rPr lang="tr-TR"/>
              <a:t>L, X, T, Y ve çatı biçimli çeşitleri vardır.</a:t>
            </a:r>
          </a:p>
        </p:txBody>
      </p:sp>
    </p:spTree>
    <p:extLst>
      <p:ext uri="{BB962C8B-B14F-4D97-AF65-F5344CB8AC3E}">
        <p14:creationId xmlns:p14="http://schemas.microsoft.com/office/powerpoint/2010/main" xmlns="" val="403675841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228600" y="0"/>
            <a:ext cx="9144000" cy="584775"/>
          </a:xfrm>
          <a:prstGeom prst="rect">
            <a:avLst/>
          </a:prstGeom>
          <a:noFill/>
          <a:ln w="9525">
            <a:noFill/>
            <a:miter lim="800000"/>
            <a:headEnd/>
            <a:tailEnd/>
          </a:ln>
        </p:spPr>
        <p:txBody>
          <a:bodyPr>
            <a:spAutoFit/>
          </a:bodyPr>
          <a:lstStyle/>
          <a:p>
            <a:pPr algn="ctr">
              <a:spcBef>
                <a:spcPct val="50000"/>
              </a:spcBef>
              <a:buFont typeface="Wingdings" pitchFamily="2" charset="2"/>
              <a:buNone/>
            </a:pPr>
            <a:r>
              <a:rPr lang="tr-TR" sz="3200" dirty="0" smtClean="0">
                <a:solidFill>
                  <a:schemeClr val="hlink"/>
                </a:solidFill>
              </a:rPr>
              <a:t>MATRİS </a:t>
            </a:r>
            <a:r>
              <a:rPr lang="tr-TR" sz="3200" dirty="0">
                <a:solidFill>
                  <a:schemeClr val="hlink"/>
                </a:solidFill>
              </a:rPr>
              <a:t>–VERİ ANALİZİ</a:t>
            </a:r>
          </a:p>
        </p:txBody>
      </p:sp>
      <p:sp>
        <p:nvSpPr>
          <p:cNvPr id="63491" name="Text Box 3"/>
          <p:cNvSpPr txBox="1">
            <a:spLocks noChangeArrowheads="1"/>
          </p:cNvSpPr>
          <p:nvPr/>
        </p:nvSpPr>
        <p:spPr bwMode="auto">
          <a:xfrm>
            <a:off x="0" y="1600200"/>
            <a:ext cx="9144000" cy="519113"/>
          </a:xfrm>
          <a:prstGeom prst="rect">
            <a:avLst/>
          </a:prstGeom>
          <a:noFill/>
          <a:ln w="9525">
            <a:noFill/>
            <a:miter lim="800000"/>
            <a:headEnd/>
            <a:tailEnd/>
          </a:ln>
        </p:spPr>
        <p:txBody>
          <a:bodyPr>
            <a:spAutoFit/>
          </a:bodyPr>
          <a:lstStyle/>
          <a:p>
            <a:pPr>
              <a:spcBef>
                <a:spcPct val="50000"/>
              </a:spcBef>
              <a:buFont typeface="Wingdings" pitchFamily="2" charset="2"/>
              <a:buNone/>
            </a:pPr>
            <a:r>
              <a:rPr lang="tr-TR"/>
              <a:t>	</a:t>
            </a:r>
          </a:p>
        </p:txBody>
      </p:sp>
      <p:sp>
        <p:nvSpPr>
          <p:cNvPr id="63492" name="Text Box 4"/>
          <p:cNvSpPr txBox="1">
            <a:spLocks noChangeArrowheads="1"/>
          </p:cNvSpPr>
          <p:nvPr/>
        </p:nvSpPr>
        <p:spPr bwMode="auto">
          <a:xfrm>
            <a:off x="0" y="1295400"/>
            <a:ext cx="9372600" cy="519113"/>
          </a:xfrm>
          <a:prstGeom prst="rect">
            <a:avLst/>
          </a:prstGeom>
          <a:noFill/>
          <a:ln w="9525">
            <a:noFill/>
            <a:miter lim="800000"/>
            <a:headEnd/>
            <a:tailEnd/>
          </a:ln>
        </p:spPr>
        <p:txBody>
          <a:bodyPr>
            <a:spAutoFit/>
          </a:bodyPr>
          <a:lstStyle/>
          <a:p>
            <a:pPr algn="just">
              <a:spcBef>
                <a:spcPct val="50000"/>
              </a:spcBef>
              <a:buFont typeface="Wingdings" pitchFamily="2" charset="2"/>
              <a:buNone/>
            </a:pPr>
            <a:endParaRPr lang="tr-TR"/>
          </a:p>
        </p:txBody>
      </p:sp>
      <p:sp>
        <p:nvSpPr>
          <p:cNvPr id="63493" name="Text Box 5"/>
          <p:cNvSpPr txBox="1">
            <a:spLocks noChangeArrowheads="1"/>
          </p:cNvSpPr>
          <p:nvPr/>
        </p:nvSpPr>
        <p:spPr bwMode="auto">
          <a:xfrm>
            <a:off x="304800" y="1828800"/>
            <a:ext cx="8839200" cy="519113"/>
          </a:xfrm>
          <a:prstGeom prst="rect">
            <a:avLst/>
          </a:prstGeom>
          <a:noFill/>
          <a:ln w="9525">
            <a:noFill/>
            <a:miter lim="800000"/>
            <a:headEnd/>
            <a:tailEnd/>
          </a:ln>
        </p:spPr>
        <p:txBody>
          <a:bodyPr>
            <a:spAutoFit/>
          </a:bodyPr>
          <a:lstStyle/>
          <a:p>
            <a:pPr>
              <a:spcBef>
                <a:spcPct val="50000"/>
              </a:spcBef>
              <a:buFont typeface="Wingdings" pitchFamily="2" charset="2"/>
              <a:buNone/>
            </a:pPr>
            <a:endParaRPr lang="tr-TR"/>
          </a:p>
        </p:txBody>
      </p:sp>
      <p:sp>
        <p:nvSpPr>
          <p:cNvPr id="63494" name="Text Box 6"/>
          <p:cNvSpPr txBox="1">
            <a:spLocks noChangeArrowheads="1"/>
          </p:cNvSpPr>
          <p:nvPr/>
        </p:nvSpPr>
        <p:spPr bwMode="auto">
          <a:xfrm>
            <a:off x="304800" y="1828800"/>
            <a:ext cx="8839200" cy="4365625"/>
          </a:xfrm>
          <a:prstGeom prst="rect">
            <a:avLst/>
          </a:prstGeom>
          <a:noFill/>
          <a:ln w="9525">
            <a:noFill/>
            <a:miter lim="800000"/>
            <a:headEnd/>
            <a:tailEnd/>
          </a:ln>
        </p:spPr>
        <p:txBody>
          <a:bodyPr>
            <a:spAutoFit/>
          </a:bodyPr>
          <a:lstStyle/>
          <a:p>
            <a:pPr>
              <a:spcBef>
                <a:spcPct val="50000"/>
              </a:spcBef>
              <a:buFont typeface="Wingdings" pitchFamily="2" charset="2"/>
              <a:buNone/>
            </a:pPr>
            <a:r>
              <a:rPr lang="tr-TR"/>
              <a:t>	Matris diyagramı,</a:t>
            </a:r>
          </a:p>
          <a:p>
            <a:pPr>
              <a:spcBef>
                <a:spcPct val="50000"/>
              </a:spcBef>
              <a:buFont typeface="Wingdings" pitchFamily="2" charset="2"/>
              <a:buBlip>
                <a:blip r:embed="rId2"/>
              </a:buBlip>
            </a:pPr>
            <a:r>
              <a:rPr lang="tr-TR"/>
              <a:t>Elde edilen çok sayıdaki bilginin, daha detaylı analiz edilmesine, </a:t>
            </a:r>
          </a:p>
          <a:p>
            <a:pPr>
              <a:spcBef>
                <a:spcPct val="50000"/>
              </a:spcBef>
              <a:buFont typeface="Wingdings" pitchFamily="2" charset="2"/>
              <a:buBlip>
                <a:blip r:embed="rId2"/>
              </a:buBlip>
            </a:pPr>
            <a:r>
              <a:rPr lang="tr-TR"/>
              <a:t>Problemin çözülmesi için gerekli, ancak açıkça görülmeyen yapısal ilişkilerin açıklığa kavuşturulmasına, </a:t>
            </a:r>
          </a:p>
          <a:p>
            <a:pPr>
              <a:spcBef>
                <a:spcPct val="50000"/>
              </a:spcBef>
              <a:buFont typeface="Wingdings" pitchFamily="2" charset="2"/>
              <a:buBlip>
                <a:blip r:embed="rId2"/>
              </a:buBlip>
            </a:pPr>
            <a:r>
              <a:rPr lang="tr-TR"/>
              <a:t>Faktörler arasındaki ilişkilerin sayısal ağırlıkları ile birlikte görüntülenmesine </a:t>
            </a:r>
          </a:p>
          <a:p>
            <a:pPr>
              <a:spcBef>
                <a:spcPct val="50000"/>
              </a:spcBef>
              <a:buFont typeface="Wingdings" pitchFamily="2" charset="2"/>
              <a:buNone/>
            </a:pPr>
            <a:r>
              <a:rPr lang="tr-TR"/>
              <a:t>olanak vermektedir.</a:t>
            </a:r>
          </a:p>
        </p:txBody>
      </p:sp>
    </p:spTree>
    <p:extLst>
      <p:ext uri="{BB962C8B-B14F-4D97-AF65-F5344CB8AC3E}">
        <p14:creationId xmlns:p14="http://schemas.microsoft.com/office/powerpoint/2010/main" xmlns="" val="1531769197"/>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4962</TotalTime>
  <Words>4992</Words>
  <Application>Microsoft Office PowerPoint</Application>
  <PresentationFormat>Ekran Gösterisi (4:3)</PresentationFormat>
  <Paragraphs>1127</Paragraphs>
  <Slides>128</Slides>
  <Notes>3</Notes>
  <HiddenSlides>0</HiddenSlides>
  <MMClips>0</MMClips>
  <ScaleCrop>false</ScaleCrop>
  <HeadingPairs>
    <vt:vector size="6" baseType="variant">
      <vt:variant>
        <vt:lpstr>Tema</vt:lpstr>
      </vt:variant>
      <vt:variant>
        <vt:i4>1</vt:i4>
      </vt:variant>
      <vt:variant>
        <vt:lpstr>Katıştırılmış OLE Hizmet Programları</vt:lpstr>
      </vt:variant>
      <vt:variant>
        <vt:i4>4</vt:i4>
      </vt:variant>
      <vt:variant>
        <vt:lpstr>Slayt Başlıkları</vt:lpstr>
      </vt:variant>
      <vt:variant>
        <vt:i4>128</vt:i4>
      </vt:variant>
    </vt:vector>
  </HeadingPairs>
  <TitlesOfParts>
    <vt:vector size="133" baseType="lpstr">
      <vt:lpstr>Ofis Teması</vt:lpstr>
      <vt:lpstr>Bit Eşlem Resmi</vt:lpstr>
      <vt:lpstr>Photo Editor Photo</vt:lpstr>
      <vt:lpstr>Microsoft Office Excel 97-2003 Çalışma Sayfası</vt:lpstr>
      <vt:lpstr>Word Belgesi</vt:lpstr>
      <vt:lpstr>KALİTE YÖNETİMİNDE KULLANILAN ANALTİK ARAÇLAR </vt:lpstr>
      <vt:lpstr>İçerik</vt:lpstr>
      <vt:lpstr>SÜREÇ YÖNETİMİ DÖNGÜSÜ- PUKO DÖNGÜSÜ</vt:lpstr>
      <vt:lpstr>Slayt 4</vt:lpstr>
      <vt:lpstr>Slayt 5</vt:lpstr>
      <vt:lpstr>BEYİN FIRTINASI</vt:lpstr>
      <vt:lpstr>Beyin fırtınası yaparken;</vt:lpstr>
      <vt:lpstr>BEYİN FIRTINASI</vt:lpstr>
      <vt:lpstr>BEYİN FIRTINASI</vt:lpstr>
      <vt:lpstr>BEYİN FIRTINASI</vt:lpstr>
      <vt:lpstr>Örnek:</vt:lpstr>
      <vt:lpstr>Süreç akışı analizi araçları</vt:lpstr>
      <vt:lpstr>Analiz</vt:lpstr>
      <vt:lpstr>Süreç akışı analizi araçları</vt:lpstr>
      <vt:lpstr>Süreç haritaları</vt:lpstr>
      <vt:lpstr>Slayt 16</vt:lpstr>
      <vt:lpstr>Süreç haritalarında kullanılan semboller</vt:lpstr>
      <vt:lpstr>Slayt 18</vt:lpstr>
      <vt:lpstr>Slayt 19</vt:lpstr>
      <vt:lpstr>tahsis diyagramı/haritası-her bir bölümün sorumluluğunu net olarak ortaya koymada kullanılır</vt:lpstr>
      <vt:lpstr>Hiyerarşik süreç haritası-detaya boğulmamak ve adımların sayısını azaltmak için kullanılır</vt:lpstr>
      <vt:lpstr>Slayt 22</vt:lpstr>
      <vt:lpstr>Slayt 23</vt:lpstr>
      <vt:lpstr>Sebep-Sonuç (Balık Kılçığı)Diyagramı</vt:lpstr>
      <vt:lpstr>Sebep-Sonuç (Balık Kılçığı)Diyagramı</vt:lpstr>
      <vt:lpstr>Slayt 26</vt:lpstr>
      <vt:lpstr>Slayt 27</vt:lpstr>
      <vt:lpstr>HİSTOGRAM</vt:lpstr>
      <vt:lpstr>Slayt 29</vt:lpstr>
      <vt:lpstr>ÇETELE DİYAGRAMI</vt:lpstr>
      <vt:lpstr>ÇETELE DİYAGRAMI</vt:lpstr>
      <vt:lpstr>PARETO ANALİZİ (DİYAGRAMI) </vt:lpstr>
      <vt:lpstr>PARETO ANALİZİ NASIL UYGULANIR?</vt:lpstr>
      <vt:lpstr>Slayt 34</vt:lpstr>
      <vt:lpstr>Pareto Şeması</vt:lpstr>
      <vt:lpstr>Pareto diyagramı</vt:lpstr>
      <vt:lpstr>Pareto diyagramı</vt:lpstr>
      <vt:lpstr>Pareto analizi-örnek</vt:lpstr>
      <vt:lpstr>Slayt 39</vt:lpstr>
      <vt:lpstr>PARETO DİYAGRAMI</vt:lpstr>
      <vt:lpstr>Slayt 41</vt:lpstr>
      <vt:lpstr>KONTROL (KARTLARI) ŞEMASI</vt:lpstr>
      <vt:lpstr>KONTROL ÇİZELGELERİ FATURALAMA HATALARININ İNCELENMESİ</vt:lpstr>
      <vt:lpstr>Bu verilerden, alt kontrol limiti (AKL) -0.021 dolayısıyla 0 ve üst kontrol limiti (ÜKL) 0.081’dir. Bu verilerden yararlanılarak kontrol çizelgesi çizilebilir.</vt:lpstr>
      <vt:lpstr>Slayt 45</vt:lpstr>
      <vt:lpstr>DAĞILIM (YAYILMA) DİYAGRAMI</vt:lpstr>
      <vt:lpstr>Dağılım diyagramı</vt:lpstr>
      <vt:lpstr>Slayt 48</vt:lpstr>
      <vt:lpstr>AFİNİTE (YAKINLIK, İLGİ, K-J) DİYAGRAMI</vt:lpstr>
      <vt:lpstr>AFİNİTE (YAKINLIK, İLGİ, K-J) DİYAGRAMI</vt:lpstr>
      <vt:lpstr>İlgi Diyagramının Faydaları Nelerdir?</vt:lpstr>
      <vt:lpstr>AFİNİTE (YAKINLIK) DİYAGRAMI</vt:lpstr>
      <vt:lpstr>AFİNİTE DİYAGRAMI</vt:lpstr>
      <vt:lpstr>Slayt 54</vt:lpstr>
      <vt:lpstr>Slayt 55</vt:lpstr>
      <vt:lpstr>Slayt 56</vt:lpstr>
      <vt:lpstr>Slayt 57</vt:lpstr>
      <vt:lpstr>ISO 9000 Prosedürlerinin hayata geçirilememesi ile ilgili bir afinite diyagramı</vt:lpstr>
      <vt:lpstr>Slayt 59</vt:lpstr>
      <vt:lpstr>Prosedürlerin hayata geçirilememesi</vt:lpstr>
      <vt:lpstr>AFİNİTE (YAKINLIK) DİYAGRAMI</vt:lpstr>
      <vt:lpstr>İLİŞKİLER DİYAGRAMI</vt:lpstr>
      <vt:lpstr>İLİŞKİLER DİYAGRAMI</vt:lpstr>
      <vt:lpstr>İLİŞKİLER DİYAGRAMI</vt:lpstr>
      <vt:lpstr>AĞAÇ DİYAGRAMI</vt:lpstr>
      <vt:lpstr>AĞAÇ DİYAGRAMI</vt:lpstr>
      <vt:lpstr>AĞAÇ DİYAGRAMI</vt:lpstr>
      <vt:lpstr>NEDEN-NEDEN AĞAÇ DİYAGRAMI</vt:lpstr>
      <vt:lpstr>NASIL-NASIL AĞAÇ DİYAGRAMI</vt:lpstr>
      <vt:lpstr>Slayt 70</vt:lpstr>
      <vt:lpstr>Slayt 71</vt:lpstr>
      <vt:lpstr>Slayt 72</vt:lpstr>
      <vt:lpstr>Slayt 73</vt:lpstr>
      <vt:lpstr>Slayt 74</vt:lpstr>
      <vt:lpstr>SÜREÇ KARAR (OLASILIK) DİYAGRAMI</vt:lpstr>
      <vt:lpstr>Slayt 76</vt:lpstr>
      <vt:lpstr>KUVVET ALAN ANALİZİ</vt:lpstr>
      <vt:lpstr>KUVVET ALAN ANALİZİ  </vt:lpstr>
      <vt:lpstr>KUVVET ALAN ANALİZİ  </vt:lpstr>
      <vt:lpstr>KUVVET ALAN ANALİZİ </vt:lpstr>
      <vt:lpstr>Slayt 81</vt:lpstr>
      <vt:lpstr>Slayt 82</vt:lpstr>
      <vt:lpstr>Faaliyet ve rol haritası</vt:lpstr>
      <vt:lpstr>GZFE ANALİZİ (Swot)</vt:lpstr>
      <vt:lpstr>Slayt 85</vt:lpstr>
      <vt:lpstr>Slayt 86</vt:lpstr>
      <vt:lpstr>Slayt 87</vt:lpstr>
      <vt:lpstr>NOMİNAL GRUP TEKNİĞİ</vt:lpstr>
      <vt:lpstr>NOMİNAL GRUP TEKNİĞİ</vt:lpstr>
      <vt:lpstr>NOMİNAL GRUP TEKNİĞİ </vt:lpstr>
      <vt:lpstr>NOMİNAL GRUP TEKNİĞİ</vt:lpstr>
      <vt:lpstr>NOMİNAL GRUP TEKNİĞİ </vt:lpstr>
      <vt:lpstr>NOMİNAL GRUP TEKNİĞİ </vt:lpstr>
      <vt:lpstr>NOMİNAL GRUP TEKNİĞİ </vt:lpstr>
      <vt:lpstr>NOMİNAL GRUP TEKNİĞİ </vt:lpstr>
      <vt:lpstr>NOMİNAL GRUP TEKNİĞİ </vt:lpstr>
      <vt:lpstr>Slayt 97</vt:lpstr>
      <vt:lpstr>Slayt 98</vt:lpstr>
      <vt:lpstr>Slayt 99</vt:lpstr>
      <vt:lpstr>Matris diyagramı-L matris</vt:lpstr>
      <vt:lpstr>L matris örnek</vt:lpstr>
      <vt:lpstr>T matris</vt:lpstr>
      <vt:lpstr>Slayt 103</vt:lpstr>
      <vt:lpstr>Matris diyagramı-L matris</vt:lpstr>
      <vt:lpstr>ALTI ŞAPKALI DÜŞÜNME TEKNİĞİ</vt:lpstr>
      <vt:lpstr>ALTI ŞAPKALI DÜŞÜNME TEKNİĞİ</vt:lpstr>
      <vt:lpstr>ALTI ŞAPKALI DÜŞÜNME TEKNİĞİ</vt:lpstr>
      <vt:lpstr>ALTI ŞAPKALI DÜŞÜNME TEKNİĞİ</vt:lpstr>
      <vt:lpstr>De Bono’nun altı şapkası:</vt:lpstr>
      <vt:lpstr>De Bono’nun altı şapkası:</vt:lpstr>
      <vt:lpstr>De Bono’nun altı şapkası:</vt:lpstr>
      <vt:lpstr>De Bono’nun altı şapkası:</vt:lpstr>
      <vt:lpstr>De Bono’nun altı şapkası:</vt:lpstr>
      <vt:lpstr>De Bono’nun altı şapkası:</vt:lpstr>
      <vt:lpstr>ALTI ŞAPKA DÜŞÜNCE TEKNİĞİNİN KULLANIMI</vt:lpstr>
      <vt:lpstr>ALTI ŞAPKA DÜŞÜNCE TEKNİĞİNİN KULLANIMI</vt:lpstr>
      <vt:lpstr>ALTI ŞAPKALI DÜŞÜNME TEKNİĞİNİN ANA AMACI:</vt:lpstr>
      <vt:lpstr>ALTI ŞAPKALI DÜŞÜNME TEKNİĞİNİN ANA AMACI:</vt:lpstr>
      <vt:lpstr>ALTI ŞAPKALI DÜŞÜNME TEKNİĞİNİN AVANTAJLARI</vt:lpstr>
      <vt:lpstr>ALTI ŞAPKALI DÜŞÜNME TEKNİĞİNİN AVANTAJLARI</vt:lpstr>
      <vt:lpstr>ALTI ŞAPKA DÜŞÜNCE TEKNİĞİNİN DEZAVANTAJLARI</vt:lpstr>
      <vt:lpstr>ALTI ŞAPKALI DÜŞÜNME TEKNİĞİNİN BİZE GETİRDİĞİ YENİLİKLER : </vt:lpstr>
      <vt:lpstr>Slayt 123</vt:lpstr>
      <vt:lpstr>Slayt 124</vt:lpstr>
      <vt:lpstr>Slayt 125</vt:lpstr>
      <vt:lpstr>Slayt 126</vt:lpstr>
      <vt:lpstr>Slayt 127</vt:lpstr>
      <vt:lpstr>Slayt 128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SAKARYA UNIVERSITESI</dc:creator>
  <cp:lastModifiedBy>SAMSUN55</cp:lastModifiedBy>
  <cp:revision>234</cp:revision>
  <cp:lastPrinted>1601-01-01T00:00:00Z</cp:lastPrinted>
  <dcterms:created xsi:type="dcterms:W3CDTF">1601-01-01T00:00:00Z</dcterms:created>
  <dcterms:modified xsi:type="dcterms:W3CDTF">2018-06-30T14:22:52Z</dcterms:modified>
</cp:coreProperties>
</file>