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6" r:id="rId5"/>
    <p:sldId id="259" r:id="rId6"/>
    <p:sldId id="260" r:id="rId7"/>
    <p:sldId id="261" r:id="rId8"/>
    <p:sldId id="262" r:id="rId9"/>
    <p:sldId id="263" r:id="rId10"/>
    <p:sldId id="264" r:id="rId11"/>
    <p:sldId id="278" r:id="rId12"/>
    <p:sldId id="265" r:id="rId13"/>
    <p:sldId id="279" r:id="rId14"/>
    <p:sldId id="277" r:id="rId15"/>
    <p:sldId id="266" r:id="rId16"/>
    <p:sldId id="267" r:id="rId17"/>
    <p:sldId id="268" r:id="rId18"/>
    <p:sldId id="275" r:id="rId19"/>
    <p:sldId id="269" r:id="rId20"/>
    <p:sldId id="270" r:id="rId21"/>
    <p:sldId id="271" r:id="rId22"/>
    <p:sldId id="274"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45" d="100"/>
          <a:sy n="45" d="100"/>
        </p:scale>
        <p:origin x="-123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25.06.2018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25.06.2018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25.06.2018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25.06.2018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25.06.2018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25.06.2018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25.06.2018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25.06.2018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25.06.2018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25.06.2018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25.06.2018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25.06.2018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file:///F:\iyi%20bir%20ders%20nas&#305;l%20olmal&#305;\FIKRASINA%20G&#220;L&#220;NMEYEN%20MATEMAT&#304;K%20&#214;&#286;RETMEN&#304;.mp4"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file:///F:\iyi%20bir%20ders%20nas&#305;l%20olmal&#305;\&#214;&#287;retmenin%20cinnet%20an&#305;.mp4"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file:///F:\iyi%20bir%20ders%20nas&#305;l%20olmal&#305;\Kayseri'de%20&#214;&#287;renci%20&#214;&#287;retmenini%20Tek%20Yumrukla%20&#214;ld&#252;rd&#252;.mp4"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file:///F:\iyi%20bir%20ders%20nas&#305;l%20olmal&#305;\&#304;yi%20bir%20&#246;&#287;retmen%20ders%20anlat&#305;rken%20s&#305;n&#305;fa%20'Anlad&#305;n&#305;z%20m&#305;'%20diye%20sormaz.mp4"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85786" y="500042"/>
            <a:ext cx="7772400" cy="1470025"/>
          </a:xfrm>
        </p:spPr>
        <p:txBody>
          <a:bodyPr/>
          <a:lstStyle/>
          <a:p>
            <a:r>
              <a:rPr lang="tr-TR" dirty="0" smtClean="0"/>
              <a:t>İyi Bir Ders Anlatımı Nasıl Olmalı?</a:t>
            </a:r>
            <a:endParaRPr lang="tr-TR" dirty="0"/>
          </a:p>
        </p:txBody>
      </p:sp>
      <p:sp>
        <p:nvSpPr>
          <p:cNvPr id="3" name="2 Alt Başlık"/>
          <p:cNvSpPr>
            <a:spLocks noGrp="1"/>
          </p:cNvSpPr>
          <p:nvPr>
            <p:ph type="subTitle" idx="1"/>
          </p:nvPr>
        </p:nvSpPr>
        <p:spPr/>
        <p:txBody>
          <a:bodyPr/>
          <a:lstStyle/>
          <a:p>
            <a:endParaRPr lang="tr-TR"/>
          </a:p>
        </p:txBody>
      </p:sp>
      <p:pic>
        <p:nvPicPr>
          <p:cNvPr id="1026" name="Picture 2" descr="C:\Users\SAMSUN55\Desktop\55eae500f018fbb8f89d8a4b.jpg"/>
          <p:cNvPicPr>
            <a:picLocks noChangeAspect="1" noChangeArrowheads="1"/>
          </p:cNvPicPr>
          <p:nvPr/>
        </p:nvPicPr>
        <p:blipFill>
          <a:blip r:embed="rId2"/>
          <a:srcRect/>
          <a:stretch>
            <a:fillRect/>
          </a:stretch>
        </p:blipFill>
        <p:spPr bwMode="auto">
          <a:xfrm>
            <a:off x="714348" y="2357406"/>
            <a:ext cx="7998687" cy="4500594"/>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1142984"/>
            <a:ext cx="8229600" cy="4572032"/>
          </a:xfrm>
        </p:spPr>
        <p:txBody>
          <a:bodyPr>
            <a:normAutofit/>
          </a:bodyPr>
          <a:lstStyle/>
          <a:p>
            <a:r>
              <a:rPr lang="tr-TR" b="1" dirty="0" smtClean="0"/>
              <a:t>Saygı:</a:t>
            </a:r>
            <a:r>
              <a:rPr lang="tr-TR" dirty="0" smtClean="0"/>
              <a:t/>
            </a:r>
            <a:br>
              <a:rPr lang="tr-TR" dirty="0" smtClean="0"/>
            </a:br>
            <a:r>
              <a:rPr lang="tr-TR" dirty="0" smtClean="0"/>
              <a:t>Öğrencilere saygı duyup onlara birey olduklarını hissettirmeliyiz. Asla </a:t>
            </a:r>
            <a:r>
              <a:rPr lang="tr-TR" dirty="0" smtClean="0"/>
              <a:t>aşağılayıcı </a:t>
            </a:r>
            <a:r>
              <a:rPr lang="tr-TR" dirty="0" smtClean="0"/>
              <a:t>kelimeler kullanmamalıyız.</a:t>
            </a:r>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071934" y="785794"/>
            <a:ext cx="4572032" cy="5715040"/>
          </a:xfrm>
        </p:spPr>
        <p:txBody>
          <a:bodyPr>
            <a:normAutofit/>
          </a:bodyPr>
          <a:lstStyle/>
          <a:p>
            <a:r>
              <a:rPr lang="tr-TR" dirty="0" smtClean="0"/>
              <a:t>Öğretmene yakışır düzgün bir kıyafet olmalı. Önlük mutlaka giyilmeli.</a:t>
            </a:r>
            <a:endParaRPr lang="tr-TR" dirty="0"/>
          </a:p>
        </p:txBody>
      </p:sp>
      <p:pic>
        <p:nvPicPr>
          <p:cNvPr id="1026" name="Picture 2" descr="C:\Users\SAMSUN55\Desktop\indir (1).jpg"/>
          <p:cNvPicPr>
            <a:picLocks noChangeAspect="1" noChangeArrowheads="1"/>
          </p:cNvPicPr>
          <p:nvPr/>
        </p:nvPicPr>
        <p:blipFill>
          <a:blip r:embed="rId2"/>
          <a:srcRect/>
          <a:stretch>
            <a:fillRect/>
          </a:stretch>
        </p:blipFill>
        <p:spPr bwMode="auto">
          <a:xfrm>
            <a:off x="0" y="-24"/>
            <a:ext cx="3735399" cy="5143536"/>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1500174"/>
            <a:ext cx="8229600" cy="4572032"/>
          </a:xfrm>
        </p:spPr>
        <p:txBody>
          <a:bodyPr>
            <a:normAutofit/>
          </a:bodyPr>
          <a:lstStyle/>
          <a:p>
            <a:r>
              <a:rPr lang="tr-TR" b="1" dirty="0" smtClean="0"/>
              <a:t>Hazırlık:</a:t>
            </a:r>
            <a:r>
              <a:rPr lang="tr-TR" dirty="0" smtClean="0"/>
              <a:t/>
            </a:r>
            <a:br>
              <a:rPr lang="tr-TR" dirty="0" smtClean="0"/>
            </a:br>
            <a:r>
              <a:rPr lang="tr-TR" dirty="0" smtClean="0"/>
              <a:t>Derse mutlaka önceden hazırlanılmalı. Tüm kaynakları kapsayacak nitelikte hazırlığımız olmalı. Devlet Kitapları- Ek </a:t>
            </a:r>
            <a:r>
              <a:rPr lang="tr-TR" smtClean="0"/>
              <a:t>yayınlar-Farklı yayınlar…</a:t>
            </a: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083188"/>
          </a:xfrm>
        </p:spPr>
        <p:txBody>
          <a:bodyPr>
            <a:normAutofit/>
          </a:bodyPr>
          <a:lstStyle/>
          <a:p>
            <a:r>
              <a:rPr lang="tr-TR" dirty="0" smtClean="0"/>
              <a:t>Öğrencilere verilen tüm kaynakları  ve çıkmış soruları öğretmen önceden çözmüş olmalı. </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857232"/>
            <a:ext cx="8429652" cy="4857784"/>
          </a:xfrm>
        </p:spPr>
        <p:txBody>
          <a:bodyPr>
            <a:normAutofit/>
          </a:bodyPr>
          <a:lstStyle/>
          <a:p>
            <a:r>
              <a:rPr lang="tr-TR" dirty="0" smtClean="0"/>
              <a:t>Öğrencinin konuyu anlayabilmesi için somutlaştırma, materyal kullanımı en üst düzeyde olmalı.</a:t>
            </a:r>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1500174"/>
            <a:ext cx="8229600" cy="4572032"/>
          </a:xfrm>
        </p:spPr>
        <p:txBody>
          <a:bodyPr>
            <a:normAutofit/>
          </a:bodyPr>
          <a:lstStyle/>
          <a:p>
            <a:r>
              <a:rPr lang="tr-TR" b="1" dirty="0" smtClean="0"/>
              <a:t>Vakit:</a:t>
            </a:r>
            <a:r>
              <a:rPr lang="tr-TR" dirty="0" smtClean="0"/>
              <a:t/>
            </a:r>
            <a:br>
              <a:rPr lang="tr-TR" dirty="0" smtClean="0"/>
            </a:br>
            <a:r>
              <a:rPr lang="tr-TR" dirty="0" smtClean="0"/>
              <a:t> Derse vaktinde girilmeli ve zaman çok iyi değerlendirilmeli. </a:t>
            </a:r>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4"/>
            <a:ext cx="9144000" cy="2071702"/>
          </a:xfrm>
        </p:spPr>
        <p:txBody>
          <a:bodyPr>
            <a:normAutofit/>
          </a:bodyPr>
          <a:lstStyle/>
          <a:p>
            <a:r>
              <a:rPr lang="tr-TR" dirty="0" smtClean="0"/>
              <a:t>Ders sıkıcı olmamalı. Öğretmen dersi eğlenceli hale getirmeli.</a:t>
            </a:r>
            <a:endParaRPr lang="tr-TR" dirty="0"/>
          </a:p>
        </p:txBody>
      </p:sp>
      <p:pic>
        <p:nvPicPr>
          <p:cNvPr id="3" name="FIKRASINA GÜLÜNMEYEN MATEMATİK ÖĞRETMENİ.mp4">
            <a:hlinkClick r:id="" action="ppaction://media"/>
          </p:cNvPr>
          <p:cNvPicPr>
            <a:picLocks noRot="1" noChangeAspect="1"/>
          </p:cNvPicPr>
          <p:nvPr>
            <a:videoFile r:link="rId1"/>
          </p:nvPr>
        </p:nvPicPr>
        <p:blipFill>
          <a:blip r:embed="rId3"/>
          <a:stretch>
            <a:fillRect/>
          </a:stretch>
        </p:blipFill>
        <p:spPr>
          <a:xfrm>
            <a:off x="1428728" y="1982356"/>
            <a:ext cx="6500858" cy="487564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4"/>
            <a:ext cx="9144000" cy="1500198"/>
          </a:xfrm>
        </p:spPr>
        <p:txBody>
          <a:bodyPr>
            <a:normAutofit/>
          </a:bodyPr>
          <a:lstStyle/>
          <a:p>
            <a:r>
              <a:rPr lang="tr-TR" b="1" dirty="0" smtClean="0"/>
              <a:t>%100 SABIR</a:t>
            </a:r>
            <a:endParaRPr lang="tr-TR" b="1" dirty="0"/>
          </a:p>
        </p:txBody>
      </p:sp>
      <p:pic>
        <p:nvPicPr>
          <p:cNvPr id="3" name="Öğretmenin cinnet anı.mp4">
            <a:hlinkClick r:id="" action="ppaction://media"/>
          </p:cNvPr>
          <p:cNvPicPr>
            <a:picLocks noRot="1" noChangeAspect="1"/>
          </p:cNvPicPr>
          <p:nvPr>
            <a:videoFile r:link="rId1"/>
          </p:nvPr>
        </p:nvPicPr>
        <p:blipFill>
          <a:blip r:embed="rId3"/>
          <a:stretch>
            <a:fillRect/>
          </a:stretch>
        </p:blipFill>
        <p:spPr>
          <a:xfrm>
            <a:off x="1142976" y="1571612"/>
            <a:ext cx="7143768" cy="535782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SONUÇ:</a:t>
            </a:r>
            <a:endParaRPr lang="tr-TR" b="1" dirty="0"/>
          </a:p>
        </p:txBody>
      </p:sp>
      <p:pic>
        <p:nvPicPr>
          <p:cNvPr id="5" name="Kayseri'de Öğrenci Öğretmenini Tek Yumrukla Öldürdü.mp4">
            <a:hlinkClick r:id="" action="ppaction://media"/>
          </p:cNvPr>
          <p:cNvPicPr>
            <a:picLocks noRot="1" noChangeAspect="1"/>
          </p:cNvPicPr>
          <p:nvPr>
            <a:videoFile r:link="rId1"/>
          </p:nvPr>
        </p:nvPicPr>
        <p:blipFill>
          <a:blip r:embed="rId3"/>
          <a:stretch>
            <a:fillRect/>
          </a:stretch>
        </p:blipFill>
        <p:spPr>
          <a:xfrm>
            <a:off x="857224" y="1178703"/>
            <a:ext cx="7572428" cy="5679321"/>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5008" y="142852"/>
            <a:ext cx="3428992" cy="6286544"/>
          </a:xfrm>
        </p:spPr>
        <p:txBody>
          <a:bodyPr>
            <a:normAutofit/>
          </a:bodyPr>
          <a:lstStyle/>
          <a:p>
            <a:r>
              <a:rPr lang="tr-TR" dirty="0" smtClean="0"/>
              <a:t>Öğrencilerle ders dışında da vakit geçirilmeli. (Piknik,maç, gezi…)</a:t>
            </a:r>
            <a:endParaRPr lang="tr-TR" dirty="0"/>
          </a:p>
        </p:txBody>
      </p:sp>
      <p:pic>
        <p:nvPicPr>
          <p:cNvPr id="1026" name="Picture 2" descr="C:\Users\SAMSUN55\Desktop\32313848_10156222685368971_6674895832484937728_n.jpg"/>
          <p:cNvPicPr>
            <a:picLocks noChangeAspect="1" noChangeArrowheads="1"/>
          </p:cNvPicPr>
          <p:nvPr/>
        </p:nvPicPr>
        <p:blipFill>
          <a:blip r:embed="rId2"/>
          <a:srcRect/>
          <a:stretch>
            <a:fillRect/>
          </a:stretch>
        </p:blipFill>
        <p:spPr bwMode="auto">
          <a:xfrm>
            <a:off x="0" y="-571509"/>
            <a:ext cx="5572132" cy="7429509"/>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357166"/>
            <a:ext cx="9144000" cy="6500834"/>
          </a:xfrm>
        </p:spPr>
        <p:txBody>
          <a:bodyPr>
            <a:normAutofit/>
          </a:bodyPr>
          <a:lstStyle/>
          <a:p>
            <a:pPr fontAlgn="base"/>
            <a:r>
              <a:rPr lang="tr-TR" sz="4800" b="1" dirty="0" smtClean="0"/>
              <a:t>İletişim:</a:t>
            </a:r>
            <a:r>
              <a:rPr lang="tr-TR" dirty="0" smtClean="0"/>
              <a:t/>
            </a:r>
            <a:br>
              <a:rPr lang="tr-TR" dirty="0" smtClean="0"/>
            </a:br>
            <a:r>
              <a:rPr lang="tr-TR" dirty="0" smtClean="0"/>
              <a:t>“İşlediğiniz konuda ne kadar uzman olursanız olun,iletişimi bilmiyorsanız karşıya hiçbir şey ulaşmaz.</a:t>
            </a:r>
            <a:br>
              <a:rPr lang="tr-TR" dirty="0" smtClean="0"/>
            </a:br>
            <a:r>
              <a:rPr lang="tr-TR" dirty="0" smtClean="0"/>
              <a:t/>
            </a:r>
            <a:br>
              <a:rPr lang="tr-TR" dirty="0" smtClean="0"/>
            </a:br>
            <a:r>
              <a:rPr lang="tr-TR" b="1" dirty="0" smtClean="0"/>
              <a:t> ‘’Ne kadar bilirsen bil; söylediklerin karşındakinin anladığı kadardır.’’</a:t>
            </a:r>
            <a:br>
              <a:rPr lang="tr-TR" b="1" dirty="0" smtClean="0"/>
            </a:br>
            <a:r>
              <a:rPr lang="tr-TR" b="1" dirty="0" err="1" smtClean="0"/>
              <a:t>Mevlânâ</a:t>
            </a:r>
            <a:r>
              <a:rPr lang="tr-TR" b="1" dirty="0" smtClean="0"/>
              <a:t> </a:t>
            </a:r>
            <a:r>
              <a:rPr lang="tr-TR" b="1" dirty="0" err="1" smtClean="0"/>
              <a:t>Celaleddin</a:t>
            </a:r>
            <a:r>
              <a:rPr lang="tr-TR" b="1" dirty="0" smtClean="0"/>
              <a:t>-i Rumi</a:t>
            </a:r>
            <a:br>
              <a:rPr lang="tr-TR" b="1" dirty="0" smtClean="0"/>
            </a:br>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AMSUN55\Desktop\2772-1.jpg"/>
          <p:cNvPicPr>
            <a:picLocks noChangeAspect="1" noChangeArrowheads="1"/>
          </p:cNvPicPr>
          <p:nvPr/>
        </p:nvPicPr>
        <p:blipFill>
          <a:blip r:embed="rId2"/>
          <a:srcRect/>
          <a:stretch>
            <a:fillRect/>
          </a:stretch>
        </p:blipFill>
        <p:spPr bwMode="auto">
          <a:xfrm>
            <a:off x="-1" y="0"/>
            <a:ext cx="9144001" cy="6858000"/>
          </a:xfrm>
          <a:prstGeom prst="rect">
            <a:avLst/>
          </a:prstGeom>
          <a:noFill/>
        </p:spPr>
      </p:pic>
      <p:sp>
        <p:nvSpPr>
          <p:cNvPr id="2" name="1 Başlık"/>
          <p:cNvSpPr>
            <a:spLocks noGrp="1"/>
          </p:cNvSpPr>
          <p:nvPr>
            <p:ph type="title"/>
          </p:nvPr>
        </p:nvSpPr>
        <p:spPr>
          <a:xfrm>
            <a:off x="4929190" y="5786430"/>
            <a:ext cx="2928926" cy="1071570"/>
          </a:xfrm>
        </p:spPr>
        <p:txBody>
          <a:bodyPr>
            <a:normAutofit fontScale="90000"/>
          </a:bodyPr>
          <a:lstStyle/>
          <a:p>
            <a:r>
              <a:rPr lang="tr-TR" dirty="0" smtClean="0"/>
              <a:t>ÖĞRENCİ</a:t>
            </a:r>
            <a:br>
              <a:rPr lang="tr-TR" dirty="0" smtClean="0"/>
            </a:br>
            <a:endParaRPr lang="tr-TR" dirty="0"/>
          </a:p>
        </p:txBody>
      </p:sp>
      <p:sp>
        <p:nvSpPr>
          <p:cNvPr id="4" name="1 Başlık"/>
          <p:cNvSpPr txBox="1">
            <a:spLocks/>
          </p:cNvSpPr>
          <p:nvPr/>
        </p:nvSpPr>
        <p:spPr>
          <a:xfrm>
            <a:off x="5572132" y="3214686"/>
            <a:ext cx="2071670" cy="1143008"/>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0" i="0" u="none" strike="noStrike" kern="1200" cap="none" spc="0" normalizeH="0" baseline="0" noProof="0" dirty="0" smtClean="0">
                <a:ln>
                  <a:noFill/>
                </a:ln>
                <a:solidFill>
                  <a:schemeClr val="tx1"/>
                </a:solidFill>
                <a:effectLst/>
                <a:uLnTx/>
                <a:uFillTx/>
                <a:latin typeface="+mj-lt"/>
                <a:ea typeface="+mj-ea"/>
                <a:cs typeface="+mj-cs"/>
              </a:rPr>
              <a:t>VELİ</a:t>
            </a:r>
            <a:br>
              <a:rPr kumimoji="0" lang="tr-TR" sz="4400" b="0" i="0" u="none" strike="noStrike" kern="1200" cap="none" spc="0" normalizeH="0" baseline="0" noProof="0" dirty="0" smtClean="0">
                <a:ln>
                  <a:noFill/>
                </a:ln>
                <a:solidFill>
                  <a:schemeClr val="tx1"/>
                </a:solidFill>
                <a:effectLst/>
                <a:uLnTx/>
                <a:uFillTx/>
                <a:latin typeface="+mj-lt"/>
                <a:ea typeface="+mj-ea"/>
                <a:cs typeface="+mj-cs"/>
              </a:rPr>
            </a:br>
            <a:endParaRPr kumimoji="0" lang="tr-TR"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1 Başlık"/>
          <p:cNvSpPr txBox="1">
            <a:spLocks/>
          </p:cNvSpPr>
          <p:nvPr/>
        </p:nvSpPr>
        <p:spPr>
          <a:xfrm>
            <a:off x="1357290" y="3143248"/>
            <a:ext cx="2643206" cy="1357322"/>
          </a:xfrm>
          <a:prstGeom prst="rect">
            <a:avLst/>
          </a:prstGeom>
        </p:spPr>
        <p:txBody>
          <a:bodyPr vert="horz" lIns="91440" tIns="45720" rIns="91440" bIns="45720" rtlCol="0" anchor="ctr">
            <a:normAutofit fontScale="8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tr-TR" sz="4400" b="1" dirty="0" smtClean="0">
                <a:latin typeface="+mj-lt"/>
                <a:ea typeface="+mj-ea"/>
                <a:cs typeface="+mj-cs"/>
              </a:rPr>
              <a:t>ÖĞRETMEN</a:t>
            </a:r>
            <a:r>
              <a:rPr kumimoji="0" lang="tr-TR" sz="4400" b="1" i="0" u="none" strike="noStrike" kern="1200" cap="none" spc="0" normalizeH="0" baseline="0" noProof="0" dirty="0" smtClean="0">
                <a:ln>
                  <a:noFill/>
                </a:ln>
                <a:solidFill>
                  <a:schemeClr val="tx1"/>
                </a:solidFill>
                <a:effectLst/>
                <a:uLnTx/>
                <a:uFillTx/>
                <a:latin typeface="+mj-lt"/>
                <a:ea typeface="+mj-ea"/>
                <a:cs typeface="+mj-cs"/>
              </a:rPr>
              <a:t/>
            </a:r>
            <a:br>
              <a:rPr kumimoji="0" lang="tr-TR" sz="4400" b="1" i="0" u="none" strike="noStrike" kern="1200" cap="none" spc="0" normalizeH="0" baseline="0" noProof="0" dirty="0" smtClean="0">
                <a:ln>
                  <a:noFill/>
                </a:ln>
                <a:solidFill>
                  <a:schemeClr val="tx1"/>
                </a:solidFill>
                <a:effectLst/>
                <a:uLnTx/>
                <a:uFillTx/>
                <a:latin typeface="+mj-lt"/>
                <a:ea typeface="+mj-ea"/>
                <a:cs typeface="+mj-cs"/>
              </a:rPr>
            </a:br>
            <a:endParaRPr kumimoji="0" lang="tr-TR" sz="4400" b="1" i="0" u="none" strike="noStrike" kern="1200" cap="none" spc="0" normalizeH="0" baseline="0" noProof="0" dirty="0">
              <a:ln>
                <a:noFill/>
              </a:ln>
              <a:solidFill>
                <a:schemeClr val="tx1"/>
              </a:solidFill>
              <a:effectLst/>
              <a:uLnTx/>
              <a:uFillTx/>
              <a:latin typeface="+mj-lt"/>
              <a:ea typeface="+mj-ea"/>
              <a:cs typeface="+mj-cs"/>
            </a:endParaRPr>
          </a:p>
        </p:txBody>
      </p:sp>
      <p:sp>
        <p:nvSpPr>
          <p:cNvPr id="6" name="1 Başlık"/>
          <p:cNvSpPr txBox="1">
            <a:spLocks/>
          </p:cNvSpPr>
          <p:nvPr/>
        </p:nvSpPr>
        <p:spPr>
          <a:xfrm>
            <a:off x="1071538" y="285728"/>
            <a:ext cx="6715172" cy="107157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tr-TR" sz="4400" b="1" dirty="0" smtClean="0">
                <a:latin typeface="+mj-lt"/>
                <a:ea typeface="+mj-ea"/>
                <a:cs typeface="+mj-cs"/>
              </a:rPr>
              <a:t>EĞİTİM ÜÇLÜSÜ</a:t>
            </a:r>
            <a:r>
              <a:rPr kumimoji="0" lang="tr-TR" sz="4400" b="1" i="0" u="none" strike="noStrike" kern="1200" cap="none" spc="0" normalizeH="0" baseline="0" noProof="0" dirty="0" smtClean="0">
                <a:ln>
                  <a:noFill/>
                </a:ln>
                <a:solidFill>
                  <a:schemeClr val="tx1"/>
                </a:solidFill>
                <a:effectLst/>
                <a:uLnTx/>
                <a:uFillTx/>
                <a:latin typeface="+mj-lt"/>
                <a:ea typeface="+mj-ea"/>
                <a:cs typeface="+mj-cs"/>
              </a:rPr>
              <a:t/>
            </a:r>
            <a:br>
              <a:rPr kumimoji="0" lang="tr-TR" sz="4400" b="1" i="0" u="none" strike="noStrike" kern="1200" cap="none" spc="0" normalizeH="0" baseline="0" noProof="0" dirty="0" smtClean="0">
                <a:ln>
                  <a:noFill/>
                </a:ln>
                <a:solidFill>
                  <a:schemeClr val="tx1"/>
                </a:solidFill>
                <a:effectLst/>
                <a:uLnTx/>
                <a:uFillTx/>
                <a:latin typeface="+mj-lt"/>
                <a:ea typeface="+mj-ea"/>
                <a:cs typeface="+mj-cs"/>
              </a:rPr>
            </a:br>
            <a:endParaRPr kumimoji="0" lang="tr-TR" sz="44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85720" y="785794"/>
            <a:ext cx="8229600" cy="4572032"/>
          </a:xfrm>
        </p:spPr>
        <p:txBody>
          <a:bodyPr>
            <a:normAutofit/>
          </a:bodyPr>
          <a:lstStyle/>
          <a:p>
            <a:r>
              <a:rPr lang="tr-TR" dirty="0" smtClean="0"/>
              <a:t>Bazen öğrenciye ulaşmanın yolu veliden geçer.</a:t>
            </a:r>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14366" y="1500174"/>
            <a:ext cx="8229600" cy="3786214"/>
          </a:xfrm>
        </p:spPr>
        <p:txBody>
          <a:bodyPr>
            <a:normAutofit/>
          </a:bodyPr>
          <a:lstStyle/>
          <a:p>
            <a:r>
              <a:rPr lang="tr-TR" dirty="0" smtClean="0"/>
              <a:t>Sonuç olarak içimizi severek yapıyorsak başarısız olma ihtimalimiz yoktur.</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785794"/>
            <a:ext cx="8072462" cy="4929222"/>
          </a:xfrm>
        </p:spPr>
        <p:txBody>
          <a:bodyPr>
            <a:normAutofit/>
          </a:bodyPr>
          <a:lstStyle/>
          <a:p>
            <a:r>
              <a:rPr lang="tr-TR" dirty="0" smtClean="0"/>
              <a:t>İ</a:t>
            </a:r>
            <a:r>
              <a:rPr lang="tr-TR" dirty="0" smtClean="0"/>
              <a:t>lgiyi </a:t>
            </a:r>
            <a:r>
              <a:rPr lang="tr-TR" dirty="0" smtClean="0"/>
              <a:t>sürekli tutabilmek için tiyatrocular gibi olmak gerekir.</a:t>
            </a: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28736"/>
          </a:xfrm>
        </p:spPr>
        <p:txBody>
          <a:bodyPr>
            <a:normAutofit fontScale="90000"/>
          </a:bodyPr>
          <a:lstStyle/>
          <a:p>
            <a:r>
              <a:rPr lang="tr-TR" dirty="0" smtClean="0"/>
              <a:t>İyi bir öğretmen öğrencilere anladınız mı diye sormaz.</a:t>
            </a:r>
            <a:endParaRPr lang="tr-TR" dirty="0"/>
          </a:p>
        </p:txBody>
      </p:sp>
      <p:pic>
        <p:nvPicPr>
          <p:cNvPr id="4" name="İyi bir öğretmen ders anlatırken sınıfa 'Anladınız mı' diye sormaz.mp4">
            <a:hlinkClick r:id="" action="ppaction://media"/>
          </p:cNvPr>
          <p:cNvPicPr>
            <a:picLocks noRot="1" noChangeAspect="1"/>
          </p:cNvPicPr>
          <p:nvPr>
            <a:videoFile r:link="rId1"/>
          </p:nvPr>
        </p:nvPicPr>
        <p:blipFill>
          <a:blip r:embed="rId3"/>
          <a:stretch>
            <a:fillRect/>
          </a:stretch>
        </p:blipFill>
        <p:spPr>
          <a:xfrm>
            <a:off x="857224" y="1285860"/>
            <a:ext cx="7429552" cy="557216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428604"/>
            <a:ext cx="9144000" cy="4214842"/>
          </a:xfrm>
        </p:spPr>
        <p:txBody>
          <a:bodyPr>
            <a:normAutofit/>
          </a:bodyPr>
          <a:lstStyle/>
          <a:p>
            <a:r>
              <a:rPr lang="tr-TR" b="1" dirty="0" smtClean="0"/>
              <a:t>Göz teması:</a:t>
            </a:r>
            <a:r>
              <a:rPr lang="tr-TR" dirty="0" smtClean="0"/>
              <a:t> </a:t>
            </a:r>
            <a:br>
              <a:rPr lang="tr-TR" dirty="0" smtClean="0"/>
            </a:br>
            <a:r>
              <a:rPr lang="tr-TR" dirty="0" smtClean="0"/>
              <a:t>Tüm ders bir su şişesine, bir öğrenciye veya tahtaya bakarak anlatılırsa öğrenciye hâkim olmak mümkün olmaz. Ders sınıfın tamamının gözlerinin içine bakarak anlatılmalı.</a:t>
            </a:r>
            <a:endParaRPr lang="tr-TR" dirty="0"/>
          </a:p>
        </p:txBody>
      </p:sp>
      <p:pic>
        <p:nvPicPr>
          <p:cNvPr id="3074" name="Picture 2" descr="C:\Users\SAMSUN55\Desktop\indir.jpg"/>
          <p:cNvPicPr>
            <a:picLocks noChangeAspect="1" noChangeArrowheads="1"/>
          </p:cNvPicPr>
          <p:nvPr/>
        </p:nvPicPr>
        <p:blipFill>
          <a:blip r:embed="rId2"/>
          <a:srcRect/>
          <a:stretch>
            <a:fillRect/>
          </a:stretch>
        </p:blipFill>
        <p:spPr bwMode="auto">
          <a:xfrm>
            <a:off x="2428860" y="4500570"/>
            <a:ext cx="3857652" cy="2567092"/>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500042"/>
            <a:ext cx="9144000" cy="5572164"/>
          </a:xfrm>
        </p:spPr>
        <p:txBody>
          <a:bodyPr>
            <a:normAutofit/>
          </a:bodyPr>
          <a:lstStyle/>
          <a:p>
            <a:r>
              <a:rPr lang="tr-TR" b="1" dirty="0" smtClean="0"/>
              <a:t>Hareket:</a:t>
            </a:r>
            <a:r>
              <a:rPr lang="tr-TR" dirty="0" smtClean="0"/>
              <a:t> </a:t>
            </a:r>
            <a:br>
              <a:rPr lang="tr-TR" dirty="0" smtClean="0"/>
            </a:br>
            <a:r>
              <a:rPr lang="tr-TR" dirty="0" smtClean="0"/>
              <a:t>Tüm ders bir noktada durarak verilmemeli. Sürekli hareket halinde olduğunuzda da hareket iletişimin önüne geçecektir. Hareket dengede tutulmalı ve belirli bir vücut dili kullanılmalı.</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357166"/>
            <a:ext cx="9144000" cy="6500834"/>
          </a:xfrm>
        </p:spPr>
        <p:txBody>
          <a:bodyPr>
            <a:normAutofit fontScale="90000"/>
          </a:bodyPr>
          <a:lstStyle/>
          <a:p>
            <a:r>
              <a:rPr lang="tr-TR" b="1" dirty="0" smtClean="0"/>
              <a:t>Ses tonu:</a:t>
            </a:r>
            <a:r>
              <a:rPr lang="tr-TR" dirty="0" smtClean="0"/>
              <a:t> </a:t>
            </a:r>
            <a:br>
              <a:rPr lang="tr-TR" dirty="0" smtClean="0"/>
            </a:br>
            <a:r>
              <a:rPr lang="tr-TR" dirty="0" smtClean="0"/>
              <a:t>Tüm sınıfa hâkim olmak çok kolay değil. Arka sıralardaki öğrenciler uyuyabilirler. Çözüm onların başlarına tebeşir atarak uyandırmak da değil. Ses tonunuzu indirip çıkarmalısınız. Bazen yavaşlamalı bazen de hızlanmalısınız. Bu, arka sıralarda uyuyan öğrenciyi uyandıracak, tüm sınıfa hâkim olmanızı kolaylaştıracaktır.</a:t>
            </a:r>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85720" y="857232"/>
            <a:ext cx="8229600" cy="4572032"/>
          </a:xfrm>
        </p:spPr>
        <p:txBody>
          <a:bodyPr>
            <a:normAutofit/>
          </a:bodyPr>
          <a:lstStyle/>
          <a:p>
            <a:r>
              <a:rPr lang="tr-TR" b="1" dirty="0" smtClean="0"/>
              <a:t>Meslek Aşkı:</a:t>
            </a:r>
            <a:r>
              <a:rPr lang="tr-TR" dirty="0" smtClean="0"/>
              <a:t/>
            </a:r>
            <a:br>
              <a:rPr lang="tr-TR" dirty="0" smtClean="0"/>
            </a:br>
            <a:r>
              <a:rPr lang="tr-TR" dirty="0" smtClean="0"/>
              <a:t>İşimizi severek yapmalıyız.</a:t>
            </a: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1500174"/>
            <a:ext cx="8229600" cy="4572032"/>
          </a:xfrm>
        </p:spPr>
        <p:txBody>
          <a:bodyPr>
            <a:normAutofit/>
          </a:bodyPr>
          <a:lstStyle/>
          <a:p>
            <a:r>
              <a:rPr lang="tr-TR" sz="4800" b="1" dirty="0" smtClean="0"/>
              <a:t>Sevgi:</a:t>
            </a:r>
            <a:r>
              <a:rPr lang="tr-TR" dirty="0" smtClean="0"/>
              <a:t/>
            </a:r>
            <a:br>
              <a:rPr lang="tr-TR" dirty="0" smtClean="0"/>
            </a:br>
            <a:r>
              <a:rPr lang="tr-TR" dirty="0" smtClean="0"/>
              <a:t>öğrencileri seviyor muyuz? Eğer bir öğrenciyi sevmiyorsak öğrenci bunu anlar ve sizle iletişim kanalını kapatır.</a:t>
            </a:r>
            <a:endParaRPr lang="tr-T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TotalTime>
  <Words>131</Words>
  <PresentationFormat>Ekran Gösterisi (4:3)</PresentationFormat>
  <Paragraphs>25</Paragraphs>
  <Slides>22</Slides>
  <Notes>0</Notes>
  <HiddenSlides>0</HiddenSlides>
  <MMClips>4</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Ofis Teması</vt:lpstr>
      <vt:lpstr>İyi Bir Ders Anlatımı Nasıl Olmalı?</vt:lpstr>
      <vt:lpstr>İletişim: “İşlediğiniz konuda ne kadar uzman olursanız olun,iletişimi bilmiyorsanız karşıya hiçbir şey ulaşmaz.   ‘’Ne kadar bilirsen bil; söylediklerin karşındakinin anladığı kadardır.’’ Mevlânâ Celaleddin-i Rumi </vt:lpstr>
      <vt:lpstr>İlgiyi sürekli tutabilmek için tiyatrocular gibi olmak gerekir.</vt:lpstr>
      <vt:lpstr>İyi bir öğretmen öğrencilere anladınız mı diye sormaz.</vt:lpstr>
      <vt:lpstr>Göz teması:  Tüm ders bir su şişesine, bir öğrenciye veya tahtaya bakarak anlatılırsa öğrenciye hâkim olmak mümkün olmaz. Ders sınıfın tamamının gözlerinin içine bakarak anlatılmalı.</vt:lpstr>
      <vt:lpstr>Hareket:  Tüm ders bir noktada durarak verilmemeli. Sürekli hareket halinde olduğunuzda da hareket iletişimin önüne geçecektir. Hareket dengede tutulmalı ve belirli bir vücut dili kullanılmalı.</vt:lpstr>
      <vt:lpstr>Ses tonu:  Tüm sınıfa hâkim olmak çok kolay değil. Arka sıralardaki öğrenciler uyuyabilirler. Çözüm onların başlarına tebeşir atarak uyandırmak da değil. Ses tonunuzu indirip çıkarmalısınız. Bazen yavaşlamalı bazen de hızlanmalısınız. Bu, arka sıralarda uyuyan öğrenciyi uyandıracak, tüm sınıfa hâkim olmanızı kolaylaştıracaktır.</vt:lpstr>
      <vt:lpstr>Meslek Aşkı: İşimizi severek yapmalıyız.</vt:lpstr>
      <vt:lpstr>Sevgi: öğrencileri seviyor muyuz? Eğer bir öğrenciyi sevmiyorsak öğrenci bunu anlar ve sizle iletişim kanalını kapatır.</vt:lpstr>
      <vt:lpstr>Saygı: Öğrencilere saygı duyup onlara birey olduklarını hissettirmeliyiz. Asla aşağılayıcı kelimeler kullanmamalıyız.</vt:lpstr>
      <vt:lpstr>Öğretmene yakışır düzgün bir kıyafet olmalı. Önlük mutlaka giyilmeli.</vt:lpstr>
      <vt:lpstr>Hazırlık: Derse mutlaka önceden hazırlanılmalı. Tüm kaynakları kapsayacak nitelikte hazırlığımız olmalı. Devlet Kitapları- Ek yayınlar-Farklı yayınlar…</vt:lpstr>
      <vt:lpstr>Öğrencilere verilen tüm kaynakları  ve çıkmış soruları öğretmen önceden çözmüş olmalı. </vt:lpstr>
      <vt:lpstr>Öğrencinin konuyu anlayabilmesi için somutlaştırma, materyal kullanımı en üst düzeyde olmalı.</vt:lpstr>
      <vt:lpstr>Vakit:  Derse vaktinde girilmeli ve zaman çok iyi değerlendirilmeli. </vt:lpstr>
      <vt:lpstr>Ders sıkıcı olmamalı. Öğretmen dersi eğlenceli hale getirmeli.</vt:lpstr>
      <vt:lpstr>%100 SABIR</vt:lpstr>
      <vt:lpstr>SONUÇ:</vt:lpstr>
      <vt:lpstr>Öğrencilerle ders dışında da vakit geçirilmeli. (Piknik,maç, gezi…)</vt:lpstr>
      <vt:lpstr>ÖĞRENCİ </vt:lpstr>
      <vt:lpstr>Bazen öğrenciye ulaşmanın yolu veliden geçer.</vt:lpstr>
      <vt:lpstr>Sonuç olarak içimizi severek yapıyorsak başarısız olma ihtimalimiz yoktur.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İyi Bir Ders Anlatımı Nasıl Olmalı?</dc:title>
  <dc:creator>SAMSUN55</dc:creator>
  <cp:lastModifiedBy>SAMSUN55</cp:lastModifiedBy>
  <cp:revision>17</cp:revision>
  <dcterms:created xsi:type="dcterms:W3CDTF">2018-06-11T05:18:29Z</dcterms:created>
  <dcterms:modified xsi:type="dcterms:W3CDTF">2018-06-25T08:15:33Z</dcterms:modified>
</cp:coreProperties>
</file>