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60" r:id="rId5"/>
    <p:sldId id="261" r:id="rId6"/>
    <p:sldId id="262" r:id="rId7"/>
    <p:sldId id="263" r:id="rId8"/>
    <p:sldId id="264" r:id="rId9"/>
    <p:sldId id="265" r:id="rId10"/>
    <p:sldId id="266" r:id="rId11"/>
    <p:sldId id="277" r:id="rId12"/>
    <p:sldId id="267" r:id="rId13"/>
    <p:sldId id="278" r:id="rId14"/>
    <p:sldId id="268" r:id="rId15"/>
    <p:sldId id="279" r:id="rId16"/>
    <p:sldId id="269" r:id="rId17"/>
    <p:sldId id="280" r:id="rId18"/>
    <p:sldId id="270" r:id="rId19"/>
    <p:sldId id="281" r:id="rId20"/>
    <p:sldId id="271" r:id="rId21"/>
    <p:sldId id="282" r:id="rId22"/>
    <p:sldId id="272" r:id="rId23"/>
    <p:sldId id="283" r:id="rId24"/>
    <p:sldId id="273" r:id="rId25"/>
    <p:sldId id="284" r:id="rId26"/>
    <p:sldId id="274" r:id="rId27"/>
    <p:sldId id="275" r:id="rId28"/>
    <p:sldId id="286" r:id="rId29"/>
    <p:sldId id="285" r:id="rId30"/>
    <p:sldId id="287" r:id="rId31"/>
    <p:sldId id="276" r:id="rId3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9" autoAdjust="0"/>
    <p:restoredTop sz="86387" autoAdjust="0"/>
  </p:normalViewPr>
  <p:slideViewPr>
    <p:cSldViewPr>
      <p:cViewPr>
        <p:scale>
          <a:sx n="70" d="100"/>
          <a:sy n="70" d="100"/>
        </p:scale>
        <p:origin x="-126" y="354"/>
      </p:cViewPr>
      <p:guideLst>
        <p:guide orient="horz" pos="2160"/>
        <p:guide pos="2880"/>
      </p:guideLst>
    </p:cSldViewPr>
  </p:slideViewPr>
  <p:outlineViewPr>
    <p:cViewPr>
      <p:scale>
        <a:sx n="33" d="100"/>
        <a:sy n="33" d="100"/>
      </p:scale>
      <p:origin x="0" y="665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7A552A-BD75-4C58-950E-FF0FAE6BF579}"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tr-TR"/>
        </a:p>
      </dgm:t>
    </dgm:pt>
    <dgm:pt modelId="{16DCC89E-C725-458C-A9D8-FBC0B030421B}">
      <dgm:prSet phldrT="[Metin]"/>
      <dgm:spPr/>
      <dgm:t>
        <a:bodyPr/>
        <a:lstStyle/>
        <a:p>
          <a:r>
            <a:rPr lang="tr-TR" dirty="0" smtClean="0"/>
            <a:t>ÖLÇME DEĞERLENDİRME TEKNİKLERİ</a:t>
          </a:r>
          <a:endParaRPr lang="tr-TR" dirty="0"/>
        </a:p>
      </dgm:t>
    </dgm:pt>
    <dgm:pt modelId="{B8B45DE5-22A9-4B7C-89B9-45355C11E824}" type="parTrans" cxnId="{6DD3DA36-0467-4EEA-9359-3D6C670C4A32}">
      <dgm:prSet/>
      <dgm:spPr/>
      <dgm:t>
        <a:bodyPr/>
        <a:lstStyle/>
        <a:p>
          <a:endParaRPr lang="tr-TR"/>
        </a:p>
      </dgm:t>
    </dgm:pt>
    <dgm:pt modelId="{95973AFB-E1AE-43F1-A704-82951F539161}" type="sibTrans" cxnId="{6DD3DA36-0467-4EEA-9359-3D6C670C4A32}">
      <dgm:prSet/>
      <dgm:spPr/>
      <dgm:t>
        <a:bodyPr/>
        <a:lstStyle/>
        <a:p>
          <a:endParaRPr lang="tr-TR"/>
        </a:p>
      </dgm:t>
    </dgm:pt>
    <dgm:pt modelId="{5F746452-27FF-4106-9EFF-EA42DFBFF3C0}">
      <dgm:prSet/>
      <dgm:spPr/>
      <dgm:t>
        <a:bodyPr/>
        <a:lstStyle/>
        <a:p>
          <a:r>
            <a:rPr lang="tr-TR" dirty="0" smtClean="0"/>
            <a:t>Geleneksel </a:t>
          </a:r>
        </a:p>
        <a:p>
          <a:r>
            <a:rPr lang="tr-TR" dirty="0" smtClean="0"/>
            <a:t>Ölçme ve Değerlendirme Teknikleri</a:t>
          </a:r>
          <a:endParaRPr lang="tr-TR" dirty="0"/>
        </a:p>
      </dgm:t>
    </dgm:pt>
    <dgm:pt modelId="{469151E3-67D3-4EA5-A3C1-D8E23DFB8C50}" type="parTrans" cxnId="{6541479C-0BED-4F29-8AB2-F99C2481140A}">
      <dgm:prSet/>
      <dgm:spPr/>
      <dgm:t>
        <a:bodyPr/>
        <a:lstStyle/>
        <a:p>
          <a:endParaRPr lang="tr-TR"/>
        </a:p>
      </dgm:t>
    </dgm:pt>
    <dgm:pt modelId="{F2F97B23-5C24-4018-8C3A-86D419DF3C45}" type="sibTrans" cxnId="{6541479C-0BED-4F29-8AB2-F99C2481140A}">
      <dgm:prSet/>
      <dgm:spPr/>
      <dgm:t>
        <a:bodyPr/>
        <a:lstStyle/>
        <a:p>
          <a:endParaRPr lang="tr-TR"/>
        </a:p>
      </dgm:t>
    </dgm:pt>
    <dgm:pt modelId="{45A006F6-4310-4D3F-9C33-D6241A1CCE6C}">
      <dgm:prSet/>
      <dgm:spPr/>
      <dgm:t>
        <a:bodyPr/>
        <a:lstStyle/>
        <a:p>
          <a:r>
            <a:rPr lang="tr-TR" dirty="0" smtClean="0"/>
            <a:t>Alternatif </a:t>
          </a:r>
        </a:p>
        <a:p>
          <a:r>
            <a:rPr lang="tr-TR" dirty="0" smtClean="0"/>
            <a:t>Ölçme ve Değerlendirme Teknikleri </a:t>
          </a:r>
          <a:endParaRPr lang="tr-TR" dirty="0"/>
        </a:p>
      </dgm:t>
    </dgm:pt>
    <dgm:pt modelId="{A881D5D1-A0C5-4C70-A35C-186BF5B02209}" type="parTrans" cxnId="{12709643-972C-4688-8078-1C9B9B9BB90C}">
      <dgm:prSet/>
      <dgm:spPr/>
      <dgm:t>
        <a:bodyPr/>
        <a:lstStyle/>
        <a:p>
          <a:endParaRPr lang="tr-TR"/>
        </a:p>
      </dgm:t>
    </dgm:pt>
    <dgm:pt modelId="{14827225-54B3-4DCB-9FA4-1B3DCADB69D1}" type="sibTrans" cxnId="{12709643-972C-4688-8078-1C9B9B9BB90C}">
      <dgm:prSet/>
      <dgm:spPr/>
      <dgm:t>
        <a:bodyPr/>
        <a:lstStyle/>
        <a:p>
          <a:endParaRPr lang="tr-TR"/>
        </a:p>
      </dgm:t>
    </dgm:pt>
    <dgm:pt modelId="{706A4FA7-2C3D-4767-8C4B-7A25AD528868}" type="pres">
      <dgm:prSet presAssocID="{C97A552A-BD75-4C58-950E-FF0FAE6BF579}" presName="diagram" presStyleCnt="0">
        <dgm:presLayoutVars>
          <dgm:chPref val="1"/>
          <dgm:dir/>
          <dgm:animOne val="branch"/>
          <dgm:animLvl val="lvl"/>
          <dgm:resizeHandles/>
        </dgm:presLayoutVars>
      </dgm:prSet>
      <dgm:spPr/>
      <dgm:t>
        <a:bodyPr/>
        <a:lstStyle/>
        <a:p>
          <a:endParaRPr lang="tr-TR"/>
        </a:p>
      </dgm:t>
    </dgm:pt>
    <dgm:pt modelId="{56AFA534-5DA5-4A2F-B6B1-E5486D304AA1}" type="pres">
      <dgm:prSet presAssocID="{16DCC89E-C725-458C-A9D8-FBC0B030421B}" presName="root" presStyleCnt="0"/>
      <dgm:spPr/>
    </dgm:pt>
    <dgm:pt modelId="{62031D0F-E812-470C-8A61-8937226BF23B}" type="pres">
      <dgm:prSet presAssocID="{16DCC89E-C725-458C-A9D8-FBC0B030421B}" presName="rootComposite" presStyleCnt="0"/>
      <dgm:spPr/>
    </dgm:pt>
    <dgm:pt modelId="{6468E2E2-3149-4C59-8C44-E956E42D9A4C}" type="pres">
      <dgm:prSet presAssocID="{16DCC89E-C725-458C-A9D8-FBC0B030421B}" presName="rootText" presStyleLbl="node1" presStyleIdx="0" presStyleCnt="1" custScaleX="465984" custScaleY="133759"/>
      <dgm:spPr/>
      <dgm:t>
        <a:bodyPr/>
        <a:lstStyle/>
        <a:p>
          <a:endParaRPr lang="tr-TR"/>
        </a:p>
      </dgm:t>
    </dgm:pt>
    <dgm:pt modelId="{593E79E9-9109-420E-9A49-D85C45E4D6E4}" type="pres">
      <dgm:prSet presAssocID="{16DCC89E-C725-458C-A9D8-FBC0B030421B}" presName="rootConnector" presStyleLbl="node1" presStyleIdx="0" presStyleCnt="1"/>
      <dgm:spPr/>
      <dgm:t>
        <a:bodyPr/>
        <a:lstStyle/>
        <a:p>
          <a:endParaRPr lang="tr-TR"/>
        </a:p>
      </dgm:t>
    </dgm:pt>
    <dgm:pt modelId="{985891D7-E21F-4614-BA5A-5E8F2208A62C}" type="pres">
      <dgm:prSet presAssocID="{16DCC89E-C725-458C-A9D8-FBC0B030421B}" presName="childShape" presStyleCnt="0"/>
      <dgm:spPr/>
    </dgm:pt>
    <dgm:pt modelId="{CA927B2D-761C-4888-8C70-DE9716A35029}" type="pres">
      <dgm:prSet presAssocID="{469151E3-67D3-4EA5-A3C1-D8E23DFB8C50}" presName="Name13" presStyleLbl="parChTrans1D2" presStyleIdx="0" presStyleCnt="2"/>
      <dgm:spPr/>
      <dgm:t>
        <a:bodyPr/>
        <a:lstStyle/>
        <a:p>
          <a:endParaRPr lang="tr-TR"/>
        </a:p>
      </dgm:t>
    </dgm:pt>
    <dgm:pt modelId="{95FE54FF-84A1-4597-8D85-2F70AA30896E}" type="pres">
      <dgm:prSet presAssocID="{5F746452-27FF-4106-9EFF-EA42DFBFF3C0}" presName="childText" presStyleLbl="bgAcc1" presStyleIdx="0" presStyleCnt="2" custScaleX="501639" custScaleY="115261">
        <dgm:presLayoutVars>
          <dgm:bulletEnabled val="1"/>
        </dgm:presLayoutVars>
      </dgm:prSet>
      <dgm:spPr/>
      <dgm:t>
        <a:bodyPr/>
        <a:lstStyle/>
        <a:p>
          <a:endParaRPr lang="tr-TR"/>
        </a:p>
      </dgm:t>
    </dgm:pt>
    <dgm:pt modelId="{A75AFEB1-B6F9-4376-933B-8D333C2675D5}" type="pres">
      <dgm:prSet presAssocID="{A881D5D1-A0C5-4C70-A35C-186BF5B02209}" presName="Name13" presStyleLbl="parChTrans1D2" presStyleIdx="1" presStyleCnt="2"/>
      <dgm:spPr/>
      <dgm:t>
        <a:bodyPr/>
        <a:lstStyle/>
        <a:p>
          <a:endParaRPr lang="tr-TR"/>
        </a:p>
      </dgm:t>
    </dgm:pt>
    <dgm:pt modelId="{FFB7952E-4514-4789-987B-8C84F482CBE7}" type="pres">
      <dgm:prSet presAssocID="{45A006F6-4310-4D3F-9C33-D6241A1CCE6C}" presName="childText" presStyleLbl="bgAcc1" presStyleIdx="1" presStyleCnt="2" custScaleX="515164" custScaleY="115764">
        <dgm:presLayoutVars>
          <dgm:bulletEnabled val="1"/>
        </dgm:presLayoutVars>
      </dgm:prSet>
      <dgm:spPr/>
      <dgm:t>
        <a:bodyPr/>
        <a:lstStyle/>
        <a:p>
          <a:endParaRPr lang="tr-TR"/>
        </a:p>
      </dgm:t>
    </dgm:pt>
  </dgm:ptLst>
  <dgm:cxnLst>
    <dgm:cxn modelId="{A728AA31-21F6-467B-81DD-E26A02AC0E1C}" type="presOf" srcId="{16DCC89E-C725-458C-A9D8-FBC0B030421B}" destId="{593E79E9-9109-420E-9A49-D85C45E4D6E4}" srcOrd="1" destOrd="0" presId="urn:microsoft.com/office/officeart/2005/8/layout/hierarchy3"/>
    <dgm:cxn modelId="{6541479C-0BED-4F29-8AB2-F99C2481140A}" srcId="{16DCC89E-C725-458C-A9D8-FBC0B030421B}" destId="{5F746452-27FF-4106-9EFF-EA42DFBFF3C0}" srcOrd="0" destOrd="0" parTransId="{469151E3-67D3-4EA5-A3C1-D8E23DFB8C50}" sibTransId="{F2F97B23-5C24-4018-8C3A-86D419DF3C45}"/>
    <dgm:cxn modelId="{6DD3DA36-0467-4EEA-9359-3D6C670C4A32}" srcId="{C97A552A-BD75-4C58-950E-FF0FAE6BF579}" destId="{16DCC89E-C725-458C-A9D8-FBC0B030421B}" srcOrd="0" destOrd="0" parTransId="{B8B45DE5-22A9-4B7C-89B9-45355C11E824}" sibTransId="{95973AFB-E1AE-43F1-A704-82951F539161}"/>
    <dgm:cxn modelId="{12709643-972C-4688-8078-1C9B9B9BB90C}" srcId="{16DCC89E-C725-458C-A9D8-FBC0B030421B}" destId="{45A006F6-4310-4D3F-9C33-D6241A1CCE6C}" srcOrd="1" destOrd="0" parTransId="{A881D5D1-A0C5-4C70-A35C-186BF5B02209}" sibTransId="{14827225-54B3-4DCB-9FA4-1B3DCADB69D1}"/>
    <dgm:cxn modelId="{2C243780-E235-49CD-B950-353E67AA0419}" type="presOf" srcId="{C97A552A-BD75-4C58-950E-FF0FAE6BF579}" destId="{706A4FA7-2C3D-4767-8C4B-7A25AD528868}" srcOrd="0" destOrd="0" presId="urn:microsoft.com/office/officeart/2005/8/layout/hierarchy3"/>
    <dgm:cxn modelId="{04693FDA-A4DE-49D1-99E1-8C5DAF38503A}" type="presOf" srcId="{5F746452-27FF-4106-9EFF-EA42DFBFF3C0}" destId="{95FE54FF-84A1-4597-8D85-2F70AA30896E}" srcOrd="0" destOrd="0" presId="urn:microsoft.com/office/officeart/2005/8/layout/hierarchy3"/>
    <dgm:cxn modelId="{C6BD8C14-B933-4B94-A0B6-4D8DB3E37B1E}" type="presOf" srcId="{16DCC89E-C725-458C-A9D8-FBC0B030421B}" destId="{6468E2E2-3149-4C59-8C44-E956E42D9A4C}" srcOrd="0" destOrd="0" presId="urn:microsoft.com/office/officeart/2005/8/layout/hierarchy3"/>
    <dgm:cxn modelId="{24FF5A5D-F4E2-4305-AB75-BE6A022576E9}" type="presOf" srcId="{A881D5D1-A0C5-4C70-A35C-186BF5B02209}" destId="{A75AFEB1-B6F9-4376-933B-8D333C2675D5}" srcOrd="0" destOrd="0" presId="urn:microsoft.com/office/officeart/2005/8/layout/hierarchy3"/>
    <dgm:cxn modelId="{2BE68123-191B-4D14-89A5-2A8C60EF69CE}" type="presOf" srcId="{469151E3-67D3-4EA5-A3C1-D8E23DFB8C50}" destId="{CA927B2D-761C-4888-8C70-DE9716A35029}" srcOrd="0" destOrd="0" presId="urn:microsoft.com/office/officeart/2005/8/layout/hierarchy3"/>
    <dgm:cxn modelId="{2CB43A77-1ECE-45F9-8369-B4D5B3FFC018}" type="presOf" srcId="{45A006F6-4310-4D3F-9C33-D6241A1CCE6C}" destId="{FFB7952E-4514-4789-987B-8C84F482CBE7}" srcOrd="0" destOrd="0" presId="urn:microsoft.com/office/officeart/2005/8/layout/hierarchy3"/>
    <dgm:cxn modelId="{8600787D-F8CD-4495-A178-E7AF24F7022C}" type="presParOf" srcId="{706A4FA7-2C3D-4767-8C4B-7A25AD528868}" destId="{56AFA534-5DA5-4A2F-B6B1-E5486D304AA1}" srcOrd="0" destOrd="0" presId="urn:microsoft.com/office/officeart/2005/8/layout/hierarchy3"/>
    <dgm:cxn modelId="{4EC596A4-A526-463C-AE06-E419FCF55E41}" type="presParOf" srcId="{56AFA534-5DA5-4A2F-B6B1-E5486D304AA1}" destId="{62031D0F-E812-470C-8A61-8937226BF23B}" srcOrd="0" destOrd="0" presId="urn:microsoft.com/office/officeart/2005/8/layout/hierarchy3"/>
    <dgm:cxn modelId="{4D951CBA-2DF1-4679-9853-13138D3FA39C}" type="presParOf" srcId="{62031D0F-E812-470C-8A61-8937226BF23B}" destId="{6468E2E2-3149-4C59-8C44-E956E42D9A4C}" srcOrd="0" destOrd="0" presId="urn:microsoft.com/office/officeart/2005/8/layout/hierarchy3"/>
    <dgm:cxn modelId="{C6774DC7-34D0-41FC-9A59-A1C598589171}" type="presParOf" srcId="{62031D0F-E812-470C-8A61-8937226BF23B}" destId="{593E79E9-9109-420E-9A49-D85C45E4D6E4}" srcOrd="1" destOrd="0" presId="urn:microsoft.com/office/officeart/2005/8/layout/hierarchy3"/>
    <dgm:cxn modelId="{ABE05A0C-75B6-4900-A172-5EE0C8791857}" type="presParOf" srcId="{56AFA534-5DA5-4A2F-B6B1-E5486D304AA1}" destId="{985891D7-E21F-4614-BA5A-5E8F2208A62C}" srcOrd="1" destOrd="0" presId="urn:microsoft.com/office/officeart/2005/8/layout/hierarchy3"/>
    <dgm:cxn modelId="{373B8798-3885-4766-9BEA-E4066BE10204}" type="presParOf" srcId="{985891D7-E21F-4614-BA5A-5E8F2208A62C}" destId="{CA927B2D-761C-4888-8C70-DE9716A35029}" srcOrd="0" destOrd="0" presId="urn:microsoft.com/office/officeart/2005/8/layout/hierarchy3"/>
    <dgm:cxn modelId="{6A21E056-7BE4-4E51-B14F-1822C069EC90}" type="presParOf" srcId="{985891D7-E21F-4614-BA5A-5E8F2208A62C}" destId="{95FE54FF-84A1-4597-8D85-2F70AA30896E}" srcOrd="1" destOrd="0" presId="urn:microsoft.com/office/officeart/2005/8/layout/hierarchy3"/>
    <dgm:cxn modelId="{4D337F80-F909-4239-97A0-3E51B6DCAE58}" type="presParOf" srcId="{985891D7-E21F-4614-BA5A-5E8F2208A62C}" destId="{A75AFEB1-B6F9-4376-933B-8D333C2675D5}" srcOrd="2" destOrd="0" presId="urn:microsoft.com/office/officeart/2005/8/layout/hierarchy3"/>
    <dgm:cxn modelId="{EF99FFD0-7C42-4726-A22F-03E0FB20073A}" type="presParOf" srcId="{985891D7-E21F-4614-BA5A-5E8F2208A62C}" destId="{FFB7952E-4514-4789-987B-8C84F482CBE7}" srcOrd="3"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68E2E2-3149-4C59-8C44-E956E42D9A4C}">
      <dsp:nvSpPr>
        <dsp:cNvPr id="0" name=""/>
        <dsp:cNvSpPr/>
      </dsp:nvSpPr>
      <dsp:spPr>
        <a:xfrm>
          <a:off x="2856" y="575395"/>
          <a:ext cx="7583589" cy="10884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48260" rIns="72390" bIns="48260" numCol="1" spcCol="1270" anchor="ctr" anchorCtr="0">
          <a:noAutofit/>
        </a:bodyPr>
        <a:lstStyle/>
        <a:p>
          <a:pPr lvl="0" algn="ctr" defTabSz="1689100">
            <a:lnSpc>
              <a:spcPct val="90000"/>
            </a:lnSpc>
            <a:spcBef>
              <a:spcPct val="0"/>
            </a:spcBef>
            <a:spcAft>
              <a:spcPct val="35000"/>
            </a:spcAft>
          </a:pPr>
          <a:r>
            <a:rPr lang="tr-TR" sz="3800" kern="1200" dirty="0" smtClean="0"/>
            <a:t>ÖLÇME DEĞERLENDİRME TEKNİKLERİ</a:t>
          </a:r>
          <a:endParaRPr lang="tr-TR" sz="3800" kern="1200" dirty="0"/>
        </a:p>
      </dsp:txBody>
      <dsp:txXfrm>
        <a:off x="34735" y="607274"/>
        <a:ext cx="7519831" cy="1024662"/>
      </dsp:txXfrm>
    </dsp:sp>
    <dsp:sp modelId="{CA927B2D-761C-4888-8C70-DE9716A35029}">
      <dsp:nvSpPr>
        <dsp:cNvPr id="0" name=""/>
        <dsp:cNvSpPr/>
      </dsp:nvSpPr>
      <dsp:spPr>
        <a:xfrm>
          <a:off x="761215" y="1663816"/>
          <a:ext cx="758358" cy="672379"/>
        </a:xfrm>
        <a:custGeom>
          <a:avLst/>
          <a:gdLst/>
          <a:ahLst/>
          <a:cxnLst/>
          <a:rect l="0" t="0" r="0" b="0"/>
          <a:pathLst>
            <a:path>
              <a:moveTo>
                <a:pt x="0" y="0"/>
              </a:moveTo>
              <a:lnTo>
                <a:pt x="0" y="672379"/>
              </a:lnTo>
              <a:lnTo>
                <a:pt x="758358" y="67237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FE54FF-84A1-4597-8D85-2F70AA30896E}">
      <dsp:nvSpPr>
        <dsp:cNvPr id="0" name=""/>
        <dsp:cNvSpPr/>
      </dsp:nvSpPr>
      <dsp:spPr>
        <a:xfrm>
          <a:off x="1519574" y="1867246"/>
          <a:ext cx="6531081" cy="93789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tr-TR" sz="2400" kern="1200" dirty="0" smtClean="0"/>
            <a:t>Geleneksel </a:t>
          </a:r>
        </a:p>
        <a:p>
          <a:pPr lvl="0" algn="ctr" defTabSz="1066800">
            <a:lnSpc>
              <a:spcPct val="90000"/>
            </a:lnSpc>
            <a:spcBef>
              <a:spcPct val="0"/>
            </a:spcBef>
            <a:spcAft>
              <a:spcPct val="35000"/>
            </a:spcAft>
          </a:pPr>
          <a:r>
            <a:rPr lang="tr-TR" sz="2400" kern="1200" dirty="0" smtClean="0"/>
            <a:t>Ölçme ve Değerlendirme Teknikleri</a:t>
          </a:r>
          <a:endParaRPr lang="tr-TR" sz="2400" kern="1200" dirty="0"/>
        </a:p>
      </dsp:txBody>
      <dsp:txXfrm>
        <a:off x="1547044" y="1894716"/>
        <a:ext cx="6476141" cy="882959"/>
      </dsp:txXfrm>
    </dsp:sp>
    <dsp:sp modelId="{A75AFEB1-B6F9-4376-933B-8D333C2675D5}">
      <dsp:nvSpPr>
        <dsp:cNvPr id="0" name=""/>
        <dsp:cNvSpPr/>
      </dsp:nvSpPr>
      <dsp:spPr>
        <a:xfrm>
          <a:off x="761215" y="1663816"/>
          <a:ext cx="758358" cy="1815754"/>
        </a:xfrm>
        <a:custGeom>
          <a:avLst/>
          <a:gdLst/>
          <a:ahLst/>
          <a:cxnLst/>
          <a:rect l="0" t="0" r="0" b="0"/>
          <a:pathLst>
            <a:path>
              <a:moveTo>
                <a:pt x="0" y="0"/>
              </a:moveTo>
              <a:lnTo>
                <a:pt x="0" y="1815754"/>
              </a:lnTo>
              <a:lnTo>
                <a:pt x="758358" y="181575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B7952E-4514-4789-987B-8C84F482CBE7}">
      <dsp:nvSpPr>
        <dsp:cNvPr id="0" name=""/>
        <dsp:cNvSpPr/>
      </dsp:nvSpPr>
      <dsp:spPr>
        <a:xfrm>
          <a:off x="1519574" y="3008574"/>
          <a:ext cx="6707169" cy="94199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tr-TR" sz="2400" kern="1200" dirty="0" smtClean="0"/>
            <a:t>Alternatif </a:t>
          </a:r>
        </a:p>
        <a:p>
          <a:pPr lvl="0" algn="ctr" defTabSz="1066800">
            <a:lnSpc>
              <a:spcPct val="90000"/>
            </a:lnSpc>
            <a:spcBef>
              <a:spcPct val="0"/>
            </a:spcBef>
            <a:spcAft>
              <a:spcPct val="35000"/>
            </a:spcAft>
          </a:pPr>
          <a:r>
            <a:rPr lang="tr-TR" sz="2400" kern="1200" dirty="0" smtClean="0"/>
            <a:t>Ölçme ve Değerlendirme Teknikleri </a:t>
          </a:r>
          <a:endParaRPr lang="tr-TR" sz="2400" kern="1200" dirty="0"/>
        </a:p>
      </dsp:txBody>
      <dsp:txXfrm>
        <a:off x="1547164" y="3036164"/>
        <a:ext cx="6651989" cy="88681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553A56-8EEE-4B05-A6E3-D5E6EF3D4D83}" type="datetimeFigureOut">
              <a:rPr lang="tr-TR" smtClean="0"/>
              <a:pPr/>
              <a:t>20.06.2018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049F3A-30ED-409E-9C40-048F1800E5F3}" type="slidenum">
              <a:rPr lang="tr-TR" smtClean="0"/>
              <a:pPr/>
              <a:t>‹#›</a:t>
            </a:fld>
            <a:endParaRPr lang="tr-TR"/>
          </a:p>
        </p:txBody>
      </p:sp>
    </p:spTree>
    <p:extLst>
      <p:ext uri="{BB962C8B-B14F-4D97-AF65-F5344CB8AC3E}">
        <p14:creationId xmlns:p14="http://schemas.microsoft.com/office/powerpoint/2010/main" xmlns="" val="3249399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www.egitimhane.com</a:t>
            </a:r>
            <a:r>
              <a:rPr lang="tr-TR" baseline="0" dirty="0" smtClean="0"/>
              <a:t> </a:t>
            </a:r>
            <a:endParaRPr lang="tr-TR" dirty="0"/>
          </a:p>
        </p:txBody>
      </p:sp>
      <p:sp>
        <p:nvSpPr>
          <p:cNvPr id="4" name="Slayt Numarası Yer Tutucusu 3"/>
          <p:cNvSpPr>
            <a:spLocks noGrp="1"/>
          </p:cNvSpPr>
          <p:nvPr>
            <p:ph type="sldNum" sz="quarter" idx="10"/>
          </p:nvPr>
        </p:nvSpPr>
        <p:spPr/>
        <p:txBody>
          <a:bodyPr/>
          <a:lstStyle/>
          <a:p>
            <a:fld id="{98049F3A-30ED-409E-9C40-048F1800E5F3}" type="slidenum">
              <a:rPr lang="tr-TR" smtClean="0"/>
              <a:pPr/>
              <a:t>31</a:t>
            </a:fld>
            <a:endParaRPr lang="tr-TR"/>
          </a:p>
        </p:txBody>
      </p:sp>
    </p:spTree>
    <p:extLst>
      <p:ext uri="{BB962C8B-B14F-4D97-AF65-F5344CB8AC3E}">
        <p14:creationId xmlns:p14="http://schemas.microsoft.com/office/powerpoint/2010/main" xmlns="" val="38006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20.06.2018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20.06.2018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20.06.2018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20.06.2018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20.06.2018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20.06.2018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20.06.2018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20.06.2018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egitimbilimlerinotlari.com/puanlama-araclari/"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Başlık 12"/>
          <p:cNvSpPr>
            <a:spLocks noGrp="1"/>
          </p:cNvSpPr>
          <p:nvPr>
            <p:ph type="title"/>
          </p:nvPr>
        </p:nvSpPr>
        <p:spPr bwMode="ltGray">
          <a:xfrm>
            <a:off x="457200" y="274638"/>
            <a:ext cx="8229600" cy="6322714"/>
          </a:xfrm>
        </p:spPr>
        <p:style>
          <a:lnRef idx="2">
            <a:schemeClr val="dk1"/>
          </a:lnRef>
          <a:fillRef idx="1">
            <a:schemeClr val="lt1"/>
          </a:fillRef>
          <a:effectRef idx="0">
            <a:schemeClr val="dk1"/>
          </a:effectRef>
          <a:fontRef idx="minor">
            <a:schemeClr val="dk1"/>
          </a:fontRef>
        </p:style>
        <p:txBody>
          <a:bodyPr>
            <a:normAutofit/>
          </a:bodyPr>
          <a:lstStyle/>
          <a:p>
            <a:r>
              <a:rPr lang="tr-TR" b="1" dirty="0" smtClean="0">
                <a:latin typeface="+mj-lt"/>
              </a:rPr>
              <a:t>EĞİTİMDE </a:t>
            </a:r>
            <a:br>
              <a:rPr lang="tr-TR" b="1" dirty="0" smtClean="0">
                <a:latin typeface="+mj-lt"/>
              </a:rPr>
            </a:br>
            <a:r>
              <a:rPr lang="tr-TR" b="1" dirty="0" smtClean="0">
                <a:latin typeface="+mj-lt"/>
              </a:rPr>
              <a:t>ALTERNATİF </a:t>
            </a:r>
            <a:br>
              <a:rPr lang="tr-TR" b="1" dirty="0" smtClean="0">
                <a:latin typeface="+mj-lt"/>
              </a:rPr>
            </a:br>
            <a:r>
              <a:rPr lang="tr-TR" b="1" dirty="0" smtClean="0">
                <a:latin typeface="+mj-lt"/>
              </a:rPr>
              <a:t>ÖLÇME DEĞERLENDİRME UYGULAMALARI</a:t>
            </a:r>
            <a:br>
              <a:rPr lang="tr-TR" b="1" dirty="0" smtClean="0">
                <a:latin typeface="+mj-lt"/>
              </a:rPr>
            </a:br>
            <a:r>
              <a:rPr lang="tr-TR" b="1" dirty="0">
                <a:latin typeface="+mj-lt"/>
              </a:rPr>
              <a:t/>
            </a:r>
            <a:br>
              <a:rPr lang="tr-TR" b="1" dirty="0">
                <a:latin typeface="+mj-lt"/>
              </a:rPr>
            </a:br>
            <a:r>
              <a:rPr lang="tr-TR" b="1" dirty="0" smtClean="0">
                <a:latin typeface="+mj-lt"/>
              </a:rPr>
              <a:t/>
            </a:r>
            <a:br>
              <a:rPr lang="tr-TR" b="1" dirty="0" smtClean="0">
                <a:latin typeface="+mj-lt"/>
              </a:rPr>
            </a:br>
            <a:r>
              <a:rPr lang="tr-TR" b="1" dirty="0">
                <a:latin typeface="+mj-lt"/>
              </a:rPr>
              <a:t/>
            </a:r>
            <a:br>
              <a:rPr lang="tr-TR" b="1" dirty="0">
                <a:latin typeface="+mj-lt"/>
              </a:rPr>
            </a:br>
            <a:r>
              <a:rPr lang="tr-TR" sz="2800" b="1" i="1" dirty="0" err="1" smtClean="0">
                <a:solidFill>
                  <a:srgbClr val="C00000"/>
                </a:solidFill>
                <a:latin typeface="Baskerville Old Face" pitchFamily="18" charset="0"/>
              </a:rPr>
              <a:t>Alaattin</a:t>
            </a:r>
            <a:r>
              <a:rPr lang="tr-TR" sz="2800" b="1" i="1" dirty="0" smtClean="0">
                <a:solidFill>
                  <a:srgbClr val="C00000"/>
                </a:solidFill>
                <a:latin typeface="Baskerville Old Face" pitchFamily="18" charset="0"/>
              </a:rPr>
              <a:t> KAYNAR</a:t>
            </a:r>
            <a:r>
              <a:rPr lang="tr-TR" sz="2800" b="1" dirty="0" smtClean="0">
                <a:solidFill>
                  <a:srgbClr val="C00000"/>
                </a:solidFill>
                <a:latin typeface="Baskerville Old Face" pitchFamily="18" charset="0"/>
              </a:rPr>
              <a:t/>
            </a:r>
            <a:br>
              <a:rPr lang="tr-TR" sz="2800" b="1" dirty="0" smtClean="0">
                <a:solidFill>
                  <a:srgbClr val="C00000"/>
                </a:solidFill>
                <a:latin typeface="Baskerville Old Face" pitchFamily="18" charset="0"/>
              </a:rPr>
            </a:br>
            <a:r>
              <a:rPr lang="tr-TR" sz="2000" b="1" dirty="0" smtClean="0">
                <a:solidFill>
                  <a:schemeClr val="bg2">
                    <a:lumMod val="10000"/>
                  </a:schemeClr>
                </a:solidFill>
                <a:latin typeface="Baskerville Old Face" pitchFamily="18" charset="0"/>
              </a:rPr>
              <a:t>ELMA KOLEJİ</a:t>
            </a:r>
            <a:endParaRPr lang="tr-TR" sz="2800" b="1" dirty="0">
              <a:solidFill>
                <a:schemeClr val="bg2">
                  <a:lumMod val="10000"/>
                </a:schemeClr>
              </a:solidFill>
              <a:latin typeface="Baskerville Old Face" pitchFamily="18" charset="0"/>
            </a:endParaRPr>
          </a:p>
        </p:txBody>
      </p:sp>
    </p:spTree>
    <p:extLst>
      <p:ext uri="{BB962C8B-B14F-4D97-AF65-F5344CB8AC3E}">
        <p14:creationId xmlns:p14="http://schemas.microsoft.com/office/powerpoint/2010/main" xmlns="" val="15402228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a:xfrm>
            <a:off x="457200" y="274638"/>
            <a:ext cx="8435280" cy="6250706"/>
          </a:xfrm>
        </p:spPr>
        <p:style>
          <a:lnRef idx="1">
            <a:schemeClr val="accent1"/>
          </a:lnRef>
          <a:fillRef idx="2">
            <a:schemeClr val="accent1"/>
          </a:fillRef>
          <a:effectRef idx="1">
            <a:schemeClr val="accent1"/>
          </a:effectRef>
          <a:fontRef idx="minor">
            <a:schemeClr val="dk1"/>
          </a:fontRef>
        </p:style>
        <p:txBody>
          <a:bodyPr>
            <a:normAutofit/>
          </a:bodyPr>
          <a:lstStyle/>
          <a:p>
            <a:r>
              <a:rPr lang="tr-TR" sz="5400" dirty="0" smtClean="0">
                <a:effectLst>
                  <a:outerShdw blurRad="38100" dist="38100" dir="2700000" algn="tl">
                    <a:srgbClr val="000000">
                      <a:alpha val="43137"/>
                    </a:srgbClr>
                  </a:outerShdw>
                </a:effectLst>
              </a:rPr>
              <a:t>ALTERNATİF ÖLÇME DEĞERLENDİRME TEKNİKLERİ</a:t>
            </a:r>
            <a:endParaRPr lang="tr-TR" sz="5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704198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827584" y="474345"/>
            <a:ext cx="7560840" cy="6463308"/>
          </a:xfrm>
          <a:prstGeom prst="rect">
            <a:avLst/>
          </a:prstGeom>
        </p:spPr>
        <p:txBody>
          <a:bodyPr wrap="square">
            <a:spAutoFit/>
          </a:bodyPr>
          <a:lstStyle/>
          <a:p>
            <a:r>
              <a:rPr lang="tr-TR" dirty="0"/>
              <a:t/>
            </a:r>
            <a:br>
              <a:rPr lang="tr-TR" dirty="0"/>
            </a:br>
            <a:r>
              <a:rPr lang="tr-TR" b="1" dirty="0"/>
              <a:t>Kontrol Listesi</a:t>
            </a:r>
            <a:br>
              <a:rPr lang="tr-TR" b="1" dirty="0"/>
            </a:br>
            <a:r>
              <a:rPr lang="tr-TR" sz="2400" dirty="0"/>
              <a:t>En basit ölçektir.</a:t>
            </a:r>
            <a:br>
              <a:rPr lang="tr-TR" sz="2400" dirty="0"/>
            </a:br>
            <a:r>
              <a:rPr lang="tr-TR" sz="2400" dirty="0"/>
              <a:t>Eğer senin amacın performans değerlendirme sürecinde belli başlı davranışları, belli sırada yapılıp yapılmadığını kontrol etmekse kullanılan ölçüt kontrol listesidir.</a:t>
            </a:r>
            <a:br>
              <a:rPr lang="tr-TR" sz="2400" dirty="0"/>
            </a:br>
            <a:r>
              <a:rPr lang="tr-TR" sz="2400" dirty="0"/>
              <a:t>Bize belli başlı davranışların yapılıp yapılmadığını yani var ya da yok olduğunu verir.</a:t>
            </a:r>
            <a:br>
              <a:rPr lang="tr-TR" sz="2400" dirty="0"/>
            </a:br>
            <a:r>
              <a:rPr lang="tr-TR" sz="2400" dirty="0"/>
              <a:t>Davranışın düzeyini </a:t>
            </a:r>
            <a:r>
              <a:rPr lang="tr-TR" sz="2400" dirty="0" err="1"/>
              <a:t>vermez.İyi</a:t>
            </a:r>
            <a:r>
              <a:rPr lang="tr-TR" sz="2400" dirty="0"/>
              <a:t> mi </a:t>
            </a:r>
            <a:r>
              <a:rPr lang="tr-TR" sz="2400" dirty="0" err="1"/>
              <a:t>yapıyor?Kötü</a:t>
            </a:r>
            <a:r>
              <a:rPr lang="tr-TR" sz="2400" dirty="0"/>
              <a:t> mü </a:t>
            </a:r>
            <a:r>
              <a:rPr lang="tr-TR" sz="2400" dirty="0" err="1"/>
              <a:t>yapıyor?Orta</a:t>
            </a:r>
            <a:r>
              <a:rPr lang="tr-TR" sz="2400" dirty="0"/>
              <a:t> düzey de mi yapıyor bilemezsin.</a:t>
            </a:r>
            <a:br>
              <a:rPr lang="tr-TR" sz="2400" dirty="0"/>
            </a:br>
            <a:r>
              <a:rPr lang="tr-TR" sz="2400" dirty="0"/>
              <a:t>Davranışlar arası hiyerarşi </a:t>
            </a:r>
            <a:r>
              <a:rPr lang="tr-TR" sz="2400" dirty="0" err="1"/>
              <a:t>vardır.Yani</a:t>
            </a:r>
            <a:r>
              <a:rPr lang="tr-TR" sz="2400" dirty="0"/>
              <a:t> davranışları hangi sıra ile yapılacağını kontrol listesi gösterir.</a:t>
            </a:r>
            <a:br>
              <a:rPr lang="tr-TR" sz="2400" dirty="0"/>
            </a:br>
            <a:r>
              <a:rPr lang="tr-TR" sz="2400" dirty="0"/>
              <a:t>Öğretim amaçlıda kullanılır.</a:t>
            </a:r>
            <a:br>
              <a:rPr lang="tr-TR" sz="2400" dirty="0"/>
            </a:br>
            <a:r>
              <a:rPr lang="tr-TR" sz="2400" dirty="0"/>
              <a:t>Bireyin davranışlarından kaç tanesine sahip olduğu bilgisine cevap verir.</a:t>
            </a:r>
            <a:br>
              <a:rPr lang="tr-TR" sz="2400" dirty="0"/>
            </a:br>
            <a:r>
              <a:rPr lang="tr-TR" sz="2400" i="1" dirty="0"/>
              <a:t>Süreç + Sonuç ölçmede etkilidir.</a:t>
            </a:r>
            <a:r>
              <a:rPr lang="tr-TR" sz="2400" dirty="0"/>
              <a:t/>
            </a:r>
            <a:br>
              <a:rPr lang="tr-TR" sz="2400" dirty="0"/>
            </a:br>
            <a:r>
              <a:rPr lang="tr-TR" sz="2400" i="1" dirty="0"/>
              <a:t>Daha çok süreç ölçmede etkilidir.</a:t>
            </a:r>
            <a:r>
              <a:rPr lang="tr-TR" dirty="0"/>
              <a:t/>
            </a:r>
            <a:br>
              <a:rPr lang="tr-TR" dirty="0"/>
            </a:br>
            <a:endParaRPr lang="tr-TR" dirty="0"/>
          </a:p>
        </p:txBody>
      </p:sp>
    </p:spTree>
    <p:extLst>
      <p:ext uri="{BB962C8B-B14F-4D97-AF65-F5344CB8AC3E}">
        <p14:creationId xmlns:p14="http://schemas.microsoft.com/office/powerpoint/2010/main" xmlns="" val="27973455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lstStyle/>
          <a:p>
            <a:r>
              <a:rPr lang="tr-TR" dirty="0" smtClean="0">
                <a:solidFill>
                  <a:srgbClr val="C00000"/>
                </a:solidFill>
              </a:rPr>
              <a:t>1-KONTROL LİSTESİ</a:t>
            </a:r>
            <a:endParaRPr lang="tr-TR" dirty="0">
              <a:solidFill>
                <a:srgbClr val="C00000"/>
              </a:solidFill>
            </a:endParaRPr>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479741" y="1412776"/>
            <a:ext cx="8124707" cy="4864996"/>
          </a:xfrm>
        </p:spPr>
      </p:pic>
    </p:spTree>
    <p:extLst>
      <p:ext uri="{BB962C8B-B14F-4D97-AF65-F5344CB8AC3E}">
        <p14:creationId xmlns:p14="http://schemas.microsoft.com/office/powerpoint/2010/main" xmlns="" val="11748545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alt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Dikdörtgen 3"/>
          <p:cNvSpPr/>
          <p:nvPr/>
        </p:nvSpPr>
        <p:spPr>
          <a:xfrm>
            <a:off x="395536" y="476672"/>
            <a:ext cx="7488832" cy="4832092"/>
          </a:xfrm>
          <a:prstGeom prst="rect">
            <a:avLst/>
          </a:prstGeom>
        </p:spPr>
        <p:txBody>
          <a:bodyPr wrap="square">
            <a:spAutoFit/>
          </a:bodyPr>
          <a:lstStyle/>
          <a:p>
            <a:pPr lvl="0" fontAlgn="base">
              <a:spcBef>
                <a:spcPct val="0"/>
              </a:spcBef>
              <a:spcAft>
                <a:spcPct val="0"/>
              </a:spcAft>
            </a:pPr>
            <a:r>
              <a:rPr lang="tr-TR" altLang="tr-TR" sz="2800" b="1" dirty="0">
                <a:solidFill>
                  <a:srgbClr val="0000FF"/>
                </a:solidFill>
                <a:latin typeface="Open Sans"/>
                <a:cs typeface="Arial" pitchFamily="34" charset="0"/>
              </a:rPr>
              <a:t>Derecelendirme Ölçeği</a:t>
            </a:r>
            <a:endParaRPr lang="tr-TR" altLang="tr-TR" sz="2800" b="1" dirty="0">
              <a:solidFill>
                <a:srgbClr val="444444"/>
              </a:solidFill>
              <a:latin typeface="Open Sans"/>
              <a:cs typeface="Arial" pitchFamily="34" charset="0"/>
            </a:endParaRPr>
          </a:p>
          <a:p>
            <a:pPr lvl="0" eaLnBrk="0" fontAlgn="base" hangingPunct="0">
              <a:spcBef>
                <a:spcPct val="0"/>
              </a:spcBef>
              <a:spcAft>
                <a:spcPct val="0"/>
              </a:spcAft>
              <a:buFontTx/>
              <a:buChar char="•"/>
            </a:pPr>
            <a:r>
              <a:rPr lang="tr-TR" altLang="tr-TR" sz="2800" dirty="0">
                <a:solidFill>
                  <a:srgbClr val="444444"/>
                </a:solidFill>
                <a:latin typeface="Open Sans"/>
                <a:cs typeface="Arial" pitchFamily="34" charset="0"/>
              </a:rPr>
              <a:t>Bir uygulama sırasında yapılması gereken davranışların varlığından yokluğundan ziyade birey o davranışa iyi mi sahip? kötü mü sahip? bilgisini verir.</a:t>
            </a:r>
          </a:p>
          <a:p>
            <a:pPr lvl="0" eaLnBrk="0" fontAlgn="base" hangingPunct="0">
              <a:spcBef>
                <a:spcPct val="0"/>
              </a:spcBef>
              <a:spcAft>
                <a:spcPct val="0"/>
              </a:spcAft>
              <a:buFontTx/>
              <a:buChar char="•"/>
            </a:pPr>
            <a:r>
              <a:rPr lang="tr-TR" altLang="tr-TR" sz="2800" dirty="0">
                <a:solidFill>
                  <a:srgbClr val="444444"/>
                </a:solidFill>
                <a:latin typeface="Open Sans"/>
                <a:cs typeface="Arial" pitchFamily="34" charset="0"/>
              </a:rPr>
              <a:t>Davranış düzeyi hakkında bilgi verir.(İyi – Kötü – Orta)</a:t>
            </a:r>
          </a:p>
          <a:p>
            <a:pPr lvl="0" eaLnBrk="0" fontAlgn="base" hangingPunct="0">
              <a:spcBef>
                <a:spcPct val="0"/>
              </a:spcBef>
              <a:spcAft>
                <a:spcPct val="0"/>
              </a:spcAft>
              <a:buFontTx/>
              <a:buChar char="•"/>
            </a:pPr>
            <a:r>
              <a:rPr lang="tr-TR" altLang="tr-TR" sz="2800" dirty="0">
                <a:solidFill>
                  <a:srgbClr val="444444"/>
                </a:solidFill>
                <a:latin typeface="Open Sans"/>
                <a:cs typeface="Arial" pitchFamily="34" charset="0"/>
              </a:rPr>
              <a:t>Bireyin davranışlardan kaç tanesine sahip iyi mi sahip, kötü mü sahip yorum yapabiliriz.</a:t>
            </a:r>
          </a:p>
          <a:p>
            <a:pPr lvl="0" eaLnBrk="0" fontAlgn="base" hangingPunct="0">
              <a:spcBef>
                <a:spcPct val="0"/>
              </a:spcBef>
              <a:spcAft>
                <a:spcPct val="0"/>
              </a:spcAft>
            </a:pPr>
            <a:r>
              <a:rPr lang="tr-TR" altLang="tr-TR" sz="2800" i="1" dirty="0">
                <a:solidFill>
                  <a:srgbClr val="FF0000"/>
                </a:solidFill>
                <a:latin typeface="Arial" pitchFamily="34" charset="0"/>
                <a:cs typeface="Arial" pitchFamily="34" charset="0"/>
              </a:rPr>
              <a:t>Süreç + Sonuç ölçmede etkilidir.</a:t>
            </a:r>
            <a:endParaRPr lang="tr-TR" altLang="tr-TR" sz="2800" dirty="0">
              <a:latin typeface="Arial" pitchFamily="34" charset="0"/>
              <a:cs typeface="Arial" pitchFamily="34" charset="0"/>
            </a:endParaRPr>
          </a:p>
          <a:p>
            <a:pPr lvl="0" eaLnBrk="0" fontAlgn="base" hangingPunct="0">
              <a:spcBef>
                <a:spcPct val="0"/>
              </a:spcBef>
              <a:spcAft>
                <a:spcPct val="0"/>
              </a:spcAft>
            </a:pPr>
            <a:r>
              <a:rPr lang="tr-TR" altLang="tr-TR" sz="2800" dirty="0">
                <a:solidFill>
                  <a:srgbClr val="FF0000"/>
                </a:solidFill>
                <a:latin typeface="Arial" pitchFamily="34" charset="0"/>
                <a:cs typeface="Arial" pitchFamily="34" charset="0"/>
              </a:rPr>
              <a:t>Daha çok sonuç ölçmede etkilidir.</a:t>
            </a:r>
            <a:endParaRPr lang="tr-TR" altLang="tr-TR" sz="2800" dirty="0">
              <a:latin typeface="Arial" pitchFamily="34" charset="0"/>
              <a:cs typeface="Arial" pitchFamily="34" charset="0"/>
            </a:endParaRPr>
          </a:p>
        </p:txBody>
      </p:sp>
    </p:spTree>
    <p:extLst>
      <p:ext uri="{BB962C8B-B14F-4D97-AF65-F5344CB8AC3E}">
        <p14:creationId xmlns:p14="http://schemas.microsoft.com/office/powerpoint/2010/main" xmlns="" val="848133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lstStyle/>
          <a:p>
            <a:r>
              <a:rPr lang="tr-TR" dirty="0" smtClean="0">
                <a:solidFill>
                  <a:srgbClr val="C00000"/>
                </a:solidFill>
              </a:rPr>
              <a:t>2-DERECELEME ÖLÇEĞİ</a:t>
            </a:r>
            <a:endParaRPr lang="tr-TR" dirty="0">
              <a:solidFill>
                <a:srgbClr val="C00000"/>
              </a:solidFill>
            </a:endParaRP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457200" y="1935356"/>
            <a:ext cx="8229600" cy="3855650"/>
          </a:xfrm>
        </p:spPr>
      </p:pic>
    </p:spTree>
    <p:extLst>
      <p:ext uri="{BB962C8B-B14F-4D97-AF65-F5344CB8AC3E}">
        <p14:creationId xmlns:p14="http://schemas.microsoft.com/office/powerpoint/2010/main" xmlns="" val="42576972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95536" y="751344"/>
            <a:ext cx="8424936" cy="5262979"/>
          </a:xfrm>
          <a:prstGeom prst="rect">
            <a:avLst/>
          </a:prstGeom>
        </p:spPr>
        <p:txBody>
          <a:bodyPr wrap="square">
            <a:spAutoFit/>
          </a:bodyPr>
          <a:lstStyle/>
          <a:p>
            <a:pPr fontAlgn="base"/>
            <a:r>
              <a:rPr lang="tr-TR" sz="2400" b="1" dirty="0" err="1"/>
              <a:t>Rubrik</a:t>
            </a:r>
            <a:r>
              <a:rPr lang="tr-TR" sz="2400" b="1" dirty="0"/>
              <a:t>(Dereceli Puanlama Anahtarı)</a:t>
            </a:r>
          </a:p>
          <a:p>
            <a:pPr fontAlgn="base"/>
            <a:r>
              <a:rPr lang="tr-TR" sz="2400" dirty="0"/>
              <a:t>Bir öğrenciye performans görevi verildiğinde yanında verilen ve öğrenciye ne yaparsa ne kadar puan alacağını gösteren ölçek.</a:t>
            </a:r>
          </a:p>
          <a:p>
            <a:pPr fontAlgn="base"/>
            <a:r>
              <a:rPr lang="tr-TR" sz="2400" dirty="0"/>
              <a:t>Performans görevi varsa yanında </a:t>
            </a:r>
            <a:r>
              <a:rPr lang="tr-TR" sz="2400" dirty="0" err="1"/>
              <a:t>Rubrik</a:t>
            </a:r>
            <a:r>
              <a:rPr lang="tr-TR" sz="2400" dirty="0"/>
              <a:t> verilmelidir.</a:t>
            </a:r>
          </a:p>
          <a:p>
            <a:pPr fontAlgn="base"/>
            <a:r>
              <a:rPr lang="tr-TR" sz="2400" dirty="0"/>
              <a:t>Değerlendirme sürecindeki belirsizliği giderir.</a:t>
            </a:r>
          </a:p>
          <a:p>
            <a:pPr fontAlgn="base"/>
            <a:r>
              <a:rPr lang="tr-TR" sz="2400" dirty="0"/>
              <a:t>Motivasyonu arttırır.</a:t>
            </a:r>
          </a:p>
          <a:p>
            <a:pPr fontAlgn="base"/>
            <a:r>
              <a:rPr lang="tr-TR" sz="2400" dirty="0"/>
              <a:t>Kendi öğrenme sorumluluğunu öğrenciye verir.</a:t>
            </a:r>
          </a:p>
          <a:p>
            <a:pPr fontAlgn="base"/>
            <a:r>
              <a:rPr lang="tr-TR" sz="2400" dirty="0"/>
              <a:t>En önemli faydası puanlamada objektifliği sağlar.</a:t>
            </a:r>
          </a:p>
          <a:p>
            <a:pPr fontAlgn="base"/>
            <a:r>
              <a:rPr lang="tr-TR" sz="2400" dirty="0" err="1"/>
              <a:t>Rubriklerde</a:t>
            </a:r>
            <a:r>
              <a:rPr lang="tr-TR" sz="2400" dirty="0"/>
              <a:t> hazırlanan puanlamada kullanılan ölçütler mutlak </a:t>
            </a:r>
            <a:r>
              <a:rPr lang="tr-TR" sz="2400" dirty="0" err="1"/>
              <a:t>olmalıdır.Değiştirilemez</a:t>
            </a:r>
            <a:r>
              <a:rPr lang="tr-TR" sz="2400" dirty="0"/>
              <a:t>.</a:t>
            </a:r>
          </a:p>
          <a:p>
            <a:pPr fontAlgn="base"/>
            <a:r>
              <a:rPr lang="tr-TR" sz="2400" dirty="0"/>
              <a:t>Değerlendirme aşamasında(puanlama sırasında) öğrencilerin ilgi, ihtiyaç ve gelişimleri göz önüne alınmaz.</a:t>
            </a:r>
          </a:p>
          <a:p>
            <a:pPr fontAlgn="base"/>
            <a:r>
              <a:rPr lang="tr-TR" sz="2400" dirty="0"/>
              <a:t>Daha çok </a:t>
            </a:r>
            <a:r>
              <a:rPr lang="tr-TR" sz="2400" dirty="0" err="1"/>
              <a:t>psikomotor</a:t>
            </a:r>
            <a:r>
              <a:rPr lang="tr-TR" sz="2400" dirty="0"/>
              <a:t> becerilerin puanlanmasında </a:t>
            </a:r>
            <a:r>
              <a:rPr lang="tr-TR" sz="2400" dirty="0" err="1"/>
              <a:t>kullanılır.Bilişsel</a:t>
            </a:r>
            <a:r>
              <a:rPr lang="tr-TR" sz="2400" dirty="0"/>
              <a:t>, </a:t>
            </a:r>
            <a:r>
              <a:rPr lang="tr-TR" sz="2400" dirty="0" err="1"/>
              <a:t>duyuşsal</a:t>
            </a:r>
            <a:r>
              <a:rPr lang="tr-TR" sz="2400" dirty="0"/>
              <a:t> durumlarda da kullanılabilir.</a:t>
            </a:r>
          </a:p>
        </p:txBody>
      </p:sp>
    </p:spTree>
    <p:extLst>
      <p:ext uri="{BB962C8B-B14F-4D97-AF65-F5344CB8AC3E}">
        <p14:creationId xmlns:p14="http://schemas.microsoft.com/office/powerpoint/2010/main" xmlns="" val="3979218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lstStyle/>
          <a:p>
            <a:r>
              <a:rPr lang="tr-TR" dirty="0" smtClean="0">
                <a:solidFill>
                  <a:srgbClr val="C00000"/>
                </a:solidFill>
              </a:rPr>
              <a:t>3-RUBRİK</a:t>
            </a:r>
            <a:endParaRPr lang="tr-TR" dirty="0">
              <a:solidFill>
                <a:srgbClr val="C00000"/>
              </a:solidFill>
            </a:endParaRPr>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755576" y="1268760"/>
            <a:ext cx="7488832" cy="4899920"/>
          </a:xfrm>
        </p:spPr>
      </p:pic>
    </p:spTree>
    <p:extLst>
      <p:ext uri="{BB962C8B-B14F-4D97-AF65-F5344CB8AC3E}">
        <p14:creationId xmlns:p14="http://schemas.microsoft.com/office/powerpoint/2010/main" xmlns="" val="5586799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286000" y="-201227025"/>
            <a:ext cx="4572000" cy="25576232"/>
          </a:xfrm>
          <a:prstGeom prst="rect">
            <a:avLst/>
          </a:prstGeom>
        </p:spPr>
        <p:txBody>
          <a:bodyPr>
            <a:spAutoFit/>
          </a:bodyPr>
          <a:lstStyle/>
          <a:p>
            <a:pPr fontAlgn="base"/>
            <a:r>
              <a:rPr lang="tr-TR" sz="2400" b="1" cap="all" dirty="0"/>
              <a:t>ETİKET ARŞİVİ: ANALİTİK RUBRİK</a:t>
            </a:r>
          </a:p>
          <a:p>
            <a:pPr fontAlgn="base"/>
            <a:r>
              <a:rPr lang="tr-TR" sz="2400" dirty="0"/>
              <a:t> </a:t>
            </a:r>
            <a:r>
              <a:rPr lang="tr-TR" sz="2400" dirty="0">
                <a:hlinkClick r:id="rId2"/>
              </a:rPr>
              <a:t>Puanlama Araçları</a:t>
            </a:r>
            <a:endParaRPr lang="tr-TR" sz="2400" dirty="0"/>
          </a:p>
          <a:p>
            <a:pPr fontAlgn="base"/>
            <a:r>
              <a:rPr lang="tr-TR" sz="2400" dirty="0">
                <a:hlinkClick r:id="rId2"/>
              </a:rPr>
              <a:t>2 Yanıt</a:t>
            </a:r>
            <a:endParaRPr lang="tr-TR" sz="2400" dirty="0"/>
          </a:p>
          <a:p>
            <a:pPr fontAlgn="base"/>
            <a:r>
              <a:rPr lang="tr-TR" sz="2400" dirty="0"/>
              <a:t>Çağdaş ölçme araçlarının çoğunun puanlama güvenirliği </a:t>
            </a:r>
            <a:r>
              <a:rPr lang="tr-TR" sz="2400" dirty="0" err="1"/>
              <a:t>düşüktür.Bu</a:t>
            </a:r>
            <a:r>
              <a:rPr lang="tr-TR" sz="2400" dirty="0"/>
              <a:t> puanlama güvenirliği arttırmak için belli başlı puanlama araçları kullanacağız.</a:t>
            </a:r>
          </a:p>
          <a:p>
            <a:pPr fontAlgn="base"/>
            <a:r>
              <a:rPr lang="tr-TR" sz="2400" b="1" dirty="0"/>
              <a:t>Kontrol Listesi</a:t>
            </a:r>
          </a:p>
          <a:p>
            <a:pPr fontAlgn="base"/>
            <a:r>
              <a:rPr lang="tr-TR" sz="2400" dirty="0"/>
              <a:t>En basit ölçektir.</a:t>
            </a:r>
          </a:p>
          <a:p>
            <a:pPr fontAlgn="base"/>
            <a:r>
              <a:rPr lang="tr-TR" sz="2400" dirty="0"/>
              <a:t>Eğer senin amacın performans değerlendirme sürecinde belli başlı davranışları, belli sırada yapılıp yapılmadığını kontrol etmekse kullanılan ölçüt kontrol listesidir.</a:t>
            </a:r>
          </a:p>
          <a:p>
            <a:pPr fontAlgn="base"/>
            <a:r>
              <a:rPr lang="tr-TR" sz="2400" dirty="0"/>
              <a:t>Bize belli başlı davranışların yapılıp yapılmadığını yani var ya da yok olduğunu verir.</a:t>
            </a:r>
          </a:p>
          <a:p>
            <a:pPr fontAlgn="base"/>
            <a:r>
              <a:rPr lang="tr-TR" sz="2400" dirty="0"/>
              <a:t>Davranışın düzeyini </a:t>
            </a:r>
            <a:r>
              <a:rPr lang="tr-TR" sz="2400" dirty="0" err="1"/>
              <a:t>vermez.İyi</a:t>
            </a:r>
            <a:r>
              <a:rPr lang="tr-TR" sz="2400" dirty="0"/>
              <a:t> mi </a:t>
            </a:r>
            <a:r>
              <a:rPr lang="tr-TR" sz="2400" dirty="0" err="1"/>
              <a:t>yapıyor?Kötü</a:t>
            </a:r>
            <a:r>
              <a:rPr lang="tr-TR" sz="2400" dirty="0"/>
              <a:t> mü </a:t>
            </a:r>
            <a:r>
              <a:rPr lang="tr-TR" sz="2400" dirty="0" err="1"/>
              <a:t>yapıyor?Orta</a:t>
            </a:r>
            <a:r>
              <a:rPr lang="tr-TR" sz="2400" dirty="0"/>
              <a:t> düzey de mi yapıyor bilemezsin.</a:t>
            </a:r>
          </a:p>
          <a:p>
            <a:pPr fontAlgn="base"/>
            <a:r>
              <a:rPr lang="tr-TR" sz="2400" dirty="0"/>
              <a:t>Davranışlar arası hiyerarşi </a:t>
            </a:r>
            <a:r>
              <a:rPr lang="tr-TR" sz="2400" dirty="0" err="1"/>
              <a:t>vardır.Yani</a:t>
            </a:r>
            <a:r>
              <a:rPr lang="tr-TR" sz="2400" dirty="0"/>
              <a:t> davranışları hangi sıra ile yapılacağını kontrol listesi gösterir.</a:t>
            </a:r>
          </a:p>
          <a:p>
            <a:pPr fontAlgn="base"/>
            <a:r>
              <a:rPr lang="tr-TR" sz="2400" dirty="0"/>
              <a:t>Öğretim amaçlıda kullanılır.</a:t>
            </a:r>
          </a:p>
          <a:p>
            <a:pPr fontAlgn="base"/>
            <a:r>
              <a:rPr lang="tr-TR" sz="2400" dirty="0"/>
              <a:t>Bireyin davranışlarından kaç tanesine sahip olduğu bilgisine cevap verir.</a:t>
            </a:r>
          </a:p>
          <a:p>
            <a:pPr fontAlgn="base"/>
            <a:r>
              <a:rPr lang="tr-TR" sz="2400" i="1" dirty="0"/>
              <a:t>Süreç + Sonuç ölçmede etkilidir.</a:t>
            </a:r>
            <a:endParaRPr lang="tr-TR" sz="2400" dirty="0"/>
          </a:p>
          <a:p>
            <a:pPr fontAlgn="base"/>
            <a:r>
              <a:rPr lang="tr-TR" sz="2400" i="1" dirty="0"/>
              <a:t>Daha çok süreç ölçmede etkilidir.</a:t>
            </a:r>
            <a:endParaRPr lang="tr-TR" sz="2400" dirty="0"/>
          </a:p>
          <a:p>
            <a:pPr fontAlgn="base"/>
            <a:r>
              <a:rPr lang="tr-TR" sz="2400" b="1" dirty="0"/>
              <a:t>Derecelendirme Ölçeği</a:t>
            </a:r>
          </a:p>
          <a:p>
            <a:pPr fontAlgn="base"/>
            <a:r>
              <a:rPr lang="tr-TR" sz="2400" dirty="0"/>
              <a:t>Bir uygulama sırasında yapılması gereken davranışların varlığından yokluğundan ziyade birey o davranışa iyi mi sahip? kötü mü sahip? bilgisini verir.</a:t>
            </a:r>
          </a:p>
          <a:p>
            <a:pPr fontAlgn="base"/>
            <a:r>
              <a:rPr lang="tr-TR" sz="2400" dirty="0"/>
              <a:t>Davranış düzeyi hakkında bilgi verir.(İyi – Kötü – Orta)</a:t>
            </a:r>
          </a:p>
          <a:p>
            <a:pPr fontAlgn="base"/>
            <a:r>
              <a:rPr lang="tr-TR" sz="2400" dirty="0"/>
              <a:t>Bireyin davranışlardan kaç tanesine sahip iyi mi sahip, kötü mü sahip yorum yapabiliriz.</a:t>
            </a:r>
          </a:p>
          <a:p>
            <a:pPr fontAlgn="base"/>
            <a:r>
              <a:rPr lang="tr-TR" sz="2400" i="1" dirty="0"/>
              <a:t>Süreç + Sonuç ölçmede etkilidir.</a:t>
            </a:r>
            <a:endParaRPr lang="tr-TR" sz="2400" dirty="0"/>
          </a:p>
          <a:p>
            <a:pPr fontAlgn="base"/>
            <a:r>
              <a:rPr lang="tr-TR" sz="2400" dirty="0"/>
              <a:t>Daha çok sonuç ölçmede etkilidir.</a:t>
            </a:r>
          </a:p>
          <a:p>
            <a:pPr fontAlgn="base"/>
            <a:r>
              <a:rPr lang="tr-TR" sz="2400" b="1" dirty="0" err="1"/>
              <a:t>Rubrik</a:t>
            </a:r>
            <a:r>
              <a:rPr lang="tr-TR" sz="2400" b="1" dirty="0"/>
              <a:t>(Dereceli Puanlama Anahtarı)</a:t>
            </a:r>
          </a:p>
          <a:p>
            <a:pPr fontAlgn="base"/>
            <a:r>
              <a:rPr lang="tr-TR" sz="2400" dirty="0"/>
              <a:t>Bir öğrenciye performans görevi verildiğinde yanında verilen ve öğrenciye ne yaparsa ne kadar puan alacağını gösteren ölçek.</a:t>
            </a:r>
          </a:p>
          <a:p>
            <a:pPr fontAlgn="base"/>
            <a:r>
              <a:rPr lang="tr-TR" sz="2400" dirty="0"/>
              <a:t>Performans görevi varsa yanında </a:t>
            </a:r>
            <a:r>
              <a:rPr lang="tr-TR" sz="2400" dirty="0" err="1"/>
              <a:t>Rubrik</a:t>
            </a:r>
            <a:r>
              <a:rPr lang="tr-TR" sz="2400" dirty="0"/>
              <a:t> verilmelidir.</a:t>
            </a:r>
          </a:p>
          <a:p>
            <a:pPr fontAlgn="base"/>
            <a:r>
              <a:rPr lang="tr-TR" sz="2400" dirty="0"/>
              <a:t>Değerlendirme sürecindeki belirsizliği giderir.</a:t>
            </a:r>
          </a:p>
          <a:p>
            <a:pPr fontAlgn="base"/>
            <a:r>
              <a:rPr lang="tr-TR" sz="2400" dirty="0"/>
              <a:t>Motivasyonu arttırır.</a:t>
            </a:r>
          </a:p>
          <a:p>
            <a:pPr fontAlgn="base"/>
            <a:r>
              <a:rPr lang="tr-TR" sz="2400" dirty="0"/>
              <a:t>Kendi öğrenme sorumluluğunu öğrenciye verir.</a:t>
            </a:r>
          </a:p>
          <a:p>
            <a:pPr fontAlgn="base"/>
            <a:r>
              <a:rPr lang="tr-TR" sz="2400" dirty="0"/>
              <a:t>En önemli faydası puanlamada objektifliği sağlar.</a:t>
            </a:r>
          </a:p>
          <a:p>
            <a:pPr fontAlgn="base"/>
            <a:r>
              <a:rPr lang="tr-TR" sz="2400" dirty="0" err="1"/>
              <a:t>Rubriklerde</a:t>
            </a:r>
            <a:r>
              <a:rPr lang="tr-TR" sz="2400" dirty="0"/>
              <a:t> hazırlanan puanlamada kullanılan ölçütler mutlak </a:t>
            </a:r>
            <a:r>
              <a:rPr lang="tr-TR" sz="2400" dirty="0" err="1"/>
              <a:t>olmalıdır.Değiştirilemez</a:t>
            </a:r>
            <a:r>
              <a:rPr lang="tr-TR" sz="2400" dirty="0"/>
              <a:t>.</a:t>
            </a:r>
          </a:p>
          <a:p>
            <a:pPr fontAlgn="base"/>
            <a:r>
              <a:rPr lang="tr-TR" sz="2400" dirty="0"/>
              <a:t>Değerlendirme aşamasında(puanlama sırasında) öğrencilerin ilgi, ihtiyaç ve gelişimleri göz önüne alınmaz.</a:t>
            </a:r>
          </a:p>
          <a:p>
            <a:pPr fontAlgn="base"/>
            <a:r>
              <a:rPr lang="tr-TR" sz="2400" dirty="0"/>
              <a:t>Daha çok </a:t>
            </a:r>
            <a:r>
              <a:rPr lang="tr-TR" sz="2400" dirty="0" err="1"/>
              <a:t>psikomotor</a:t>
            </a:r>
            <a:r>
              <a:rPr lang="tr-TR" sz="2400" dirty="0"/>
              <a:t> becerilerin puanlanmasında </a:t>
            </a:r>
            <a:r>
              <a:rPr lang="tr-TR" sz="2400" dirty="0" err="1"/>
              <a:t>kullanılır.Bilişsel</a:t>
            </a:r>
            <a:r>
              <a:rPr lang="tr-TR" sz="2400" dirty="0"/>
              <a:t>, </a:t>
            </a:r>
            <a:r>
              <a:rPr lang="tr-TR" sz="2400" dirty="0" err="1"/>
              <a:t>duyuşsal</a:t>
            </a:r>
            <a:r>
              <a:rPr lang="tr-TR" sz="2400" dirty="0"/>
              <a:t> durumlarda da kullanılabilir.</a:t>
            </a:r>
          </a:p>
        </p:txBody>
      </p:sp>
      <p:sp>
        <p:nvSpPr>
          <p:cNvPr id="5" name="Dikdörtgen 4"/>
          <p:cNvSpPr/>
          <p:nvPr/>
        </p:nvSpPr>
        <p:spPr>
          <a:xfrm>
            <a:off x="2286000" y="-201227025"/>
            <a:ext cx="4572000" cy="25576232"/>
          </a:xfrm>
          <a:prstGeom prst="rect">
            <a:avLst/>
          </a:prstGeom>
        </p:spPr>
        <p:txBody>
          <a:bodyPr>
            <a:spAutoFit/>
          </a:bodyPr>
          <a:lstStyle/>
          <a:p>
            <a:pPr fontAlgn="base"/>
            <a:r>
              <a:rPr lang="tr-TR" sz="2400" b="1" cap="all" dirty="0"/>
              <a:t>ETİKET ARŞİVİ: ANALİTİK RUBRİK</a:t>
            </a:r>
          </a:p>
          <a:p>
            <a:pPr fontAlgn="base"/>
            <a:r>
              <a:rPr lang="tr-TR" sz="2400" dirty="0"/>
              <a:t> </a:t>
            </a:r>
            <a:r>
              <a:rPr lang="tr-TR" sz="2400" dirty="0">
                <a:hlinkClick r:id="rId2"/>
              </a:rPr>
              <a:t>Puanlama Araçları</a:t>
            </a:r>
            <a:endParaRPr lang="tr-TR" sz="2400" dirty="0"/>
          </a:p>
          <a:p>
            <a:pPr fontAlgn="base"/>
            <a:r>
              <a:rPr lang="tr-TR" sz="2400" dirty="0">
                <a:hlinkClick r:id="rId2"/>
              </a:rPr>
              <a:t>2 Yanıt</a:t>
            </a:r>
            <a:endParaRPr lang="tr-TR" sz="2400" dirty="0"/>
          </a:p>
          <a:p>
            <a:pPr fontAlgn="base"/>
            <a:r>
              <a:rPr lang="tr-TR" sz="2400" dirty="0"/>
              <a:t>Çağdaş ölçme araçlarının çoğunun puanlama güvenirliği </a:t>
            </a:r>
            <a:r>
              <a:rPr lang="tr-TR" sz="2400" dirty="0" err="1"/>
              <a:t>düşüktür.Bu</a:t>
            </a:r>
            <a:r>
              <a:rPr lang="tr-TR" sz="2400" dirty="0"/>
              <a:t> puanlama güvenirliği arttırmak için belli başlı puanlama araçları kullanacağız.</a:t>
            </a:r>
          </a:p>
          <a:p>
            <a:pPr fontAlgn="base"/>
            <a:r>
              <a:rPr lang="tr-TR" sz="2400" b="1" dirty="0"/>
              <a:t>Kontrol Listesi</a:t>
            </a:r>
          </a:p>
          <a:p>
            <a:pPr fontAlgn="base"/>
            <a:r>
              <a:rPr lang="tr-TR" sz="2400" dirty="0"/>
              <a:t>En basit ölçektir.</a:t>
            </a:r>
          </a:p>
          <a:p>
            <a:pPr fontAlgn="base"/>
            <a:r>
              <a:rPr lang="tr-TR" sz="2400" dirty="0"/>
              <a:t>Eğer senin amacın performans değerlendirme sürecinde belli başlı davranışları, belli sırada yapılıp yapılmadığını kontrol etmekse kullanılan ölçüt kontrol listesidir.</a:t>
            </a:r>
          </a:p>
          <a:p>
            <a:pPr fontAlgn="base"/>
            <a:r>
              <a:rPr lang="tr-TR" sz="2400" dirty="0"/>
              <a:t>Bize belli başlı davranışların yapılıp yapılmadığını yani var ya da yok olduğunu verir.</a:t>
            </a:r>
          </a:p>
          <a:p>
            <a:pPr fontAlgn="base"/>
            <a:r>
              <a:rPr lang="tr-TR" sz="2400" dirty="0"/>
              <a:t>Davranışın düzeyini </a:t>
            </a:r>
            <a:r>
              <a:rPr lang="tr-TR" sz="2400" dirty="0" err="1"/>
              <a:t>vermez.İyi</a:t>
            </a:r>
            <a:r>
              <a:rPr lang="tr-TR" sz="2400" dirty="0"/>
              <a:t> mi </a:t>
            </a:r>
            <a:r>
              <a:rPr lang="tr-TR" sz="2400" dirty="0" err="1"/>
              <a:t>yapıyor?Kötü</a:t>
            </a:r>
            <a:r>
              <a:rPr lang="tr-TR" sz="2400" dirty="0"/>
              <a:t> mü </a:t>
            </a:r>
            <a:r>
              <a:rPr lang="tr-TR" sz="2400" dirty="0" err="1"/>
              <a:t>yapıyor?Orta</a:t>
            </a:r>
            <a:r>
              <a:rPr lang="tr-TR" sz="2400" dirty="0"/>
              <a:t> düzey de mi yapıyor bilemezsin.</a:t>
            </a:r>
          </a:p>
          <a:p>
            <a:pPr fontAlgn="base"/>
            <a:r>
              <a:rPr lang="tr-TR" sz="2400" dirty="0"/>
              <a:t>Davranışlar arası hiyerarşi </a:t>
            </a:r>
            <a:r>
              <a:rPr lang="tr-TR" sz="2400" dirty="0" err="1"/>
              <a:t>vardır.Yani</a:t>
            </a:r>
            <a:r>
              <a:rPr lang="tr-TR" sz="2400" dirty="0"/>
              <a:t> davranışları hangi sıra ile yapılacağını kontrol listesi gösterir.</a:t>
            </a:r>
          </a:p>
          <a:p>
            <a:pPr fontAlgn="base"/>
            <a:r>
              <a:rPr lang="tr-TR" sz="2400" dirty="0"/>
              <a:t>Öğretim amaçlıda kullanılır.</a:t>
            </a:r>
          </a:p>
          <a:p>
            <a:pPr fontAlgn="base"/>
            <a:r>
              <a:rPr lang="tr-TR" sz="2400" dirty="0"/>
              <a:t>Bireyin davranışlarından kaç tanesine sahip olduğu bilgisine cevap verir.</a:t>
            </a:r>
          </a:p>
          <a:p>
            <a:pPr fontAlgn="base"/>
            <a:r>
              <a:rPr lang="tr-TR" sz="2400" i="1" dirty="0"/>
              <a:t>Süreç + Sonuç ölçmede etkilidir.</a:t>
            </a:r>
            <a:endParaRPr lang="tr-TR" sz="2400" dirty="0"/>
          </a:p>
          <a:p>
            <a:pPr fontAlgn="base"/>
            <a:r>
              <a:rPr lang="tr-TR" sz="2400" i="1" dirty="0"/>
              <a:t>Daha çok süreç ölçmede etkilidir.</a:t>
            </a:r>
            <a:endParaRPr lang="tr-TR" sz="2400" dirty="0"/>
          </a:p>
          <a:p>
            <a:pPr fontAlgn="base"/>
            <a:r>
              <a:rPr lang="tr-TR" sz="2400" b="1" dirty="0"/>
              <a:t>Derecelendirme Ölçeği</a:t>
            </a:r>
          </a:p>
          <a:p>
            <a:pPr fontAlgn="base"/>
            <a:r>
              <a:rPr lang="tr-TR" sz="2400" dirty="0"/>
              <a:t>Bir uygulama sırasında yapılması gereken davranışların varlığından yokluğundan ziyade birey o davranışa iyi mi sahip? kötü mü sahip? bilgisini verir.</a:t>
            </a:r>
          </a:p>
          <a:p>
            <a:pPr fontAlgn="base"/>
            <a:r>
              <a:rPr lang="tr-TR" sz="2400" dirty="0"/>
              <a:t>Davranış düzeyi hakkında bilgi verir.(İyi – Kötü – Orta)</a:t>
            </a:r>
          </a:p>
          <a:p>
            <a:pPr fontAlgn="base"/>
            <a:r>
              <a:rPr lang="tr-TR" sz="2400" dirty="0"/>
              <a:t>Bireyin davranışlardan kaç tanesine sahip iyi mi sahip, kötü mü sahip yorum yapabiliriz.</a:t>
            </a:r>
          </a:p>
          <a:p>
            <a:pPr fontAlgn="base"/>
            <a:r>
              <a:rPr lang="tr-TR" sz="2400" i="1" dirty="0"/>
              <a:t>Süreç + Sonuç ölçmede etkilidir.</a:t>
            </a:r>
            <a:endParaRPr lang="tr-TR" sz="2400" dirty="0"/>
          </a:p>
          <a:p>
            <a:pPr fontAlgn="base"/>
            <a:r>
              <a:rPr lang="tr-TR" sz="2400" dirty="0"/>
              <a:t>Daha çok sonuç ölçmede etkilidir.</a:t>
            </a:r>
          </a:p>
          <a:p>
            <a:pPr fontAlgn="base"/>
            <a:r>
              <a:rPr lang="tr-TR" sz="2400" b="1" dirty="0" err="1"/>
              <a:t>Rubrik</a:t>
            </a:r>
            <a:r>
              <a:rPr lang="tr-TR" sz="2400" b="1" dirty="0"/>
              <a:t>(Dereceli Puanlama Anahtarı)</a:t>
            </a:r>
          </a:p>
          <a:p>
            <a:pPr fontAlgn="base"/>
            <a:r>
              <a:rPr lang="tr-TR" sz="2400" dirty="0"/>
              <a:t>Bir öğrenciye performans görevi verildiğinde yanında verilen ve öğrenciye ne yaparsa ne kadar puan alacağını gösteren ölçek.</a:t>
            </a:r>
          </a:p>
          <a:p>
            <a:pPr fontAlgn="base"/>
            <a:r>
              <a:rPr lang="tr-TR" sz="2400" dirty="0"/>
              <a:t>Performans görevi varsa yanında </a:t>
            </a:r>
            <a:r>
              <a:rPr lang="tr-TR" sz="2400" dirty="0" err="1"/>
              <a:t>Rubrik</a:t>
            </a:r>
            <a:r>
              <a:rPr lang="tr-TR" sz="2400" dirty="0"/>
              <a:t> verilmelidir.</a:t>
            </a:r>
          </a:p>
          <a:p>
            <a:pPr fontAlgn="base"/>
            <a:r>
              <a:rPr lang="tr-TR" sz="2400" dirty="0"/>
              <a:t>Değerlendirme sürecindeki belirsizliği giderir.</a:t>
            </a:r>
          </a:p>
          <a:p>
            <a:pPr fontAlgn="base"/>
            <a:r>
              <a:rPr lang="tr-TR" sz="2400" dirty="0"/>
              <a:t>Motivasyonu arttırır.</a:t>
            </a:r>
          </a:p>
          <a:p>
            <a:pPr fontAlgn="base"/>
            <a:r>
              <a:rPr lang="tr-TR" sz="2400" dirty="0"/>
              <a:t>Kendi öğrenme sorumluluğunu öğrenciye verir.</a:t>
            </a:r>
          </a:p>
          <a:p>
            <a:pPr fontAlgn="base"/>
            <a:r>
              <a:rPr lang="tr-TR" sz="2400" dirty="0"/>
              <a:t>En önemli faydası puanlamada objektifliği sağlar.</a:t>
            </a:r>
          </a:p>
          <a:p>
            <a:pPr fontAlgn="base"/>
            <a:r>
              <a:rPr lang="tr-TR" sz="2400" dirty="0" err="1"/>
              <a:t>Rubriklerde</a:t>
            </a:r>
            <a:r>
              <a:rPr lang="tr-TR" sz="2400" dirty="0"/>
              <a:t> hazırlanan puanlamada kullanılan ölçütler mutlak </a:t>
            </a:r>
            <a:r>
              <a:rPr lang="tr-TR" sz="2400" dirty="0" err="1"/>
              <a:t>olmalıdır.Değiştirilemez</a:t>
            </a:r>
            <a:r>
              <a:rPr lang="tr-TR" sz="2400" dirty="0"/>
              <a:t>.</a:t>
            </a:r>
          </a:p>
          <a:p>
            <a:pPr fontAlgn="base"/>
            <a:r>
              <a:rPr lang="tr-TR" sz="2400" dirty="0"/>
              <a:t>Değerlendirme aşamasında(puanlama sırasında) öğrencilerin ilgi, ihtiyaç ve gelişimleri göz önüne alınmaz.</a:t>
            </a:r>
          </a:p>
          <a:p>
            <a:pPr fontAlgn="base"/>
            <a:r>
              <a:rPr lang="tr-TR" sz="2400" dirty="0"/>
              <a:t>Daha çok </a:t>
            </a:r>
            <a:r>
              <a:rPr lang="tr-TR" sz="2400" dirty="0" err="1"/>
              <a:t>psikomotor</a:t>
            </a:r>
            <a:r>
              <a:rPr lang="tr-TR" sz="2400" dirty="0"/>
              <a:t> becerilerin puanlanmasında </a:t>
            </a:r>
            <a:r>
              <a:rPr lang="tr-TR" sz="2400" dirty="0" err="1"/>
              <a:t>kullanılır.Bilişsel</a:t>
            </a:r>
            <a:r>
              <a:rPr lang="tr-TR" sz="2400" dirty="0"/>
              <a:t>, </a:t>
            </a:r>
            <a:r>
              <a:rPr lang="tr-TR" sz="2400" dirty="0" err="1"/>
              <a:t>duyuşsal</a:t>
            </a:r>
            <a:r>
              <a:rPr lang="tr-TR" sz="2400" dirty="0"/>
              <a:t> durumlarda da kullanılabilir.</a:t>
            </a:r>
          </a:p>
        </p:txBody>
      </p:sp>
      <p:sp>
        <p:nvSpPr>
          <p:cNvPr id="2" name="Dikdörtgen 1"/>
          <p:cNvSpPr/>
          <p:nvPr/>
        </p:nvSpPr>
        <p:spPr>
          <a:xfrm>
            <a:off x="474430" y="332656"/>
            <a:ext cx="8136904" cy="6001643"/>
          </a:xfrm>
          <a:prstGeom prst="rect">
            <a:avLst/>
          </a:prstGeom>
        </p:spPr>
        <p:txBody>
          <a:bodyPr wrap="square">
            <a:spAutoFit/>
          </a:bodyPr>
          <a:lstStyle/>
          <a:p>
            <a:r>
              <a:rPr lang="tr-TR" sz="2400" u="sng" dirty="0" smtClean="0">
                <a:solidFill>
                  <a:srgbClr val="0070C0"/>
                </a:solidFill>
              </a:rPr>
              <a:t>Yapılandırılmış </a:t>
            </a:r>
            <a:r>
              <a:rPr lang="tr-TR" sz="2400" u="sng" dirty="0" err="1" smtClean="0">
                <a:solidFill>
                  <a:srgbClr val="0070C0"/>
                </a:solidFill>
              </a:rPr>
              <a:t>Grid</a:t>
            </a:r>
            <a:endParaRPr lang="tr-TR" sz="2400" u="sng" dirty="0" smtClean="0">
              <a:solidFill>
                <a:srgbClr val="0070C0"/>
              </a:solidFill>
            </a:endParaRPr>
          </a:p>
          <a:p>
            <a:r>
              <a:rPr lang="tr-TR" sz="2400" dirty="0" smtClean="0"/>
              <a:t>Bu </a:t>
            </a:r>
            <a:r>
              <a:rPr lang="tr-TR" sz="2400" dirty="0"/>
              <a:t>tekniğin en önemli amacı, öğrencilerin bilgi seviyesini, eksikliklerini ve kavram yanılgılarını tespit etmektir.</a:t>
            </a:r>
          </a:p>
          <a:p>
            <a:r>
              <a:rPr lang="tr-TR" sz="2400" dirty="0"/>
              <a:t>Bu teknikte öğrencilerin seviyelerine uygun olarak 9-12 gibi birkaç kutucuktan oluşan bir tablo hazırlanır ve tablodaki her bir kutucuk sıra ile numaralandırılır.</a:t>
            </a:r>
          </a:p>
          <a:p>
            <a:r>
              <a:rPr lang="tr-TR" sz="2400" dirty="0"/>
              <a:t>Öğretmen konu ile ilgili soru hazırlar ve sorunun yanıtını rasgele kutucuklara yerleştirir.</a:t>
            </a:r>
          </a:p>
          <a:p>
            <a:r>
              <a:rPr lang="tr-TR" sz="2400" dirty="0"/>
              <a:t>öğrencilerden her soru için doğru kutucuğu bulmalarını ve kutucuk numaralarını mantıksal ve işlevsel olarak sıralamaları beklenir.</a:t>
            </a:r>
          </a:p>
          <a:p>
            <a:r>
              <a:rPr lang="tr-TR" sz="2400" dirty="0"/>
              <a:t>öğrenci tarafından verilen cevaplar o konudaki bilgi eksikliğini, kavramsal bağları veya yanlış kavramları gösterir.</a:t>
            </a:r>
          </a:p>
          <a:p>
            <a:r>
              <a:rPr lang="tr-TR" sz="2400" b="1" u="sng" dirty="0"/>
              <a:t>Avantajları:</a:t>
            </a:r>
            <a:endParaRPr lang="tr-TR" sz="2400" dirty="0"/>
          </a:p>
          <a:p>
            <a:r>
              <a:rPr lang="tr-TR" sz="2400" dirty="0"/>
              <a:t>öğrencilerin konu ile ilgili kavram yanılgılarını, bilgi eksiklerini ve yanlış öğrenmelerini ortaya çıkarır.</a:t>
            </a:r>
          </a:p>
        </p:txBody>
      </p:sp>
    </p:spTree>
    <p:extLst>
      <p:ext uri="{BB962C8B-B14F-4D97-AF65-F5344CB8AC3E}">
        <p14:creationId xmlns:p14="http://schemas.microsoft.com/office/powerpoint/2010/main" xmlns="" val="3277950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lstStyle/>
          <a:p>
            <a:r>
              <a:rPr lang="tr-TR" dirty="0" smtClean="0">
                <a:solidFill>
                  <a:srgbClr val="FF0000"/>
                </a:solidFill>
              </a:rPr>
              <a:t>4-YAPILANDIRILMIŞ GRİD</a:t>
            </a:r>
            <a:endParaRPr lang="tr-TR" dirty="0">
              <a:solidFill>
                <a:srgbClr val="FF0000"/>
              </a:solidFill>
            </a:endParaRP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467544" y="1628800"/>
            <a:ext cx="8365809" cy="2681863"/>
          </a:xfrm>
        </p:spPr>
      </p:pic>
    </p:spTree>
    <p:extLst>
      <p:ext uri="{BB962C8B-B14F-4D97-AF65-F5344CB8AC3E}">
        <p14:creationId xmlns:p14="http://schemas.microsoft.com/office/powerpoint/2010/main" xmlns="" val="42310911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95536" y="620688"/>
            <a:ext cx="8064896" cy="5262979"/>
          </a:xfrm>
          <a:prstGeom prst="rect">
            <a:avLst/>
          </a:prstGeom>
        </p:spPr>
        <p:txBody>
          <a:bodyPr wrap="square">
            <a:spAutoFit/>
          </a:bodyPr>
          <a:lstStyle/>
          <a:p>
            <a:r>
              <a:rPr lang="tr-TR" sz="2800" u="sng" dirty="0" err="1" smtClean="0">
                <a:solidFill>
                  <a:srgbClr val="0070C0"/>
                </a:solidFill>
              </a:rPr>
              <a:t>Tanılayıcı</a:t>
            </a:r>
            <a:r>
              <a:rPr lang="tr-TR" sz="2800" u="sng" dirty="0" smtClean="0">
                <a:solidFill>
                  <a:srgbClr val="0070C0"/>
                </a:solidFill>
              </a:rPr>
              <a:t> Dallanmış Ağaç</a:t>
            </a:r>
          </a:p>
          <a:p>
            <a:r>
              <a:rPr lang="tr-TR" sz="2800" dirty="0" smtClean="0"/>
              <a:t>Geleneksel </a:t>
            </a:r>
            <a:r>
              <a:rPr lang="tr-TR" sz="2800" dirty="0"/>
              <a:t>doğru yanlış tipindeki bir değerlendirmedir aslında ama </a:t>
            </a:r>
            <a:r>
              <a:rPr lang="tr-TR" sz="2800" dirty="0" err="1"/>
              <a:t>tanılayıcı</a:t>
            </a:r>
            <a:r>
              <a:rPr lang="tr-TR" sz="2800" dirty="0"/>
              <a:t> dallanmış ağaç tekniğinde bir karar bir sonraki kararı etkiler. Bir önceki soru bir sonraki soruyla bağlantısı yoktur ama öğrencinin aldığı yani çıkış noktasını etkiler.</a:t>
            </a:r>
          </a:p>
          <a:p>
            <a:r>
              <a:rPr lang="tr-TR" sz="2800" dirty="0"/>
              <a:t> </a:t>
            </a:r>
            <a:r>
              <a:rPr lang="tr-TR" sz="2800" dirty="0" smtClean="0"/>
              <a:t>Öğrencinin </a:t>
            </a:r>
            <a:r>
              <a:rPr lang="tr-TR" sz="2800" dirty="0"/>
              <a:t>kafasındaki yanlış bağlantılar, yanlış stratejiler yani yanlış olan bilgi ortaya çıkarılır.</a:t>
            </a:r>
          </a:p>
          <a:p>
            <a:r>
              <a:rPr lang="tr-TR" sz="2800" dirty="0"/>
              <a:t>Sentez ve değerlendirme gibi üst düzey öğrenme düzeylerinin ölçülmesinde yeterli olmayabilir.</a:t>
            </a:r>
          </a:p>
          <a:p>
            <a:r>
              <a:rPr lang="tr-TR" sz="2800" dirty="0"/>
              <a:t>Öğrenciler  tahminle doğru cevaba ulaşabilir. (eksi bir yönü)</a:t>
            </a:r>
          </a:p>
        </p:txBody>
      </p:sp>
    </p:spTree>
    <p:extLst>
      <p:ext uri="{BB962C8B-B14F-4D97-AF65-F5344CB8AC3E}">
        <p14:creationId xmlns:p14="http://schemas.microsoft.com/office/powerpoint/2010/main" xmlns="" val="1426810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a:xfrm>
            <a:off x="467544" y="692696"/>
            <a:ext cx="7772400" cy="1470025"/>
          </a:xfrm>
        </p:spPr>
        <p:style>
          <a:lnRef idx="1">
            <a:schemeClr val="accent6"/>
          </a:lnRef>
          <a:fillRef idx="2">
            <a:schemeClr val="accent6"/>
          </a:fillRef>
          <a:effectRef idx="1">
            <a:schemeClr val="accent6"/>
          </a:effectRef>
          <a:fontRef idx="minor">
            <a:schemeClr val="dk1"/>
          </a:fontRef>
        </p:style>
        <p:txBody>
          <a:bodyPr/>
          <a:lstStyle/>
          <a:p>
            <a:r>
              <a:rPr lang="tr-TR" dirty="0" smtClean="0"/>
              <a:t>EĞİTİM</a:t>
            </a:r>
            <a:endParaRPr lang="tr-TR" dirty="0"/>
          </a:p>
        </p:txBody>
      </p:sp>
      <p:sp>
        <p:nvSpPr>
          <p:cNvPr id="4" name="Alt Başlık 3"/>
          <p:cNvSpPr>
            <a:spLocks noGrp="1"/>
          </p:cNvSpPr>
          <p:nvPr>
            <p:ph type="subTitle" idx="1"/>
          </p:nvPr>
        </p:nvSpPr>
        <p:spPr>
          <a:xfrm>
            <a:off x="1043608" y="2420888"/>
            <a:ext cx="6400800" cy="1752600"/>
          </a:xfrm>
        </p:spPr>
        <p:txBody>
          <a:bodyPr>
            <a:noAutofit/>
          </a:bodyPr>
          <a:lstStyle/>
          <a:p>
            <a:r>
              <a:rPr lang="tr-TR" sz="4000" dirty="0" smtClean="0">
                <a:solidFill>
                  <a:schemeClr val="tx1"/>
                </a:solidFill>
              </a:rPr>
              <a:t>Bireylere </a:t>
            </a:r>
            <a:r>
              <a:rPr lang="tr-TR" sz="4000" dirty="0">
                <a:solidFill>
                  <a:schemeClr val="tx1"/>
                </a:solidFill>
              </a:rPr>
              <a:t>yaşantıları yoluyla </a:t>
            </a:r>
            <a:r>
              <a:rPr lang="tr-TR" sz="4000" dirty="0" smtClean="0">
                <a:solidFill>
                  <a:schemeClr val="tx1"/>
                </a:solidFill>
              </a:rPr>
              <a:t>istendik ve </a:t>
            </a:r>
            <a:r>
              <a:rPr lang="tr-TR" sz="4000" dirty="0">
                <a:solidFill>
                  <a:schemeClr val="tx1"/>
                </a:solidFill>
              </a:rPr>
              <a:t>kalıcı davranışlar kazandırma </a:t>
            </a:r>
            <a:r>
              <a:rPr lang="tr-TR" sz="4000" dirty="0" smtClean="0">
                <a:solidFill>
                  <a:schemeClr val="tx1"/>
                </a:solidFill>
              </a:rPr>
              <a:t>süreci olarak tanımlanır.</a:t>
            </a:r>
            <a:endParaRPr lang="tr-TR" sz="4000" dirty="0">
              <a:solidFill>
                <a:schemeClr val="tx1"/>
              </a:solidFill>
            </a:endParaRPr>
          </a:p>
        </p:txBody>
      </p:sp>
    </p:spTree>
    <p:extLst>
      <p:ext uri="{BB962C8B-B14F-4D97-AF65-F5344CB8AC3E}">
        <p14:creationId xmlns:p14="http://schemas.microsoft.com/office/powerpoint/2010/main" xmlns="" val="8113698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lstStyle/>
          <a:p>
            <a:r>
              <a:rPr lang="tr-TR" dirty="0" smtClean="0">
                <a:solidFill>
                  <a:srgbClr val="FF0000"/>
                </a:solidFill>
              </a:rPr>
              <a:t>5-TANILAYICI DALLANMIŞ AĞAÇ</a:t>
            </a:r>
            <a:endParaRPr lang="tr-TR" dirty="0">
              <a:solidFill>
                <a:srgbClr val="FF0000"/>
              </a:solidFill>
            </a:endParaRP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457200" y="1790144"/>
            <a:ext cx="8229600" cy="4146074"/>
          </a:xfrm>
        </p:spPr>
      </p:pic>
    </p:spTree>
    <p:extLst>
      <p:ext uri="{BB962C8B-B14F-4D97-AF65-F5344CB8AC3E}">
        <p14:creationId xmlns:p14="http://schemas.microsoft.com/office/powerpoint/2010/main" xmlns="" val="1246814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614293" y="260648"/>
            <a:ext cx="7704856" cy="5262979"/>
          </a:xfrm>
          <a:prstGeom prst="rect">
            <a:avLst/>
          </a:prstGeom>
        </p:spPr>
        <p:txBody>
          <a:bodyPr wrap="square">
            <a:spAutoFit/>
          </a:bodyPr>
          <a:lstStyle/>
          <a:p>
            <a:pPr fontAlgn="base"/>
            <a:r>
              <a:rPr lang="tr-TR" sz="2400" b="1" dirty="0"/>
              <a:t>Kelime İlişkilendirme Testi</a:t>
            </a:r>
            <a:endParaRPr lang="tr-TR" sz="2400" dirty="0"/>
          </a:p>
          <a:p>
            <a:pPr fontAlgn="base"/>
            <a:r>
              <a:rPr lang="tr-TR" sz="2400" dirty="0"/>
              <a:t>B</a:t>
            </a:r>
            <a:r>
              <a:rPr lang="tr-TR" sz="2400" dirty="0" smtClean="0"/>
              <a:t>ir </a:t>
            </a:r>
            <a:r>
              <a:rPr lang="tr-TR" sz="2400" dirty="0"/>
              <a:t>konuyla ilgili önce anahtar bir kelime verilir. Verilen bu kelimeyle ilgili çağrıştırılan kelimelerin öğrenciler tarafından kısa bir sürede sıralanması istenir. Böylece öğrencinin bir anahtar kavrama ilişkin sıralı yanıtları uzun süreli bellekte, bilişsel yapıdaki kavramlar arasında ilişkileri ve kavramların anlamsal yakınlığını gösterdiği varsayılır.</a:t>
            </a:r>
          </a:p>
          <a:p>
            <a:pPr fontAlgn="base"/>
            <a:r>
              <a:rPr lang="tr-TR" sz="2400" b="1" dirty="0"/>
              <a:t>Yararları</a:t>
            </a:r>
            <a:endParaRPr lang="tr-TR" sz="2400" dirty="0"/>
          </a:p>
          <a:p>
            <a:pPr fontAlgn="base"/>
            <a:r>
              <a:rPr lang="tr-TR" sz="2400" dirty="0"/>
              <a:t>Hazırlanması kolay ve hızlıdır.</a:t>
            </a:r>
          </a:p>
          <a:p>
            <a:pPr fontAlgn="base"/>
            <a:r>
              <a:rPr lang="tr-TR" sz="2400" dirty="0"/>
              <a:t>Tüm sınıf ve düzeylerde uygulanabilir.</a:t>
            </a:r>
          </a:p>
          <a:p>
            <a:pPr fontAlgn="base"/>
            <a:r>
              <a:rPr lang="tr-TR" sz="2400" dirty="0"/>
              <a:t>Bireysel ya da grupla uygulanabilir.</a:t>
            </a:r>
          </a:p>
          <a:p>
            <a:pPr fontAlgn="base"/>
            <a:r>
              <a:rPr lang="tr-TR" sz="2400" dirty="0"/>
              <a:t>Öğrencinin bilişsel yapısındaki kavramlar arasındaki ilişkileri ortaya koyabilmesini sağlar.</a:t>
            </a:r>
          </a:p>
          <a:p>
            <a:pPr fontAlgn="base"/>
            <a:r>
              <a:rPr lang="tr-TR" sz="2400" dirty="0"/>
              <a:t>Görsel hafıza ile öğrenme kolaylaşır.</a:t>
            </a:r>
          </a:p>
        </p:txBody>
      </p:sp>
    </p:spTree>
    <p:extLst>
      <p:ext uri="{BB962C8B-B14F-4D97-AF65-F5344CB8AC3E}">
        <p14:creationId xmlns:p14="http://schemas.microsoft.com/office/powerpoint/2010/main" xmlns="" val="2917941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normAutofit fontScale="90000"/>
          </a:bodyPr>
          <a:lstStyle/>
          <a:p>
            <a:r>
              <a:rPr lang="tr-TR" dirty="0" smtClean="0">
                <a:solidFill>
                  <a:srgbClr val="FF0000"/>
                </a:solidFill>
              </a:rPr>
              <a:t>6-KELİME İLİŞKİLENDİRME</a:t>
            </a:r>
            <a:br>
              <a:rPr lang="tr-TR" dirty="0" smtClean="0">
                <a:solidFill>
                  <a:srgbClr val="FF0000"/>
                </a:solidFill>
              </a:rPr>
            </a:br>
            <a:r>
              <a:rPr lang="tr-TR" sz="2700" dirty="0" smtClean="0"/>
              <a:t>45 </a:t>
            </a:r>
            <a:r>
              <a:rPr lang="tr-TR" sz="2700" dirty="0" err="1" smtClean="0"/>
              <a:t>sn</a:t>
            </a:r>
            <a:r>
              <a:rPr lang="tr-TR" sz="2700" dirty="0" smtClean="0"/>
              <a:t> içinde çağrıştırdığı kelimeleri yazınız?</a:t>
            </a:r>
            <a:endParaRPr lang="tr-TR" sz="2700" dirty="0">
              <a:solidFill>
                <a:srgbClr val="FF0000"/>
              </a:solidFill>
            </a:endParaRPr>
          </a:p>
        </p:txBody>
      </p:sp>
      <p:graphicFrame>
        <p:nvGraphicFramePr>
          <p:cNvPr id="8" name="İçerik Yer Tutucusu 7"/>
          <p:cNvGraphicFramePr>
            <a:graphicFrameLocks noGrp="1"/>
          </p:cNvGraphicFramePr>
          <p:nvPr>
            <p:ph idx="1"/>
            <p:extLst>
              <p:ext uri="{D42A27DB-BD31-4B8C-83A1-F6EECF244321}">
                <p14:modId xmlns:p14="http://schemas.microsoft.com/office/powerpoint/2010/main" xmlns="" val="1121037008"/>
              </p:ext>
            </p:extLst>
          </p:nvPr>
        </p:nvGraphicFramePr>
        <p:xfrm>
          <a:off x="457200" y="1600200"/>
          <a:ext cx="8229600" cy="3708400"/>
        </p:xfrm>
        <a:graphic>
          <a:graphicData uri="http://schemas.openxmlformats.org/drawingml/2006/table">
            <a:tbl>
              <a:tblPr firstRow="1" bandRow="1">
                <a:tableStyleId>{5940675A-B579-460E-94D1-54222C63F5DA}</a:tableStyleId>
              </a:tblPr>
              <a:tblGrid>
                <a:gridCol w="4114800"/>
                <a:gridCol w="4114800"/>
              </a:tblGrid>
              <a:tr h="370840">
                <a:tc>
                  <a:txBody>
                    <a:bodyPr/>
                    <a:lstStyle/>
                    <a:p>
                      <a:r>
                        <a:rPr lang="tr-TR" dirty="0" smtClean="0"/>
                        <a:t>OTOBUR</a:t>
                      </a:r>
                      <a:r>
                        <a:rPr lang="tr-TR" baseline="0" dirty="0" smtClean="0"/>
                        <a:t> CANLILAR</a:t>
                      </a:r>
                      <a:endParaRPr lang="tr-TR" dirty="0"/>
                    </a:p>
                  </a:txBody>
                  <a:tcPr/>
                </a:tc>
                <a:tc>
                  <a:txBody>
                    <a:bodyPr/>
                    <a:lstStyle/>
                    <a:p>
                      <a:endParaRPr lang="tr-TR" dirty="0"/>
                    </a:p>
                  </a:txBody>
                  <a:tcPr/>
                </a:tc>
              </a:tr>
              <a:tr h="370840">
                <a:tc>
                  <a:txBody>
                    <a:bodyPr/>
                    <a:lstStyle/>
                    <a:p>
                      <a:r>
                        <a:rPr lang="tr-TR" dirty="0" smtClean="0"/>
                        <a:t>OTOBUR CANLILAR</a:t>
                      </a:r>
                    </a:p>
                  </a:txBody>
                  <a:tcPr/>
                </a:tc>
                <a:tc>
                  <a:txBody>
                    <a:bodyPr/>
                    <a:lstStyle/>
                    <a:p>
                      <a:endParaRPr lang="tr-TR" dirty="0"/>
                    </a:p>
                  </a:txBody>
                  <a:tcPr/>
                </a:tc>
              </a:tr>
              <a:tr h="370840">
                <a:tc>
                  <a:txBody>
                    <a:bodyPr/>
                    <a:lstStyle/>
                    <a:p>
                      <a:r>
                        <a:rPr lang="tr-TR" dirty="0" smtClean="0"/>
                        <a:t>OTOBUR CANLILAR</a:t>
                      </a:r>
                    </a:p>
                  </a:txBody>
                  <a:tcPr/>
                </a:tc>
                <a:tc>
                  <a:txBody>
                    <a:bodyPr/>
                    <a:lstStyle/>
                    <a:p>
                      <a:endParaRPr lang="tr-TR" dirty="0"/>
                    </a:p>
                  </a:txBody>
                  <a:tcPr/>
                </a:tc>
              </a:tr>
              <a:tr h="370840">
                <a:tc>
                  <a:txBody>
                    <a:bodyPr/>
                    <a:lstStyle/>
                    <a:p>
                      <a:r>
                        <a:rPr lang="tr-TR" dirty="0" smtClean="0"/>
                        <a:t>OTOBUR CANLILAR</a:t>
                      </a:r>
                    </a:p>
                  </a:txBody>
                  <a:tcPr/>
                </a:tc>
                <a:tc>
                  <a:txBody>
                    <a:bodyPr/>
                    <a:lstStyle/>
                    <a:p>
                      <a:endParaRPr lang="tr-TR" dirty="0"/>
                    </a:p>
                  </a:txBody>
                  <a:tcPr/>
                </a:tc>
              </a:tr>
              <a:tr h="370840">
                <a:tc>
                  <a:txBody>
                    <a:bodyPr/>
                    <a:lstStyle/>
                    <a:p>
                      <a:r>
                        <a:rPr lang="tr-TR" dirty="0" smtClean="0"/>
                        <a:t>OTOBUR CANLILAR</a:t>
                      </a:r>
                    </a:p>
                  </a:txBody>
                  <a:tcPr/>
                </a:tc>
                <a:tc>
                  <a:txBody>
                    <a:bodyPr/>
                    <a:lstStyle/>
                    <a:p>
                      <a:endParaRPr lang="tr-TR" dirty="0"/>
                    </a:p>
                  </a:txBody>
                  <a:tcPr/>
                </a:tc>
              </a:tr>
              <a:tr h="370840">
                <a:tc>
                  <a:txBody>
                    <a:bodyPr/>
                    <a:lstStyle/>
                    <a:p>
                      <a:r>
                        <a:rPr lang="tr-TR" dirty="0" smtClean="0"/>
                        <a:t>OTOBUR CANLILAR</a:t>
                      </a:r>
                    </a:p>
                  </a:txBody>
                  <a:tcPr/>
                </a:tc>
                <a:tc>
                  <a:txBody>
                    <a:bodyPr/>
                    <a:lstStyle/>
                    <a:p>
                      <a:endParaRPr lang="tr-TR" dirty="0"/>
                    </a:p>
                  </a:txBody>
                  <a:tcPr/>
                </a:tc>
              </a:tr>
              <a:tr h="370840">
                <a:tc>
                  <a:txBody>
                    <a:bodyPr/>
                    <a:lstStyle/>
                    <a:p>
                      <a:r>
                        <a:rPr lang="tr-TR" dirty="0" smtClean="0"/>
                        <a:t>OTOBUR CANLILAR</a:t>
                      </a:r>
                    </a:p>
                  </a:txBody>
                  <a:tcPr/>
                </a:tc>
                <a:tc>
                  <a:txBody>
                    <a:bodyPr/>
                    <a:lstStyle/>
                    <a:p>
                      <a:endParaRPr lang="tr-TR" dirty="0"/>
                    </a:p>
                  </a:txBody>
                  <a:tcPr/>
                </a:tc>
              </a:tr>
              <a:tr h="370840">
                <a:tc>
                  <a:txBody>
                    <a:bodyPr/>
                    <a:lstStyle/>
                    <a:p>
                      <a:r>
                        <a:rPr lang="tr-TR" dirty="0" smtClean="0"/>
                        <a:t>OTOBUR CANLILAR</a:t>
                      </a:r>
                    </a:p>
                  </a:txBody>
                  <a:tcPr/>
                </a:tc>
                <a:tc>
                  <a:txBody>
                    <a:bodyPr/>
                    <a:lstStyle/>
                    <a:p>
                      <a:endParaRPr lang="tr-TR" dirty="0"/>
                    </a:p>
                  </a:txBody>
                  <a:tcPr/>
                </a:tc>
              </a:tr>
              <a:tr h="370840">
                <a:tc>
                  <a:txBody>
                    <a:bodyPr/>
                    <a:lstStyle/>
                    <a:p>
                      <a:r>
                        <a:rPr lang="tr-TR" dirty="0" smtClean="0"/>
                        <a:t>OTOBUR CANLILAR</a:t>
                      </a:r>
                    </a:p>
                  </a:txBody>
                  <a:tcPr/>
                </a:tc>
                <a:tc>
                  <a:txBody>
                    <a:bodyPr/>
                    <a:lstStyle/>
                    <a:p>
                      <a:endParaRPr lang="tr-TR" dirty="0"/>
                    </a:p>
                  </a:txBody>
                  <a:tcPr/>
                </a:tc>
              </a:tr>
              <a:tr h="370840">
                <a:tc>
                  <a:txBody>
                    <a:bodyPr/>
                    <a:lstStyle/>
                    <a:p>
                      <a:r>
                        <a:rPr lang="tr-TR" dirty="0" smtClean="0"/>
                        <a:t>OTOBUR CANLILAR</a:t>
                      </a:r>
                    </a:p>
                  </a:txBody>
                  <a:tcPr/>
                </a:tc>
                <a:tc>
                  <a:txBody>
                    <a:bodyPr/>
                    <a:lstStyle/>
                    <a:p>
                      <a:endParaRPr lang="tr-TR" dirty="0"/>
                    </a:p>
                  </a:txBody>
                  <a:tcPr/>
                </a:tc>
              </a:tr>
            </a:tbl>
          </a:graphicData>
        </a:graphic>
      </p:graphicFrame>
    </p:spTree>
    <p:extLst>
      <p:ext uri="{BB962C8B-B14F-4D97-AF65-F5344CB8AC3E}">
        <p14:creationId xmlns:p14="http://schemas.microsoft.com/office/powerpoint/2010/main" xmlns="" val="19420851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23528" y="692696"/>
            <a:ext cx="7776864" cy="5262979"/>
          </a:xfrm>
          <a:prstGeom prst="rect">
            <a:avLst/>
          </a:prstGeom>
        </p:spPr>
        <p:txBody>
          <a:bodyPr wrap="square">
            <a:spAutoFit/>
          </a:bodyPr>
          <a:lstStyle/>
          <a:p>
            <a:pPr fontAlgn="base"/>
            <a:r>
              <a:rPr lang="tr-TR" sz="2800" b="1" dirty="0"/>
              <a:t>Öz Değerlendirme</a:t>
            </a:r>
            <a:endParaRPr lang="tr-TR" sz="2800" dirty="0"/>
          </a:p>
          <a:p>
            <a:pPr fontAlgn="base"/>
            <a:r>
              <a:rPr lang="tr-TR" sz="2800" dirty="0"/>
              <a:t>Öğrencilerin, başta belirlenmiş ölçütleri kullanarak belli bir konuda kendi çalışmalarını, bilgi, beceri, tutum ve davranışlarını kendi kendilerinin değerlendirmesidir.</a:t>
            </a:r>
          </a:p>
          <a:p>
            <a:pPr fontAlgn="base"/>
            <a:r>
              <a:rPr lang="tr-TR" sz="2800" dirty="0"/>
              <a:t>Öğrenci kendi eksiklerini görebilir.</a:t>
            </a:r>
          </a:p>
          <a:p>
            <a:pPr fontAlgn="base"/>
            <a:r>
              <a:rPr lang="tr-TR" sz="2800" dirty="0"/>
              <a:t>Öğrenci kendini değerlendirirken neleri öğrenip neleri öğrenmediğini belirleyebilir.</a:t>
            </a:r>
          </a:p>
          <a:p>
            <a:pPr fontAlgn="base"/>
            <a:r>
              <a:rPr lang="tr-TR" sz="2800" dirty="0"/>
              <a:t>Öğrenci kendi güçlü ve zayıf yönlerini görebilir</a:t>
            </a:r>
            <a:r>
              <a:rPr lang="tr-TR" sz="2800" dirty="0" smtClean="0"/>
              <a:t>.</a:t>
            </a:r>
          </a:p>
          <a:p>
            <a:pPr fontAlgn="base"/>
            <a:endParaRPr lang="tr-TR" sz="2800" dirty="0"/>
          </a:p>
          <a:p>
            <a:pPr fontAlgn="base"/>
            <a:endParaRPr lang="tr-TR" sz="2800" dirty="0" smtClean="0"/>
          </a:p>
          <a:p>
            <a:pPr fontAlgn="base"/>
            <a:r>
              <a:rPr lang="tr-TR" sz="2800" dirty="0"/>
              <a:t> </a:t>
            </a:r>
            <a:r>
              <a:rPr lang="tr-TR" sz="2800" dirty="0" smtClean="0"/>
              <a:t>        </a:t>
            </a:r>
            <a:endParaRPr lang="tr-TR" sz="2800" dirty="0"/>
          </a:p>
        </p:txBody>
      </p:sp>
    </p:spTree>
    <p:extLst>
      <p:ext uri="{BB962C8B-B14F-4D97-AF65-F5344CB8AC3E}">
        <p14:creationId xmlns:p14="http://schemas.microsoft.com/office/powerpoint/2010/main" xmlns="" val="310259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lstStyle/>
          <a:p>
            <a:r>
              <a:rPr lang="tr-TR" dirty="0" smtClean="0">
                <a:solidFill>
                  <a:srgbClr val="FF0000"/>
                </a:solidFill>
              </a:rPr>
              <a:t>7-ÖZ DEĞERLENDİRME</a:t>
            </a:r>
            <a:endParaRPr lang="tr-TR" dirty="0">
              <a:solidFill>
                <a:srgbClr val="FF0000"/>
              </a:solidFill>
            </a:endParaRPr>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251520" y="1326488"/>
            <a:ext cx="8208911" cy="5503341"/>
          </a:xfrm>
        </p:spPr>
      </p:pic>
    </p:spTree>
    <p:extLst>
      <p:ext uri="{BB962C8B-B14F-4D97-AF65-F5344CB8AC3E}">
        <p14:creationId xmlns:p14="http://schemas.microsoft.com/office/powerpoint/2010/main" xmlns="" val="38950207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67544" y="1052735"/>
            <a:ext cx="8352928" cy="4031873"/>
          </a:xfrm>
          <a:prstGeom prst="rect">
            <a:avLst/>
          </a:prstGeom>
        </p:spPr>
        <p:txBody>
          <a:bodyPr wrap="square">
            <a:spAutoFit/>
          </a:bodyPr>
          <a:lstStyle/>
          <a:p>
            <a:pPr fontAlgn="base"/>
            <a:r>
              <a:rPr lang="tr-TR" sz="3200" b="1" dirty="0"/>
              <a:t>Akran Değerlendirme</a:t>
            </a:r>
            <a:endParaRPr lang="tr-TR" sz="3200" dirty="0"/>
          </a:p>
          <a:p>
            <a:pPr fontAlgn="base"/>
            <a:r>
              <a:rPr lang="tr-TR" sz="3200" dirty="0"/>
              <a:t>Ö</a:t>
            </a:r>
            <a:r>
              <a:rPr lang="tr-TR" sz="3200" dirty="0" smtClean="0"/>
              <a:t>ğrencilerin </a:t>
            </a:r>
            <a:r>
              <a:rPr lang="tr-TR" sz="3200" dirty="0"/>
              <a:t>kendi arkadaşlarının çalışmalarını belirlenen ölçütlere göre değerlendirildiği değerlendirme türüdür.</a:t>
            </a:r>
          </a:p>
          <a:p>
            <a:pPr fontAlgn="base"/>
            <a:r>
              <a:rPr lang="tr-TR" sz="3200" dirty="0"/>
              <a:t>Katılımcı bir değerlendirmedir.</a:t>
            </a:r>
          </a:p>
          <a:p>
            <a:pPr fontAlgn="base"/>
            <a:r>
              <a:rPr lang="tr-TR" sz="3200" dirty="0"/>
              <a:t>Öğrenciler birbirlerinden bilgi alışverişi sağlar.</a:t>
            </a:r>
          </a:p>
          <a:p>
            <a:pPr fontAlgn="base"/>
            <a:r>
              <a:rPr lang="tr-TR" sz="3200" dirty="0"/>
              <a:t>Öğrencilerin kendi güçlü ve zayıf yanlarını görmelerini sağlar.</a:t>
            </a:r>
          </a:p>
        </p:txBody>
      </p:sp>
    </p:spTree>
    <p:extLst>
      <p:ext uri="{BB962C8B-B14F-4D97-AF65-F5344CB8AC3E}">
        <p14:creationId xmlns:p14="http://schemas.microsoft.com/office/powerpoint/2010/main" xmlns="" val="13710144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lstStyle/>
          <a:p>
            <a:r>
              <a:rPr lang="tr-TR" dirty="0" smtClean="0">
                <a:solidFill>
                  <a:srgbClr val="FF0000"/>
                </a:solidFill>
              </a:rPr>
              <a:t>8-AKRAN DEĞERLENDİRME</a:t>
            </a:r>
            <a:endParaRPr lang="tr-TR" dirty="0">
              <a:solidFill>
                <a:srgbClr val="FF0000"/>
              </a:solidFill>
            </a:endParaRP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323528" y="1556792"/>
            <a:ext cx="8243549" cy="4752528"/>
          </a:xfrm>
        </p:spPr>
      </p:pic>
    </p:spTree>
    <p:extLst>
      <p:ext uri="{BB962C8B-B14F-4D97-AF65-F5344CB8AC3E}">
        <p14:creationId xmlns:p14="http://schemas.microsoft.com/office/powerpoint/2010/main" xmlns="" val="32034018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a:xfrm>
            <a:off x="457200" y="274638"/>
            <a:ext cx="8229600" cy="5530626"/>
          </a:xfrm>
        </p:spPr>
        <p:style>
          <a:lnRef idx="1">
            <a:schemeClr val="dk1"/>
          </a:lnRef>
          <a:fillRef idx="2">
            <a:schemeClr val="dk1"/>
          </a:fillRef>
          <a:effectRef idx="1">
            <a:schemeClr val="dk1"/>
          </a:effectRef>
          <a:fontRef idx="minor">
            <a:schemeClr val="dk1"/>
          </a:fontRef>
        </p:style>
        <p:txBody>
          <a:bodyPr>
            <a:normAutofit/>
          </a:bodyPr>
          <a:lstStyle/>
          <a:p>
            <a:r>
              <a:rPr lang="tr-TR" dirty="0" smtClean="0">
                <a:solidFill>
                  <a:srgbClr val="FF0000"/>
                </a:solidFill>
              </a:rPr>
              <a:t>ÖLÇME ARACINDA BULUNMASI GEREKEN ÖZELLİKLER</a:t>
            </a:r>
            <a:r>
              <a:rPr lang="tr-TR" dirty="0" smtClean="0"/>
              <a:t/>
            </a:r>
            <a:br>
              <a:rPr lang="tr-TR" dirty="0" smtClean="0"/>
            </a:br>
            <a:r>
              <a:rPr lang="tr-TR" sz="3600" dirty="0" smtClean="0"/>
              <a:t>1.Güvenilirlik</a:t>
            </a:r>
            <a:br>
              <a:rPr lang="tr-TR" sz="3600" dirty="0" smtClean="0"/>
            </a:br>
            <a:r>
              <a:rPr lang="tr-TR" sz="3600" dirty="0" smtClean="0"/>
              <a:t>2.Geçerlik</a:t>
            </a:r>
            <a:br>
              <a:rPr lang="tr-TR" sz="3600" dirty="0" smtClean="0"/>
            </a:br>
            <a:r>
              <a:rPr lang="tr-TR" sz="3600" dirty="0" smtClean="0"/>
              <a:t>3.Kullanışlık</a:t>
            </a:r>
            <a:r>
              <a:rPr lang="tr-TR" dirty="0" smtClean="0"/>
              <a:t/>
            </a:r>
            <a:br>
              <a:rPr lang="tr-TR" dirty="0" smtClean="0"/>
            </a:br>
            <a:endParaRPr lang="tr-TR" dirty="0"/>
          </a:p>
        </p:txBody>
      </p:sp>
    </p:spTree>
    <p:extLst>
      <p:ext uri="{BB962C8B-B14F-4D97-AF65-F5344CB8AC3E}">
        <p14:creationId xmlns:p14="http://schemas.microsoft.com/office/powerpoint/2010/main" xmlns="" val="36127278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836712"/>
            <a:ext cx="7776864" cy="4031873"/>
          </a:xfrm>
          <a:prstGeom prst="rect">
            <a:avLst/>
          </a:prstGeom>
        </p:spPr>
        <p:txBody>
          <a:bodyPr wrap="square">
            <a:spAutoFit/>
          </a:bodyPr>
          <a:lstStyle/>
          <a:p>
            <a:r>
              <a:rPr lang="tr-TR" sz="3200" dirty="0" err="1" smtClean="0">
                <a:solidFill>
                  <a:srgbClr val="002060"/>
                </a:solidFill>
              </a:rPr>
              <a:t>Güvenirlik</a:t>
            </a:r>
            <a:r>
              <a:rPr lang="tr-TR" sz="3200" dirty="0" err="1" smtClean="0"/>
              <a:t>;güvenilir</a:t>
            </a:r>
            <a:r>
              <a:rPr lang="tr-TR" sz="3200" dirty="0" smtClean="0"/>
              <a:t> </a:t>
            </a:r>
            <a:r>
              <a:rPr lang="tr-TR" sz="3200" dirty="0"/>
              <a:t>bir ölçme aracı aynı özellik ile ilgili olarak arka arkaya yapılan ölçmelerde yaklaşık olarak aynı sayısal sonucu verir. Güvenilir bir test aynı gruba iki yada üç kez uygulandığında gruptaki her bir kişi bütün uygulamalarda yaklaşık aynı puanı almalıdır. Bir başka deyişle </a:t>
            </a:r>
            <a:r>
              <a:rPr lang="tr-TR" sz="3200" i="1" dirty="0"/>
              <a:t>GÜVENİRLİK</a:t>
            </a:r>
            <a:r>
              <a:rPr lang="tr-TR" sz="3200" dirty="0"/>
              <a:t> ölçme sonuçlarının hatalarından </a:t>
            </a:r>
            <a:r>
              <a:rPr lang="tr-TR" sz="3200" dirty="0" err="1"/>
              <a:t>arınıklık</a:t>
            </a:r>
            <a:r>
              <a:rPr lang="tr-TR" sz="3200" dirty="0"/>
              <a:t> derecesidir.</a:t>
            </a:r>
          </a:p>
        </p:txBody>
      </p:sp>
    </p:spTree>
    <p:extLst>
      <p:ext uri="{BB962C8B-B14F-4D97-AF65-F5344CB8AC3E}">
        <p14:creationId xmlns:p14="http://schemas.microsoft.com/office/powerpoint/2010/main" xmlns="" val="4321083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467544" y="836712"/>
            <a:ext cx="7920880" cy="4401205"/>
          </a:xfrm>
          <a:prstGeom prst="rect">
            <a:avLst/>
          </a:prstGeom>
        </p:spPr>
        <p:txBody>
          <a:bodyPr wrap="square">
            <a:spAutoFit/>
          </a:bodyPr>
          <a:lstStyle/>
          <a:p>
            <a:r>
              <a:rPr lang="tr-TR" sz="2800" i="1" dirty="0">
                <a:solidFill>
                  <a:srgbClr val="0070C0"/>
                </a:solidFill>
              </a:rPr>
              <a:t>GEÇERLİK</a:t>
            </a:r>
            <a:r>
              <a:rPr lang="tr-TR" sz="2800" dirty="0"/>
              <a:t>; bir ölçme aracının ölçmeyi amaçladığı özelliği, başka herhangi bir özellikle karıştırmadan doğru olarak ölçebilme derecesidir. Başka bir deyişle bir ölçme aracının geliştirilmiş bulunduğu konuda maksada hizmet etmesidir.</a:t>
            </a:r>
          </a:p>
          <a:p>
            <a:r>
              <a:rPr lang="tr-TR" sz="2800" b="1" dirty="0"/>
              <a:t>ÖRNEK :</a:t>
            </a:r>
            <a:r>
              <a:rPr lang="tr-TR" sz="2800" dirty="0" smtClean="0"/>
              <a:t>Uzunluk </a:t>
            </a:r>
            <a:r>
              <a:rPr lang="tr-TR" sz="2800" dirty="0"/>
              <a:t>ölçmek için geliştirilmiş olan metre kişilerin boylarını ölçme amacına hizmet eder. Bu demektir ki bir ölçme aracı olan metre, uzunluk ölçmede geçerlidir fakat ağırlık ölçmede geçerli değildir.</a:t>
            </a:r>
          </a:p>
        </p:txBody>
      </p:sp>
    </p:spTree>
    <p:extLst>
      <p:ext uri="{BB962C8B-B14F-4D97-AF65-F5344CB8AC3E}">
        <p14:creationId xmlns:p14="http://schemas.microsoft.com/office/powerpoint/2010/main" xmlns="" val="585036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effectLst>
                  <a:outerShdw blurRad="38100" dist="38100" dir="2700000" algn="tl">
                    <a:srgbClr val="000000">
                      <a:alpha val="43137"/>
                    </a:srgbClr>
                  </a:outerShdw>
                </a:effectLst>
              </a:rPr>
              <a:t>EĞİTİM SÜRECİ</a:t>
            </a:r>
            <a:endParaRPr lang="tr-TR" dirty="0">
              <a:effectLst>
                <a:outerShdw blurRad="38100" dist="38100" dir="2700000" algn="tl">
                  <a:srgbClr val="000000">
                    <a:alpha val="43137"/>
                  </a:srgbClr>
                </a:outerShdw>
              </a:effectLst>
            </a:endParaRPr>
          </a:p>
        </p:txBody>
      </p:sp>
      <p:sp>
        <p:nvSpPr>
          <p:cNvPr id="5" name="Sağ Ok 4"/>
          <p:cNvSpPr/>
          <p:nvPr/>
        </p:nvSpPr>
        <p:spPr>
          <a:xfrm>
            <a:off x="2555776" y="3250148"/>
            <a:ext cx="720080" cy="4494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3439629" y="2907525"/>
            <a:ext cx="1584176" cy="1296144"/>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tr-TR"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SÜREÇ</a:t>
            </a:r>
            <a:endParaRPr lang="tr-TR"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Dikdörtgen 3"/>
          <p:cNvSpPr/>
          <p:nvPr/>
        </p:nvSpPr>
        <p:spPr>
          <a:xfrm>
            <a:off x="467544" y="2887409"/>
            <a:ext cx="1800200" cy="1296144"/>
          </a:xfrm>
          <a:prstGeom prst="rect">
            <a:avLst/>
          </a:prstGeom>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GİRDİ</a:t>
            </a:r>
            <a:endParaRPr lang="tr-TR" sz="4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 name="Sağ Ok 6"/>
          <p:cNvSpPr/>
          <p:nvPr/>
        </p:nvSpPr>
        <p:spPr>
          <a:xfrm>
            <a:off x="5163659" y="3257327"/>
            <a:ext cx="720080" cy="4893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8" name="Dikdörtgen 7"/>
          <p:cNvSpPr/>
          <p:nvPr/>
        </p:nvSpPr>
        <p:spPr>
          <a:xfrm>
            <a:off x="6084168" y="2907525"/>
            <a:ext cx="1728192" cy="1296144"/>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tr-TR" sz="4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ÇIKTI</a:t>
            </a:r>
            <a:endParaRPr lang="tr-TR" sz="4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15978605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683568" y="836712"/>
            <a:ext cx="7200800" cy="4031873"/>
          </a:xfrm>
          <a:prstGeom prst="rect">
            <a:avLst/>
          </a:prstGeom>
        </p:spPr>
        <p:txBody>
          <a:bodyPr wrap="square">
            <a:spAutoFit/>
          </a:bodyPr>
          <a:lstStyle/>
          <a:p>
            <a:pPr fontAlgn="base"/>
            <a:r>
              <a:rPr lang="tr-TR" sz="3200" dirty="0" err="1" smtClean="0">
                <a:solidFill>
                  <a:srgbClr val="7030A0"/>
                </a:solidFill>
              </a:rPr>
              <a:t>Kullanışlılık</a:t>
            </a:r>
            <a:r>
              <a:rPr lang="tr-TR" sz="3200" dirty="0" err="1" smtClean="0"/>
              <a:t>;bir</a:t>
            </a:r>
            <a:r>
              <a:rPr lang="tr-TR" sz="3200" dirty="0" smtClean="0"/>
              <a:t> </a:t>
            </a:r>
            <a:r>
              <a:rPr lang="tr-TR" sz="3200" dirty="0"/>
              <a:t>ölçme aracının belli başlı özellikleriyle ilgilenir.</a:t>
            </a:r>
          </a:p>
          <a:p>
            <a:pPr fontAlgn="base"/>
            <a:r>
              <a:rPr lang="tr-TR" sz="3200" dirty="0"/>
              <a:t>Hazırlanması</a:t>
            </a:r>
          </a:p>
          <a:p>
            <a:pPr fontAlgn="base"/>
            <a:r>
              <a:rPr lang="tr-TR" sz="3200" dirty="0"/>
              <a:t>Uygulanması</a:t>
            </a:r>
          </a:p>
          <a:p>
            <a:pPr fontAlgn="base"/>
            <a:r>
              <a:rPr lang="tr-TR" sz="3200" dirty="0"/>
              <a:t>Puanlanması</a:t>
            </a:r>
          </a:p>
          <a:p>
            <a:pPr fontAlgn="base"/>
            <a:r>
              <a:rPr lang="tr-TR" sz="3200" dirty="0"/>
              <a:t>Kolay ve ekonomik olmasıdır.</a:t>
            </a:r>
          </a:p>
          <a:p>
            <a:pPr fontAlgn="base"/>
            <a:r>
              <a:rPr lang="tr-TR" sz="3200" dirty="0"/>
              <a:t>Eğer kolay ve ekonomik değilse o ölçme aracı Kullanışlı değildir.</a:t>
            </a:r>
          </a:p>
        </p:txBody>
      </p:sp>
    </p:spTree>
    <p:extLst>
      <p:ext uri="{BB962C8B-B14F-4D97-AF65-F5344CB8AC3E}">
        <p14:creationId xmlns:p14="http://schemas.microsoft.com/office/powerpoint/2010/main" xmlns="" val="38144236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746650"/>
          </a:xfrm>
        </p:spPr>
        <p:txBody>
          <a:bodyPr/>
          <a:lstStyle/>
          <a:p>
            <a:endParaRPr lang="tr-TR" dirty="0">
              <a:latin typeface="Imprint MT Shadow" pitchFamily="82" charset="0"/>
            </a:endParaRPr>
          </a:p>
        </p:txBody>
      </p:sp>
      <p:sp>
        <p:nvSpPr>
          <p:cNvPr id="3" name="Dikdörtgen 2"/>
          <p:cNvSpPr/>
          <p:nvPr/>
        </p:nvSpPr>
        <p:spPr>
          <a:xfrm>
            <a:off x="1899634" y="2967335"/>
            <a:ext cx="5019324" cy="923330"/>
          </a:xfrm>
          <a:prstGeom prst="rect">
            <a:avLst/>
          </a:prstGeom>
          <a:noFill/>
        </p:spPr>
        <p:txBody>
          <a:bodyPr wrap="none" lIns="91440" tIns="45720" rIns="91440" bIns="45720">
            <a:spAutoFit/>
          </a:bodyPr>
          <a:lstStyle/>
          <a:p>
            <a:pPr algn="ctr"/>
            <a:r>
              <a:rPr lang="tr-TR" sz="5400" b="1" dirty="0" smtClean="0">
                <a:ln w="18000">
                  <a:solidFill>
                    <a:schemeClr val="accent2">
                      <a:satMod val="140000"/>
                    </a:schemeClr>
                  </a:solidFill>
                  <a:prstDash val="solid"/>
                  <a:miter lim="800000"/>
                </a:ln>
                <a:solidFill>
                  <a:schemeClr val="tx2">
                    <a:lumMod val="75000"/>
                  </a:schemeClr>
                </a:solidFill>
                <a:effectLst>
                  <a:outerShdw blurRad="25500" dist="23000" dir="7020000" algn="tl">
                    <a:srgbClr val="000000">
                      <a:alpha val="50000"/>
                    </a:srgbClr>
                  </a:outerShdw>
                </a:effectLst>
                <a:latin typeface="Imprint MT Shadow" pitchFamily="82" charset="0"/>
              </a:rPr>
              <a:t>İYİ </a:t>
            </a:r>
            <a:r>
              <a:rPr lang="tr-TR" sz="5400" b="1" dirty="0" smtClean="0">
                <a:ln w="18000">
                  <a:solidFill>
                    <a:schemeClr val="accent2">
                      <a:satMod val="140000"/>
                    </a:schemeClr>
                  </a:solidFill>
                  <a:prstDash val="solid"/>
                  <a:miter lim="800000"/>
                </a:ln>
                <a:solidFill>
                  <a:schemeClr val="tx2">
                    <a:lumMod val="75000"/>
                  </a:schemeClr>
                </a:solidFill>
                <a:effectLst>
                  <a:outerShdw blurRad="25500" dist="23000" dir="7020000" algn="tl">
                    <a:srgbClr val="000000">
                      <a:alpha val="50000"/>
                    </a:srgbClr>
                  </a:outerShdw>
                </a:effectLst>
                <a:latin typeface="Imprint MT Shadow" pitchFamily="82" charset="0"/>
              </a:rPr>
              <a:t>SENELER</a:t>
            </a:r>
            <a:r>
              <a:rPr lang="tr-TR" sz="5400" b="1" dirty="0" smtClean="0">
                <a:ln w="18000">
                  <a:solidFill>
                    <a:schemeClr val="accent2">
                      <a:satMod val="140000"/>
                    </a:schemeClr>
                  </a:solidFill>
                  <a:prstDash val="solid"/>
                  <a:miter lim="800000"/>
                </a:ln>
                <a:solidFill>
                  <a:schemeClr val="tx2">
                    <a:lumMod val="75000"/>
                  </a:schemeClr>
                </a:solidFill>
                <a:effectLst>
                  <a:outerShdw blurRad="25500" dist="23000" dir="7020000" algn="tl">
                    <a:srgbClr val="000000">
                      <a:alpha val="50000"/>
                    </a:srgbClr>
                  </a:outerShdw>
                </a:effectLst>
                <a:latin typeface="Imprint MT Shadow" pitchFamily="82" charset="0"/>
              </a:rPr>
              <a:t> </a:t>
            </a:r>
            <a:endParaRPr lang="tr-TR" sz="5400" b="1" dirty="0">
              <a:ln w="18000">
                <a:solidFill>
                  <a:schemeClr val="accent2">
                    <a:satMod val="140000"/>
                  </a:schemeClr>
                </a:solidFill>
                <a:prstDash val="solid"/>
                <a:miter lim="800000"/>
              </a:ln>
              <a:solidFill>
                <a:schemeClr val="tx2">
                  <a:lumMod val="75000"/>
                </a:schemeClr>
              </a:solid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16843960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p:cNvSpPr>
            <a:spLocks noGrp="1"/>
          </p:cNvSpPr>
          <p:nvPr>
            <p:ph idx="4294967295"/>
          </p:nvPr>
        </p:nvSpPr>
        <p:spPr>
          <a:xfrm>
            <a:off x="467544" y="692696"/>
            <a:ext cx="8424936" cy="6048672"/>
          </a:xfrm>
        </p:spPr>
        <p:txBody>
          <a:bodyPr>
            <a:normAutofit fontScale="92500" lnSpcReduction="10000"/>
          </a:bodyPr>
          <a:lstStyle/>
          <a:p>
            <a:r>
              <a:rPr lang="tr-TR" dirty="0"/>
              <a:t>Eğitim faaliyetleri sonunda, amaçlanan bazı davranışlar istenen düzeyde kazanılmış, bazıları ise beklenen düzeyde kazanılmamış, bazıları da hiç kazanılmamış; hatta bazı istenmeyen davranışlar dahi meydana gelmiş olabilir. Bu durum, eğitim süreci sonunda sonuçların kontrolü ihtiyacını </a:t>
            </a:r>
            <a:r>
              <a:rPr lang="tr-TR" dirty="0" smtClean="0"/>
              <a:t>doğurur.</a:t>
            </a:r>
            <a:endParaRPr lang="tr-TR" dirty="0"/>
          </a:p>
          <a:p>
            <a:r>
              <a:rPr lang="tr-TR" dirty="0" smtClean="0"/>
              <a:t>Bu durum eğitim sürecinin çeşitli aşamalarında sonuçların kontrolü ihtiyacını doğurur.</a:t>
            </a:r>
          </a:p>
          <a:p>
            <a:r>
              <a:rPr lang="tr-TR" dirty="0" smtClean="0"/>
              <a:t>Bu kontrolleri de sistemin </a:t>
            </a:r>
            <a:r>
              <a:rPr lang="tr-TR" dirty="0"/>
              <a:t>çeşitli aşamalarında gerçekleştirilen ölçmelerin ve bu ölçmelere dayanan </a:t>
            </a:r>
            <a:r>
              <a:rPr lang="tr-TR" dirty="0">
                <a:solidFill>
                  <a:srgbClr val="FF0000"/>
                </a:solidFill>
              </a:rPr>
              <a:t>çeşitli değerlendirmelerin </a:t>
            </a:r>
            <a:r>
              <a:rPr lang="tr-TR" dirty="0"/>
              <a:t>yapılmasını ve var olan durumun belirlenmesini zorunlu </a:t>
            </a:r>
            <a:r>
              <a:rPr lang="tr-TR" dirty="0" smtClean="0"/>
              <a:t>kılar.</a:t>
            </a:r>
            <a:endParaRPr lang="tr-TR" dirty="0"/>
          </a:p>
        </p:txBody>
      </p:sp>
    </p:spTree>
    <p:extLst>
      <p:ext uri="{BB962C8B-B14F-4D97-AF65-F5344CB8AC3E}">
        <p14:creationId xmlns:p14="http://schemas.microsoft.com/office/powerpoint/2010/main" xmlns="" val="33705561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tr-TR" dirty="0" smtClean="0"/>
              <a:t>ÖLÇME DEĞERLENDİRME</a:t>
            </a:r>
            <a:endParaRPr lang="tr-TR" dirty="0"/>
          </a:p>
        </p:txBody>
      </p:sp>
      <p:sp>
        <p:nvSpPr>
          <p:cNvPr id="3" name="Metin Yer Tutucusu 2"/>
          <p:cNvSpPr>
            <a:spLocks noGrp="1"/>
          </p:cNvSpPr>
          <p:nvPr>
            <p:ph type="body" idx="1"/>
          </p:nvPr>
        </p:nvSpPr>
        <p:spPr/>
        <p:txBody>
          <a:bodyPr/>
          <a:lstStyle/>
          <a:p>
            <a:r>
              <a:rPr lang="tr-TR" dirty="0" smtClean="0"/>
              <a:t>ÖLÇME</a:t>
            </a:r>
            <a:endParaRPr lang="tr-TR" dirty="0"/>
          </a:p>
        </p:txBody>
      </p:sp>
      <p:sp>
        <p:nvSpPr>
          <p:cNvPr id="4" name="İçerik Yer Tutucusu 3"/>
          <p:cNvSpPr>
            <a:spLocks noGrp="1"/>
          </p:cNvSpPr>
          <p:nvPr>
            <p:ph sz="half" idx="2"/>
          </p:nvPr>
        </p:nvSpPr>
        <p:spPr/>
        <p:txBody>
          <a:bodyPr/>
          <a:lstStyle/>
          <a:p>
            <a:r>
              <a:rPr lang="tr-TR" dirty="0" smtClean="0"/>
              <a:t>Bir niteliğin gözlenip gözlem sonucunun  </a:t>
            </a:r>
            <a:r>
              <a:rPr lang="tr-TR" dirty="0" err="1" smtClean="0"/>
              <a:t>sayılarla,sembollerle</a:t>
            </a:r>
            <a:r>
              <a:rPr lang="tr-TR" dirty="0" smtClean="0"/>
              <a:t> ya da sıfatlarla  ifade edilmesidir.</a:t>
            </a:r>
          </a:p>
          <a:p>
            <a:endParaRPr lang="tr-TR" dirty="0"/>
          </a:p>
          <a:p>
            <a:endParaRPr lang="tr-TR" dirty="0" smtClean="0"/>
          </a:p>
          <a:p>
            <a:r>
              <a:rPr lang="tr-TR" dirty="0" smtClean="0">
                <a:solidFill>
                  <a:srgbClr val="FF0000"/>
                </a:solidFill>
              </a:rPr>
              <a:t>Ahmet 116 </a:t>
            </a:r>
            <a:r>
              <a:rPr lang="tr-TR" dirty="0" err="1" smtClean="0">
                <a:solidFill>
                  <a:srgbClr val="FF0000"/>
                </a:solidFill>
              </a:rPr>
              <a:t>kg’dir</a:t>
            </a:r>
            <a:r>
              <a:rPr lang="tr-TR" dirty="0" smtClean="0">
                <a:solidFill>
                  <a:srgbClr val="FF0000"/>
                </a:solidFill>
              </a:rPr>
              <a:t>.</a:t>
            </a:r>
          </a:p>
          <a:p>
            <a:r>
              <a:rPr lang="tr-TR" dirty="0" smtClean="0">
                <a:solidFill>
                  <a:schemeClr val="tx2">
                    <a:lumMod val="60000"/>
                    <a:lumOff val="40000"/>
                  </a:schemeClr>
                </a:solidFill>
              </a:rPr>
              <a:t>Nur 36 doğru yaptı.</a:t>
            </a:r>
          </a:p>
          <a:p>
            <a:r>
              <a:rPr lang="tr-TR" dirty="0" smtClean="0">
                <a:solidFill>
                  <a:srgbClr val="00B050"/>
                </a:solidFill>
              </a:rPr>
              <a:t>Buse KPSS den 1.oldu.</a:t>
            </a:r>
            <a:endParaRPr lang="tr-TR" dirty="0">
              <a:solidFill>
                <a:srgbClr val="00B050"/>
              </a:solidFill>
            </a:endParaRPr>
          </a:p>
        </p:txBody>
      </p:sp>
      <p:sp>
        <p:nvSpPr>
          <p:cNvPr id="5" name="Metin Yer Tutucusu 4"/>
          <p:cNvSpPr>
            <a:spLocks noGrp="1"/>
          </p:cNvSpPr>
          <p:nvPr>
            <p:ph type="body" sz="quarter" idx="3"/>
          </p:nvPr>
        </p:nvSpPr>
        <p:spPr/>
        <p:txBody>
          <a:bodyPr/>
          <a:lstStyle/>
          <a:p>
            <a:r>
              <a:rPr lang="tr-TR" dirty="0" smtClean="0"/>
              <a:t>DEĞERLENDİRME</a:t>
            </a:r>
            <a:endParaRPr lang="tr-TR" dirty="0"/>
          </a:p>
        </p:txBody>
      </p:sp>
      <p:sp>
        <p:nvSpPr>
          <p:cNvPr id="6" name="İçerik Yer Tutucusu 5"/>
          <p:cNvSpPr>
            <a:spLocks noGrp="1"/>
          </p:cNvSpPr>
          <p:nvPr>
            <p:ph sz="quarter" idx="4"/>
          </p:nvPr>
        </p:nvSpPr>
        <p:spPr/>
        <p:txBody>
          <a:bodyPr/>
          <a:lstStyle/>
          <a:p>
            <a:r>
              <a:rPr lang="tr-TR" dirty="0" smtClean="0"/>
              <a:t>Ölçme sonuçlarını değerlendirerek bir yargıya ulaşma işlemidir.</a:t>
            </a:r>
          </a:p>
          <a:p>
            <a:endParaRPr lang="tr-TR" dirty="0"/>
          </a:p>
          <a:p>
            <a:endParaRPr lang="tr-TR" dirty="0" smtClean="0"/>
          </a:p>
          <a:p>
            <a:endParaRPr lang="tr-TR" dirty="0" smtClean="0"/>
          </a:p>
          <a:p>
            <a:r>
              <a:rPr lang="tr-TR" dirty="0" smtClean="0">
                <a:solidFill>
                  <a:srgbClr val="FF0000"/>
                </a:solidFill>
              </a:rPr>
              <a:t>Ahmet </a:t>
            </a:r>
            <a:r>
              <a:rPr lang="tr-TR" dirty="0" err="1" smtClean="0">
                <a:solidFill>
                  <a:srgbClr val="FF0000"/>
                </a:solidFill>
              </a:rPr>
              <a:t>obezdir</a:t>
            </a:r>
            <a:r>
              <a:rPr lang="tr-TR" dirty="0" smtClean="0">
                <a:solidFill>
                  <a:srgbClr val="FF0000"/>
                </a:solidFill>
              </a:rPr>
              <a:t>.</a:t>
            </a:r>
          </a:p>
          <a:p>
            <a:r>
              <a:rPr lang="tr-TR" dirty="0" smtClean="0">
                <a:solidFill>
                  <a:schemeClr val="tx2">
                    <a:lumMod val="60000"/>
                    <a:lumOff val="40000"/>
                  </a:schemeClr>
                </a:solidFill>
              </a:rPr>
              <a:t>Nur sınavdan başarısız oldu.</a:t>
            </a:r>
          </a:p>
          <a:p>
            <a:r>
              <a:rPr lang="tr-TR" dirty="0" smtClean="0">
                <a:solidFill>
                  <a:srgbClr val="00B050"/>
                </a:solidFill>
              </a:rPr>
              <a:t>Buse atandı.</a:t>
            </a:r>
            <a:endParaRPr lang="tr-TR" dirty="0">
              <a:solidFill>
                <a:srgbClr val="00B050"/>
              </a:solidFill>
            </a:endParaRPr>
          </a:p>
        </p:txBody>
      </p:sp>
    </p:spTree>
    <p:extLst>
      <p:ext uri="{BB962C8B-B14F-4D97-AF65-F5344CB8AC3E}">
        <p14:creationId xmlns:p14="http://schemas.microsoft.com/office/powerpoint/2010/main" xmlns="" val="33118708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İçerik Yer Tutucusu 8"/>
          <p:cNvGraphicFramePr>
            <a:graphicFrameLocks noGrp="1"/>
          </p:cNvGraphicFramePr>
          <p:nvPr>
            <p:ph idx="4294967295"/>
            <p:extLst>
              <p:ext uri="{D42A27DB-BD31-4B8C-83A1-F6EECF244321}">
                <p14:modId xmlns:p14="http://schemas.microsoft.com/office/powerpoint/2010/main" xmlns="" val="4004410090"/>
              </p:ext>
            </p:extLst>
          </p:nvPr>
        </p:nvGraphicFramePr>
        <p:xfrm>
          <a:off x="467544" y="1484784"/>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9304540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548680"/>
            <a:ext cx="8229600" cy="868958"/>
          </a:xfrm>
        </p:spPr>
        <p:txBody>
          <a:bodyPr>
            <a:normAutofit fontScale="90000"/>
          </a:bodyPr>
          <a:lstStyle/>
          <a:p>
            <a:r>
              <a:rPr lang="tr-TR" sz="4000" dirty="0">
                <a:solidFill>
                  <a:srgbClr val="FF0000"/>
                </a:solidFill>
              </a:rPr>
              <a:t>Geleneksel </a:t>
            </a:r>
            <a:br>
              <a:rPr lang="tr-TR" sz="4000" dirty="0">
                <a:solidFill>
                  <a:srgbClr val="FF0000"/>
                </a:solidFill>
              </a:rPr>
            </a:br>
            <a:r>
              <a:rPr lang="tr-TR" sz="4000" dirty="0">
                <a:solidFill>
                  <a:srgbClr val="FF0000"/>
                </a:solidFill>
              </a:rPr>
              <a:t>Ölçme ve Değerlendirme Teknikleri</a:t>
            </a:r>
            <a:r>
              <a:rPr lang="tr-TR" dirty="0"/>
              <a:t/>
            </a:r>
            <a:br>
              <a:rPr lang="tr-TR" dirty="0"/>
            </a:br>
            <a:endParaRPr lang="tr-TR" dirty="0"/>
          </a:p>
        </p:txBody>
      </p:sp>
      <p:sp>
        <p:nvSpPr>
          <p:cNvPr id="3" name="İçerik Yer Tutucusu 2"/>
          <p:cNvSpPr>
            <a:spLocks noGrp="1"/>
          </p:cNvSpPr>
          <p:nvPr>
            <p:ph idx="1"/>
          </p:nvPr>
        </p:nvSpPr>
        <p:spPr/>
        <p:style>
          <a:lnRef idx="0">
            <a:scrgbClr r="0" g="0" b="0"/>
          </a:lnRef>
          <a:fillRef idx="1003">
            <a:schemeClr val="lt2"/>
          </a:fillRef>
          <a:effectRef idx="0">
            <a:scrgbClr r="0" g="0" b="0"/>
          </a:effectRef>
          <a:fontRef idx="major"/>
        </p:style>
        <p:txBody>
          <a:bodyPr/>
          <a:lstStyle/>
          <a:p>
            <a:r>
              <a:rPr lang="tr-TR" dirty="0"/>
              <a:t>Çoktan seçmeli testler</a:t>
            </a:r>
          </a:p>
          <a:p>
            <a:r>
              <a:rPr lang="tr-TR" dirty="0"/>
              <a:t>Doğru yanlış soruları</a:t>
            </a:r>
          </a:p>
          <a:p>
            <a:r>
              <a:rPr lang="tr-TR" dirty="0"/>
              <a:t>Eşleştirme soruları</a:t>
            </a:r>
          </a:p>
          <a:p>
            <a:r>
              <a:rPr lang="tr-TR" dirty="0"/>
              <a:t>Tamamlama (Boşluk doldurma) soruları</a:t>
            </a:r>
          </a:p>
          <a:p>
            <a:r>
              <a:rPr lang="tr-TR" dirty="0"/>
              <a:t>Kısa cevaplı yazılı yoklamalar</a:t>
            </a:r>
          </a:p>
          <a:p>
            <a:r>
              <a:rPr lang="tr-TR" dirty="0"/>
              <a:t>Uzun cevaplı yazılı yoklamalar</a:t>
            </a:r>
          </a:p>
          <a:p>
            <a:r>
              <a:rPr lang="tr-TR" dirty="0"/>
              <a:t>Soru-cevap </a:t>
            </a:r>
          </a:p>
          <a:p>
            <a:endParaRPr lang="tr-TR" dirty="0"/>
          </a:p>
        </p:txBody>
      </p:sp>
    </p:spTree>
    <p:extLst>
      <p:ext uri="{BB962C8B-B14F-4D97-AF65-F5344CB8AC3E}">
        <p14:creationId xmlns:p14="http://schemas.microsoft.com/office/powerpoint/2010/main" xmlns="" val="40172526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476672"/>
            <a:ext cx="8229600" cy="940966"/>
          </a:xfrm>
        </p:spPr>
        <p:txBody>
          <a:bodyPr>
            <a:normAutofit fontScale="90000"/>
          </a:bodyPr>
          <a:lstStyle/>
          <a:p>
            <a:r>
              <a:rPr lang="tr-TR" sz="4000" dirty="0">
                <a:solidFill>
                  <a:srgbClr val="FF0000"/>
                </a:solidFill>
              </a:rPr>
              <a:t>Alternatif </a:t>
            </a:r>
            <a:br>
              <a:rPr lang="tr-TR" sz="4000" dirty="0">
                <a:solidFill>
                  <a:srgbClr val="FF0000"/>
                </a:solidFill>
              </a:rPr>
            </a:br>
            <a:r>
              <a:rPr lang="tr-TR" sz="4000" dirty="0">
                <a:solidFill>
                  <a:srgbClr val="FF0000"/>
                </a:solidFill>
              </a:rPr>
              <a:t>Ölçme ve Değerlendirme Teknikleri </a:t>
            </a:r>
            <a:r>
              <a:rPr lang="tr-TR" dirty="0"/>
              <a:t/>
            </a:r>
            <a:br>
              <a:rPr lang="tr-TR" dirty="0"/>
            </a:br>
            <a:endParaRPr lang="tr-TR" dirty="0"/>
          </a:p>
        </p:txBody>
      </p:sp>
      <p:sp>
        <p:nvSpPr>
          <p:cNvPr id="3" name="İçerik Yer Tutucusu 2"/>
          <p:cNvSpPr>
            <a:spLocks noGrp="1"/>
          </p:cNvSpPr>
          <p:nvPr>
            <p:ph idx="1"/>
          </p:nvPr>
        </p:nvSpPr>
        <p:spPr/>
        <p:style>
          <a:lnRef idx="0">
            <a:scrgbClr r="0" g="0" b="0"/>
          </a:lnRef>
          <a:fillRef idx="1003">
            <a:schemeClr val="lt2"/>
          </a:fillRef>
          <a:effectRef idx="0">
            <a:scrgbClr r="0" g="0" b="0"/>
          </a:effectRef>
          <a:fontRef idx="major"/>
        </p:style>
        <p:txBody>
          <a:bodyPr>
            <a:normAutofit fontScale="85000" lnSpcReduction="20000"/>
          </a:bodyPr>
          <a:lstStyle/>
          <a:p>
            <a:pPr algn="ctr"/>
            <a:r>
              <a:rPr lang="tr-TR" dirty="0" smtClean="0"/>
              <a:t>Ürün </a:t>
            </a:r>
            <a:r>
              <a:rPr lang="tr-TR" dirty="0"/>
              <a:t>dosyası (</a:t>
            </a:r>
            <a:r>
              <a:rPr lang="tr-TR" dirty="0" err="1"/>
              <a:t>Portfolyo</a:t>
            </a:r>
            <a:r>
              <a:rPr lang="tr-TR" dirty="0"/>
              <a:t>)</a:t>
            </a:r>
          </a:p>
          <a:p>
            <a:r>
              <a:rPr lang="tr-TR" dirty="0" smtClean="0"/>
              <a:t>Performans değerlendirme</a:t>
            </a:r>
          </a:p>
          <a:p>
            <a:r>
              <a:rPr lang="tr-TR" dirty="0" smtClean="0"/>
              <a:t>Kontrol listesi</a:t>
            </a:r>
          </a:p>
          <a:p>
            <a:r>
              <a:rPr lang="tr-TR" dirty="0" smtClean="0"/>
              <a:t>Dereceleme ölçeği</a:t>
            </a:r>
          </a:p>
          <a:p>
            <a:r>
              <a:rPr lang="tr-TR" dirty="0" err="1" smtClean="0"/>
              <a:t>Rubrik</a:t>
            </a:r>
            <a:endParaRPr lang="tr-TR" dirty="0"/>
          </a:p>
          <a:p>
            <a:r>
              <a:rPr lang="tr-TR" dirty="0" smtClean="0"/>
              <a:t>Yapılandırılmış </a:t>
            </a:r>
            <a:r>
              <a:rPr lang="tr-TR" dirty="0" err="1"/>
              <a:t>grid</a:t>
            </a:r>
            <a:endParaRPr lang="tr-TR" dirty="0"/>
          </a:p>
          <a:p>
            <a:r>
              <a:rPr lang="tr-TR" dirty="0" err="1"/>
              <a:t>Tanılayıcı</a:t>
            </a:r>
            <a:r>
              <a:rPr lang="tr-TR" dirty="0"/>
              <a:t> dallanmış ağaç </a:t>
            </a:r>
          </a:p>
          <a:p>
            <a:r>
              <a:rPr lang="tr-TR" dirty="0"/>
              <a:t>Kelime ilişkilendirme</a:t>
            </a:r>
          </a:p>
          <a:p>
            <a:r>
              <a:rPr lang="tr-TR" dirty="0" smtClean="0"/>
              <a:t>Öz değerlendirme </a:t>
            </a:r>
          </a:p>
          <a:p>
            <a:r>
              <a:rPr lang="tr-TR" dirty="0"/>
              <a:t>Grup ve/veya akran değerlendirmesi </a:t>
            </a:r>
          </a:p>
          <a:p>
            <a:endParaRPr lang="tr-TR" dirty="0"/>
          </a:p>
          <a:p>
            <a:endParaRPr lang="tr-TR" dirty="0"/>
          </a:p>
        </p:txBody>
      </p:sp>
    </p:spTree>
    <p:extLst>
      <p:ext uri="{BB962C8B-B14F-4D97-AF65-F5344CB8AC3E}">
        <p14:creationId xmlns:p14="http://schemas.microsoft.com/office/powerpoint/2010/main" xmlns="" val="3550835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tr-TR" b="1" i="1" dirty="0" smtClean="0">
                <a:solidFill>
                  <a:schemeClr val="accent6">
                    <a:lumMod val="75000"/>
                  </a:schemeClr>
                </a:solidFill>
              </a:rPr>
              <a:t>NEDEN ALTERNATİF ÖLÇME ARAÇLARINA İHTİYAÇ DUYULDU?</a:t>
            </a:r>
            <a:endParaRPr lang="tr-TR" b="1" i="1" dirty="0">
              <a:solidFill>
                <a:schemeClr val="accent6">
                  <a:lumMod val="75000"/>
                </a:schemeClr>
              </a:solidFill>
            </a:endParaRPr>
          </a:p>
        </p:txBody>
      </p:sp>
      <p:sp>
        <p:nvSpPr>
          <p:cNvPr id="3" name="İçerik Yer Tutucusu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tr-TR" dirty="0"/>
              <a:t>Geleneksel ölçme değerlendirme araçlarında öğrencinin </a:t>
            </a:r>
            <a:r>
              <a:rPr lang="tr-TR" dirty="0">
                <a:solidFill>
                  <a:srgbClr val="FF0000"/>
                </a:solidFill>
              </a:rPr>
              <a:t>ne bilmediğini </a:t>
            </a:r>
            <a:r>
              <a:rPr lang="tr-TR" dirty="0"/>
              <a:t>ölçüyoruz. Alternatif ölçme ve değerlendirme araçlarında öğrencinin </a:t>
            </a:r>
            <a:r>
              <a:rPr lang="tr-TR" dirty="0">
                <a:solidFill>
                  <a:srgbClr val="FF0000"/>
                </a:solidFill>
              </a:rPr>
              <a:t>ne bildiğini </a:t>
            </a:r>
            <a:r>
              <a:rPr lang="tr-TR" dirty="0"/>
              <a:t>ölçüyoruz</a:t>
            </a:r>
            <a:r>
              <a:rPr lang="tr-TR" dirty="0" smtClean="0"/>
              <a:t>.</a:t>
            </a:r>
          </a:p>
          <a:p>
            <a:r>
              <a:rPr lang="tr-TR" dirty="0"/>
              <a:t>Geleneksel ölçme değerlendirme araçlarında sadece </a:t>
            </a:r>
            <a:r>
              <a:rPr lang="tr-TR" dirty="0">
                <a:solidFill>
                  <a:srgbClr val="00B0F0"/>
                </a:solidFill>
              </a:rPr>
              <a:t>sonuca dayalı </a:t>
            </a:r>
            <a:r>
              <a:rPr lang="tr-TR" dirty="0"/>
              <a:t>ölçümler yaparken alternatif ölçme ve değerlendirme araçlarında öğrenciyi </a:t>
            </a:r>
            <a:r>
              <a:rPr lang="tr-TR" dirty="0">
                <a:solidFill>
                  <a:srgbClr val="00B0F0"/>
                </a:solidFill>
              </a:rPr>
              <a:t>sürece dayalı </a:t>
            </a:r>
            <a:r>
              <a:rPr lang="tr-TR" dirty="0"/>
              <a:t>ölçüyoruz.</a:t>
            </a:r>
          </a:p>
          <a:p>
            <a:endParaRPr lang="tr-TR" dirty="0"/>
          </a:p>
          <a:p>
            <a:endParaRPr lang="tr-TR" dirty="0"/>
          </a:p>
        </p:txBody>
      </p:sp>
    </p:spTree>
    <p:extLst>
      <p:ext uri="{BB962C8B-B14F-4D97-AF65-F5344CB8AC3E}">
        <p14:creationId xmlns:p14="http://schemas.microsoft.com/office/powerpoint/2010/main" xmlns="" val="33640291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298</TotalTime>
  <Words>866</Words>
  <Application>Microsoft Office PowerPoint</Application>
  <PresentationFormat>Ekran Gösterisi (4:3)</PresentationFormat>
  <Paragraphs>196</Paragraphs>
  <Slides>31</Slides>
  <Notes>1</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Ofis Teması</vt:lpstr>
      <vt:lpstr>EĞİTİMDE  ALTERNATİF  ÖLÇME DEĞERLENDİRME UYGULAMALARI    Alaattin KAYNAR ELMA KOLEJİ</vt:lpstr>
      <vt:lpstr>EĞİTİM</vt:lpstr>
      <vt:lpstr>EĞİTİM SÜRECİ</vt:lpstr>
      <vt:lpstr>Slayt 4</vt:lpstr>
      <vt:lpstr>ÖLÇME DEĞERLENDİRME</vt:lpstr>
      <vt:lpstr>Slayt 6</vt:lpstr>
      <vt:lpstr>Geleneksel  Ölçme ve Değerlendirme Teknikleri </vt:lpstr>
      <vt:lpstr>Alternatif  Ölçme ve Değerlendirme Teknikleri  </vt:lpstr>
      <vt:lpstr>NEDEN ALTERNATİF ÖLÇME ARAÇLARINA İHTİYAÇ DUYULDU?</vt:lpstr>
      <vt:lpstr>ALTERNATİF ÖLÇME DEĞERLENDİRME TEKNİKLERİ</vt:lpstr>
      <vt:lpstr>Slayt 11</vt:lpstr>
      <vt:lpstr>1-KONTROL LİSTESİ</vt:lpstr>
      <vt:lpstr>Slayt 13</vt:lpstr>
      <vt:lpstr>2-DERECELEME ÖLÇEĞİ</vt:lpstr>
      <vt:lpstr>Slayt 15</vt:lpstr>
      <vt:lpstr>3-RUBRİK</vt:lpstr>
      <vt:lpstr>Slayt 17</vt:lpstr>
      <vt:lpstr>4-YAPILANDIRILMIŞ GRİD</vt:lpstr>
      <vt:lpstr>Slayt 19</vt:lpstr>
      <vt:lpstr>5-TANILAYICI DALLANMIŞ AĞAÇ</vt:lpstr>
      <vt:lpstr>Slayt 21</vt:lpstr>
      <vt:lpstr>6-KELİME İLİŞKİLENDİRME 45 sn içinde çağrıştırdığı kelimeleri yazınız?</vt:lpstr>
      <vt:lpstr>Slayt 23</vt:lpstr>
      <vt:lpstr>7-ÖZ DEĞERLENDİRME</vt:lpstr>
      <vt:lpstr>Slayt 25</vt:lpstr>
      <vt:lpstr>8-AKRAN DEĞERLENDİRME</vt:lpstr>
      <vt:lpstr>ÖLÇME ARACINDA BULUNMASI GEREKEN ÖZELLİKLER 1.Güvenilirlik 2.Geçerlik 3.Kullanışlık </vt:lpstr>
      <vt:lpstr>Slayt 28</vt:lpstr>
      <vt:lpstr>Slayt 29</vt:lpstr>
      <vt:lpstr>Slayt 30</vt:lpstr>
      <vt:lpstr>Slayt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ALTERNATİF ÖLÇME DEĞERLENDİRME UYGULAMALARI</dc:title>
  <dc:creator>Si</dc:creator>
  <cp:lastModifiedBy>SAMSUN55</cp:lastModifiedBy>
  <cp:revision>32</cp:revision>
  <dcterms:created xsi:type="dcterms:W3CDTF">2017-06-18T20:32:47Z</dcterms:created>
  <dcterms:modified xsi:type="dcterms:W3CDTF">2018-06-20T11:29:21Z</dcterms:modified>
</cp:coreProperties>
</file>