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72" r:id="rId8"/>
    <p:sldId id="273" r:id="rId9"/>
    <p:sldId id="274" r:id="rId10"/>
    <p:sldId id="284" r:id="rId11"/>
    <p:sldId id="285" r:id="rId12"/>
    <p:sldId id="275" r:id="rId13"/>
    <p:sldId id="279" r:id="rId14"/>
    <p:sldId id="278" r:id="rId15"/>
    <p:sldId id="276" r:id="rId16"/>
    <p:sldId id="261" r:id="rId17"/>
    <p:sldId id="262" r:id="rId18"/>
    <p:sldId id="277" r:id="rId19"/>
    <p:sldId id="263" r:id="rId20"/>
    <p:sldId id="264" r:id="rId21"/>
    <p:sldId id="265" r:id="rId22"/>
    <p:sldId id="270" r:id="rId23"/>
    <p:sldId id="269" r:id="rId24"/>
    <p:sldId id="280" r:id="rId25"/>
    <p:sldId id="290" r:id="rId26"/>
    <p:sldId id="291" r:id="rId27"/>
    <p:sldId id="292" r:id="rId28"/>
    <p:sldId id="283" r:id="rId29"/>
    <p:sldId id="293" r:id="rId30"/>
    <p:sldId id="281" r:id="rId31"/>
    <p:sldId id="282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86742" cy="5929354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</a:rPr>
              <a:t>SINIF REHBER ÖĞRETMENİN GÖREV VE SORUMLULUKLARI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tr-TR" dirty="0" smtClean="0"/>
              <a:t>Her sınıf düzeyinde her öğrenci için gelişim dosyası tutularak, öğrencinin hem davranışlarını hem de başarısı takip etmeliyiz.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4000528"/>
          </a:xfrm>
        </p:spPr>
        <p:txBody>
          <a:bodyPr>
            <a:normAutofit/>
          </a:bodyPr>
          <a:lstStyle/>
          <a:p>
            <a:r>
              <a:rPr lang="tr-TR" dirty="0" smtClean="0"/>
              <a:t>Her öğrenci için öğrenci tanıma anketleri yapmalıyız.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2786082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ÖĞRENCİYE SEVGİYLE YAKLAŞMALI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229600" cy="4000528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ÖĞRENCİYİ NE KADAR SEVERSEK SEVELİM ARADAKİ MESAFEYİ DE  HER ZAMAN KORUMALIYIZ.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2643206"/>
          </a:xfrm>
        </p:spPr>
        <p:txBody>
          <a:bodyPr>
            <a:noAutofit/>
          </a:bodyPr>
          <a:lstStyle/>
          <a:p>
            <a:r>
              <a:rPr lang="tr-TR" b="1" dirty="0" smtClean="0"/>
              <a:t>KENDİMİZİ HEM BRANŞ HEM DE SOSYAL YÖNDEN GELİŞTİRMELİYİZ.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3214710"/>
          </a:xfrm>
        </p:spPr>
        <p:txBody>
          <a:bodyPr>
            <a:noAutofit/>
          </a:bodyPr>
          <a:lstStyle/>
          <a:p>
            <a:r>
              <a:rPr lang="tr-TR" b="1" dirty="0" smtClean="0"/>
              <a:t>HER ÖĞRENCİYLE İYİ BİR İLETİŞİM </a:t>
            </a:r>
            <a:r>
              <a:rPr lang="tr-TR" b="1" dirty="0" smtClean="0"/>
              <a:t>KURABİLMEK </a:t>
            </a:r>
            <a:r>
              <a:rPr lang="tr-TR" b="1" dirty="0" smtClean="0"/>
              <a:t>İÇİN ÇOCUĞUN DİLİNDEN ÇOK İYİ ANLAMALI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2955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ÖĞRENCİ VE VELİYİ ÇOK İYİ TANIMALI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571472" y="1714488"/>
            <a:ext cx="7772400" cy="3214710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SADECE KENDİ DERSİ DEĞİL TÜM DERSLERLE İLGİLİ TAKİP YAPILMALI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3500462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ÖĞRENCİLER ARASINDA AYRIM YAPILMAMALI. HEPSİNE EŞİT MESAFEDE OLUNMALI</a:t>
            </a:r>
            <a:r>
              <a:rPr lang="tr-TR" sz="4800" b="1" dirty="0" smtClean="0"/>
              <a:t>. </a:t>
            </a:r>
            <a:br>
              <a:rPr lang="tr-TR" sz="4800" b="1" dirty="0" smtClean="0"/>
            </a:br>
            <a:r>
              <a:rPr lang="tr-TR" sz="4800" b="1" dirty="0" smtClean="0"/>
              <a:t/>
            </a:r>
            <a:br>
              <a:rPr lang="tr-TR" sz="4800" b="1" dirty="0" smtClean="0"/>
            </a:br>
            <a:r>
              <a:rPr lang="tr-TR" sz="4800" b="1" dirty="0" smtClean="0"/>
              <a:t>ÖZELLİKLE BAŞARISIZ ÖĞRENCİLER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3714775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SINIFINDAKİ ÖĞRENCİLERİN DERSLERİ YANINDA KİŞİLİK GELİŞİMLERİ DE TAKİP EDİLMELİ.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858280" cy="6143668"/>
          </a:xfrm>
        </p:spPr>
        <p:txBody>
          <a:bodyPr>
            <a:normAutofit/>
          </a:bodyPr>
          <a:lstStyle/>
          <a:p>
            <a:r>
              <a:rPr lang="tr-TR" dirty="0" smtClean="0"/>
              <a:t>Okulun rehberlik ve psikolojik danışma programı çerçevesinde sınıfın yıllık çalışmalarını plânlar ve bu plânlamanın bir örneğini rehberlik ve psikolojik danışma servisine verir.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3643338"/>
          </a:xfrm>
        </p:spPr>
        <p:txBody>
          <a:bodyPr>
            <a:normAutofit/>
          </a:bodyPr>
          <a:lstStyle/>
          <a:p>
            <a:r>
              <a:rPr lang="tr-TR" sz="4800" b="1" dirty="0" smtClean="0"/>
              <a:t>KENDİ DERSİ YANINDA DİĞER DERSLERİN DE KAYNAKLARINI KONTROL ETMELİ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4800" b="1" dirty="0" smtClean="0"/>
              <a:t>SÜREKLİ VELİ İLE İLETİŞİM HALİNDE OLMALI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772400" cy="2857520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HER TAKİP BAŞLIĞI İÇİN MUTLAKA ÇİZELGE TUTULMALI.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285720" y="642918"/>
            <a:ext cx="8572528" cy="4286280"/>
          </a:xfrm>
        </p:spPr>
        <p:txBody>
          <a:bodyPr>
            <a:normAutofit/>
          </a:bodyPr>
          <a:lstStyle/>
          <a:p>
            <a:r>
              <a:rPr lang="tr-TR" sz="4800" b="1" dirty="0" smtClean="0"/>
              <a:t>TAKİP VE KONTROLLER YAZILI HALE GETİRİLİP VELİLERE DÖNÜŞ SAĞLANMALI.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3643338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SINIFIN TERTİP VE DÜZENİNİ SAĞLAMALIYIZ.</a:t>
            </a:r>
            <a:endParaRPr lang="tr-TR" sz="48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rmAutofit/>
          </a:bodyPr>
          <a:lstStyle/>
          <a:p>
            <a:r>
              <a:rPr lang="tr-TR" dirty="0" smtClean="0"/>
              <a:t>KENDİ SINIFIMIZDA BAŞARIYI, MOTİVEYİ ARTIRICI ETKİNLİKLER, REKABET ARTIRICI ÇALIŞMALAR YAPMALIYIZ</a:t>
            </a:r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tr-TR" dirty="0" smtClean="0"/>
              <a:t>2-3 HAFTADA BİR (EN GEÇ AYDA BİR) VELİ ARANIP BİLGİLENDİRME , BİLGİ ALMA AMAÇLI VELİYİ ARAMALIYIZ.</a:t>
            </a: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tr-TR" dirty="0" smtClean="0"/>
              <a:t>SENE BAŞINDA BELİRLENEN AYLIK REHBERLİK KONULARINA RİAYET EDİLMELİ. AYRICA SINIFIMIZLA İLGİLİ EK KONULAR EKLENEBİLİR.</a:t>
            </a: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/>
          </a:bodyPr>
          <a:lstStyle/>
          <a:p>
            <a:r>
              <a:rPr lang="tr-TR" sz="4800" b="1" dirty="0" smtClean="0"/>
              <a:t>HER ÖĞRENCİ İÇİN ÇALIŞMA PROGRAMI HAZIRLAMALIYIZ</a:t>
            </a:r>
            <a:endParaRPr lang="tr-TR" sz="48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/>
          <a:lstStyle/>
          <a:p>
            <a:r>
              <a:rPr lang="tr-TR" dirty="0" smtClean="0"/>
              <a:t>SINIFTAKİ SORUN ÇIKARAN ÖĞRENCİYİ ÖNCE SINIF ÖĞRETMENİNE YÖNLENDİRELİM. 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5715040"/>
          </a:xfrm>
        </p:spPr>
        <p:txBody>
          <a:bodyPr>
            <a:normAutofit/>
          </a:bodyPr>
          <a:lstStyle/>
          <a:p>
            <a:r>
              <a:rPr lang="tr-TR" dirty="0" smtClean="0"/>
              <a:t>Rehberlik için ayrılan sürede sınıfa girer. Sınıf rehberlik çalışmaları kapsamında eğitsel ve meslekî rehberlik etkinliklerini, rehberlik ve psikolojik danışma hizmetleri servisinin organizasyonu ve rehberliğinde yürütür.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3286148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GELMEYEN ÖĞRENCİLERİN VELİLERİ İLE İRTİBAT KURMALIYIZ.</a:t>
            </a:r>
            <a:endParaRPr lang="tr-TR" sz="48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>
            <a:normAutofit/>
          </a:bodyPr>
          <a:lstStyle/>
          <a:p>
            <a:r>
              <a:rPr lang="tr-TR" sz="4800" b="1" dirty="0" smtClean="0"/>
              <a:t>DENEME SINAVLARININ ANALİZ VE DEĞERLENDİRİLMESİNİ YAPMALI</a:t>
            </a:r>
            <a:endParaRPr lang="tr-TR" sz="48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3143272"/>
          </a:xfrm>
        </p:spPr>
        <p:txBody>
          <a:bodyPr>
            <a:normAutofit/>
          </a:bodyPr>
          <a:lstStyle/>
          <a:p>
            <a:r>
              <a:rPr lang="tr-TR" dirty="0" smtClean="0"/>
              <a:t>Her rehber öğretmen sene başında kendi sınıfına ders çalışma teknikleri , düzenli ders çalışma  gibi konularda sunum yapmalı.</a:t>
            </a: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tr-TR" dirty="0" smtClean="0"/>
              <a:t>Her rehber öğretmen sene </a:t>
            </a:r>
            <a:r>
              <a:rPr lang="tr-TR" dirty="0" smtClean="0"/>
              <a:t>başından itibaren öğretmen toplantıları haricinde velileriyle birebir görüşmeler yapmalı. Bunu sabit bir programa dönüştürebilir.</a:t>
            </a:r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tr-TR" dirty="0" smtClean="0"/>
              <a:t>Sınıf rehber öğretmeni velileri ile birebir görüşmelerinde öğrenci ile ilgili bilmesi gerekenleri ve öğrenciden beklentilerini öğrenmeli.</a:t>
            </a:r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5500726"/>
          </a:xfrm>
        </p:spPr>
        <p:txBody>
          <a:bodyPr>
            <a:normAutofit/>
          </a:bodyPr>
          <a:lstStyle/>
          <a:p>
            <a:r>
              <a:rPr lang="tr-TR" dirty="0" smtClean="0"/>
              <a:t>Sınıfındaki öğrencilerin öğrenci gelişim dosyalarının tutulmasında, rehberlik ve psikolojik danışma hizmetleri servisiyle iş birliği yapar.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8215370" cy="5286412"/>
          </a:xfrm>
        </p:spPr>
        <p:txBody>
          <a:bodyPr>
            <a:normAutofit/>
          </a:bodyPr>
          <a:lstStyle/>
          <a:p>
            <a:r>
              <a:rPr lang="tr-TR" sz="4800" dirty="0" smtClean="0"/>
              <a:t>Sınıfa yeni gelen öğrencilerin gelişim dosyalarını rehberlik ve psikolojik danışma servisi ile iş birliği içinde inceler, değerlendirir.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571472" y="1357298"/>
            <a:ext cx="7772400" cy="3929090"/>
          </a:xfrm>
        </p:spPr>
        <p:txBody>
          <a:bodyPr>
            <a:normAutofit/>
          </a:bodyPr>
          <a:lstStyle/>
          <a:p>
            <a:r>
              <a:rPr lang="tr-TR" dirty="0" smtClean="0"/>
              <a:t>Çalışmalarda öğrenci hakkında topladığı bilgilerden özel ve kişisel olanların gizliliğini korur.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4214842"/>
          </a:xfrm>
        </p:spPr>
        <p:txBody>
          <a:bodyPr>
            <a:normAutofit/>
          </a:bodyPr>
          <a:lstStyle/>
          <a:p>
            <a:r>
              <a:rPr lang="tr-TR" dirty="0" smtClean="0"/>
              <a:t>Sınıfıyla ilgili çalışmalarını, ihtiyaç ve önerilerini belirten bir raporu ders yılı sonunda ilk hafta içinde rehberlik ve psikolojik danışma hizmetleri servisine iletir.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357190" y="714356"/>
            <a:ext cx="8429652" cy="5000660"/>
          </a:xfrm>
        </p:spPr>
        <p:txBody>
          <a:bodyPr>
            <a:normAutofit/>
          </a:bodyPr>
          <a:lstStyle/>
          <a:p>
            <a:r>
              <a:rPr lang="tr-TR" dirty="0" smtClean="0"/>
              <a:t>Öğrencilerin ilgi, yetenek ve akademik başarıları doğrultusunda eğitsel kollara yöneltilmeleri konusunda psikolojik danışmanla iş birliği yapar.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8501122" cy="3286148"/>
          </a:xfrm>
        </p:spPr>
        <p:txBody>
          <a:bodyPr>
            <a:normAutofit/>
          </a:bodyPr>
          <a:lstStyle/>
          <a:p>
            <a:r>
              <a:rPr lang="tr-TR" dirty="0" smtClean="0"/>
              <a:t>Okul müdürünün vereceği, hizmetle ilgili diğer görevleri yapar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388</TotalTime>
  <Words>424</Words>
  <PresentationFormat>Ekran Gösterisi (4:3)</PresentationFormat>
  <Paragraphs>34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Ofis Teması</vt:lpstr>
      <vt:lpstr>SINIF REHBER ÖĞRETMENİN GÖREV VE SORUMLULUKLARI</vt:lpstr>
      <vt:lpstr>Okulun rehberlik ve psikolojik danışma programı çerçevesinde sınıfın yıllık çalışmalarını plânlar ve bu plânlamanın bir örneğini rehberlik ve psikolojik danışma servisine verir.</vt:lpstr>
      <vt:lpstr>Rehberlik için ayrılan sürede sınıfa girer. Sınıf rehberlik çalışmaları kapsamında eğitsel ve meslekî rehberlik etkinliklerini, rehberlik ve psikolojik danışma hizmetleri servisinin organizasyonu ve rehberliğinde yürütür.</vt:lpstr>
      <vt:lpstr>Sınıfındaki öğrencilerin öğrenci gelişim dosyalarının tutulmasında, rehberlik ve psikolojik danışma hizmetleri servisiyle iş birliği yapar.</vt:lpstr>
      <vt:lpstr>Sınıfa yeni gelen öğrencilerin gelişim dosyalarını rehberlik ve psikolojik danışma servisi ile iş birliği içinde inceler, değerlendirir.</vt:lpstr>
      <vt:lpstr>Çalışmalarda öğrenci hakkında topladığı bilgilerden özel ve kişisel olanların gizliliğini korur.</vt:lpstr>
      <vt:lpstr>Sınıfıyla ilgili çalışmalarını, ihtiyaç ve önerilerini belirten bir raporu ders yılı sonunda ilk hafta içinde rehberlik ve psikolojik danışma hizmetleri servisine iletir.</vt:lpstr>
      <vt:lpstr>Öğrencilerin ilgi, yetenek ve akademik başarıları doğrultusunda eğitsel kollara yöneltilmeleri konusunda psikolojik danışmanla iş birliği yapar.</vt:lpstr>
      <vt:lpstr>Okul müdürünün vereceği, hizmetle ilgili diğer görevleri yapar</vt:lpstr>
      <vt:lpstr>Her sınıf düzeyinde her öğrenci için gelişim dosyası tutularak, öğrencinin hem davranışlarını hem de başarısı takip etmeliyiz.</vt:lpstr>
      <vt:lpstr>Her öğrenci için öğrenci tanıma anketleri yapmalıyız.</vt:lpstr>
      <vt:lpstr>ÖĞRENCİYE SEVGİYLE YAKLAŞMALI</vt:lpstr>
      <vt:lpstr>ÖĞRENCİYİ NE KADAR SEVERSEK SEVELİM ARADAKİ MESAFEYİ DE  HER ZAMAN KORUMALIYIZ.</vt:lpstr>
      <vt:lpstr>KENDİMİZİ HEM BRANŞ HEM DE SOSYAL YÖNDEN GELİŞTİRMELİYİZ.</vt:lpstr>
      <vt:lpstr>HER ÖĞRENCİYLE İYİ BİR İLETİŞİM KURABİLMEK İÇİN ÇOCUĞUN DİLİNDEN ÇOK İYİ ANLAMALI</vt:lpstr>
      <vt:lpstr>ÖĞRENCİ VE VELİYİ ÇOK İYİ TANIMALI</vt:lpstr>
      <vt:lpstr>SADECE KENDİ DERSİ DEĞİL TÜM DERSLERLE İLGİLİ TAKİP YAPILMALI</vt:lpstr>
      <vt:lpstr>ÖĞRENCİLER ARASINDA AYRIM YAPILMAMALI. HEPSİNE EŞİT MESAFEDE OLUNMALI.   ÖZELLİKLE BAŞARISIZ ÖĞRENCİLER</vt:lpstr>
      <vt:lpstr>SINIFINDAKİ ÖĞRENCİLERİN DERSLERİ YANINDA KİŞİLİK GELİŞİMLERİ DE TAKİP EDİLMELİ.</vt:lpstr>
      <vt:lpstr>KENDİ DERSİ YANINDA DİĞER DERSLERİN DE KAYNAKLARINI KONTROL ETMELİ</vt:lpstr>
      <vt:lpstr>SÜREKLİ VELİ İLE İLETİŞİM HALİNDE OLMALI</vt:lpstr>
      <vt:lpstr>HER TAKİP BAŞLIĞI İÇİN MUTLAKA ÇİZELGE TUTULMALI.</vt:lpstr>
      <vt:lpstr>TAKİP VE KONTROLLER YAZILI HALE GETİRİLİP VELİLERE DÖNÜŞ SAĞLANMALI.</vt:lpstr>
      <vt:lpstr>SINIFIN TERTİP VE DÜZENİNİ SAĞLAMALIYIZ.</vt:lpstr>
      <vt:lpstr>KENDİ SINIFIMIZDA BAŞARIYI, MOTİVEYİ ARTIRICI ETKİNLİKLER, REKABET ARTIRICI ÇALIŞMALAR YAPMALIYIZ</vt:lpstr>
      <vt:lpstr>2-3 HAFTADA BİR (EN GEÇ AYDA BİR) VELİ ARANIP BİLGİLENDİRME , BİLGİ ALMA AMAÇLI VELİYİ ARAMALIYIZ.</vt:lpstr>
      <vt:lpstr>SENE BAŞINDA BELİRLENEN AYLIK REHBERLİK KONULARINA RİAYET EDİLMELİ. AYRICA SINIFIMIZLA İLGİLİ EK KONULAR EKLENEBİLİR.</vt:lpstr>
      <vt:lpstr>HER ÖĞRENCİ İÇİN ÇALIŞMA PROGRAMI HAZIRLAMALIYIZ</vt:lpstr>
      <vt:lpstr>SINIFTAKİ SORUN ÇIKARAN ÖĞRENCİYİ ÖNCE SINIF ÖĞRETMENİNE YÖNLENDİRELİM. </vt:lpstr>
      <vt:lpstr>GELMEYEN ÖĞRENCİLERİN VELİLERİ İLE İRTİBAT KURMALIYIZ.</vt:lpstr>
      <vt:lpstr>DENEME SINAVLARININ ANALİZ VE DEĞERLENDİRİLMESİNİ YAPMALI</vt:lpstr>
      <vt:lpstr>Her rehber öğretmen sene başında kendi sınıfına ders çalışma teknikleri , düzenli ders çalışma  gibi konularda sunum yapmalı.</vt:lpstr>
      <vt:lpstr>Her rehber öğretmen sene başından itibaren öğretmen toplantıları haricinde velileriyle birebir görüşmeler yapmalı. Bunu sabit bir programa dönüştürebilir.</vt:lpstr>
      <vt:lpstr>Sınıf rehber öğretmeni velileri ile birebir görüşmelerinde öğrenci ile ilgili bilmesi gerekenleri ve öğrenciden beklentilerini öğrenmeli.</vt:lpstr>
      <vt:lpstr>Slayt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SINIF REHBER ÖĞRETMENİN GÖREV VE SORUMLULUKLARI</dc:title>
  <dc:creator>SAMSUN55</dc:creator>
  <cp:lastModifiedBy>SAMSUN55</cp:lastModifiedBy>
  <cp:revision>38</cp:revision>
  <dcterms:created xsi:type="dcterms:W3CDTF">2018-06-11T12:04:47Z</dcterms:created>
  <dcterms:modified xsi:type="dcterms:W3CDTF">2018-06-25T11:05:44Z</dcterms:modified>
</cp:coreProperties>
</file>