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4" r:id="rId15"/>
    <p:sldId id="275" r:id="rId16"/>
    <p:sldId id="276" r:id="rId17"/>
    <p:sldId id="277" r:id="rId18"/>
    <p:sldId id="271" r:id="rId19"/>
    <p:sldId id="278" r:id="rId20"/>
    <p:sldId id="272" r:id="rId21"/>
    <p:sldId id="273" r:id="rId22"/>
    <p:sldId id="279" r:id="rId23"/>
    <p:sldId id="280" r:id="rId24"/>
    <p:sldId id="281" r:id="rId25"/>
    <p:sldId id="282" r:id="rId26"/>
    <p:sldId id="283" r:id="rId27"/>
    <p:sldId id="284" r:id="rId28"/>
    <p:sldId id="285" r:id="rId29"/>
    <p:sldId id="286" r:id="rId3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43" autoAdjust="0"/>
  </p:normalViewPr>
  <p:slideViewPr>
    <p:cSldViewPr snapToGrid="0">
      <p:cViewPr>
        <p:scale>
          <a:sx n="83" d="100"/>
          <a:sy n="83" d="100"/>
        </p:scale>
        <p:origin x="-198"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A6D235-5BCC-493E-A996-8D3915089DD8}" type="datetimeFigureOut">
              <a:rPr lang="tr-TR" smtClean="0"/>
              <a:t>20.06.2018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FCEA70-F64B-466E-B8B6-A9F888BC2AC2}" type="slidenum">
              <a:rPr lang="tr-TR" smtClean="0"/>
              <a:t>‹#›</a:t>
            </a:fld>
            <a:endParaRPr lang="tr-TR"/>
          </a:p>
        </p:txBody>
      </p:sp>
    </p:spTree>
    <p:extLst>
      <p:ext uri="{BB962C8B-B14F-4D97-AF65-F5344CB8AC3E}">
        <p14:creationId xmlns:p14="http://schemas.microsoft.com/office/powerpoint/2010/main" val="2388784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EFCEA70-F64B-466E-B8B6-A9F888BC2AC2}" type="slidenum">
              <a:rPr lang="tr-TR" smtClean="0"/>
              <a:t>2</a:t>
            </a:fld>
            <a:endParaRPr lang="tr-TR"/>
          </a:p>
        </p:txBody>
      </p:sp>
    </p:spTree>
    <p:extLst>
      <p:ext uri="{BB962C8B-B14F-4D97-AF65-F5344CB8AC3E}">
        <p14:creationId xmlns:p14="http://schemas.microsoft.com/office/powerpoint/2010/main" val="3537609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EFCEA70-F64B-466E-B8B6-A9F888BC2AC2}" type="slidenum">
              <a:rPr lang="tr-TR" smtClean="0"/>
              <a:t>5</a:t>
            </a:fld>
            <a:endParaRPr lang="tr-TR"/>
          </a:p>
        </p:txBody>
      </p:sp>
    </p:spTree>
    <p:extLst>
      <p:ext uri="{BB962C8B-B14F-4D97-AF65-F5344CB8AC3E}">
        <p14:creationId xmlns:p14="http://schemas.microsoft.com/office/powerpoint/2010/main" val="361630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EFCEA70-F64B-466E-B8B6-A9F888BC2AC2}" type="slidenum">
              <a:rPr lang="tr-TR" smtClean="0"/>
              <a:t>12</a:t>
            </a:fld>
            <a:endParaRPr lang="tr-TR"/>
          </a:p>
        </p:txBody>
      </p:sp>
    </p:spTree>
    <p:extLst>
      <p:ext uri="{BB962C8B-B14F-4D97-AF65-F5344CB8AC3E}">
        <p14:creationId xmlns:p14="http://schemas.microsoft.com/office/powerpoint/2010/main" val="276105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EFCEA70-F64B-466E-B8B6-A9F888BC2AC2}" type="slidenum">
              <a:rPr lang="tr-TR" smtClean="0"/>
              <a:t>18</a:t>
            </a:fld>
            <a:endParaRPr lang="tr-TR"/>
          </a:p>
        </p:txBody>
      </p:sp>
    </p:spTree>
    <p:extLst>
      <p:ext uri="{BB962C8B-B14F-4D97-AF65-F5344CB8AC3E}">
        <p14:creationId xmlns:p14="http://schemas.microsoft.com/office/powerpoint/2010/main" val="2074689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EFCEA70-F64B-466E-B8B6-A9F888BC2AC2}" type="slidenum">
              <a:rPr lang="tr-TR" smtClean="0"/>
              <a:t>25</a:t>
            </a:fld>
            <a:endParaRPr lang="tr-TR"/>
          </a:p>
        </p:txBody>
      </p:sp>
    </p:spTree>
    <p:extLst>
      <p:ext uri="{BB962C8B-B14F-4D97-AF65-F5344CB8AC3E}">
        <p14:creationId xmlns:p14="http://schemas.microsoft.com/office/powerpoint/2010/main" val="827304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2590507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1917451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706485-9EA1-4CDA-A715-49B4B880837C}"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2485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35886346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706485-9EA1-4CDA-A715-49B4B880837C}"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18542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119811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134314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977024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3334082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EC0A67C-531C-495A-8EBC-947A4BFAB98F}" type="datetimeFigureOut">
              <a:rPr lang="tr-TR" smtClean="0"/>
              <a:t>20.06.2018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1528750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84247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2EC0A67C-531C-495A-8EBC-947A4BFAB98F}" type="datetimeFigureOut">
              <a:rPr lang="tr-TR" smtClean="0"/>
              <a:t>20.06.2018</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2126621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2EC0A67C-531C-495A-8EBC-947A4BFAB98F}" type="datetimeFigureOut">
              <a:rPr lang="tr-TR" smtClean="0"/>
              <a:t>20.06.2018</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469264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C0A67C-531C-495A-8EBC-947A4BFAB98F}" type="datetimeFigureOut">
              <a:rPr lang="tr-TR" smtClean="0"/>
              <a:t>20.06.2018</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4040325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4251886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EC0A67C-531C-495A-8EBC-947A4BFAB98F}" type="datetimeFigureOut">
              <a:rPr lang="tr-TR" smtClean="0"/>
              <a:t>20.06.2018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706485-9EA1-4CDA-A715-49B4B880837C}" type="slidenum">
              <a:rPr lang="tr-TR" smtClean="0"/>
              <a:t>‹#›</a:t>
            </a:fld>
            <a:endParaRPr lang="tr-TR"/>
          </a:p>
        </p:txBody>
      </p:sp>
    </p:spTree>
    <p:extLst>
      <p:ext uri="{BB962C8B-B14F-4D97-AF65-F5344CB8AC3E}">
        <p14:creationId xmlns:p14="http://schemas.microsoft.com/office/powerpoint/2010/main" val="3471776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2EC0A67C-531C-495A-8EBC-947A4BFAB98F}" type="datetimeFigureOut">
              <a:rPr lang="tr-TR" smtClean="0"/>
              <a:t>20.06.2018</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C706485-9EA1-4CDA-A715-49B4B880837C}" type="slidenum">
              <a:rPr lang="tr-TR" smtClean="0"/>
              <a:t>‹#›</a:t>
            </a:fld>
            <a:endParaRPr lang="tr-TR"/>
          </a:p>
        </p:txBody>
      </p:sp>
    </p:spTree>
    <p:extLst>
      <p:ext uri="{BB962C8B-B14F-4D97-AF65-F5344CB8AC3E}">
        <p14:creationId xmlns:p14="http://schemas.microsoft.com/office/powerpoint/2010/main" val="180801182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417763" y="1443038"/>
            <a:ext cx="8915399" cy="1514475"/>
          </a:xfrm>
        </p:spPr>
        <p:txBody>
          <a:bodyPr>
            <a:normAutofit/>
          </a:bodyPr>
          <a:lstStyle/>
          <a:p>
            <a:pPr algn="ctr"/>
            <a:r>
              <a:rPr lang="tr-TR" dirty="0" smtClean="0">
                <a:solidFill>
                  <a:srgbClr val="C00000"/>
                </a:solidFill>
                <a:latin typeface="TTKB Dik Temel Abece" pitchFamily="2" charset="-94"/>
              </a:rPr>
              <a:t>ABİDE 2016</a:t>
            </a:r>
            <a:endParaRPr lang="tr-TR" dirty="0">
              <a:solidFill>
                <a:srgbClr val="C00000"/>
              </a:solidFill>
              <a:latin typeface="TTKB Dik Temel Abece" pitchFamily="2" charset="-94"/>
            </a:endParaRPr>
          </a:p>
        </p:txBody>
      </p:sp>
      <p:sp>
        <p:nvSpPr>
          <p:cNvPr id="3" name="Alt Başlık 2"/>
          <p:cNvSpPr>
            <a:spLocks noGrp="1"/>
          </p:cNvSpPr>
          <p:nvPr>
            <p:ph type="subTitle" idx="1"/>
          </p:nvPr>
        </p:nvSpPr>
        <p:spPr>
          <a:xfrm>
            <a:off x="2417763" y="3071813"/>
            <a:ext cx="8915399" cy="1560261"/>
          </a:xfrm>
        </p:spPr>
        <p:txBody>
          <a:bodyPr>
            <a:noAutofit/>
          </a:bodyPr>
          <a:lstStyle/>
          <a:p>
            <a:pPr algn="ctr"/>
            <a:r>
              <a:rPr lang="tr-TR" sz="2800" dirty="0" smtClean="0">
                <a:solidFill>
                  <a:srgbClr val="002060"/>
                </a:solidFill>
                <a:latin typeface="TTKB Dik Temel Abece" pitchFamily="2" charset="-94"/>
              </a:rPr>
              <a:t>AKADEMİK BECERİLERİN İZLENMESİ VE DEĞERLENDİRİLMESİ (ABİDE) ARAŞTIRMASI</a:t>
            </a:r>
            <a:r>
              <a:rPr lang="tr-TR" sz="2800" dirty="0" smtClean="0">
                <a:latin typeface="TTKB Dik Temel Abece" pitchFamily="2" charset="-94"/>
              </a:rPr>
              <a:t/>
            </a:r>
            <a:br>
              <a:rPr lang="tr-TR" sz="2800" dirty="0" smtClean="0">
                <a:latin typeface="TTKB Dik Temel Abece" pitchFamily="2" charset="-94"/>
              </a:rPr>
            </a:br>
            <a:endParaRPr lang="tr-TR" sz="2800" dirty="0">
              <a:latin typeface="TTKB Dik Temel Abece" pitchFamily="2" charset="-94"/>
            </a:endParaRPr>
          </a:p>
        </p:txBody>
      </p:sp>
    </p:spTree>
    <p:extLst>
      <p:ext uri="{BB962C8B-B14F-4D97-AF65-F5344CB8AC3E}">
        <p14:creationId xmlns:p14="http://schemas.microsoft.com/office/powerpoint/2010/main" val="4262247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60175" y="2272783"/>
            <a:ext cx="6918882" cy="584775"/>
          </a:xfrm>
          <a:prstGeom prst="rect">
            <a:avLst/>
          </a:prstGeom>
        </p:spPr>
        <p:txBody>
          <a:bodyPr wrap="none">
            <a:spAutoFit/>
          </a:bodyPr>
          <a:lstStyle/>
          <a:p>
            <a:pPr>
              <a:spcAft>
                <a:spcPts val="0"/>
              </a:spcAft>
            </a:pPr>
            <a:r>
              <a:rPr lang="tr-TR" sz="3200" u="sng" dirty="0">
                <a:solidFill>
                  <a:srgbClr val="00B050"/>
                </a:solidFill>
                <a:latin typeface="TTKB Dik Temel Abece" pitchFamily="2" charset="-94"/>
                <a:ea typeface="Calibri" panose="020F0502020204030204" pitchFamily="34" charset="0"/>
                <a:cs typeface="Times New Roman" panose="02020603050405020304" pitchFamily="18" charset="0"/>
              </a:rPr>
              <a:t>ABİDE 2016 RAPORUNUN İNCELENMESİ</a:t>
            </a:r>
            <a:endParaRPr lang="tr-TR" sz="3200" u="sng" dirty="0">
              <a:solidFill>
                <a:srgbClr val="00B050"/>
              </a:solidFill>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4983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876549" y="998876"/>
            <a:ext cx="7510463" cy="3385542"/>
          </a:xfrm>
          <a:prstGeom prst="rect">
            <a:avLst/>
          </a:prstGeom>
        </p:spPr>
        <p:txBody>
          <a:bodyPr wrap="square">
            <a:spAutoFit/>
          </a:bodyPr>
          <a:lstStyle/>
          <a:p>
            <a:pPr>
              <a:spcAft>
                <a:spcPts val="0"/>
              </a:spcAft>
            </a:pPr>
            <a:r>
              <a:rPr lang="tr-TR" sz="2800" dirty="0" smtClean="0">
                <a:latin typeface="TTKB Dik Temel Abece" pitchFamily="2" charset="-94"/>
                <a:ea typeface="Calibri" panose="020F0502020204030204" pitchFamily="34" charset="0"/>
                <a:cs typeface="Times New Roman" panose="02020603050405020304" pitchFamily="18" charset="0"/>
              </a:rPr>
              <a:t>	Milli </a:t>
            </a:r>
            <a:r>
              <a:rPr lang="tr-TR" sz="2800" dirty="0">
                <a:latin typeface="TTKB Dik Temel Abece" pitchFamily="2" charset="-94"/>
                <a:ea typeface="Calibri" panose="020F0502020204030204" pitchFamily="34" charset="0"/>
                <a:cs typeface="Times New Roman" panose="02020603050405020304" pitchFamily="18" charset="0"/>
              </a:rPr>
              <a:t>Eğitim Bakanlığınca (MEB), ileriye dönük eğitim politikalarının geliştirilmesinde kullanılması planlanan ve öğrenci başarısındaki gelişimin izlenmesi amacıyla 38 bin 8. sınıf öğrencisinin katılımıyla hazırlanan Akademik Becerilerin İzlenmesi ve Değerlendirilmesi (ABİDE) Projesi'nin verilerinden oluşan ilk raporun sonuçları belli oldu.</a:t>
            </a:r>
          </a:p>
          <a:p>
            <a:pPr>
              <a:spcAft>
                <a:spcPts val="0"/>
              </a:spcAft>
            </a:pPr>
            <a:r>
              <a:rPr lang="tr-TR" dirty="0">
                <a:latin typeface="Times New Roman" panose="02020603050405020304" pitchFamily="18" charset="0"/>
                <a:ea typeface="Calibri" panose="020F0502020204030204" pitchFamily="34" charset="0"/>
                <a:cs typeface="Times New Roman" panose="02020603050405020304" pitchFamily="18" charset="0"/>
              </a:rPr>
              <a:t> </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10946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62249" y="743828"/>
            <a:ext cx="7681913" cy="5647700"/>
          </a:xfrm>
          <a:prstGeom prst="rect">
            <a:avLst/>
          </a:prstGeom>
        </p:spPr>
        <p:txBody>
          <a:bodyPr wrap="square">
            <a:spAutoFit/>
          </a:bodyPr>
          <a:lstStyle/>
          <a:p>
            <a:pPr fontAlgn="base">
              <a:spcAft>
                <a:spcPts val="1500"/>
              </a:spcAft>
            </a:pPr>
            <a:r>
              <a:rPr lang="tr-TR" sz="2800" dirty="0" smtClean="0">
                <a:latin typeface="TTKB Dik Temel Abece" pitchFamily="2" charset="-94"/>
                <a:ea typeface="Times New Roman" panose="02020603050405020304" pitchFamily="18" charset="0"/>
              </a:rPr>
              <a:t>	Araştırmada</a:t>
            </a:r>
            <a:r>
              <a:rPr lang="tr-TR" sz="2800" dirty="0">
                <a:latin typeface="TTKB Dik Temel Abece" pitchFamily="2" charset="-94"/>
                <a:ea typeface="Times New Roman" panose="02020603050405020304" pitchFamily="18" charset="0"/>
              </a:rPr>
              <a:t>, 4 dersten ayrı ayrı temel altı, temel, orta, orta </a:t>
            </a:r>
            <a:r>
              <a:rPr lang="tr-TR" sz="2800" dirty="0" err="1">
                <a:latin typeface="TTKB Dik Temel Abece" pitchFamily="2" charset="-94"/>
                <a:ea typeface="Times New Roman" panose="02020603050405020304" pitchFamily="18" charset="0"/>
              </a:rPr>
              <a:t>üstu</a:t>
            </a:r>
            <a:r>
              <a:rPr lang="tr-TR" sz="2800" dirty="0">
                <a:latin typeface="TTKB Dik Temel Abece" pitchFamily="2" charset="-94"/>
                <a:ea typeface="Times New Roman" panose="02020603050405020304" pitchFamily="18" charset="0"/>
              </a:rPr>
              <a:t>̈ ve ileri olmak üzere 5 yeterlik düzeyi ölçüldü.</a:t>
            </a:r>
          </a:p>
          <a:p>
            <a:pPr fontAlgn="base">
              <a:spcAft>
                <a:spcPts val="1500"/>
              </a:spcAft>
            </a:pPr>
            <a:r>
              <a:rPr lang="tr-TR" sz="2800" dirty="0" smtClean="0">
                <a:latin typeface="TTKB Dik Temel Abece" pitchFamily="2" charset="-94"/>
                <a:ea typeface="Times New Roman" panose="02020603050405020304" pitchFamily="18" charset="0"/>
              </a:rPr>
              <a:t>	Araştırmayla</a:t>
            </a:r>
            <a:r>
              <a:rPr lang="tr-TR" sz="2800" dirty="0">
                <a:latin typeface="TTKB Dik Temel Abece" pitchFamily="2" charset="-94"/>
                <a:ea typeface="Times New Roman" panose="02020603050405020304" pitchFamily="18" charset="0"/>
              </a:rPr>
              <a:t>, temel eğitimde olan öğrencilerin okulda öğrendikleri bilgileri günlük yaşamda kullanma becerileri ile üst düzey zihinsel yeteneklere sahip olma düzeyleri belirlendi. </a:t>
            </a:r>
          </a:p>
          <a:p>
            <a:pPr fontAlgn="base">
              <a:spcAft>
                <a:spcPts val="1500"/>
              </a:spcAft>
            </a:pPr>
            <a:r>
              <a:rPr lang="tr-TR" sz="2800" dirty="0" smtClean="0">
                <a:latin typeface="TTKB Dik Temel Abece" pitchFamily="2" charset="-94"/>
                <a:ea typeface="Times New Roman" panose="02020603050405020304" pitchFamily="18" charset="0"/>
              </a:rPr>
              <a:t>	ABİDE </a:t>
            </a:r>
            <a:r>
              <a:rPr lang="tr-TR" sz="2800" dirty="0">
                <a:latin typeface="TTKB Dik Temel Abece" pitchFamily="2" charset="-94"/>
                <a:ea typeface="Times New Roman" panose="02020603050405020304" pitchFamily="18" charset="0"/>
              </a:rPr>
              <a:t>2016 raporundaki 4 derse ilişkin başarı düzeyleri, 2018 uygulamasında ve daha sonraki periyotlarda referans alınacak. İlerleme ya da gerileme olup olmadığı, 2016 puanıyla karşılaştırılarak yorumlanacak.</a:t>
            </a:r>
            <a:endParaRPr lang="tr-TR" sz="2800" dirty="0">
              <a:effectLst/>
              <a:latin typeface="TTKB Dik Temel Abece" pitchFamily="2" charset="-94"/>
              <a:ea typeface="Times New Roman" panose="02020603050405020304" pitchFamily="18" charset="0"/>
            </a:endParaRPr>
          </a:p>
        </p:txBody>
      </p:sp>
    </p:spTree>
    <p:extLst>
      <p:ext uri="{BB962C8B-B14F-4D97-AF65-F5344CB8AC3E}">
        <p14:creationId xmlns:p14="http://schemas.microsoft.com/office/powerpoint/2010/main" val="20192327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62224" y="892089"/>
            <a:ext cx="7953375" cy="5047536"/>
          </a:xfrm>
          <a:prstGeom prst="rect">
            <a:avLst/>
          </a:prstGeom>
        </p:spPr>
        <p:txBody>
          <a:bodyPr wrap="square">
            <a:spAutoFit/>
          </a:bodyPr>
          <a:lstStyle/>
          <a:p>
            <a:pPr fontAlgn="base">
              <a:lnSpc>
                <a:spcPct val="115000"/>
              </a:lnSpc>
              <a:spcAft>
                <a:spcPts val="0"/>
              </a:spcAft>
            </a:pPr>
            <a:r>
              <a:rPr lang="tr-TR" sz="2800" dirty="0" smtClean="0">
                <a:solidFill>
                  <a:srgbClr val="000000"/>
                </a:solidFill>
                <a:latin typeface="TTKB Dik Temel Abece" pitchFamily="2" charset="-94"/>
                <a:ea typeface="Times New Roman" panose="02020603050405020304" pitchFamily="18" charset="0"/>
                <a:cs typeface="Times New Roman" panose="02020603050405020304" pitchFamily="18" charset="0"/>
              </a:rPr>
              <a:t>	Uluslararası </a:t>
            </a:r>
            <a:r>
              <a:rPr lang="tr-TR" sz="2800" dirty="0">
                <a:solidFill>
                  <a:srgbClr val="000000"/>
                </a:solidFill>
                <a:latin typeface="TTKB Dik Temel Abece" pitchFamily="2" charset="-94"/>
                <a:ea typeface="Times New Roman" panose="02020603050405020304" pitchFamily="18" charset="0"/>
                <a:cs typeface="Times New Roman" panose="02020603050405020304" pitchFamily="18" charset="0"/>
              </a:rPr>
              <a:t>Öğrenci Değerlendirme Programı olan PISA sonuçlarında Türkiye geri sıralarda yer alırken, Milli Eğitim Bakanlığı da kendi değerlendirme sistemini olan </a:t>
            </a:r>
            <a:r>
              <a:rPr lang="tr-TR" sz="2800" dirty="0" err="1">
                <a:solidFill>
                  <a:srgbClr val="000000"/>
                </a:solidFill>
                <a:latin typeface="TTKB Dik Temel Abece" pitchFamily="2" charset="-94"/>
                <a:ea typeface="Times New Roman" panose="02020603050405020304" pitchFamily="18" charset="0"/>
                <a:cs typeface="Times New Roman" panose="02020603050405020304" pitchFamily="18" charset="0"/>
              </a:rPr>
              <a:t>ABİDE'yi</a:t>
            </a:r>
            <a:r>
              <a:rPr lang="tr-TR" sz="2800" dirty="0">
                <a:solidFill>
                  <a:srgbClr val="000000"/>
                </a:solidFill>
                <a:latin typeface="TTKB Dik Temel Abece" pitchFamily="2" charset="-94"/>
                <a:ea typeface="Times New Roman" panose="02020603050405020304" pitchFamily="18" charset="0"/>
                <a:cs typeface="Times New Roman" panose="02020603050405020304" pitchFamily="18" charset="0"/>
              </a:rPr>
              <a:t> (Akademik Becerilerin İzlenmesi ve Değerlendirilmesi) kurdu. Ancak, ABİDE 8. sınıflar raporunda sonuçlar değişmedi, PISA ve TIMSS ile örtüştü. ABİDE raporuna göre 'ileri yeterlilik' düzeyinde yüzde 10.3'lük sonuçla Sosyal Bilgiler olurken, en geri olduğumuz alan matematik oldu. Öğrencilerin yüzde 26.4'ü '</a:t>
            </a:r>
            <a:r>
              <a:rPr lang="tr-TR" sz="2800" dirty="0" err="1">
                <a:solidFill>
                  <a:srgbClr val="000000"/>
                </a:solidFill>
                <a:latin typeface="TTKB Dik Temel Abece" pitchFamily="2" charset="-94"/>
                <a:ea typeface="Times New Roman" panose="02020603050405020304" pitchFamily="18" charset="0"/>
                <a:cs typeface="Times New Roman" panose="02020603050405020304" pitchFamily="18" charset="0"/>
              </a:rPr>
              <a:t>temelaltı</a:t>
            </a:r>
            <a:r>
              <a:rPr lang="tr-TR" sz="2800" dirty="0">
                <a:solidFill>
                  <a:srgbClr val="000000"/>
                </a:solidFill>
                <a:latin typeface="TTKB Dik Temel Abece" pitchFamily="2" charset="-94"/>
                <a:ea typeface="Times New Roman" panose="02020603050405020304" pitchFamily="18" charset="0"/>
                <a:cs typeface="Times New Roman" panose="02020603050405020304" pitchFamily="18" charset="0"/>
              </a:rPr>
              <a:t> yeterlilik' düzeyinde bulunuyor</a:t>
            </a:r>
            <a:r>
              <a:rPr lang="tr-TR"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88788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71663" y="624110"/>
            <a:ext cx="9632949" cy="1676178"/>
          </a:xfrm>
        </p:spPr>
        <p:txBody>
          <a:bodyPr>
            <a:noAutofit/>
          </a:bodyPr>
          <a:lstStyle/>
          <a:p>
            <a:r>
              <a:rPr lang="tr-TR" sz="2800" u="sng" dirty="0">
                <a:solidFill>
                  <a:srgbClr val="00B050"/>
                </a:solidFill>
                <a:latin typeface="TTKB Dik Temel Abece" pitchFamily="2" charset="-94"/>
                <a:ea typeface="Calibri" panose="020F0502020204030204" pitchFamily="34" charset="0"/>
                <a:cs typeface="Times New Roman" panose="02020603050405020304" pitchFamily="18" charset="0"/>
              </a:rPr>
              <a:t>Türkçe</a:t>
            </a:r>
            <a:r>
              <a:rPr lang="tr-TR" sz="2800" dirty="0">
                <a:latin typeface="TTKB Dik Temel Abece" pitchFamily="2" charset="-94"/>
                <a:ea typeface="Calibri" panose="020F0502020204030204" pitchFamily="34" charset="0"/>
                <a:cs typeface="Times New Roman" panose="02020603050405020304" pitchFamily="18" charset="0"/>
              </a:rPr>
              <a:t> testine giren 34 bin 700 kişinin yüzde 3.6’sı </a:t>
            </a:r>
            <a:r>
              <a:rPr lang="tr-TR" sz="2800" dirty="0" err="1">
                <a:latin typeface="TTKB Dik Temel Abece" pitchFamily="2" charset="-94"/>
                <a:ea typeface="Calibri" panose="020F0502020204030204" pitchFamily="34" charset="0"/>
                <a:cs typeface="Times New Roman" panose="02020603050405020304" pitchFamily="18" charset="0"/>
              </a:rPr>
              <a:t>temelatı</a:t>
            </a:r>
            <a:r>
              <a:rPr lang="tr-TR" sz="2800" dirty="0">
                <a:latin typeface="TTKB Dik Temel Abece" pitchFamily="2" charset="-94"/>
                <a:ea typeface="Calibri" panose="020F0502020204030204" pitchFamily="34" charset="0"/>
                <a:cs typeface="Times New Roman" panose="02020603050405020304" pitchFamily="18" charset="0"/>
              </a:rPr>
              <a:t>, yüzde 22.4’ü temel, yüzde 44.6’sı orta, yüzde 23’ü </a:t>
            </a:r>
            <a:r>
              <a:rPr lang="tr-TR" sz="2800" dirty="0" err="1">
                <a:latin typeface="TTKB Dik Temel Abece" pitchFamily="2" charset="-94"/>
                <a:ea typeface="Calibri" panose="020F0502020204030204" pitchFamily="34" charset="0"/>
                <a:cs typeface="Times New Roman" panose="02020603050405020304" pitchFamily="18" charset="0"/>
              </a:rPr>
              <a:t>ortaüstü</a:t>
            </a:r>
            <a:r>
              <a:rPr lang="tr-TR" sz="2800" dirty="0">
                <a:latin typeface="TTKB Dik Temel Abece" pitchFamily="2" charset="-94"/>
                <a:ea typeface="Calibri" panose="020F0502020204030204" pitchFamily="34" charset="0"/>
                <a:cs typeface="Times New Roman" panose="02020603050405020304" pitchFamily="18" charset="0"/>
              </a:rPr>
              <a:t>, yüzde 6.4’ü ise ileri yeterlilik düzeyinde çıktı.</a:t>
            </a:r>
            <a:br>
              <a:rPr lang="tr-TR" sz="2800" dirty="0">
                <a:latin typeface="TTKB Dik Temel Abece" pitchFamily="2" charset="-94"/>
                <a:ea typeface="Calibri" panose="020F0502020204030204" pitchFamily="34" charset="0"/>
                <a:cs typeface="Times New Roman" panose="02020603050405020304" pitchFamily="18" charset="0"/>
              </a:rPr>
            </a:br>
            <a:endParaRPr lang="tr-TR" sz="2800" dirty="0"/>
          </a:p>
        </p:txBody>
      </p:sp>
      <p:sp>
        <p:nvSpPr>
          <p:cNvPr id="3" name="İçerik Yer Tutucusu 2"/>
          <p:cNvSpPr>
            <a:spLocks noGrp="1"/>
          </p:cNvSpPr>
          <p:nvPr>
            <p:ph idx="1"/>
          </p:nvPr>
        </p:nvSpPr>
        <p:spPr>
          <a:xfrm>
            <a:off x="1871663" y="2686050"/>
            <a:ext cx="9632949" cy="3225171"/>
          </a:xfrm>
        </p:spPr>
        <p:txBody>
          <a:bodyPr/>
          <a:lstStyle/>
          <a:p>
            <a:endParaRPr lang="tr-TR" dirty="0"/>
          </a:p>
        </p:txBody>
      </p:sp>
      <p:pic>
        <p:nvPicPr>
          <p:cNvPr id="4" name="Picture 2" descr="turk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5963" y="2686050"/>
            <a:ext cx="9518649" cy="32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33413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71689" y="624110"/>
            <a:ext cx="9432924" cy="1280890"/>
          </a:xfrm>
        </p:spPr>
        <p:txBody>
          <a:bodyPr>
            <a:noAutofit/>
          </a:bodyPr>
          <a:lstStyle/>
          <a:p>
            <a:r>
              <a:rPr lang="tr-TR" sz="2800" u="sng" dirty="0">
                <a:solidFill>
                  <a:srgbClr val="00B050"/>
                </a:solidFill>
                <a:latin typeface="TTKB Dik Temel Abece" pitchFamily="2" charset="-94"/>
                <a:ea typeface="Times New Roman" panose="02020603050405020304" pitchFamily="18" charset="0"/>
                <a:cs typeface="Times New Roman" panose="02020603050405020304" pitchFamily="18" charset="0"/>
              </a:rPr>
              <a:t>Matematik</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 testinde ise 34 bin 658 öğrencinin yüzde 26.4’ü </a:t>
            </a:r>
            <a:r>
              <a:rPr lang="tr-TR" sz="2800" dirty="0" err="1">
                <a:solidFill>
                  <a:srgbClr val="333333"/>
                </a:solidFill>
                <a:latin typeface="TTKB Dik Temel Abece" pitchFamily="2" charset="-94"/>
                <a:ea typeface="Times New Roman" panose="02020603050405020304" pitchFamily="18" charset="0"/>
                <a:cs typeface="Times New Roman" panose="02020603050405020304" pitchFamily="18" charset="0"/>
              </a:rPr>
              <a:t>temelaltı</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 yüzde 33.6’sı temel, yüzde 28.7’si orta, yüzde 8.2’si </a:t>
            </a:r>
            <a:r>
              <a:rPr lang="tr-TR" sz="2800" dirty="0" err="1">
                <a:solidFill>
                  <a:srgbClr val="333333"/>
                </a:solidFill>
                <a:latin typeface="TTKB Dik Temel Abece" pitchFamily="2" charset="-94"/>
                <a:ea typeface="Times New Roman" panose="02020603050405020304" pitchFamily="18" charset="0"/>
                <a:cs typeface="Times New Roman" panose="02020603050405020304" pitchFamily="18" charset="0"/>
              </a:rPr>
              <a:t>ortaüstü</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 yüzde 3.1’i de ileri yeterlilik düzeyinde çıktı.</a:t>
            </a:r>
            <a:r>
              <a:rPr lang="tr-TR" sz="2800" dirty="0">
                <a:latin typeface="TTKB Dik Temel Abece" pitchFamily="2" charset="-94"/>
                <a:ea typeface="Calibri" panose="020F0502020204030204" pitchFamily="34" charset="0"/>
                <a:cs typeface="Times New Roman" panose="02020603050405020304" pitchFamily="18" charset="0"/>
              </a:rPr>
              <a:t/>
            </a:r>
            <a:br>
              <a:rPr lang="tr-TR" sz="2800" dirty="0">
                <a:latin typeface="TTKB Dik Temel Abece" pitchFamily="2" charset="-94"/>
                <a:ea typeface="Calibri" panose="020F0502020204030204" pitchFamily="34" charset="0"/>
                <a:cs typeface="Times New Roman" panose="02020603050405020304" pitchFamily="18" charset="0"/>
              </a:rPr>
            </a:br>
            <a:endParaRPr lang="tr-TR" sz="2800" dirty="0">
              <a:latin typeface="TTKB Dik Temel Abece" pitchFamily="2" charset="-94"/>
            </a:endParaRPr>
          </a:p>
        </p:txBody>
      </p:sp>
      <p:sp>
        <p:nvSpPr>
          <p:cNvPr id="3" name="İçerik Yer Tutucusu 2"/>
          <p:cNvSpPr>
            <a:spLocks noGrp="1"/>
          </p:cNvSpPr>
          <p:nvPr>
            <p:ph idx="1"/>
          </p:nvPr>
        </p:nvSpPr>
        <p:spPr>
          <a:xfrm>
            <a:off x="1900239" y="2505297"/>
            <a:ext cx="9432923" cy="2953709"/>
          </a:xfrm>
        </p:spPr>
        <p:txBody>
          <a:bodyPr/>
          <a:lstStyle/>
          <a:p>
            <a:endParaRPr lang="tr-TR" dirty="0"/>
          </a:p>
        </p:txBody>
      </p:sp>
      <p:pic>
        <p:nvPicPr>
          <p:cNvPr id="5" name="Picture 2" descr="m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690" y="2505297"/>
            <a:ext cx="9101136" cy="3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3943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sz="2800" u="sng" dirty="0">
                <a:solidFill>
                  <a:srgbClr val="00B050"/>
                </a:solidFill>
                <a:latin typeface="TTKB Dik Temel Abece" pitchFamily="2" charset="-94"/>
              </a:rPr>
              <a:t>Fen bilimleri </a:t>
            </a:r>
            <a:r>
              <a:rPr lang="tr-TR" sz="2800" dirty="0">
                <a:latin typeface="TTKB Dik Temel Abece" pitchFamily="2" charset="-94"/>
              </a:rPr>
              <a:t>testine giren 34 bin 693 kişiden yüzde 17.9’u </a:t>
            </a:r>
            <a:r>
              <a:rPr lang="tr-TR" sz="2800" dirty="0" err="1" smtClean="0">
                <a:latin typeface="TTKB Dik Temel Abece" pitchFamily="2" charset="-94"/>
              </a:rPr>
              <a:t>temelaltı</a:t>
            </a:r>
            <a:r>
              <a:rPr lang="tr-TR" sz="2800" dirty="0">
                <a:latin typeface="TTKB Dik Temel Abece" pitchFamily="2" charset="-94"/>
              </a:rPr>
              <a:t>, yüzde 34.4’ü temel, yüzde 33.3’ü orta, yüzde 10.3’ü </a:t>
            </a:r>
            <a:r>
              <a:rPr lang="tr-TR" sz="2800" dirty="0" err="1">
                <a:latin typeface="TTKB Dik Temel Abece" pitchFamily="2" charset="-94"/>
              </a:rPr>
              <a:t>ortaüstü</a:t>
            </a:r>
            <a:r>
              <a:rPr lang="tr-TR" sz="2800" dirty="0">
                <a:latin typeface="TTKB Dik Temel Abece" pitchFamily="2" charset="-94"/>
              </a:rPr>
              <a:t>, yüzde 4.1’i de ileri yeterlilik düzeyinde bulunuyor.</a:t>
            </a:r>
            <a:br>
              <a:rPr lang="tr-TR" sz="2800" dirty="0">
                <a:latin typeface="TTKB Dik Temel Abece" pitchFamily="2" charset="-94"/>
              </a:rPr>
            </a:br>
            <a:endParaRPr lang="tr-TR" sz="2800" dirty="0">
              <a:latin typeface="TTKB Dik Temel Abece" pitchFamily="2" charset="-94"/>
            </a:endParaRPr>
          </a:p>
        </p:txBody>
      </p:sp>
      <p:pic>
        <p:nvPicPr>
          <p:cNvPr id="4" name="İçerik Yer Tutucusu 3"/>
          <p:cNvPicPr>
            <a:picLocks noGrp="1" noChangeAspect="1"/>
          </p:cNvPicPr>
          <p:nvPr>
            <p:ph idx="1"/>
          </p:nvPr>
        </p:nvPicPr>
        <p:blipFill>
          <a:blip r:embed="rId2"/>
          <a:stretch>
            <a:fillRect/>
          </a:stretch>
        </p:blipFill>
        <p:spPr>
          <a:xfrm>
            <a:off x="2592925" y="2457450"/>
            <a:ext cx="8911686" cy="3314700"/>
          </a:xfrm>
          <a:prstGeom prst="rect">
            <a:avLst/>
          </a:prstGeom>
        </p:spPr>
      </p:pic>
    </p:spTree>
    <p:extLst>
      <p:ext uri="{BB962C8B-B14F-4D97-AF65-F5344CB8AC3E}">
        <p14:creationId xmlns:p14="http://schemas.microsoft.com/office/powerpoint/2010/main" val="28501031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350037" y="409796"/>
            <a:ext cx="8911687" cy="1533303"/>
          </a:xfrm>
        </p:spPr>
        <p:txBody>
          <a:bodyPr>
            <a:normAutofit fontScale="90000"/>
          </a:bodyPr>
          <a:lstStyle/>
          <a:p>
            <a:r>
              <a:rPr lang="tr-TR" sz="3100" u="sng" dirty="0">
                <a:solidFill>
                  <a:srgbClr val="00B050"/>
                </a:solidFill>
                <a:latin typeface="TTKB Dik Temel Abece" pitchFamily="2" charset="-94"/>
              </a:rPr>
              <a:t>Sosyal bilgiler </a:t>
            </a:r>
            <a:r>
              <a:rPr lang="tr-TR" sz="3100" dirty="0">
                <a:latin typeface="TTKB Dik Temel Abece" pitchFamily="2" charset="-94"/>
              </a:rPr>
              <a:t>de ise teste giren 34 bin 711 öğrencinin yüzde 6.3’ü </a:t>
            </a:r>
            <a:r>
              <a:rPr lang="tr-TR" sz="3100" dirty="0" err="1">
                <a:latin typeface="TTKB Dik Temel Abece" pitchFamily="2" charset="-94"/>
              </a:rPr>
              <a:t>temelaltı</a:t>
            </a:r>
            <a:r>
              <a:rPr lang="tr-TR" sz="3100" dirty="0">
                <a:latin typeface="TTKB Dik Temel Abece" pitchFamily="2" charset="-94"/>
              </a:rPr>
              <a:t>, yüzde 25.7’si temel, yüzde 40.9’u orta, yüzde 16.8’i </a:t>
            </a:r>
            <a:r>
              <a:rPr lang="tr-TR" sz="3100" dirty="0" err="1">
                <a:latin typeface="TTKB Dik Temel Abece" pitchFamily="2" charset="-94"/>
              </a:rPr>
              <a:t>ortaüstü</a:t>
            </a:r>
            <a:r>
              <a:rPr lang="tr-TR" sz="3100" dirty="0">
                <a:latin typeface="TTKB Dik Temel Abece" pitchFamily="2" charset="-94"/>
              </a:rPr>
              <a:t>, yüzde 10.3’ü ise ileri yeterlilik düzeyinde çıktı.</a:t>
            </a:r>
            <a:br>
              <a:rPr lang="tr-TR" sz="3100" dirty="0">
                <a:latin typeface="TTKB Dik Temel Abece" pitchFamily="2" charset="-94"/>
              </a:rPr>
            </a:br>
            <a:r>
              <a:rPr lang="tr-TR" dirty="0"/>
              <a:t/>
            </a:r>
            <a:br>
              <a:rPr lang="tr-TR" dirty="0"/>
            </a:br>
            <a:endParaRPr lang="tr-TR" dirty="0"/>
          </a:p>
        </p:txBody>
      </p:sp>
      <p:pic>
        <p:nvPicPr>
          <p:cNvPr id="4" name="İçerik Yer Tutucusu 3"/>
          <p:cNvPicPr>
            <a:picLocks noGrp="1" noChangeAspect="1"/>
          </p:cNvPicPr>
          <p:nvPr>
            <p:ph idx="1"/>
          </p:nvPr>
        </p:nvPicPr>
        <p:blipFill>
          <a:blip r:embed="rId2"/>
          <a:stretch>
            <a:fillRect/>
          </a:stretch>
        </p:blipFill>
        <p:spPr>
          <a:xfrm>
            <a:off x="2350037" y="2314575"/>
            <a:ext cx="8551326" cy="3686175"/>
          </a:xfrm>
          <a:prstGeom prst="rect">
            <a:avLst/>
          </a:prstGeom>
        </p:spPr>
      </p:pic>
    </p:spTree>
    <p:extLst>
      <p:ext uri="{BB962C8B-B14F-4D97-AF65-F5344CB8AC3E}">
        <p14:creationId xmlns:p14="http://schemas.microsoft.com/office/powerpoint/2010/main" val="35135948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757363" y="945029"/>
            <a:ext cx="8729662" cy="3554819"/>
          </a:xfrm>
          <a:prstGeom prst="rect">
            <a:avLst/>
          </a:prstGeom>
        </p:spPr>
        <p:txBody>
          <a:bodyPr wrap="square">
            <a:spAutoFit/>
          </a:bodyPr>
          <a:lstStyle/>
          <a:p>
            <a:pPr fontAlgn="base">
              <a:lnSpc>
                <a:spcPts val="1800"/>
              </a:lnSpc>
              <a:spcAft>
                <a:spcPts val="0"/>
              </a:spcAft>
            </a:pPr>
            <a:r>
              <a:rPr lang="tr-TR" sz="2800" dirty="0">
                <a:latin typeface="TTKB Dik Temel Abece" pitchFamily="2" charset="-94"/>
                <a:ea typeface="Times New Roman" panose="02020603050405020304" pitchFamily="18" charset="0"/>
                <a:cs typeface="Times New Roman" panose="02020603050405020304" pitchFamily="18" charset="0"/>
              </a:rPr>
              <a:t> </a:t>
            </a:r>
            <a:r>
              <a:rPr lang="tr-TR" sz="2800" dirty="0" smtClean="0">
                <a:latin typeface="TTKB Dik Temel Abece" pitchFamily="2" charset="-94"/>
                <a:ea typeface="Times New Roman" panose="02020603050405020304" pitchFamily="18" charset="0"/>
                <a:cs typeface="Times New Roman" panose="02020603050405020304" pitchFamily="18" charset="0"/>
              </a:rPr>
              <a:t>Raporun </a:t>
            </a:r>
            <a:r>
              <a:rPr lang="tr-TR" sz="2800" dirty="0">
                <a:latin typeface="TTKB Dik Temel Abece" pitchFamily="2" charset="-94"/>
                <a:ea typeface="Times New Roman" panose="02020603050405020304" pitchFamily="18" charset="0"/>
                <a:cs typeface="Times New Roman" panose="02020603050405020304" pitchFamily="18" charset="0"/>
              </a:rPr>
              <a:t>sonuç ve tartışma kısmında ise şu bilgiler paylaşıldı</a:t>
            </a:r>
            <a:r>
              <a:rPr lang="tr-TR" sz="2800" dirty="0" smtClean="0">
                <a:latin typeface="TTKB Dik Temel Abece" pitchFamily="2" charset="-94"/>
                <a:ea typeface="Times New Roman" panose="02020603050405020304" pitchFamily="18" charset="0"/>
                <a:cs typeface="Times New Roman" panose="02020603050405020304" pitchFamily="18" charset="0"/>
              </a:rPr>
              <a:t>:</a:t>
            </a: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 </a:t>
            </a:r>
            <a:r>
              <a:rPr lang="tr-TR" sz="2800" dirty="0">
                <a:latin typeface="TTKB Dik Temel Abece" pitchFamily="2" charset="-94"/>
                <a:ea typeface="Times New Roman" panose="02020603050405020304" pitchFamily="18" charset="0"/>
                <a:cs typeface="Times New Roman" panose="02020603050405020304" pitchFamily="18" charset="0"/>
              </a:rPr>
              <a:t>“Amacı, 8. sınıf öğrencilerinin zihinsel becerilerinin ortaya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konulması </a:t>
            </a:r>
            <a:r>
              <a:rPr lang="tr-TR" sz="2800" dirty="0">
                <a:latin typeface="TTKB Dik Temel Abece" pitchFamily="2" charset="-94"/>
                <a:ea typeface="Times New Roman" panose="02020603050405020304" pitchFamily="18" charset="0"/>
                <a:cs typeface="Times New Roman" panose="02020603050405020304" pitchFamily="18" charset="0"/>
              </a:rPr>
              <a:t>ve öğrencilerin başarılarıyla ilişkili öğrenci,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öğretmen </a:t>
            </a:r>
            <a:r>
              <a:rPr lang="tr-TR" sz="2800" dirty="0">
                <a:latin typeface="TTKB Dik Temel Abece" pitchFamily="2" charset="-94"/>
                <a:ea typeface="Times New Roman" panose="02020603050405020304" pitchFamily="18" charset="0"/>
                <a:cs typeface="Times New Roman" panose="02020603050405020304" pitchFamily="18" charset="0"/>
              </a:rPr>
              <a:t>ve okul özelliklerinin belirlenmesi olan ABİDE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araştırması </a:t>
            </a:r>
            <a:r>
              <a:rPr lang="tr-TR" sz="2800" dirty="0">
                <a:latin typeface="TTKB Dik Temel Abece" pitchFamily="2" charset="-94"/>
                <a:ea typeface="Times New Roman" panose="02020603050405020304" pitchFamily="18" charset="0"/>
                <a:cs typeface="Times New Roman" panose="02020603050405020304" pitchFamily="18" charset="0"/>
              </a:rPr>
              <a:t>kapsamında elde edilen bulgular incelendiğinde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genel </a:t>
            </a:r>
            <a:r>
              <a:rPr lang="tr-TR" sz="2800" dirty="0">
                <a:latin typeface="TTKB Dik Temel Abece" pitchFamily="2" charset="-94"/>
                <a:ea typeface="Times New Roman" panose="02020603050405020304" pitchFamily="18" charset="0"/>
                <a:cs typeface="Times New Roman" panose="02020603050405020304" pitchFamily="18" charset="0"/>
              </a:rPr>
              <a:t>olarak Türkiye'nin katılmakta olduğu Uluslar arası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durum </a:t>
            </a:r>
            <a:r>
              <a:rPr lang="tr-TR" sz="2800" dirty="0">
                <a:latin typeface="TTKB Dik Temel Abece" pitchFamily="2" charset="-94"/>
                <a:ea typeface="Times New Roman" panose="02020603050405020304" pitchFamily="18" charset="0"/>
                <a:cs typeface="Times New Roman" panose="02020603050405020304" pitchFamily="18" charset="0"/>
              </a:rPr>
              <a:t>belirleme çalışmalarındaki (PISA ve TIMSS) sonuçlarla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örtüştüğü </a:t>
            </a:r>
            <a:r>
              <a:rPr lang="tr-TR" sz="2800" dirty="0">
                <a:latin typeface="TTKB Dik Temel Abece" pitchFamily="2" charset="-94"/>
                <a:ea typeface="Times New Roman" panose="02020603050405020304" pitchFamily="18" charset="0"/>
                <a:cs typeface="Times New Roman" panose="02020603050405020304" pitchFamily="18" charset="0"/>
              </a:rPr>
              <a:t>görülmektedir. </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7993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21475" y="1081309"/>
            <a:ext cx="8911687" cy="904653"/>
          </a:xfrm>
        </p:spPr>
        <p:txBody>
          <a:bodyPr>
            <a:normAutofit fontScale="90000"/>
          </a:bodyPr>
          <a:lstStyle/>
          <a:p>
            <a:pPr algn="ctr"/>
            <a:r>
              <a:rPr lang="tr-TR" sz="3100" dirty="0">
                <a:solidFill>
                  <a:srgbClr val="00B050"/>
                </a:solidFill>
                <a:latin typeface="TTKB Dik Temel Abece" pitchFamily="2" charset="-94"/>
              </a:rPr>
              <a:t>BAŞARI İLE POZİTİF YÖNLÜ İLİŞKİLİ DURUMLAR</a:t>
            </a:r>
            <a:r>
              <a:rPr lang="tr-TR" dirty="0"/>
              <a:t/>
            </a:r>
            <a:br>
              <a:rPr lang="tr-TR" dirty="0"/>
            </a:br>
            <a:endParaRPr lang="tr-TR" dirty="0"/>
          </a:p>
        </p:txBody>
      </p:sp>
      <p:sp>
        <p:nvSpPr>
          <p:cNvPr id="3" name="İçerik Yer Tutucusu 2"/>
          <p:cNvSpPr>
            <a:spLocks noGrp="1"/>
          </p:cNvSpPr>
          <p:nvPr>
            <p:ph idx="1"/>
          </p:nvPr>
        </p:nvSpPr>
        <p:spPr/>
        <p:txBody>
          <a:bodyPr>
            <a:normAutofit/>
          </a:bodyPr>
          <a:lstStyle/>
          <a:p>
            <a:pPr marL="0" indent="0">
              <a:buNone/>
            </a:pPr>
            <a:r>
              <a:rPr lang="tr-TR" sz="2800" dirty="0" smtClean="0">
                <a:latin typeface="TTKB Dik Temel Abece" pitchFamily="2" charset="-94"/>
              </a:rPr>
              <a:t>	Tüm </a:t>
            </a:r>
            <a:r>
              <a:rPr lang="tr-TR" sz="2800" dirty="0">
                <a:latin typeface="TTKB Dik Temel Abece" pitchFamily="2" charset="-94"/>
              </a:rPr>
              <a:t>alanlar için öğrencilerin sosyoekonomik durumları, anne eğitim düzeyi, evdeki kitap sayısı, eğitim hedefi, okula yönelik tutum ve aile ilgisi gibi öğrenci özellikleri ile öğrenci başarısı arasında pozitif yönlü̈ ilişki bulundu. Aynı durum öğretmenin kıdemi, mevcut okulda çalışma süresi, mesleki yeterlik algısı ve mesleki doyum gibi öğretmen özellikleri için de geçerli oldu. </a:t>
            </a:r>
          </a:p>
          <a:p>
            <a:pPr marL="0" indent="0">
              <a:buNone/>
            </a:pPr>
            <a:endParaRPr lang="tr-TR" sz="2800" dirty="0">
              <a:latin typeface="TTKB Dik Temel Abece" pitchFamily="2" charset="-94"/>
            </a:endParaRPr>
          </a:p>
        </p:txBody>
      </p:sp>
    </p:spTree>
    <p:extLst>
      <p:ext uri="{BB962C8B-B14F-4D97-AF65-F5344CB8AC3E}">
        <p14:creationId xmlns:p14="http://schemas.microsoft.com/office/powerpoint/2010/main" val="27976154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57412" y="585716"/>
            <a:ext cx="8829675" cy="6022418"/>
          </a:xfrm>
          <a:prstGeom prst="rect">
            <a:avLst/>
          </a:prstGeom>
        </p:spPr>
        <p:txBody>
          <a:bodyPr wrap="square">
            <a:spAutoFit/>
          </a:bodyPr>
          <a:lstStyle/>
          <a:p>
            <a:pPr>
              <a:lnSpc>
                <a:spcPct val="115000"/>
              </a:lnSpc>
              <a:spcAft>
                <a:spcPts val="0"/>
              </a:spcAft>
            </a:pP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ABİDE Araştırması temel eğitim kurumlarının 8. sınıflarında öğrenim gören öğrencilerin akademik becerilere sahip olma düzeylerinin ölçülmesi ve öğrencilerin akademik başarılarını etkileyen faktörlerin araştırıldığı; çoktan seçmeli, açık uçlu soruların kullanıldığı ve anketlerin yer aldığı bir izleme değerlendirme araştırmasıdır. ABİDE Araştırması ile “farklı soru tipleri kullanılarak üst düzey zihinsel becerileri de ölçecek şekilde izleme testlerinin geliştirilmesi ve</a:t>
            </a:r>
            <a:r>
              <a:rPr lang="tr-TR" sz="2800" dirty="0">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öğrencilerin bu becerilere sahip olma durumlarının belirlenmesi” amaçlanmaktadır. Pilot uygulaması 2015 yılında gerçekleşen ABİDE Araştırması’nın nihai uygulaması 2016 yılında gerçekleştirilmiştir.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9695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28814" y="716416"/>
            <a:ext cx="9172574" cy="5543056"/>
          </a:xfrm>
          <a:prstGeom prst="rect">
            <a:avLst/>
          </a:prstGeom>
        </p:spPr>
        <p:txBody>
          <a:bodyPr wrap="square">
            <a:spAutoFit/>
          </a:bodyPr>
          <a:lstStyle/>
          <a:p>
            <a:pPr>
              <a:lnSpc>
                <a:spcPct val="115000"/>
              </a:lnSpc>
              <a:spcAft>
                <a:spcPts val="1000"/>
              </a:spcAft>
            </a:pPr>
            <a:r>
              <a:rPr lang="tr-TR" sz="2800" dirty="0" smtClean="0">
                <a:latin typeface="TTKB Dik Temel Abece" pitchFamily="2" charset="-94"/>
                <a:ea typeface="Calibri" panose="020F0502020204030204" pitchFamily="34" charset="0"/>
                <a:cs typeface="Times New Roman" panose="02020603050405020304" pitchFamily="18" charset="0"/>
              </a:rPr>
              <a:t>	ABİDE </a:t>
            </a:r>
            <a:r>
              <a:rPr lang="tr-TR" sz="2800" dirty="0">
                <a:latin typeface="TTKB Dik Temel Abece" pitchFamily="2" charset="-94"/>
                <a:ea typeface="Calibri" panose="020F0502020204030204" pitchFamily="34" charset="0"/>
                <a:cs typeface="Times New Roman" panose="02020603050405020304" pitchFamily="18" charset="0"/>
              </a:rPr>
              <a:t>araştırmasında öğrencilerin </a:t>
            </a:r>
            <a:r>
              <a:rPr lang="tr-TR" sz="2800" b="1" dirty="0">
                <a:latin typeface="TTKB Dik Temel Abece" pitchFamily="2" charset="-94"/>
                <a:ea typeface="Calibri" panose="020F0502020204030204" pitchFamily="34" charset="0"/>
                <a:cs typeface="Times New Roman" panose="02020603050405020304" pitchFamily="18" charset="0"/>
              </a:rPr>
              <a:t>eğitim hedefleri (beklentileri)</a:t>
            </a:r>
            <a:r>
              <a:rPr lang="tr-TR" sz="2800" dirty="0">
                <a:latin typeface="TTKB Dik Temel Abece" pitchFamily="2" charset="-94"/>
                <a:ea typeface="Calibri" panose="020F0502020204030204" pitchFamily="34" charset="0"/>
                <a:cs typeface="Times New Roman" panose="02020603050405020304" pitchFamily="18" charset="0"/>
              </a:rPr>
              <a:t> yükseldikçe </a:t>
            </a:r>
            <a:r>
              <a:rPr lang="tr-TR" sz="2800" dirty="0" err="1">
                <a:latin typeface="TTKB Dik Temel Abece" pitchFamily="2" charset="-94"/>
                <a:ea typeface="Calibri" panose="020F0502020204030204" pitchFamily="34" charset="0"/>
                <a:cs typeface="Times New Roman" panose="02020603050405020304" pitchFamily="18" charset="0"/>
              </a:rPr>
              <a:t>ABİDE'de</a:t>
            </a:r>
            <a:r>
              <a:rPr lang="tr-TR" sz="2800" dirty="0">
                <a:latin typeface="TTKB Dik Temel Abece" pitchFamily="2" charset="-94"/>
                <a:ea typeface="Calibri" panose="020F0502020204030204" pitchFamily="34" charset="0"/>
                <a:cs typeface="Times New Roman" panose="02020603050405020304" pitchFamily="18" charset="0"/>
              </a:rPr>
              <a:t> değerlendirme yapılan alanlardaki puanlarının da arttığı sonucuna ulaşılmıştır. Eğitim hedefi, yükseköğrenime (lisans, yüksek lisans, doktora) devam etmek olan öğrencilerin başarılarının, hedefi liseyi bitirmek olan öğrencilere kıyasla daha yüksek olduğu görülmüştür. Elde edilen bu bulgu, TIMSS 2011 (MEB, 2014) ve PISA 2015 (MEB, 2017) bulgularıyla paralellik göstermektedir. Bir başka deyişle, TIMSS 2011 ve PISA 2015 uygulamasına katılan Türk öğrencilerin de eğitim beklentileri yükseldikçe, PISA ve TIMSS puanlarının arttığı ortaya konulmuştur.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709130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47938" y="800525"/>
            <a:ext cx="7581900" cy="3817455"/>
          </a:xfrm>
          <a:prstGeom prst="rect">
            <a:avLst/>
          </a:prstGeom>
        </p:spPr>
        <p:txBody>
          <a:bodyPr wrap="square">
            <a:spAutoFit/>
          </a:bodyPr>
          <a:lstStyle/>
          <a:p>
            <a:pPr>
              <a:lnSpc>
                <a:spcPct val="115000"/>
              </a:lnSpc>
              <a:spcAft>
                <a:spcPts val="1000"/>
              </a:spcAft>
            </a:pPr>
            <a:r>
              <a:rPr lang="tr-TR" sz="2800" dirty="0" smtClean="0">
                <a:latin typeface="TTKB Dik Temel Abece" pitchFamily="2" charset="-94"/>
                <a:ea typeface="Calibri" panose="020F0502020204030204" pitchFamily="34" charset="0"/>
                <a:cs typeface="Times New Roman" panose="02020603050405020304" pitchFamily="18" charset="0"/>
              </a:rPr>
              <a:t>	ABİDE </a:t>
            </a:r>
            <a:r>
              <a:rPr lang="tr-TR" sz="2800" dirty="0">
                <a:latin typeface="TTKB Dik Temel Abece" pitchFamily="2" charset="-94"/>
                <a:ea typeface="Calibri" panose="020F0502020204030204" pitchFamily="34" charset="0"/>
                <a:cs typeface="Times New Roman" panose="02020603050405020304" pitchFamily="18" charset="0"/>
              </a:rPr>
              <a:t>2016 </a:t>
            </a:r>
            <a:r>
              <a:rPr lang="tr-TR" sz="2800" dirty="0" smtClean="0">
                <a:latin typeface="TTKB Dik Temel Abece" pitchFamily="2" charset="-94"/>
                <a:ea typeface="Calibri" panose="020F0502020204030204" pitchFamily="34" charset="0"/>
                <a:cs typeface="Times New Roman" panose="02020603050405020304" pitchFamily="18" charset="0"/>
              </a:rPr>
              <a:t>raporunda: </a:t>
            </a:r>
          </a:p>
          <a:p>
            <a:pPr>
              <a:lnSpc>
                <a:spcPct val="115000"/>
              </a:lnSpc>
              <a:spcAft>
                <a:spcPts val="1000"/>
              </a:spcAft>
            </a:pPr>
            <a:r>
              <a:rPr lang="tr-TR" sz="2800" dirty="0" smtClean="0">
                <a:solidFill>
                  <a:schemeClr val="accent1">
                    <a:lumMod val="75000"/>
                  </a:schemeClr>
                </a:solidFill>
                <a:latin typeface="TTKB Dik Temel Abece" pitchFamily="2" charset="-94"/>
                <a:ea typeface="Calibri" panose="020F0502020204030204" pitchFamily="34" charset="0"/>
                <a:cs typeface="Times New Roman" panose="02020603050405020304" pitchFamily="18" charset="0"/>
              </a:rPr>
              <a:t>1-</a:t>
            </a:r>
            <a:r>
              <a:rPr lang="tr-TR" sz="2800" dirty="0" smtClean="0">
                <a:latin typeface="TTKB Dik Temel Abece" pitchFamily="2" charset="-94"/>
                <a:ea typeface="Calibri" panose="020F0502020204030204" pitchFamily="34" charset="0"/>
                <a:cs typeface="Times New Roman" panose="02020603050405020304" pitchFamily="18" charset="0"/>
              </a:rPr>
              <a:t> Öğrencilerin </a:t>
            </a:r>
            <a:r>
              <a:rPr lang="tr-TR" sz="2800" b="1" u="sng" dirty="0">
                <a:solidFill>
                  <a:srgbClr val="FF0000"/>
                </a:solidFill>
                <a:latin typeface="TTKB Dik Temel Abece" pitchFamily="2" charset="-94"/>
                <a:ea typeface="Calibri" panose="020F0502020204030204" pitchFamily="34" charset="0"/>
                <a:cs typeface="Times New Roman" panose="02020603050405020304" pitchFamily="18" charset="0"/>
              </a:rPr>
              <a:t>annelerinin eğitim düzeyi</a:t>
            </a:r>
            <a:r>
              <a:rPr lang="tr-TR" sz="2800" u="sng" dirty="0">
                <a:solidFill>
                  <a:srgbClr val="FF0000"/>
                </a:solidFill>
                <a:latin typeface="TTKB Dik Temel Abece" pitchFamily="2" charset="-94"/>
                <a:ea typeface="Calibri" panose="020F0502020204030204" pitchFamily="34" charset="0"/>
                <a:cs typeface="Times New Roman" panose="02020603050405020304" pitchFamily="18" charset="0"/>
              </a:rPr>
              <a:t> </a:t>
            </a:r>
            <a:r>
              <a:rPr lang="tr-TR" sz="2800" dirty="0">
                <a:latin typeface="TTKB Dik Temel Abece" pitchFamily="2" charset="-94"/>
                <a:ea typeface="Calibri" panose="020F0502020204030204" pitchFamily="34" charset="0"/>
                <a:cs typeface="Times New Roman" panose="02020603050405020304" pitchFamily="18" charset="0"/>
              </a:rPr>
              <a:t>arttıkça, öğrenci başarısının da yükseldiği görüldü. Annesi üniversite ya da yüksek lisans ve doktora mezunu öğrencilerin akademik başarılarının, diğerlerine kıyasla daha yüksek olduğu sonucuna ulaşıldı</a:t>
            </a:r>
            <a:r>
              <a:rPr lang="tr-TR" sz="2800" dirty="0" smtClean="0">
                <a:latin typeface="TTKB Dik Temel Abece" pitchFamily="2" charset="-94"/>
                <a:ea typeface="Calibri" panose="020F0502020204030204" pitchFamily="34" charset="0"/>
                <a:cs typeface="Times New Roman" panose="02020603050405020304" pitchFamily="18" charset="0"/>
              </a:rPr>
              <a:t>.</a:t>
            </a:r>
          </a:p>
          <a:p>
            <a:pPr marL="457200" indent="-457200">
              <a:lnSpc>
                <a:spcPct val="115000"/>
              </a:lnSpc>
              <a:spcAft>
                <a:spcPts val="1000"/>
              </a:spcAft>
              <a:buFont typeface="Wingdings" panose="05000000000000000000" pitchFamily="2" charset="2"/>
              <a:buChar char="v"/>
            </a:pP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6164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33675" y="1443462"/>
            <a:ext cx="8496300" cy="3065455"/>
          </a:xfrm>
          <a:prstGeom prst="rect">
            <a:avLst/>
          </a:prstGeom>
        </p:spPr>
        <p:txBody>
          <a:bodyPr wrap="square">
            <a:spAutoFit/>
          </a:bodyPr>
          <a:lstStyle/>
          <a:p>
            <a:pPr>
              <a:lnSpc>
                <a:spcPct val="115000"/>
              </a:lnSpc>
              <a:spcAft>
                <a:spcPts val="1000"/>
              </a:spcAft>
            </a:pPr>
            <a:r>
              <a:rPr lang="tr-TR" sz="2800" b="1" dirty="0" smtClean="0">
                <a:latin typeface="TTKB Dik Temel Abece" pitchFamily="2" charset="-94"/>
                <a:ea typeface="Calibri" panose="020F0502020204030204" pitchFamily="34" charset="0"/>
                <a:cs typeface="Times New Roman" panose="02020603050405020304" pitchFamily="18" charset="0"/>
              </a:rPr>
              <a:t>2-</a:t>
            </a:r>
            <a:r>
              <a:rPr lang="tr-TR" sz="2800" b="1" u="sng" dirty="0" smtClean="0">
                <a:solidFill>
                  <a:srgbClr val="FF0000"/>
                </a:solidFill>
                <a:latin typeface="TTKB Dik Temel Abece" pitchFamily="2" charset="-94"/>
                <a:ea typeface="Calibri" panose="020F0502020204030204" pitchFamily="34" charset="0"/>
                <a:cs typeface="Times New Roman" panose="02020603050405020304" pitchFamily="18" charset="0"/>
              </a:rPr>
              <a:t>Evdeki </a:t>
            </a:r>
            <a:r>
              <a:rPr lang="tr-TR" sz="2800" b="1" u="sng" dirty="0">
                <a:solidFill>
                  <a:srgbClr val="FF0000"/>
                </a:solidFill>
                <a:latin typeface="TTKB Dik Temel Abece" pitchFamily="2" charset="-94"/>
                <a:ea typeface="Calibri" panose="020F0502020204030204" pitchFamily="34" charset="0"/>
                <a:cs typeface="Times New Roman" panose="02020603050405020304" pitchFamily="18" charset="0"/>
              </a:rPr>
              <a:t>kitap sayısı</a:t>
            </a:r>
            <a:r>
              <a:rPr lang="tr-TR" sz="2800" b="1" dirty="0">
                <a:latin typeface="TTKB Dik Temel Abece" pitchFamily="2" charset="-94"/>
                <a:ea typeface="Calibri" panose="020F0502020204030204" pitchFamily="34" charset="0"/>
                <a:cs typeface="Times New Roman" panose="02020603050405020304" pitchFamily="18" charset="0"/>
              </a:rPr>
              <a:t>,</a:t>
            </a:r>
            <a:r>
              <a:rPr lang="tr-TR" sz="2800" dirty="0">
                <a:latin typeface="TTKB Dik Temel Abece" pitchFamily="2" charset="-94"/>
                <a:ea typeface="Calibri" panose="020F0502020204030204" pitchFamily="34" charset="0"/>
                <a:cs typeface="Times New Roman" panose="02020603050405020304" pitchFamily="18" charset="0"/>
              </a:rPr>
              <a:t> ABİDE 2016 araştırması kapsamında çalışılan bir başka değişkendir. Buna göre, evdeki kitap sayısı arttıkça öğrencilerin </a:t>
            </a:r>
            <a:r>
              <a:rPr lang="tr-TR" sz="2800" dirty="0" err="1">
                <a:latin typeface="TTKB Dik Temel Abece" pitchFamily="2" charset="-94"/>
                <a:ea typeface="Calibri" panose="020F0502020204030204" pitchFamily="34" charset="0"/>
                <a:cs typeface="Times New Roman" panose="02020603050405020304" pitchFamily="18" charset="0"/>
              </a:rPr>
              <a:t>ABİDE'de</a:t>
            </a:r>
            <a:r>
              <a:rPr lang="tr-TR" sz="2800" dirty="0">
                <a:latin typeface="TTKB Dik Temel Abece" pitchFamily="2" charset="-94"/>
                <a:ea typeface="Calibri" panose="020F0502020204030204" pitchFamily="34" charset="0"/>
                <a:cs typeface="Times New Roman" panose="02020603050405020304" pitchFamily="18" charset="0"/>
              </a:rPr>
              <a:t> değerlendirme yapılan alanlardaki puanlarının da arttığı bulgusu ortaya konulmuştur. Bu bulgu, TIMSS 2011 bulgularıyla örtüşmektedir.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92098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805112" y="1404824"/>
            <a:ext cx="8067675" cy="1578894"/>
          </a:xfrm>
          <a:prstGeom prst="rect">
            <a:avLst/>
          </a:prstGeom>
        </p:spPr>
        <p:txBody>
          <a:bodyPr wrap="square">
            <a:spAutoFit/>
          </a:bodyPr>
          <a:lstStyle/>
          <a:p>
            <a:pPr>
              <a:lnSpc>
                <a:spcPct val="115000"/>
              </a:lnSpc>
              <a:spcAft>
                <a:spcPts val="1000"/>
              </a:spcAft>
            </a:pPr>
            <a:r>
              <a:rPr lang="tr-TR" sz="2800" dirty="0" smtClean="0">
                <a:latin typeface="TTKB Dik Temel Abece" pitchFamily="2" charset="-94"/>
                <a:ea typeface="Times New Roman" panose="02020603050405020304" pitchFamily="18" charset="0"/>
                <a:cs typeface="Times New Roman" panose="02020603050405020304" pitchFamily="18" charset="0"/>
              </a:rPr>
              <a:t>3- Bunun </a:t>
            </a:r>
            <a:r>
              <a:rPr lang="tr-TR" sz="2800" dirty="0">
                <a:latin typeface="TTKB Dik Temel Abece" pitchFamily="2" charset="-94"/>
                <a:ea typeface="Times New Roman" panose="02020603050405020304" pitchFamily="18" charset="0"/>
                <a:cs typeface="Times New Roman" panose="02020603050405020304" pitchFamily="18" charset="0"/>
              </a:rPr>
              <a:t>yanı sıra </a:t>
            </a:r>
            <a:r>
              <a:rPr lang="tr-TR" sz="2800" b="1" u="sng" dirty="0">
                <a:solidFill>
                  <a:srgbClr val="FF0000"/>
                </a:solidFill>
                <a:latin typeface="TTKB Dik Temel Abece" pitchFamily="2" charset="-94"/>
                <a:ea typeface="Times New Roman" panose="02020603050405020304" pitchFamily="18" charset="0"/>
                <a:cs typeface="Times New Roman" panose="02020603050405020304" pitchFamily="18" charset="0"/>
              </a:rPr>
              <a:t>okulda kütüphane bulunması</a:t>
            </a:r>
            <a:r>
              <a:rPr lang="tr-TR" sz="2800" u="sng" dirty="0">
                <a:solidFill>
                  <a:srgbClr val="FF0000"/>
                </a:solidFill>
                <a:latin typeface="TTKB Dik Temel Abece" pitchFamily="2" charset="-94"/>
                <a:ea typeface="Times New Roman" panose="02020603050405020304" pitchFamily="18" charset="0"/>
                <a:cs typeface="Times New Roman" panose="02020603050405020304" pitchFamily="18" charset="0"/>
              </a:rPr>
              <a:t> </a:t>
            </a:r>
            <a:r>
              <a:rPr lang="tr-TR" sz="2800" dirty="0">
                <a:latin typeface="TTKB Dik Temel Abece" pitchFamily="2" charset="-94"/>
                <a:ea typeface="Times New Roman" panose="02020603050405020304" pitchFamily="18" charset="0"/>
                <a:cs typeface="Times New Roman" panose="02020603050405020304" pitchFamily="18" charset="0"/>
              </a:rPr>
              <a:t>gibi okul özellikleri de dört alandaki başarı puanlarıyla pozitif yönde ilişkilidir.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79487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33625" y="1014837"/>
            <a:ext cx="8724900" cy="2569934"/>
          </a:xfrm>
          <a:prstGeom prst="rect">
            <a:avLst/>
          </a:prstGeom>
        </p:spPr>
        <p:txBody>
          <a:bodyPr wrap="square">
            <a:spAutoFit/>
          </a:bodyPr>
          <a:lstStyle/>
          <a:p>
            <a:pPr>
              <a:lnSpc>
                <a:spcPct val="115000"/>
              </a:lnSpc>
              <a:spcAft>
                <a:spcPts val="1000"/>
              </a:spcAft>
            </a:pPr>
            <a:r>
              <a:rPr lang="tr-TR" sz="2800" dirty="0" smtClean="0">
                <a:latin typeface="TTKB Dik Temel Abece" pitchFamily="2" charset="-94"/>
                <a:ea typeface="Calibri" panose="020F0502020204030204" pitchFamily="34" charset="0"/>
                <a:cs typeface="Times New Roman" panose="02020603050405020304" pitchFamily="18" charset="0"/>
              </a:rPr>
              <a:t>4-  Ailelerin </a:t>
            </a:r>
            <a:r>
              <a:rPr lang="tr-TR" sz="2800" dirty="0">
                <a:latin typeface="TTKB Dik Temel Abece" pitchFamily="2" charset="-94"/>
                <a:ea typeface="Calibri" panose="020F0502020204030204" pitchFamily="34" charset="0"/>
                <a:cs typeface="Times New Roman" panose="02020603050405020304" pitchFamily="18" charset="0"/>
              </a:rPr>
              <a:t>akademik çalışmalarla ilgili öğrencilere uyguladıkları </a:t>
            </a:r>
            <a:r>
              <a:rPr lang="tr-TR" sz="2800" b="1" u="sng" dirty="0">
                <a:solidFill>
                  <a:srgbClr val="FF0000"/>
                </a:solidFill>
                <a:latin typeface="TTKB Dik Temel Abece" pitchFamily="2" charset="-94"/>
                <a:ea typeface="Calibri" panose="020F0502020204030204" pitchFamily="34" charset="0"/>
                <a:cs typeface="Times New Roman" panose="02020603050405020304" pitchFamily="18" charset="0"/>
              </a:rPr>
              <a:t>baskının</a:t>
            </a:r>
            <a:r>
              <a:rPr lang="tr-TR" sz="2800" dirty="0">
                <a:latin typeface="TTKB Dik Temel Abece" pitchFamily="2" charset="-94"/>
                <a:ea typeface="Calibri" panose="020F0502020204030204" pitchFamily="34" charset="0"/>
                <a:cs typeface="Times New Roman" panose="02020603050405020304" pitchFamily="18" charset="0"/>
              </a:rPr>
              <a:t> başarıyı olumsuz, onları desteklemesinin ise olumlu etkilediği sonucuna ulaşıldı. Ailelerin öğrencilere başarı konusunda baskı yapmasının da başarısızlığı getirdiği ortaya çıktı.</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2727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76513" y="1069875"/>
            <a:ext cx="8382000" cy="3560975"/>
          </a:xfrm>
          <a:prstGeom prst="rect">
            <a:avLst/>
          </a:prstGeom>
        </p:spPr>
        <p:txBody>
          <a:bodyPr wrap="square">
            <a:spAutoFit/>
          </a:bodyPr>
          <a:lstStyle/>
          <a:p>
            <a:pPr>
              <a:lnSpc>
                <a:spcPct val="115000"/>
              </a:lnSpc>
              <a:spcAft>
                <a:spcPts val="1000"/>
              </a:spcAft>
            </a:pPr>
            <a:r>
              <a:rPr lang="tr-TR" sz="2800" dirty="0">
                <a:latin typeface="TTKB Dik Temel Abece" pitchFamily="2" charset="-94"/>
                <a:ea typeface="Calibri" panose="020F0502020204030204" pitchFamily="34" charset="0"/>
                <a:cs typeface="Times New Roman" panose="02020603050405020304" pitchFamily="18" charset="0"/>
              </a:rPr>
              <a:t>5</a:t>
            </a:r>
            <a:r>
              <a:rPr lang="tr-TR" sz="2800" dirty="0" smtClean="0">
                <a:latin typeface="TTKB Dik Temel Abece" pitchFamily="2" charset="-94"/>
                <a:ea typeface="Calibri" panose="020F0502020204030204" pitchFamily="34" charset="0"/>
                <a:cs typeface="Times New Roman" panose="02020603050405020304" pitchFamily="18" charset="0"/>
              </a:rPr>
              <a:t>- Öğrencilerin </a:t>
            </a:r>
            <a:r>
              <a:rPr lang="tr-TR" sz="2800" b="1" u="sng" dirty="0">
                <a:solidFill>
                  <a:srgbClr val="FF0000"/>
                </a:solidFill>
                <a:latin typeface="TTKB Dik Temel Abece" pitchFamily="2" charset="-94"/>
                <a:ea typeface="Calibri" panose="020F0502020204030204" pitchFamily="34" charset="0"/>
                <a:cs typeface="Times New Roman" panose="02020603050405020304" pitchFamily="18" charset="0"/>
              </a:rPr>
              <a:t>ev ödevi</a:t>
            </a:r>
            <a:r>
              <a:rPr lang="tr-TR" sz="2800" u="sng" dirty="0">
                <a:solidFill>
                  <a:srgbClr val="FF0000"/>
                </a:solidFill>
                <a:latin typeface="TTKB Dik Temel Abece" pitchFamily="2" charset="-94"/>
                <a:ea typeface="Calibri" panose="020F0502020204030204" pitchFamily="34" charset="0"/>
                <a:cs typeface="Times New Roman" panose="02020603050405020304" pitchFamily="18" charset="0"/>
              </a:rPr>
              <a:t> </a:t>
            </a:r>
            <a:r>
              <a:rPr lang="tr-TR" sz="2800" dirty="0">
                <a:latin typeface="TTKB Dik Temel Abece" pitchFamily="2" charset="-94"/>
                <a:ea typeface="Calibri" panose="020F0502020204030204" pitchFamily="34" charset="0"/>
                <a:cs typeface="Times New Roman" panose="02020603050405020304" pitchFamily="18" charset="0"/>
              </a:rPr>
              <a:t>için ayırdıkları süre arttıkça başarılarının düşme eğilimi gösterdiği sonucuna ulaşılması, araştırmada dikkati </a:t>
            </a:r>
            <a:r>
              <a:rPr lang="tr-TR" sz="2800" dirty="0" smtClean="0">
                <a:latin typeface="TTKB Dik Temel Abece" pitchFamily="2" charset="-94"/>
                <a:ea typeface="Calibri" panose="020F0502020204030204" pitchFamily="34" charset="0"/>
                <a:cs typeface="Times New Roman" panose="02020603050405020304" pitchFamily="18" charset="0"/>
              </a:rPr>
              <a:t>çekti. Ev </a:t>
            </a:r>
            <a:r>
              <a:rPr lang="tr-TR" sz="2800" dirty="0">
                <a:latin typeface="TTKB Dik Temel Abece" pitchFamily="2" charset="-94"/>
                <a:ea typeface="Calibri" panose="020F0502020204030204" pitchFamily="34" charset="0"/>
                <a:cs typeface="Times New Roman" panose="02020603050405020304" pitchFamily="18" charset="0"/>
              </a:rPr>
              <a:t>ödevi için çok fazla zaman ayıran ya da öğretmeni daha fazla ev ödevi veren öğrencilerin başarılarının, buna makul bir süre ayıran ya da öğretmeni makul düzeyde ev ödevi verenlerin başarısından daha düşük olduğu görüldü.</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27935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33637" y="950702"/>
            <a:ext cx="8567737" cy="4056495"/>
          </a:xfrm>
          <a:prstGeom prst="rect">
            <a:avLst/>
          </a:prstGeom>
        </p:spPr>
        <p:txBody>
          <a:bodyPr wrap="square">
            <a:spAutoFit/>
          </a:bodyPr>
          <a:lstStyle/>
          <a:p>
            <a:pPr>
              <a:lnSpc>
                <a:spcPct val="115000"/>
              </a:lnSpc>
              <a:spcAft>
                <a:spcPts val="1000"/>
              </a:spcAft>
            </a:pPr>
            <a:r>
              <a:rPr lang="tr-TR" sz="2800" dirty="0" smtClean="0">
                <a:latin typeface="TTKB Dik Temel Abece" pitchFamily="2" charset="-94"/>
                <a:ea typeface="Calibri" panose="020F0502020204030204" pitchFamily="34" charset="0"/>
                <a:cs typeface="Times New Roman" panose="02020603050405020304" pitchFamily="18" charset="0"/>
              </a:rPr>
              <a:t>6- Dikkat </a:t>
            </a:r>
            <a:r>
              <a:rPr lang="tr-TR" sz="2800" dirty="0">
                <a:latin typeface="TTKB Dik Temel Abece" pitchFamily="2" charset="-94"/>
                <a:ea typeface="Calibri" panose="020F0502020204030204" pitchFamily="34" charset="0"/>
                <a:cs typeface="Times New Roman" panose="02020603050405020304" pitchFamily="18" charset="0"/>
              </a:rPr>
              <a:t>çekici bir diğer husus </a:t>
            </a:r>
            <a:r>
              <a:rPr lang="tr-TR" sz="2800" b="1" u="sng" dirty="0">
                <a:solidFill>
                  <a:srgbClr val="FF0000"/>
                </a:solidFill>
                <a:latin typeface="TTKB Dik Temel Abece" pitchFamily="2" charset="-94"/>
                <a:ea typeface="Calibri" panose="020F0502020204030204" pitchFamily="34" charset="0"/>
                <a:cs typeface="Times New Roman" panose="02020603050405020304" pitchFamily="18" charset="0"/>
              </a:rPr>
              <a:t>öğretmenlerin kıdemlerinin</a:t>
            </a:r>
            <a:r>
              <a:rPr lang="tr-TR" sz="2800" u="sng" dirty="0">
                <a:solidFill>
                  <a:srgbClr val="FF0000"/>
                </a:solidFill>
                <a:latin typeface="TTKB Dik Temel Abece" pitchFamily="2" charset="-94"/>
                <a:ea typeface="Calibri" panose="020F0502020204030204" pitchFamily="34" charset="0"/>
                <a:cs typeface="Times New Roman" panose="02020603050405020304" pitchFamily="18" charset="0"/>
              </a:rPr>
              <a:t> </a:t>
            </a:r>
            <a:r>
              <a:rPr lang="tr-TR" sz="2800" dirty="0">
                <a:latin typeface="TTKB Dik Temel Abece" pitchFamily="2" charset="-94"/>
                <a:ea typeface="Calibri" panose="020F0502020204030204" pitchFamily="34" charset="0"/>
                <a:cs typeface="Times New Roman" panose="02020603050405020304" pitchFamily="18" charset="0"/>
              </a:rPr>
              <a:t>öğrenci başarısı üzerinde en son eğitim düzeyinden daha etkili olduğu bulgusudur. Çalışmada, öğretmenlerin aynı okulda çalışma süreleri arttıkça, öğrencilerin başarılarının yükseldiği sonucu ortaya çıktı. Ayrıca öğretmenlerin, belli bir okulda çalışma süreleri arttıkça buraya bağlılıklarının arttığı, öğrencileri ve okulun özelliklerini daha iyi tanıyabildikleri tespit edildi.</a:t>
            </a:r>
            <a:r>
              <a:rPr lang="tr-TR" sz="2800" dirty="0">
                <a:solidFill>
                  <a:srgbClr val="333333"/>
                </a:solidFill>
                <a:latin typeface="TTKB Dik Temel Abece" pitchFamily="2" charset="-94"/>
                <a:ea typeface="Calibri" panose="020F0502020204030204" pitchFamily="34" charset="0"/>
                <a:cs typeface="Times New Roman" panose="02020603050405020304" pitchFamily="18" charset="0"/>
              </a:rPr>
              <a:t> </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04955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6500" y="1206669"/>
            <a:ext cx="7024688" cy="2169825"/>
          </a:xfrm>
          <a:prstGeom prst="rect">
            <a:avLst/>
          </a:prstGeom>
        </p:spPr>
        <p:txBody>
          <a:bodyPr wrap="square">
            <a:spAutoFit/>
          </a:bodyPr>
          <a:lstStyle/>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7- Burada </a:t>
            </a:r>
            <a:r>
              <a:rPr lang="tr-TR" sz="2800" b="1" u="sng" dirty="0">
                <a:solidFill>
                  <a:srgbClr val="FF0000"/>
                </a:solidFill>
                <a:latin typeface="TTKB Dik Temel Abece" pitchFamily="2" charset="-94"/>
                <a:ea typeface="Times New Roman" panose="02020603050405020304" pitchFamily="18" charset="0"/>
                <a:cs typeface="Times New Roman" panose="02020603050405020304" pitchFamily="18" charset="0"/>
              </a:rPr>
              <a:t>destekleme ve yetiştirme </a:t>
            </a:r>
            <a:endParaRPr lang="tr-TR" sz="2800" b="1" u="sng" dirty="0" smtClean="0">
              <a:solidFill>
                <a:srgbClr val="FF0000"/>
              </a:solidFill>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b="1" u="sng" dirty="0">
              <a:solidFill>
                <a:srgbClr val="FF0000"/>
              </a:solidFill>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b="1" u="sng" dirty="0" smtClean="0">
                <a:solidFill>
                  <a:srgbClr val="FF0000"/>
                </a:solidFill>
                <a:latin typeface="TTKB Dik Temel Abece" pitchFamily="2" charset="-94"/>
                <a:ea typeface="Times New Roman" panose="02020603050405020304" pitchFamily="18" charset="0"/>
                <a:cs typeface="Times New Roman" panose="02020603050405020304" pitchFamily="18" charset="0"/>
              </a:rPr>
              <a:t>kurslarına</a:t>
            </a:r>
            <a:r>
              <a:rPr lang="tr-TR" sz="2800" u="sng" dirty="0" smtClean="0">
                <a:solidFill>
                  <a:srgbClr val="FF0000"/>
                </a:solidFill>
                <a:latin typeface="TTKB Dik Temel Abece" pitchFamily="2" charset="-94"/>
                <a:ea typeface="Times New Roman" panose="02020603050405020304" pitchFamily="18" charset="0"/>
                <a:cs typeface="Times New Roman" panose="02020603050405020304" pitchFamily="18" charset="0"/>
              </a:rPr>
              <a:t> </a:t>
            </a:r>
            <a:r>
              <a:rPr lang="tr-TR" sz="2800" dirty="0">
                <a:latin typeface="TTKB Dik Temel Abece" pitchFamily="2" charset="-94"/>
                <a:ea typeface="Times New Roman" panose="02020603050405020304" pitchFamily="18" charset="0"/>
                <a:cs typeface="Times New Roman" panose="02020603050405020304" pitchFamily="18" charset="0"/>
              </a:rPr>
              <a:t>her iki dönem devam eden öğrencilerin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tüm </a:t>
            </a:r>
            <a:r>
              <a:rPr lang="tr-TR" sz="2800" dirty="0">
                <a:latin typeface="TTKB Dik Temel Abece" pitchFamily="2" charset="-94"/>
                <a:ea typeface="Times New Roman" panose="02020603050405020304" pitchFamily="18" charset="0"/>
                <a:cs typeface="Times New Roman" panose="02020603050405020304" pitchFamily="18" charset="0"/>
              </a:rPr>
              <a:t>alanlardaki başarı puanlarının devam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etmeyen </a:t>
            </a:r>
            <a:r>
              <a:rPr lang="tr-TR" sz="2800" dirty="0">
                <a:latin typeface="TTKB Dik Temel Abece" pitchFamily="2" charset="-94"/>
                <a:ea typeface="Times New Roman" panose="02020603050405020304" pitchFamily="18" charset="0"/>
                <a:cs typeface="Times New Roman" panose="02020603050405020304" pitchFamily="18" charset="0"/>
              </a:rPr>
              <a:t>ya da bir dönem devam eden </a:t>
            </a:r>
            <a:endParaRPr lang="tr-TR" sz="2800" dirty="0" smtClean="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endParaRPr lang="tr-TR" sz="2800" dirty="0">
              <a:latin typeface="TTKB Dik Temel Abece" pitchFamily="2" charset="-94"/>
              <a:ea typeface="Times New Roman" panose="02020603050405020304" pitchFamily="18" charset="0"/>
              <a:cs typeface="Times New Roman" panose="02020603050405020304" pitchFamily="18" charset="0"/>
            </a:endParaRPr>
          </a:p>
          <a:p>
            <a:pPr fontAlgn="base">
              <a:lnSpc>
                <a:spcPts val="1800"/>
              </a:lnSpc>
              <a:spcAft>
                <a:spcPts val="0"/>
              </a:spcAft>
            </a:pPr>
            <a:r>
              <a:rPr lang="tr-TR" sz="2800" dirty="0" smtClean="0">
                <a:latin typeface="TTKB Dik Temel Abece" pitchFamily="2" charset="-94"/>
                <a:ea typeface="Times New Roman" panose="02020603050405020304" pitchFamily="18" charset="0"/>
                <a:cs typeface="Times New Roman" panose="02020603050405020304" pitchFamily="18" charset="0"/>
              </a:rPr>
              <a:t>öğrencilerden </a:t>
            </a:r>
            <a:r>
              <a:rPr lang="tr-TR" sz="2800" dirty="0">
                <a:latin typeface="TTKB Dik Temel Abece" pitchFamily="2" charset="-94"/>
                <a:ea typeface="Times New Roman" panose="02020603050405020304" pitchFamily="18" charset="0"/>
                <a:cs typeface="Times New Roman" panose="02020603050405020304" pitchFamily="18" charset="0"/>
              </a:rPr>
              <a:t>daha yüksek olması dikkat çekicidir. </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2166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71675" y="1222153"/>
            <a:ext cx="8986838" cy="3560975"/>
          </a:xfrm>
          <a:prstGeom prst="rect">
            <a:avLst/>
          </a:prstGeom>
        </p:spPr>
        <p:txBody>
          <a:bodyPr wrap="square">
            <a:spAutoFit/>
          </a:bodyPr>
          <a:lstStyle/>
          <a:p>
            <a:pPr fontAlgn="base">
              <a:lnSpc>
                <a:spcPct val="115000"/>
              </a:lnSpc>
              <a:spcBef>
                <a:spcPts val="1875"/>
              </a:spcBef>
              <a:spcAft>
                <a:spcPts val="1125"/>
              </a:spcAft>
            </a:pPr>
            <a:r>
              <a:rPr lang="tr-TR" sz="2800" b="1" cap="all" dirty="0" smtClean="0">
                <a:solidFill>
                  <a:srgbClr val="000000"/>
                </a:solidFill>
                <a:latin typeface="TTKB Dik Temel Abece" pitchFamily="2" charset="-94"/>
                <a:ea typeface="Times New Roman" panose="02020603050405020304" pitchFamily="18" charset="0"/>
                <a:cs typeface="Times New Roman" panose="02020603050405020304" pitchFamily="18" charset="0"/>
              </a:rPr>
              <a:t>8- </a:t>
            </a:r>
            <a:r>
              <a:rPr lang="tr-TR" sz="2800" u="sng" cap="all" dirty="0" smtClean="0">
                <a:solidFill>
                  <a:srgbClr val="FF0000"/>
                </a:solidFill>
                <a:latin typeface="TTKB Dik Temel Abece" pitchFamily="2" charset="-94"/>
                <a:ea typeface="Times New Roman" panose="02020603050405020304" pitchFamily="18" charset="0"/>
                <a:cs typeface="Times New Roman" panose="02020603050405020304" pitchFamily="18" charset="0"/>
              </a:rPr>
              <a:t>A</a:t>
            </a:r>
            <a:r>
              <a:rPr lang="tr-TR" sz="2800" u="sng" dirty="0" smtClean="0">
                <a:solidFill>
                  <a:srgbClr val="FF0000"/>
                </a:solidFill>
                <a:latin typeface="TTKB Dik Temel Abece" pitchFamily="2" charset="-94"/>
                <a:ea typeface="Times New Roman" panose="02020603050405020304" pitchFamily="18" charset="0"/>
                <a:cs typeface="Times New Roman" panose="02020603050405020304" pitchFamily="18" charset="0"/>
              </a:rPr>
              <a:t>kran </a:t>
            </a:r>
            <a:r>
              <a:rPr lang="tr-TR" sz="2800" u="sng" dirty="0">
                <a:solidFill>
                  <a:srgbClr val="FF0000"/>
                </a:solidFill>
                <a:latin typeface="TTKB Dik Temel Abece" pitchFamily="2" charset="-94"/>
                <a:ea typeface="Times New Roman" panose="02020603050405020304" pitchFamily="18" charset="0"/>
                <a:cs typeface="Times New Roman" panose="02020603050405020304" pitchFamily="18" charset="0"/>
              </a:rPr>
              <a:t>zorbalığı arttıkça puanlar </a:t>
            </a:r>
            <a:r>
              <a:rPr lang="tr-TR" sz="2800" u="sng" dirty="0" smtClean="0">
                <a:solidFill>
                  <a:srgbClr val="FF0000"/>
                </a:solidFill>
                <a:latin typeface="TTKB Dik Temel Abece" pitchFamily="2" charset="-94"/>
                <a:ea typeface="Times New Roman" panose="02020603050405020304" pitchFamily="18" charset="0"/>
                <a:cs typeface="Times New Roman" panose="02020603050405020304" pitchFamily="18" charset="0"/>
              </a:rPr>
              <a:t>düşüyor. </a:t>
            </a:r>
            <a:r>
              <a:rPr lang="tr-TR" sz="2800" b="1" dirty="0" smtClean="0">
                <a:solidFill>
                  <a:srgbClr val="000000"/>
                </a:solidFill>
                <a:latin typeface="TTKB Dik Temel Abece" pitchFamily="2" charset="-94"/>
                <a:ea typeface="Times New Roman" panose="02020603050405020304" pitchFamily="18" charset="0"/>
                <a:cs typeface="Times New Roman" panose="02020603050405020304" pitchFamily="18" charset="0"/>
              </a:rPr>
              <a:t>ABİDE</a:t>
            </a:r>
            <a:r>
              <a:rPr lang="tr-TR" sz="2800" dirty="0" smtClean="0">
                <a:solidFill>
                  <a:srgbClr val="333333"/>
                </a:solidFill>
                <a:latin typeface="TTKB Dik Temel Abece" pitchFamily="2" charset="-94"/>
                <a:ea typeface="Times New Roman" panose="02020603050405020304" pitchFamily="18" charset="0"/>
                <a:cs typeface="Times New Roman" panose="02020603050405020304" pitchFamily="18" charset="0"/>
              </a:rPr>
              <a:t> </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araştırması kapsamında akran zorbalığı indisi oluşturulmuş ve öğrencilerin akran zorbalığına maruz kalma durumları ile </a:t>
            </a:r>
            <a:r>
              <a:rPr lang="tr-TR" sz="2800" dirty="0" err="1">
                <a:solidFill>
                  <a:srgbClr val="333333"/>
                </a:solidFill>
                <a:latin typeface="TTKB Dik Temel Abece" pitchFamily="2" charset="-94"/>
                <a:ea typeface="Times New Roman" panose="02020603050405020304" pitchFamily="18" charset="0"/>
                <a:cs typeface="Times New Roman" panose="02020603050405020304" pitchFamily="18" charset="0"/>
              </a:rPr>
              <a:t>ABİDE'de</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 değerlendirme yapılan alanlar arasındaki ilişki incelenmiştir. Elde edilen bulgular; öğrencilerin akran zorbalığına maruz kalma durumları ile öğrencilerin bütün derslerdeki başarıları arasında düşük, pozitif  yönde bir ilişki olduğunu göstermektedir</a:t>
            </a:r>
            <a:r>
              <a:rPr lang="tr-TR"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56043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43113" y="1018565"/>
            <a:ext cx="9301162" cy="5047536"/>
          </a:xfrm>
          <a:prstGeom prst="rect">
            <a:avLst/>
          </a:prstGeom>
        </p:spPr>
        <p:txBody>
          <a:bodyPr wrap="square">
            <a:spAutoFit/>
          </a:bodyPr>
          <a:lstStyle/>
          <a:p>
            <a:pPr fontAlgn="base">
              <a:lnSpc>
                <a:spcPct val="115000"/>
              </a:lnSpc>
              <a:spcBef>
                <a:spcPts val="1875"/>
              </a:spcBef>
              <a:spcAft>
                <a:spcPts val="1125"/>
              </a:spcAft>
            </a:pPr>
            <a:r>
              <a:rPr lang="tr-TR" sz="2800" dirty="0" smtClean="0">
                <a:solidFill>
                  <a:srgbClr val="333333"/>
                </a:solidFill>
                <a:latin typeface="TTKB Dik Temel Abece" pitchFamily="2" charset="-94"/>
                <a:ea typeface="Times New Roman" panose="02020603050405020304" pitchFamily="18" charset="0"/>
                <a:cs typeface="Times New Roman" panose="02020603050405020304" pitchFamily="18" charset="0"/>
              </a:rPr>
              <a:t>	Bir </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başka deyişle, akademik başarısı yüksek olan öğrencilerin akran zorbalığına maruz kalma olasılığının az da olsa arttığı ileri sürülebilir. Ancak TIMSS 2011 ve TIMSS 2015 çalışmalarından elde edilen bulgular, öğrencilerin </a:t>
            </a:r>
            <a:r>
              <a:rPr lang="tr-TR" sz="2800" u="sng" dirty="0">
                <a:solidFill>
                  <a:srgbClr val="FF0000"/>
                </a:solidFill>
                <a:latin typeface="TTKB Dik Temel Abece" pitchFamily="2" charset="-94"/>
                <a:ea typeface="Times New Roman" panose="02020603050405020304" pitchFamily="18" charset="0"/>
                <a:cs typeface="Times New Roman" panose="02020603050405020304" pitchFamily="18" charset="0"/>
              </a:rPr>
              <a:t>akran zorbalığına </a:t>
            </a:r>
            <a:r>
              <a:rPr lang="tr-TR" sz="2800" dirty="0">
                <a:solidFill>
                  <a:srgbClr val="333333"/>
                </a:solidFill>
                <a:latin typeface="TTKB Dik Temel Abece" pitchFamily="2" charset="-94"/>
                <a:ea typeface="Times New Roman" panose="02020603050405020304" pitchFamily="18" charset="0"/>
                <a:cs typeface="Times New Roman" panose="02020603050405020304" pitchFamily="18" charset="0"/>
              </a:rPr>
              <a:t>maruz kalma sıklığı arttıkça puanlarının düşme eğilimi gösterdiğini ortaya koymaktadır. Bir başka deyişle, akran zorbalığına hemen hemen hiç uğramayan öğrencilerin TIMSS 2015 puanlarının ortalaması 500 iken, ayda bir uğrayanların puanlarının ortalaması 481, haftada bir uğrayanların puanlarının ortalaması ise 429'dur (MEB, 2017). </a:t>
            </a:r>
            <a:endParaRPr lang="tr-TR" sz="2800" dirty="0">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937808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43113" y="816428"/>
            <a:ext cx="8886825" cy="5543056"/>
          </a:xfrm>
          <a:prstGeom prst="rect">
            <a:avLst/>
          </a:prstGeom>
        </p:spPr>
        <p:txBody>
          <a:bodyPr wrap="square">
            <a:spAutoFit/>
          </a:bodyPr>
          <a:lstStyle/>
          <a:p>
            <a:pPr>
              <a:lnSpc>
                <a:spcPct val="115000"/>
              </a:lnSpc>
              <a:spcAft>
                <a:spcPts val="0"/>
              </a:spcAft>
            </a:pPr>
            <a:r>
              <a:rPr lang="tr-TR"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ABİDE Araştırması Türkçe, Matematik, Fen Bilimleri ve Sosyal Bilgiler dersleri üzerinden yapılmaktadır. ABİDE Araştırması’nda öğrenci, öğretmen ve yönetici anketleri de uygulanmaktadır. Araştırmada yer alan 81 ildeki okulların seçimi geliştirilen yazılım tarafından tabakalı örnekleme yöntemine göre </a:t>
            </a:r>
            <a:r>
              <a:rPr lang="tr-TR" sz="28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seçkisiz</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olarak yapılmaktadır. Araştırma, resmî ve özel eğitim öğretim faaliyeti gerçekleştiren temel eğitim kurumlarının 8.sınıflarında öğrenim gören öğrenciler ile bu okullarda görev yapan Türkçe, matematik, fen bilimleri ve</a:t>
            </a:r>
            <a:r>
              <a:rPr lang="tr-TR" sz="2800" dirty="0">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sosyal bilgiler dersleri branş öğretmenleri ve okul yöneticilerini kapsamaktadır.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75442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85900" y="583108"/>
            <a:ext cx="10058400" cy="6024726"/>
          </a:xfrm>
          <a:prstGeom prst="rect">
            <a:avLst/>
          </a:prstGeom>
        </p:spPr>
        <p:txBody>
          <a:bodyPr wrap="square">
            <a:spAutoFit/>
          </a:bodyPr>
          <a:lstStyle/>
          <a:p>
            <a:pPr>
              <a:lnSpc>
                <a:spcPct val="115000"/>
              </a:lnSpc>
              <a:spcAft>
                <a:spcPts val="0"/>
              </a:spcAft>
            </a:pPr>
            <a:r>
              <a:rPr lang="tr-TR"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Abide Araştırması, Pilot ve Esas Uygulama Süreçlerini kapsamaktadır. Pilot Uygulama Sürecinde soru yazarlarına akademisyenler tarafından “Açık Uçlu Soru Yazma” eğitimleri verilmiş, ölçülecek becerilerine tanımlanması çalışmaları yapılmış, farklı madde formatları kullanılarak açık uçlu ve çoktan seçmeli sorular hazırlanmıştır. Öğrencilerin Türkçe, matematik, fen bilimleri ve sosyal Bilgiler alanında neler yapabileceğini gösteren yeterlik düzeyleri (alt, orta, ileri ve üst düzey)</a:t>
            </a:r>
            <a:r>
              <a:rPr lang="tr-TR" sz="2400" dirty="0">
                <a:latin typeface="TTKB Dik Temel Abece" pitchFamily="2" charset="-94"/>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belirlenmiştir. Okul yöneticileri, öğretmen ve öğrencilere yönelik anketler hazırlanmış ve öğrencilerin başarılarını etkileyen farklı faktörler ortaya konulmuştur. Genel Müdürlüğün öz kaynaklarıyla puanlama yazılımı geliştirilmiş ve pilot uygulama sınavının değerlendirmesi bu yazılım aracılığıyla yapılmıştır. Geliştirilen yazılım, her bir öğrencinin cevabının en az iki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tarafından puanlanması ve bu iki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arasında bir fark ya da tutarsızlık olduğunda üst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puanlayıcının</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puanlamasına olanak vermektedir. Üst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ise soruları ve puanlama anahtarlarını geliştiren kişilerden oluşmaktadır.</a:t>
            </a:r>
            <a:endParaRPr lang="tr-TR" sz="24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8591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85963" y="515895"/>
            <a:ext cx="9186862" cy="6038576"/>
          </a:xfrm>
          <a:prstGeom prst="rect">
            <a:avLst/>
          </a:prstGeom>
        </p:spPr>
        <p:txBody>
          <a:bodyPr wrap="square">
            <a:spAutoFit/>
          </a:bodyPr>
          <a:lstStyle/>
          <a:p>
            <a:pPr>
              <a:lnSpc>
                <a:spcPct val="115000"/>
              </a:lnSpc>
              <a:spcAft>
                <a:spcPts val="0"/>
              </a:spcAft>
            </a:pPr>
            <a:r>
              <a:rPr lang="tr-TR"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Araştırmanın pilot uygulaması 3 Haziran 2015 tarihinde, Ankara’daki 26 ortaokulda yaklaşık 5000 öğrenciyle gerçekleştirilmiştir. Pilot uygulama sınavının puanlaması 31 Ağustos-4 Eylül 2015 tarihleri arasında Nevşehir’de 160 katılımcıyla gerçekleştirilmiştir. Verilen eğitimin ardından puanlama işlemine geçilmiş ve öğrencilerin cevapları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tarafından puanlanmıştır.</a:t>
            </a:r>
            <a:endParaRPr lang="tr-TR" sz="24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t>
            </a:r>
            <a:r>
              <a:rPr lang="tr-TR" sz="2400" dirty="0">
                <a:latin typeface="TTKB Dik Temel Abece" pitchFamily="2" charset="-94"/>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ABİDE Araştırması esas uygulamasının ilk süreci olan anket uygulaması, ABİDE Araştırması’nın en önemli veri kaynağı olan anketlerle ilgilidir. Bakanlığımız ‘Anket Modülü’ üzerinden </a:t>
            </a:r>
            <a:r>
              <a:rPr lang="tr-TR" sz="24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elektronikortamda</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çevrimiçi olarak uygulanan anketler, sınav örneklemine katılan her bir öğrencinin cevaplayacağı ‘Öğrenci Anketi’, bu öğrencinin dersine giren Türkçe, matematik, fen bilimleri ve sosyal bilgiler branş öğretmenlerinin cevaplayacağı ‘Öğretmen Anketi’ ve örnekleme dâhil okul yöneticilerinin cevaplayacağı ‘Yönetici Anketi’ olmak üzere üç farklı anketten oluşmaktadır.</a:t>
            </a:r>
            <a:endParaRPr lang="tr-TR" sz="24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65662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43152" y="612179"/>
            <a:ext cx="8358186" cy="5586979"/>
          </a:xfrm>
          <a:prstGeom prst="rect">
            <a:avLst/>
          </a:prstGeom>
        </p:spPr>
        <p:txBody>
          <a:bodyPr wrap="square">
            <a:spAutoFit/>
          </a:bodyPr>
          <a:lstStyle/>
          <a:p>
            <a:pPr>
              <a:lnSpc>
                <a:spcPct val="115000"/>
              </a:lnSpc>
              <a:spcAft>
                <a:spcPts val="0"/>
              </a:spcAft>
            </a:pPr>
            <a:r>
              <a:rPr lang="tr-TR"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Esas uygulamanın ikinci süreci olan Sınav Uygulaması, ABİDE Araştırması’nın sınav uygulaması Türkçe, matematik, fen bilimleri ve sosyal bilgiler derslerinden oluşmaktadır. ABİDE araştırmasında her ders için 51 soru kullanılmıştır. Bu soruların 24 tanesi esas uygulama için kullanılmış, 24 tanesi ise bir sonraki uygulamalar için pilot soru olarak kullanılmıştır.</a:t>
            </a:r>
            <a:endParaRPr lang="tr-TR" sz="24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t>
            </a:r>
            <a:endParaRPr lang="tr-TR" sz="24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ABİDE Araştırması esas uygulaması kapsamında, Türkiye çapında 81 il merkezi ve ilçelerindeki 1299 okulda, 38.000 öğrenci örneklemine sınav ve anket uygulanmıştır. Bu okullardaki örneklem grubu öğrencilerin ilgili derslerine giren 6000 kadar branş öğretmeni ve okul yöneticilerine hazırlanan kapsamlı anketler elektronik ortamda uygulanmıştır.</a:t>
            </a:r>
            <a:endParaRPr lang="tr-TR" sz="24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93829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14575" y="611049"/>
            <a:ext cx="8543925" cy="6040436"/>
          </a:xfrm>
          <a:prstGeom prst="rect">
            <a:avLst/>
          </a:prstGeom>
        </p:spPr>
        <p:txBody>
          <a:bodyPr wrap="square">
            <a:spAutoFit/>
          </a:bodyPr>
          <a:lstStyle/>
          <a:p>
            <a:pPr>
              <a:lnSpc>
                <a:spcPct val="115000"/>
              </a:lnSpc>
              <a:spcAft>
                <a:spcPts val="0"/>
              </a:spcAft>
            </a:pPr>
            <a:r>
              <a:rPr lang="tr-TR"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2016 yılının Nisan-Mayıs aylarında gerçekleştirilen ABİDE Araştırması’nda öğrencilere 110 dakikalık test uygulamasında yer alacak soru kümeleri farklı kitapçıklara belirli bir döngüde dağıtılmıştır. Uygulamada</a:t>
            </a:r>
            <a:r>
              <a:rPr lang="tr-TR" sz="2400" dirty="0">
                <a:latin typeface="TTKB Dik Temel Abece" pitchFamily="2" charset="-94"/>
                <a:ea typeface="Times New Roman" panose="02020603050405020304" pitchFamily="18"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kullanılan kitapçıklarda, çoktan seçmeli ve açık uçlu sorular yer almıştır.</a:t>
            </a:r>
            <a:endParaRPr lang="tr-TR" sz="24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1000"/>
              </a:spcAft>
            </a:pPr>
            <a:r>
              <a:rPr lang="tr-TR" sz="2400" dirty="0" smtClean="0">
                <a:effectLst/>
                <a:latin typeface="TTKB Dik Temel Abece" pitchFamily="2" charset="-94"/>
                <a:ea typeface="Calibri" panose="020F0502020204030204" pitchFamily="34" charset="0"/>
                <a:cs typeface="Times New Roman" panose="02020603050405020304" pitchFamily="18" charset="0"/>
              </a:rPr>
              <a:t> </a:t>
            </a:r>
            <a:r>
              <a:rPr lang="tr-TR" sz="2400" dirty="0">
                <a:latin typeface="TTKB Dik Temel Abece" pitchFamily="2" charset="-94"/>
                <a:ea typeface="Calibri" panose="020F0502020204030204" pitchFamily="34" charset="0"/>
                <a:cs typeface="Times New Roman" panose="02020603050405020304" pitchFamily="18" charset="0"/>
              </a:rPr>
              <a:t>	</a:t>
            </a:r>
            <a:r>
              <a:rPr lang="tr-TR" sz="24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Sınav uygulaması 2 oturum şeklinde yapılmıştır. Uygulamada eşit miktarda çoktan seçmeli ve açık uçlu maddelerden oluşan yirmişer maddelik Türkçe ve matematik alanlarını kapsayan ve toplam 40 maddeden oluşan 1. Kitapçık, sınav uygulamasının 1. Oturumunda öğrenciler tarafından 60 dakikalık sürede yanıtlanmıştır. Aynı şekilde yirmişer maddelik fen bilimleri ve sosyal bilgiler alanlarını kapsayan ve toplam 40 maddelik 2. Kitapçık, 50 dakikalık süreden oluşan 2. oturumda öğrenciler tarafından cevaplanmıştır.</a:t>
            </a:r>
            <a:endParaRPr lang="tr-TR" sz="24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1000"/>
              </a:spcAft>
            </a:pPr>
            <a:r>
              <a:rPr lang="tr-TR"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623183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962274" y="589939"/>
            <a:ext cx="7038975" cy="5526898"/>
          </a:xfrm>
          <a:prstGeom prst="rect">
            <a:avLst/>
          </a:prstGeom>
        </p:spPr>
        <p:txBody>
          <a:bodyPr wrap="square">
            <a:spAutoFit/>
          </a:bodyPr>
          <a:lstStyle/>
          <a:p>
            <a:pPr>
              <a:lnSpc>
                <a:spcPct val="115000"/>
              </a:lnSpc>
              <a:spcAft>
                <a:spcPts val="0"/>
              </a:spcAft>
            </a:pPr>
            <a:r>
              <a:rPr lang="tr-TR"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Araştırmanın çoktan seçmeli soruları Genel Müdürlüğümüz bünyesindeki optik okuyucularla değerlendirilmiştir. Ayrıca açık uçlu soruları değerlendirmek üzere alan öğretmenlerine puanlama</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süreçlerine ilişkin çeşitli eğitimler verilmiştir.</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Bu eğitimler:</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77787B"/>
                </a:solidFill>
                <a:effectLst/>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Açık uçlu Madde Yazım Eğitimi,</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77787B"/>
                </a:solidFill>
                <a:effectLst/>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İl Koordinatörleri Eğitimi,</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77787B"/>
                </a:solidFill>
                <a:effectLst/>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Uygulayıcı Eğitimi,</a:t>
            </a:r>
            <a:endParaRPr lang="tr-TR" sz="28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sz="2800" dirty="0" smtClean="0">
                <a:solidFill>
                  <a:srgbClr val="77787B"/>
                </a:solidFill>
                <a:effectLst/>
                <a:latin typeface="TTKB Dik Temel Abece" pitchFamily="2" charset="-94"/>
                <a:ea typeface="Times New Roman" panose="02020603050405020304" pitchFamily="18" charset="0"/>
                <a:cs typeface="Times New Roman" panose="02020603050405020304" pitchFamily="18" charset="0"/>
              </a:rPr>
              <a:t>√ </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Üst </a:t>
            </a:r>
            <a:r>
              <a:rPr lang="tr-TR" sz="28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ve </a:t>
            </a:r>
            <a:r>
              <a:rPr lang="tr-TR" sz="28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8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Eğitimidir.</a:t>
            </a:r>
            <a:endParaRPr lang="tr-TR" sz="2800" dirty="0">
              <a:effectLst/>
              <a:latin typeface="TTKB Dik Temel Abece" pitchFamily="2" charset="-9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838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14575" y="574661"/>
            <a:ext cx="8558213" cy="5720027"/>
          </a:xfrm>
          <a:prstGeom prst="rect">
            <a:avLst/>
          </a:prstGeom>
        </p:spPr>
        <p:txBody>
          <a:bodyPr wrap="square">
            <a:spAutoFit/>
          </a:bodyPr>
          <a:lstStyle/>
          <a:p>
            <a:pPr>
              <a:lnSpc>
                <a:spcPct val="115000"/>
              </a:lnSpc>
              <a:spcAft>
                <a:spcPts val="0"/>
              </a:spcAft>
            </a:pP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ABİDE Araştırması’nın puanlama süreci için 16 il belirlenmiş ve bu illerde yüzer kişilik gruplar oluşturulmuştur (İstanbul ve Ankara için 200). Bu öğretmenlere kendi illerinde, puanlama yazılımı</a:t>
            </a:r>
            <a:r>
              <a:rPr lang="tr-TR" sz="2000" dirty="0">
                <a:latin typeface="TTKB Dik Temel Abece" pitchFamily="2" charset="-94"/>
                <a:ea typeface="Times New Roman" panose="02020603050405020304" pitchFamily="18" charset="0"/>
                <a:cs typeface="Times New Roman" panose="02020603050405020304" pitchFamily="18" charset="0"/>
              </a:rPr>
              <a:t> </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eğitimi verilmiştir. Belirlenen tüm illerden Türkçe, matematik, fen bilimleri ve sosyal bilgiler branşlarından birer temsilci öğretmen seçilerek üst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olarak belirlenmiştir. İllerden belirlenen bu üst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ile Genel Müdürlüğümüzde madde yazarlarından belirlenen aynı sayıda üst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puanlayıcılardan</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bir plan dâhilinde il grupları oluşturulmuştur. Bu gruplara Genel Müdürlüğümüzde, ölçme uzmanlarımız tarafından kapsamlı bir biçimde açık uçlu madde puanlama ve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rubrik</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eğitimleri verilmiştir. Daha sonra her ilin eğitim almış olan üst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puanlayıcıları</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ile Genel</a:t>
            </a:r>
            <a:r>
              <a:rPr lang="tr-TR" sz="2000" dirty="0">
                <a:latin typeface="TTKB Dik Temel Abece" pitchFamily="2" charset="-94"/>
                <a:ea typeface="Times New Roman" panose="02020603050405020304" pitchFamily="18" charset="0"/>
                <a:cs typeface="Times New Roman" panose="02020603050405020304" pitchFamily="18" charset="0"/>
              </a:rPr>
              <a:t> </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Müdürlüğümüz personellerinden o il için belirlenen üst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puanlayıcılar</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birlikte illerde her branş için ayrı ayrı oluşturulmuş puanlama salonlarında almış oldukları eğitimi uygulamalı olarak kendi</a:t>
            </a:r>
            <a:r>
              <a:rPr lang="tr-TR" sz="2000" dirty="0">
                <a:latin typeface="TTKB Dik Temel Abece" pitchFamily="2" charset="-94"/>
                <a:ea typeface="Times New Roman" panose="02020603050405020304" pitchFamily="18" charset="0"/>
                <a:cs typeface="Times New Roman" panose="02020603050405020304" pitchFamily="18" charset="0"/>
              </a:rPr>
              <a:t> </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salonlarındaki </a:t>
            </a:r>
            <a:r>
              <a:rPr lang="tr-TR" sz="2000" dirty="0" err="1"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puanlayıcı</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 öğretmenlere aktarmışlardır. Bu şekilde açık uçlu soruların puanlanması görevli öğretmenler tarafından yazılım üzerinden tamamlanmıştır. Araştırmanın rapor çalışmaları</a:t>
            </a:r>
            <a:r>
              <a:rPr lang="tr-TR" sz="2000" dirty="0">
                <a:latin typeface="TTKB Dik Temel Abece" pitchFamily="2" charset="-94"/>
                <a:ea typeface="Times New Roman" panose="02020603050405020304" pitchFamily="18" charset="0"/>
                <a:cs typeface="Times New Roman" panose="02020603050405020304" pitchFamily="18" charset="0"/>
              </a:rPr>
              <a:t> </a:t>
            </a:r>
            <a:r>
              <a:rPr lang="tr-TR" sz="2000" dirty="0" smtClean="0">
                <a:solidFill>
                  <a:srgbClr val="000000"/>
                </a:solidFill>
                <a:effectLst/>
                <a:latin typeface="TTKB Dik Temel Abece" pitchFamily="2" charset="-94"/>
                <a:ea typeface="Times New Roman" panose="02020603050405020304" pitchFamily="18" charset="0"/>
                <a:cs typeface="Times New Roman" panose="02020603050405020304" pitchFamily="18" charset="0"/>
              </a:rPr>
              <a:t>devam etmektedir.</a:t>
            </a:r>
            <a:endParaRPr lang="tr-TR" sz="2000" dirty="0" smtClean="0">
              <a:effectLst/>
              <a:latin typeface="TTKB Dik Temel Abece" pitchFamily="2" charset="-94"/>
              <a:ea typeface="Calibri" panose="020F0502020204030204" pitchFamily="34" charset="0"/>
              <a:cs typeface="Times New Roman" panose="02020603050405020304" pitchFamily="18" charset="0"/>
            </a:endParaRPr>
          </a:p>
          <a:p>
            <a:pPr>
              <a:lnSpc>
                <a:spcPct val="115000"/>
              </a:lnSpc>
              <a:spcAft>
                <a:spcPts val="0"/>
              </a:spcAft>
            </a:pPr>
            <a:r>
              <a:rPr lang="tr-TR"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943421"/>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104</TotalTime>
  <Words>489</Words>
  <Application>Microsoft Office PowerPoint</Application>
  <PresentationFormat>Özel</PresentationFormat>
  <Paragraphs>79</Paragraphs>
  <Slides>29</Slides>
  <Notes>5</Notes>
  <HiddenSlides>0</HiddenSlides>
  <MMClips>0</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Duman</vt:lpstr>
      <vt:lpstr>ABİDE 2016</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Türkçe testine giren 34 bin 700 kişinin yüzde 3.6’sı temelatı, yüzde 22.4’ü temel, yüzde 44.6’sı orta, yüzde 23’ü ortaüstü, yüzde 6.4’ü ise ileri yeterlilik düzeyinde çıktı. </vt:lpstr>
      <vt:lpstr>Matematik testinde ise 34 bin 658 öğrencinin yüzde 26.4’ü temelaltı, yüzde 33.6’sı temel, yüzde 28.7’si orta, yüzde 8.2’si ortaüstü, yüzde 3.1’i de ileri yeterlilik düzeyinde çıktı. </vt:lpstr>
      <vt:lpstr>Fen bilimleri testine giren 34 bin 693 kişiden yüzde 17.9’u temelaltı, yüzde 34.4’ü temel, yüzde 33.3’ü orta, yüzde 10.3’ü ortaüstü, yüzde 4.1’i de ileri yeterlilik düzeyinde bulunuyor. </vt:lpstr>
      <vt:lpstr>Sosyal bilgiler de ise teste giren 34 bin 711 öğrencinin yüzde 6.3’ü temelaltı, yüzde 25.7’si temel, yüzde 40.9’u orta, yüzde 16.8’i ortaüstü, yüzde 10.3’ü ise ileri yeterlilik düzeyinde çıktı.  </vt:lpstr>
      <vt:lpstr>PowerPoint Sunusu</vt:lpstr>
      <vt:lpstr>BAŞARI İLE POZİTİF YÖNLÜ İLİŞKİLİ DURUMLAR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Silentall Unattended Installer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ABİDE 2016</dc:title>
  <dc:creator>muhsin</dc:creator>
  <cp:lastModifiedBy>user</cp:lastModifiedBy>
  <cp:revision>16</cp:revision>
  <dcterms:created xsi:type="dcterms:W3CDTF">2018-06-11T16:56:34Z</dcterms:created>
  <dcterms:modified xsi:type="dcterms:W3CDTF">2018-06-20T09:10:36Z</dcterms:modified>
</cp:coreProperties>
</file>