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6B34C-1DCC-4B1D-B9B2-0CF5FAFD9D56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9C02C3-4DA3-45BC-9593-29514D9B73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6B34C-1DCC-4B1D-B9B2-0CF5FAFD9D56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9C02C3-4DA3-45BC-9593-29514D9B73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6B34C-1DCC-4B1D-B9B2-0CF5FAFD9D56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9C02C3-4DA3-45BC-9593-29514D9B73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6B34C-1DCC-4B1D-B9B2-0CF5FAFD9D56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9C02C3-4DA3-45BC-9593-29514D9B73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6B34C-1DCC-4B1D-B9B2-0CF5FAFD9D56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9C02C3-4DA3-45BC-9593-29514D9B73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6B34C-1DCC-4B1D-B9B2-0CF5FAFD9D56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9C02C3-4DA3-45BC-9593-29514D9B73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6B34C-1DCC-4B1D-B9B2-0CF5FAFD9D56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9C02C3-4DA3-45BC-9593-29514D9B73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6B34C-1DCC-4B1D-B9B2-0CF5FAFD9D56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9C02C3-4DA3-45BC-9593-29514D9B73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6B34C-1DCC-4B1D-B9B2-0CF5FAFD9D56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9C02C3-4DA3-45BC-9593-29514D9B73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6B34C-1DCC-4B1D-B9B2-0CF5FAFD9D56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9C02C3-4DA3-45BC-9593-29514D9B73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656B34C-1DCC-4B1D-B9B2-0CF5FAFD9D56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B9C02C3-4DA3-45BC-9593-29514D9B73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656B34C-1DCC-4B1D-B9B2-0CF5FAFD9D56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B9C02C3-4DA3-45BC-9593-29514D9B732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SIFAT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Görev </a:t>
            </a:r>
            <a:r>
              <a:rPr lang="tr-TR" dirty="0"/>
              <a:t>ve anlam açısından </a:t>
            </a:r>
            <a:r>
              <a:rPr lang="tr-TR" dirty="0" smtClean="0"/>
              <a:t>sıfatlar</a:t>
            </a:r>
          </a:p>
          <a:p>
            <a:r>
              <a:rPr lang="tr-TR" dirty="0" smtClean="0"/>
              <a:t> Yapı açısından </a:t>
            </a:r>
            <a:r>
              <a:rPr lang="tr-TR" dirty="0"/>
              <a:t>sıfatlar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Sayı Sıfatları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Asıl  Sayı Sıfatları</a:t>
            </a:r>
            <a:endParaRPr lang="tr-TR" dirty="0"/>
          </a:p>
        </p:txBody>
      </p:sp>
      <p:sp>
        <p:nvSpPr>
          <p:cNvPr id="7" name="6 Metin Yer Tutucusu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r"/>
            <a:r>
              <a:rPr lang="tr-TR" dirty="0" smtClean="0"/>
              <a:t>Üleştirme Sıfatları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  Adların </a:t>
            </a:r>
            <a:r>
              <a:rPr lang="tr-TR" dirty="0"/>
              <a:t>kesin sayılarını belirtmek için asıl </a:t>
            </a:r>
            <a:r>
              <a:rPr lang="tr-TR" dirty="0" smtClean="0"/>
              <a:t>sayı adlarının </a:t>
            </a:r>
            <a:r>
              <a:rPr lang="tr-TR" dirty="0"/>
              <a:t>sıfat olmasıdır</a:t>
            </a: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pPr>
              <a:buNone/>
            </a:pPr>
            <a:r>
              <a:rPr lang="tr-TR" dirty="0"/>
              <a:t>Örnek;</a:t>
            </a:r>
          </a:p>
          <a:p>
            <a:r>
              <a:rPr lang="tr-TR" dirty="0"/>
              <a:t>Burada </a:t>
            </a:r>
            <a:r>
              <a:rPr lang="tr-TR" u="sng" dirty="0">
                <a:solidFill>
                  <a:srgbClr val="FF0000"/>
                </a:solidFill>
              </a:rPr>
              <a:t>on iki</a:t>
            </a:r>
            <a:r>
              <a:rPr lang="tr-TR" dirty="0"/>
              <a:t> </a:t>
            </a:r>
            <a:r>
              <a:rPr lang="tr-TR" dirty="0" smtClean="0">
                <a:solidFill>
                  <a:schemeClr val="tx2"/>
                </a:solidFill>
              </a:rPr>
              <a:t>tane çanta </a:t>
            </a:r>
            <a:r>
              <a:rPr lang="tr-TR" dirty="0" smtClean="0"/>
              <a:t>var.</a:t>
            </a:r>
            <a:endParaRPr lang="tr-TR" dirty="0"/>
          </a:p>
          <a:p>
            <a:r>
              <a:rPr lang="tr-TR" u="sng" dirty="0">
                <a:solidFill>
                  <a:srgbClr val="FF0000"/>
                </a:solidFill>
              </a:rPr>
              <a:t>İki yüz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kişi</a:t>
            </a:r>
            <a:r>
              <a:rPr lang="tr-TR" dirty="0"/>
              <a:t> burada olacaktı.</a:t>
            </a:r>
          </a:p>
          <a:p>
            <a:pPr>
              <a:buNone/>
            </a:pPr>
            <a:r>
              <a:rPr lang="tr-TR" dirty="0"/>
              <a:t>     </a:t>
            </a:r>
          </a:p>
          <a:p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tr-TR" dirty="0"/>
              <a:t>Adlara bölüştürme anlamı vererek  sayılarını belirten sayı adlarına denir. Sayı adlarına veya sayı ölçü belirten sözcüklere -ar (-şar) ekinin getirilmesiyle sağlanır.</a:t>
            </a:r>
          </a:p>
          <a:p>
            <a:pPr algn="r">
              <a:buNone/>
            </a:pPr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pPr algn="r">
              <a:buNone/>
            </a:pPr>
            <a:r>
              <a:rPr lang="tr-TR" dirty="0"/>
              <a:t>Örnek;</a:t>
            </a:r>
          </a:p>
          <a:p>
            <a:pPr algn="r"/>
            <a:r>
              <a:rPr lang="tr-TR" dirty="0" smtClean="0"/>
              <a:t>Sokaklarda</a:t>
            </a:r>
            <a:r>
              <a:rPr lang="tr-TR" dirty="0"/>
              <a:t> </a:t>
            </a:r>
            <a:r>
              <a:rPr lang="tr-TR" u="sng" dirty="0">
                <a:solidFill>
                  <a:srgbClr val="FF0000"/>
                </a:solidFill>
              </a:rPr>
              <a:t>ikişer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kişi</a:t>
            </a:r>
            <a:r>
              <a:rPr lang="tr-TR" dirty="0"/>
              <a:t> vardı.</a:t>
            </a:r>
          </a:p>
          <a:p>
            <a:pPr algn="r"/>
            <a:r>
              <a:rPr lang="tr-TR" u="sng" dirty="0">
                <a:solidFill>
                  <a:srgbClr val="FF0000"/>
                </a:solidFill>
              </a:rPr>
              <a:t>Birer birer</a:t>
            </a:r>
            <a:r>
              <a:rPr lang="tr-TR" dirty="0">
                <a:solidFill>
                  <a:srgbClr val="FF0000"/>
                </a:solidFill>
              </a:rPr>
              <a:t> </a:t>
            </a:r>
            <a:r>
              <a:rPr lang="tr-TR" dirty="0" smtClean="0">
                <a:solidFill>
                  <a:schemeClr val="tx2"/>
                </a:solidFill>
              </a:rPr>
              <a:t>dolaşan</a:t>
            </a:r>
            <a:r>
              <a:rPr lang="tr-TR" dirty="0" smtClean="0"/>
              <a:t> </a:t>
            </a:r>
            <a:r>
              <a:rPr lang="tr-TR" dirty="0" smtClean="0">
                <a:solidFill>
                  <a:schemeClr val="tx2"/>
                </a:solidFill>
              </a:rPr>
              <a:t>öğrenciler</a:t>
            </a:r>
            <a:r>
              <a:rPr lang="tr-TR" dirty="0" smtClean="0"/>
              <a:t> sıkılıyordu</a:t>
            </a:r>
            <a:r>
              <a:rPr lang="tr-TR" dirty="0"/>
              <a:t>.</a:t>
            </a:r>
          </a:p>
          <a:p>
            <a:pPr algn="r">
              <a:buNone/>
            </a:pPr>
            <a:r>
              <a:rPr lang="tr-TR" dirty="0"/>
              <a:t>       </a:t>
            </a:r>
          </a:p>
          <a:p>
            <a:pPr algn="r"/>
            <a:endParaRPr lang="tr-T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Sayı Sıfatları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Kesir Sayı Sıfatları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r"/>
            <a:r>
              <a:rPr lang="tr-TR" dirty="0" smtClean="0"/>
              <a:t>Sıra Sayı Sıfatları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      Belirttikleri </a:t>
            </a:r>
            <a:r>
              <a:rPr lang="tr-TR" dirty="0"/>
              <a:t>adların sayılarını kesirli  olarak gösteren sıfatlara denir. Kalma durumu eki almış bir sayı adıyla tamlama ve bu tamlamanın başka bir ada tamlayan olmasıyla kullanılır.  Bu tamlamalarda sözcük sayısı birden fazladır. </a:t>
            </a:r>
            <a:br>
              <a:rPr lang="tr-TR" dirty="0"/>
            </a:br>
            <a:endParaRPr lang="tr-TR" dirty="0"/>
          </a:p>
          <a:p>
            <a:pPr>
              <a:buNone/>
            </a:pPr>
            <a:r>
              <a:rPr lang="tr-TR" dirty="0"/>
              <a:t>Örnek:</a:t>
            </a:r>
          </a:p>
          <a:p>
            <a:r>
              <a:rPr lang="tr-TR" dirty="0"/>
              <a:t>Burada çalışanlara </a:t>
            </a:r>
            <a:r>
              <a:rPr lang="tr-TR" u="sng" dirty="0">
                <a:solidFill>
                  <a:srgbClr val="FF0000"/>
                </a:solidFill>
              </a:rPr>
              <a:t>yüzde</a:t>
            </a:r>
            <a:r>
              <a:rPr lang="tr-TR" u="sng" dirty="0"/>
              <a:t> </a:t>
            </a:r>
            <a:r>
              <a:rPr lang="tr-TR" u="sng" dirty="0">
                <a:solidFill>
                  <a:srgbClr val="FF0000"/>
                </a:solidFill>
              </a:rPr>
              <a:t>yüz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zam</a:t>
            </a:r>
            <a:r>
              <a:rPr lang="tr-TR" dirty="0"/>
              <a:t> yapıldı.</a:t>
            </a:r>
          </a:p>
          <a:p>
            <a:r>
              <a:rPr lang="tr-TR" dirty="0"/>
              <a:t>Çocukların </a:t>
            </a:r>
            <a:r>
              <a:rPr lang="tr-TR" u="sng" dirty="0">
                <a:solidFill>
                  <a:srgbClr val="FF0000"/>
                </a:solidFill>
              </a:rPr>
              <a:t>üçte</a:t>
            </a:r>
            <a:r>
              <a:rPr lang="tr-TR" u="sng" dirty="0"/>
              <a:t> </a:t>
            </a:r>
            <a:r>
              <a:rPr lang="tr-TR" u="sng" dirty="0">
                <a:solidFill>
                  <a:srgbClr val="FF0000"/>
                </a:solidFill>
              </a:rPr>
              <a:t>biri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kimsesizdi</a:t>
            </a:r>
            <a:r>
              <a:rPr lang="tr-TR" dirty="0"/>
              <a:t>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tr-TR" dirty="0"/>
              <a:t>Belirttikleri adların sıralarını gösteren sıfatlardır. Asıl sayılara  -</a:t>
            </a:r>
            <a:r>
              <a:rPr lang="tr-TR" dirty="0" err="1"/>
              <a:t>ncı</a:t>
            </a:r>
            <a:r>
              <a:rPr lang="tr-TR" dirty="0"/>
              <a:t> ekinin getirilmesiyle kurulmuş sayı sözcüğünün sıfat görevi yaptığı görülür.</a:t>
            </a:r>
          </a:p>
          <a:p>
            <a:pPr algn="r">
              <a:buNone/>
            </a:pPr>
            <a:r>
              <a:rPr lang="tr-TR" dirty="0"/>
              <a:t>       </a:t>
            </a:r>
          </a:p>
          <a:p>
            <a:pPr algn="r">
              <a:buNone/>
            </a:pPr>
            <a:r>
              <a:rPr lang="tr-TR" dirty="0"/>
              <a:t>Örnek;</a:t>
            </a:r>
          </a:p>
          <a:p>
            <a:pPr algn="r"/>
            <a:r>
              <a:rPr lang="tr-TR" u="sng" dirty="0">
                <a:solidFill>
                  <a:srgbClr val="FF0000"/>
                </a:solidFill>
              </a:rPr>
              <a:t>Yedinci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kez</a:t>
            </a:r>
            <a:r>
              <a:rPr lang="tr-TR" dirty="0"/>
              <a:t> buralardan geçiyordu.</a:t>
            </a:r>
          </a:p>
          <a:p>
            <a:pPr algn="r"/>
            <a:r>
              <a:rPr lang="tr-TR" u="sng" dirty="0">
                <a:solidFill>
                  <a:srgbClr val="FF0000"/>
                </a:solidFill>
              </a:rPr>
              <a:t>Altıncı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yarışmacı</a:t>
            </a:r>
            <a:r>
              <a:rPr lang="tr-TR" dirty="0"/>
              <a:t> için bir şey söylemiyordu.</a:t>
            </a:r>
          </a:p>
          <a:p>
            <a:pPr algn="r">
              <a:buNone/>
            </a:pPr>
            <a:endParaRPr lang="tr-T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YAPILARINA GÖRE SIFATLAR</a:t>
            </a:r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Biçim </a:t>
            </a:r>
            <a:r>
              <a:rPr lang="tr-TR" dirty="0"/>
              <a:t>açısından sıfatlar adlarda olduğu gibi incelenmektedir. </a:t>
            </a:r>
            <a:endParaRPr lang="tr-TR" dirty="0" smtClean="0"/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Basit </a:t>
            </a:r>
            <a:r>
              <a:rPr lang="tr-TR" dirty="0"/>
              <a:t>Sıfatlar</a:t>
            </a:r>
          </a:p>
          <a:p>
            <a:r>
              <a:rPr lang="tr-TR" dirty="0" smtClean="0"/>
              <a:t>Türemiş </a:t>
            </a:r>
            <a:r>
              <a:rPr lang="tr-TR" dirty="0"/>
              <a:t>Sıfatlar</a:t>
            </a:r>
          </a:p>
          <a:p>
            <a:r>
              <a:rPr lang="tr-TR" dirty="0" smtClean="0"/>
              <a:t>Bileşik </a:t>
            </a:r>
            <a:r>
              <a:rPr lang="tr-TR" dirty="0"/>
              <a:t>Sıfatlar</a:t>
            </a:r>
          </a:p>
          <a:p>
            <a:endParaRPr lang="tr-TR" dirty="0"/>
          </a:p>
        </p:txBody>
      </p:sp>
      <p:pic>
        <p:nvPicPr>
          <p:cNvPr id="5122" name="Picture 2" descr="C:\Sitelerin Takibi\Dersimiz.com\dersimiz.c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250" y="0"/>
            <a:ext cx="1809750" cy="3333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Basit Sıfatlar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Bu </a:t>
            </a:r>
            <a:r>
              <a:rPr lang="tr-TR" dirty="0"/>
              <a:t>sıfatlar yapım eki almayan veya bileşik olmayan sözcüklerdir. </a:t>
            </a: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Örnek</a:t>
            </a:r>
            <a:r>
              <a:rPr lang="tr-TR" dirty="0"/>
              <a:t>;</a:t>
            </a:r>
          </a:p>
          <a:p>
            <a:r>
              <a:rPr lang="tr-TR" u="sng" dirty="0">
                <a:solidFill>
                  <a:srgbClr val="FF0000"/>
                </a:solidFill>
              </a:rPr>
              <a:t>İyi</a:t>
            </a:r>
            <a:r>
              <a:rPr lang="tr-TR" dirty="0">
                <a:solidFill>
                  <a:srgbClr val="FF0000"/>
                </a:solidFill>
              </a:rPr>
              <a:t> </a:t>
            </a:r>
            <a:r>
              <a:rPr lang="tr-TR" dirty="0">
                <a:solidFill>
                  <a:schemeClr val="tx2"/>
                </a:solidFill>
              </a:rPr>
              <a:t>yiyecekleri</a:t>
            </a:r>
            <a:r>
              <a:rPr lang="tr-TR" dirty="0"/>
              <a:t> bunlar almışlar.        </a:t>
            </a:r>
          </a:p>
          <a:p>
            <a:r>
              <a:rPr lang="tr-TR" u="sng" dirty="0">
                <a:solidFill>
                  <a:srgbClr val="FF0000"/>
                </a:solidFill>
              </a:rPr>
              <a:t>Dar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giysiler</a:t>
            </a:r>
            <a:r>
              <a:rPr lang="tr-TR" dirty="0"/>
              <a:t> onu çok farklı gösteriyor.</a:t>
            </a:r>
          </a:p>
          <a:p>
            <a:r>
              <a:rPr lang="tr-TR" u="sng" dirty="0">
                <a:solidFill>
                  <a:srgbClr val="FF0000"/>
                </a:solidFill>
              </a:rPr>
              <a:t>Bu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adam</a:t>
            </a:r>
            <a:r>
              <a:rPr lang="tr-TR" dirty="0"/>
              <a:t> sanıyorum ki buralı değil.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Türemiş Sıfatlar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Bu </a:t>
            </a:r>
            <a:r>
              <a:rPr lang="tr-TR" dirty="0"/>
              <a:t>sıfatlar yapım ekleriyle kurulmuş sözcüklerdir. Öyle ki, bu sıfatlar ad ve eylem kök ve gövdelerine getirilerek </a:t>
            </a:r>
            <a:r>
              <a:rPr lang="tr-TR" dirty="0" smtClean="0"/>
              <a:t>kurulur.</a:t>
            </a:r>
          </a:p>
          <a:p>
            <a:endParaRPr lang="tr-TR" dirty="0"/>
          </a:p>
          <a:p>
            <a:pPr>
              <a:buNone/>
            </a:pPr>
            <a:r>
              <a:rPr lang="tr-TR" dirty="0" smtClean="0"/>
              <a:t>Örnek</a:t>
            </a:r>
            <a:r>
              <a:rPr lang="tr-TR" dirty="0"/>
              <a:t>;</a:t>
            </a:r>
          </a:p>
          <a:p>
            <a:r>
              <a:rPr lang="tr-TR" u="sng" dirty="0">
                <a:solidFill>
                  <a:srgbClr val="FF0000"/>
                </a:solidFill>
              </a:rPr>
              <a:t>Yanık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ekmekleri</a:t>
            </a:r>
            <a:r>
              <a:rPr lang="tr-TR" dirty="0"/>
              <a:t> de satmaya çalışıyordu.</a:t>
            </a:r>
          </a:p>
          <a:p>
            <a:r>
              <a:rPr lang="tr-TR" u="sng" dirty="0">
                <a:solidFill>
                  <a:srgbClr val="FF0000"/>
                </a:solidFill>
              </a:rPr>
              <a:t>Ulusal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bayramlarını</a:t>
            </a:r>
            <a:r>
              <a:rPr lang="tr-TR" dirty="0"/>
              <a:t> izleyemedik.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Bileşik Sıfatlar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   </a:t>
            </a:r>
            <a:r>
              <a:rPr lang="tr-TR" b="1" dirty="0"/>
              <a:t> </a:t>
            </a:r>
            <a:r>
              <a:rPr lang="tr-TR" dirty="0"/>
              <a:t>Bileşik sıfatlar, bileşik sözcüklerin sıfat görevi yapanlarıdır. Bileşik sözcükler genel olarak ad gibi kullanılırlar. </a:t>
            </a:r>
          </a:p>
          <a:p>
            <a:pPr>
              <a:buNone/>
            </a:pPr>
            <a:r>
              <a:rPr lang="tr-TR" dirty="0" smtClean="0"/>
              <a:t>   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Örneğin </a:t>
            </a:r>
            <a:r>
              <a:rPr lang="tr-TR" dirty="0"/>
              <a:t>"</a:t>
            </a:r>
            <a:r>
              <a:rPr lang="tr-TR" dirty="0">
                <a:solidFill>
                  <a:srgbClr val="002060"/>
                </a:solidFill>
              </a:rPr>
              <a:t>karabiber</a:t>
            </a:r>
            <a:r>
              <a:rPr lang="tr-TR" dirty="0"/>
              <a:t>" birleşik addır. "</a:t>
            </a:r>
            <a:r>
              <a:rPr lang="tr-TR" dirty="0">
                <a:solidFill>
                  <a:srgbClr val="002060"/>
                </a:solidFill>
              </a:rPr>
              <a:t>Karabiber kutusu</a:t>
            </a:r>
            <a:r>
              <a:rPr lang="tr-TR" dirty="0"/>
              <a:t>" ad tamlamasıdır. Ancak  "</a:t>
            </a:r>
            <a:r>
              <a:rPr lang="tr-TR" dirty="0">
                <a:solidFill>
                  <a:srgbClr val="002060"/>
                </a:solidFill>
              </a:rPr>
              <a:t>karabiberli yemek</a:t>
            </a:r>
            <a:r>
              <a:rPr lang="tr-TR" dirty="0"/>
              <a:t>" tamlaması sıfat tamlamasıdır</a:t>
            </a: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 smtClean="0"/>
          </a:p>
          <a:p>
            <a:r>
              <a:rPr lang="tr-TR" u="sng" dirty="0" smtClean="0">
                <a:solidFill>
                  <a:srgbClr val="FF0000"/>
                </a:solidFill>
              </a:rPr>
              <a:t>Ağırbaşlı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kızlar</a:t>
            </a:r>
            <a:r>
              <a:rPr lang="tr-TR" dirty="0"/>
              <a:t> burada çalışabilir.</a:t>
            </a:r>
          </a:p>
          <a:p>
            <a:r>
              <a:rPr lang="tr-TR" u="sng" dirty="0">
                <a:solidFill>
                  <a:srgbClr val="FF0000"/>
                </a:solidFill>
              </a:rPr>
              <a:t>Yurtsever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insanlara</a:t>
            </a:r>
            <a:r>
              <a:rPr lang="tr-TR" dirty="0"/>
              <a:t> ihtiyaç var.</a:t>
            </a:r>
          </a:p>
          <a:p>
            <a:r>
              <a:rPr lang="tr-TR" u="sng" dirty="0">
                <a:solidFill>
                  <a:srgbClr val="FF0000"/>
                </a:solidFill>
              </a:rPr>
              <a:t>Zeytinyağlı</a:t>
            </a:r>
            <a:r>
              <a:rPr lang="tr-TR" u="sng" dirty="0"/>
              <a:t> </a:t>
            </a:r>
            <a:r>
              <a:rPr lang="tr-TR" dirty="0">
                <a:solidFill>
                  <a:schemeClr val="tx2"/>
                </a:solidFill>
              </a:rPr>
              <a:t>yemekleriniz</a:t>
            </a:r>
            <a:r>
              <a:rPr lang="tr-TR" dirty="0"/>
              <a:t> çok güzel.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http://www.edebiyol.com/images/sifatlar_semas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920880" cy="56886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Sıfat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tr-TR" dirty="0" smtClean="0"/>
              <a:t>Sıfatlar</a:t>
            </a:r>
            <a:r>
              <a:rPr lang="tr-TR" dirty="0"/>
              <a:t>; </a:t>
            </a:r>
            <a:r>
              <a:rPr lang="tr-TR" dirty="0" smtClean="0"/>
              <a:t>varlıkların </a:t>
            </a:r>
            <a:r>
              <a:rPr lang="tr-TR" dirty="0"/>
              <a:t>ve </a:t>
            </a:r>
            <a:r>
              <a:rPr lang="tr-TR" dirty="0" smtClean="0"/>
              <a:t>kavramların niteliklerini</a:t>
            </a:r>
            <a:r>
              <a:rPr lang="tr-TR" dirty="0"/>
              <a:t>, ne durumda olduklarını, sayılarını, ölçülerini gösteren, soran ya da belirten sözcüklerdir. </a:t>
            </a:r>
            <a:endParaRPr lang="tr-TR" dirty="0" smtClean="0"/>
          </a:p>
          <a:p>
            <a:pPr algn="r">
              <a:buNone/>
            </a:pPr>
            <a:endParaRPr lang="tr-TR" dirty="0"/>
          </a:p>
          <a:p>
            <a:pPr algn="r">
              <a:buNone/>
            </a:pPr>
            <a:r>
              <a:rPr lang="tr-TR" dirty="0" smtClean="0"/>
              <a:t>Sıfatların </a:t>
            </a:r>
            <a:r>
              <a:rPr lang="tr-TR" dirty="0"/>
              <a:t>tek başlarına ad olduklarını hiç bir zaman unutmamak gerekir.</a:t>
            </a:r>
          </a:p>
        </p:txBody>
      </p:sp>
      <p:pic>
        <p:nvPicPr>
          <p:cNvPr id="2050" name="Picture 2" descr="C:\Sitelerin Takibi\Dersimiz.com\dersimiz.c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1809750" cy="3333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Görev Anlam Açısından Sıfatlar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Sıfatların adlar önünde bir niteleme bir de belirtme görevleri vardır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Niteleme </a:t>
            </a:r>
            <a:r>
              <a:rPr lang="tr-TR" dirty="0"/>
              <a:t>Sıfatları</a:t>
            </a:r>
          </a:p>
          <a:p>
            <a:r>
              <a:rPr lang="tr-TR" dirty="0" smtClean="0"/>
              <a:t>Belirtme Sıfatları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Niteleme Sıfatları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/>
              <a:t>    Kendinden </a:t>
            </a:r>
            <a:r>
              <a:rPr lang="tr-TR" dirty="0"/>
              <a:t>sonra gelen adın niteliğini gösteren sıfatlara niteleme sıfatları denir. Bu nitelik adların büyük, küçük, dar, geniş, </a:t>
            </a:r>
            <a:r>
              <a:rPr lang="tr-TR" dirty="0" smtClean="0"/>
              <a:t>düz ya </a:t>
            </a:r>
            <a:r>
              <a:rPr lang="tr-TR" dirty="0"/>
              <a:t>da başka durumlarını gösterebilir.</a:t>
            </a:r>
          </a:p>
          <a:p>
            <a:pPr>
              <a:buNone/>
            </a:pPr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pPr>
              <a:buNone/>
            </a:pPr>
            <a:r>
              <a:rPr lang="tr-TR" dirty="0"/>
              <a:t>Örnekler;</a:t>
            </a:r>
          </a:p>
          <a:p>
            <a:r>
              <a:rPr lang="tr-TR" u="sng" dirty="0">
                <a:solidFill>
                  <a:srgbClr val="FF0000"/>
                </a:solidFill>
              </a:rPr>
              <a:t>Geniş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yüzlü</a:t>
            </a:r>
            <a:r>
              <a:rPr lang="tr-TR" dirty="0"/>
              <a:t>, </a:t>
            </a:r>
            <a:r>
              <a:rPr lang="tr-TR" u="sng" dirty="0">
                <a:solidFill>
                  <a:srgbClr val="FF0000"/>
                </a:solidFill>
              </a:rPr>
              <a:t>beyaz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dişli</a:t>
            </a:r>
            <a:r>
              <a:rPr lang="tr-TR" dirty="0"/>
              <a:t>, </a:t>
            </a:r>
            <a:r>
              <a:rPr lang="tr-TR" u="sng" dirty="0">
                <a:solidFill>
                  <a:srgbClr val="FF0000"/>
                </a:solidFill>
              </a:rPr>
              <a:t>kısa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burunlu </a:t>
            </a:r>
            <a:r>
              <a:rPr lang="tr-TR" dirty="0"/>
              <a:t>çocuklar dışarıda oynuyordu.</a:t>
            </a:r>
          </a:p>
          <a:p>
            <a:r>
              <a:rPr lang="tr-TR" dirty="0"/>
              <a:t>O,</a:t>
            </a:r>
            <a:r>
              <a:rPr lang="tr-TR" dirty="0">
                <a:solidFill>
                  <a:srgbClr val="FF0000"/>
                </a:solidFill>
              </a:rPr>
              <a:t> </a:t>
            </a:r>
            <a:r>
              <a:rPr lang="tr-TR" u="sng" dirty="0">
                <a:solidFill>
                  <a:srgbClr val="FF0000"/>
                </a:solidFill>
              </a:rPr>
              <a:t>sakin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görünüşlü</a:t>
            </a:r>
            <a:r>
              <a:rPr lang="tr-TR" dirty="0"/>
              <a:t>,</a:t>
            </a:r>
            <a:r>
              <a:rPr lang="tr-TR" u="sng" dirty="0">
                <a:solidFill>
                  <a:srgbClr val="FF0000"/>
                </a:solidFill>
              </a:rPr>
              <a:t> telaşsız</a:t>
            </a:r>
            <a:r>
              <a:rPr lang="tr-TR" dirty="0"/>
              <a:t>, </a:t>
            </a:r>
            <a:r>
              <a:rPr lang="tr-TR" u="sng" dirty="0">
                <a:solidFill>
                  <a:srgbClr val="FF0000"/>
                </a:solidFill>
              </a:rPr>
              <a:t>soğukkanlı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insanlar</a:t>
            </a:r>
            <a:r>
              <a:rPr lang="tr-TR" dirty="0"/>
              <a:t>dandır.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4098" name="Picture 2" descr="C:\Sitelerin Takibi\Dersimiz.com\dersimiz.c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250" y="0"/>
            <a:ext cx="1809750" cy="3333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Belirtme Sıfatları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   Adları </a:t>
            </a:r>
            <a:r>
              <a:rPr lang="tr-TR" dirty="0"/>
              <a:t>sayı belirterek, soru sorarak ya da gösterme yoluyla, kimi zaman da belgisiz olarak belirten sıfatlara denir. </a:t>
            </a:r>
          </a:p>
          <a:p>
            <a:pPr>
              <a:buNone/>
            </a:pPr>
            <a:r>
              <a:rPr lang="tr-TR" dirty="0"/>
              <a:t>       </a:t>
            </a:r>
          </a:p>
          <a:p>
            <a:r>
              <a:rPr lang="tr-TR" dirty="0" smtClean="0"/>
              <a:t>Gösterme </a:t>
            </a:r>
            <a:r>
              <a:rPr lang="tr-TR" dirty="0"/>
              <a:t>(İşaret) Sıfatları</a:t>
            </a:r>
          </a:p>
          <a:p>
            <a:r>
              <a:rPr lang="tr-TR" dirty="0" smtClean="0"/>
              <a:t>Soru </a:t>
            </a:r>
            <a:r>
              <a:rPr lang="tr-TR" dirty="0"/>
              <a:t>Sıfatları</a:t>
            </a:r>
          </a:p>
          <a:p>
            <a:r>
              <a:rPr lang="tr-TR" dirty="0" smtClean="0"/>
              <a:t>Belgisiz </a:t>
            </a:r>
            <a:r>
              <a:rPr lang="tr-TR" dirty="0"/>
              <a:t>Sıfatlar</a:t>
            </a:r>
          </a:p>
          <a:p>
            <a:r>
              <a:rPr lang="tr-TR" dirty="0" smtClean="0"/>
              <a:t>Sayı </a:t>
            </a:r>
            <a:r>
              <a:rPr lang="tr-TR" dirty="0"/>
              <a:t>adlarının sıfat olarak kullanılması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Gösterme (İşaret) Sıfatları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Adları </a:t>
            </a:r>
            <a:r>
              <a:rPr lang="tr-TR" dirty="0"/>
              <a:t>göstererek belirten sıfatlardır. Bu gösterme genellikle adlardan önce "bu, şu, o" sözcüklerinin getirilmesiyle olur</a:t>
            </a: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pPr>
              <a:buNone/>
            </a:pPr>
            <a:r>
              <a:rPr lang="tr-TR" dirty="0" smtClean="0"/>
              <a:t>Örnek</a:t>
            </a:r>
            <a:r>
              <a:rPr lang="tr-TR" dirty="0"/>
              <a:t>;</a:t>
            </a:r>
          </a:p>
          <a:p>
            <a:r>
              <a:rPr lang="tr-TR" u="sng" dirty="0">
                <a:solidFill>
                  <a:srgbClr val="FF0000"/>
                </a:solidFill>
              </a:rPr>
              <a:t>Bu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ses</a:t>
            </a:r>
            <a:r>
              <a:rPr lang="tr-TR" dirty="0"/>
              <a:t>, </a:t>
            </a:r>
            <a:r>
              <a:rPr lang="tr-TR" u="sng" dirty="0">
                <a:solidFill>
                  <a:srgbClr val="FF0000"/>
                </a:solidFill>
              </a:rPr>
              <a:t>o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akşamki sesin </a:t>
            </a:r>
            <a:r>
              <a:rPr lang="tr-TR" dirty="0"/>
              <a:t>aynısı.</a:t>
            </a:r>
          </a:p>
          <a:p>
            <a:r>
              <a:rPr lang="tr-TR" u="sng" dirty="0">
                <a:solidFill>
                  <a:srgbClr val="FF0000"/>
                </a:solidFill>
              </a:rPr>
              <a:t>Şu</a:t>
            </a:r>
            <a:r>
              <a:rPr lang="tr-TR" dirty="0">
                <a:solidFill>
                  <a:srgbClr val="FF0000"/>
                </a:solidFill>
              </a:rPr>
              <a:t> </a:t>
            </a:r>
            <a:r>
              <a:rPr lang="tr-TR" dirty="0">
                <a:solidFill>
                  <a:schemeClr val="tx2"/>
                </a:solidFill>
              </a:rPr>
              <a:t> adamı</a:t>
            </a:r>
            <a:r>
              <a:rPr lang="tr-TR" dirty="0"/>
              <a:t> </a:t>
            </a:r>
            <a:r>
              <a:rPr lang="tr-TR" dirty="0" smtClean="0"/>
              <a:t>daha önce </a:t>
            </a:r>
            <a:r>
              <a:rPr lang="tr-TR" u="sng" dirty="0" smtClean="0">
                <a:solidFill>
                  <a:srgbClr val="FF0000"/>
                </a:solidFill>
              </a:rPr>
              <a:t>bu</a:t>
            </a:r>
            <a:r>
              <a:rPr lang="tr-TR" dirty="0">
                <a:solidFill>
                  <a:schemeClr val="tx2"/>
                </a:solidFill>
              </a:rPr>
              <a:t> sokakta </a:t>
            </a:r>
            <a:r>
              <a:rPr lang="tr-TR" dirty="0"/>
              <a:t>görmüştük.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Sıfatları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Adları </a:t>
            </a:r>
            <a:r>
              <a:rPr lang="tr-TR" dirty="0"/>
              <a:t>soru yönünden belirten sözcüklerdir. Bu sözcükler genellikle Ne, neden, hangi, nasıl, kaç, kaçıncı, kaçar olabilir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>
              <a:buNone/>
            </a:pPr>
            <a:r>
              <a:rPr lang="tr-TR" dirty="0"/>
              <a:t>Örnek,</a:t>
            </a:r>
          </a:p>
          <a:p>
            <a:r>
              <a:rPr lang="tr-TR" u="sng" dirty="0">
                <a:solidFill>
                  <a:srgbClr val="FF0000"/>
                </a:solidFill>
              </a:rPr>
              <a:t>Hangi</a:t>
            </a:r>
            <a:r>
              <a:rPr lang="tr-TR" dirty="0">
                <a:solidFill>
                  <a:srgbClr val="FF0000"/>
                </a:solidFill>
              </a:rPr>
              <a:t> </a:t>
            </a:r>
            <a:r>
              <a:rPr lang="tr-TR" dirty="0"/>
              <a:t>dağın kurdu öldü?</a:t>
            </a:r>
          </a:p>
          <a:p>
            <a:r>
              <a:rPr lang="tr-TR" u="sng" dirty="0">
                <a:solidFill>
                  <a:srgbClr val="FF0000"/>
                </a:solidFill>
              </a:rPr>
              <a:t>Kimin</a:t>
            </a:r>
            <a:r>
              <a:rPr lang="tr-TR" dirty="0">
                <a:solidFill>
                  <a:srgbClr val="FF0000"/>
                </a:solidFill>
              </a:rPr>
              <a:t> </a:t>
            </a:r>
            <a:r>
              <a:rPr lang="tr-TR" dirty="0"/>
              <a:t>ve </a:t>
            </a:r>
            <a:r>
              <a:rPr lang="tr-TR" u="sng" dirty="0">
                <a:solidFill>
                  <a:srgbClr val="FF0000"/>
                </a:solidFill>
              </a:rPr>
              <a:t>neyin</a:t>
            </a:r>
            <a:r>
              <a:rPr lang="tr-TR" dirty="0">
                <a:solidFill>
                  <a:srgbClr val="FF0000"/>
                </a:solidFill>
              </a:rPr>
              <a:t> </a:t>
            </a:r>
            <a:r>
              <a:rPr lang="tr-TR" dirty="0"/>
              <a:t>masrafını kapattı?</a:t>
            </a:r>
          </a:p>
          <a:p>
            <a:r>
              <a:rPr lang="tr-TR" u="sng" dirty="0">
                <a:solidFill>
                  <a:srgbClr val="FF0000"/>
                </a:solidFill>
              </a:rPr>
              <a:t>Kaç</a:t>
            </a:r>
            <a:r>
              <a:rPr lang="tr-TR" dirty="0"/>
              <a:t> kişi gelecekti?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Belgisiz Sıfatlar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   Bir </a:t>
            </a:r>
            <a:r>
              <a:rPr lang="tr-TR" dirty="0"/>
              <a:t>adı, ona kesinlik kazandırmaksızın belirten sözcüklere denir. Bu sözcükler genellikle, bir, hiç, birtakım, birkaç, birçok, her, biraz, çoğu, kimi, herhangi, filan, falanca, fazla, bütün, öteki, hep, nice sözcükleridir.</a:t>
            </a:r>
          </a:p>
          <a:p>
            <a:pPr>
              <a:buNone/>
            </a:pPr>
            <a:r>
              <a:rPr lang="tr-TR" dirty="0"/>
              <a:t>     </a:t>
            </a:r>
          </a:p>
          <a:p>
            <a:pPr>
              <a:buNone/>
            </a:pPr>
            <a:r>
              <a:rPr lang="tr-TR" dirty="0"/>
              <a:t>Örnek;</a:t>
            </a:r>
          </a:p>
          <a:p>
            <a:r>
              <a:rPr lang="tr-TR" u="sng" dirty="0">
                <a:solidFill>
                  <a:srgbClr val="FF0000"/>
                </a:solidFill>
              </a:rPr>
              <a:t>Bir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akşam</a:t>
            </a:r>
            <a:r>
              <a:rPr lang="tr-TR" dirty="0"/>
              <a:t> vakti yolumuza çıkmıştı.</a:t>
            </a:r>
          </a:p>
          <a:p>
            <a:r>
              <a:rPr lang="tr-TR" u="sng" dirty="0">
                <a:solidFill>
                  <a:srgbClr val="FF0000"/>
                </a:solidFill>
              </a:rPr>
              <a:t>Bazı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insanlar</a:t>
            </a:r>
            <a:r>
              <a:rPr lang="tr-TR" dirty="0"/>
              <a:t> bu işten hoşlanmayabilir.</a:t>
            </a:r>
          </a:p>
          <a:p>
            <a:r>
              <a:rPr lang="tr-TR" dirty="0"/>
              <a:t>Benim de </a:t>
            </a:r>
            <a:r>
              <a:rPr lang="tr-TR" u="sng" dirty="0">
                <a:solidFill>
                  <a:srgbClr val="FF0000"/>
                </a:solidFill>
              </a:rPr>
              <a:t>birtakım</a:t>
            </a:r>
            <a:r>
              <a:rPr lang="tr-TR" dirty="0"/>
              <a:t> </a:t>
            </a:r>
            <a:r>
              <a:rPr lang="tr-TR" dirty="0">
                <a:solidFill>
                  <a:schemeClr val="tx2"/>
                </a:solidFill>
              </a:rPr>
              <a:t>kuşkularım</a:t>
            </a:r>
            <a:r>
              <a:rPr lang="tr-TR" dirty="0"/>
              <a:t> oluşmuştu.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Sayı Sıfatları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 Başka </a:t>
            </a:r>
            <a:r>
              <a:rPr lang="tr-TR" dirty="0"/>
              <a:t>bir adın sayısını, ölçüsünü, sırasını belirtmek üzere kullanılan sayı adları, sayı sıfatı olarak adlandırılırlar. </a:t>
            </a:r>
            <a:endParaRPr lang="tr-TR" dirty="0" smtClean="0"/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Asıl </a:t>
            </a:r>
            <a:r>
              <a:rPr lang="tr-TR" dirty="0"/>
              <a:t>sayı sıfatları</a:t>
            </a:r>
          </a:p>
          <a:p>
            <a:r>
              <a:rPr lang="tr-TR" dirty="0" smtClean="0"/>
              <a:t>Üleştirme </a:t>
            </a:r>
            <a:r>
              <a:rPr lang="tr-TR" dirty="0"/>
              <a:t>sıfatları</a:t>
            </a:r>
          </a:p>
          <a:p>
            <a:r>
              <a:rPr lang="tr-TR" dirty="0" smtClean="0"/>
              <a:t>Kesir </a:t>
            </a:r>
            <a:r>
              <a:rPr lang="tr-TR" dirty="0"/>
              <a:t>sayı sıfatları</a:t>
            </a:r>
          </a:p>
          <a:p>
            <a:r>
              <a:rPr lang="tr-TR" dirty="0" smtClean="0"/>
              <a:t>Sıra </a:t>
            </a:r>
            <a:r>
              <a:rPr lang="tr-TR" dirty="0"/>
              <a:t>sayı </a:t>
            </a:r>
            <a:r>
              <a:rPr lang="tr-TR" dirty="0" smtClean="0"/>
              <a:t>sıfatları</a:t>
            </a:r>
            <a:endParaRPr lang="tr-T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53</TotalTime>
  <Words>366</Words>
  <Application>Microsoft Office PowerPoint</Application>
  <PresentationFormat>Ekran Gösterisi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Metro</vt:lpstr>
      <vt:lpstr>SIFAT</vt:lpstr>
      <vt:lpstr>Sıfat</vt:lpstr>
      <vt:lpstr>Görev Anlam Açısından Sıfatlar</vt:lpstr>
      <vt:lpstr>Niteleme Sıfatları</vt:lpstr>
      <vt:lpstr>Belirtme Sıfatları</vt:lpstr>
      <vt:lpstr>Gösterme (İşaret) Sıfatları</vt:lpstr>
      <vt:lpstr>Soru Sıfatları</vt:lpstr>
      <vt:lpstr>Belgisiz Sıfatlar</vt:lpstr>
      <vt:lpstr>Sayı Sıfatları</vt:lpstr>
      <vt:lpstr>Sayı Sıfatları</vt:lpstr>
      <vt:lpstr>Sayı Sıfatları</vt:lpstr>
      <vt:lpstr>YAPILARINA GÖRE SIFATLAR</vt:lpstr>
      <vt:lpstr>Basit Sıfatlar</vt:lpstr>
      <vt:lpstr>Türemiş Sıfatlar</vt:lpstr>
      <vt:lpstr>Bileşik Sıfatlar</vt:lpstr>
      <vt:lpstr>Slayt 16</vt:lpstr>
    </vt:vector>
  </TitlesOfParts>
  <Manager>dersimiz.com</Manager>
  <Company>dersimiz.com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dersimiz.com</dc:title>
  <dc:subject>dersimiz.com</dc:subject>
  <dc:creator>dersimiz.com</dc:creator>
  <cp:keywords>dersimiz.com</cp:keywords>
  <dc:description>dersimiz.com</dc:description>
  <cp:lastModifiedBy>Your User Name</cp:lastModifiedBy>
  <cp:revision>8</cp:revision>
  <dcterms:created xsi:type="dcterms:W3CDTF">2012-12-27T15:34:34Z</dcterms:created>
  <dcterms:modified xsi:type="dcterms:W3CDTF">2015-01-25T21:27:17Z</dcterms:modified>
  <cp:category>dersimiz.com</cp:category>
</cp:coreProperties>
</file>