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56B34C-1DCC-4B1D-B9B2-0CF5FAFD9D56}" type="datetimeFigureOut">
              <a:rPr lang="tr-TR" smtClean="0"/>
              <a:pPr/>
              <a:t>25.01.2015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9C02C3-4DA3-45BC-9593-29514D9B732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2" name="31 Dikdörtgen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38 Dikdörtgen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Dikdörtgen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Dikdörtgen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41 Dikdörtgen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56" name="55 Dikdörtgen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64 Dikdörtgen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65 Dikdörtgen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66 Dikdörtgen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56B34C-1DCC-4B1D-B9B2-0CF5FAFD9D56}" type="datetimeFigureOut">
              <a:rPr lang="tr-TR" smtClean="0"/>
              <a:pPr/>
              <a:t>25.01.2015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9C02C3-4DA3-45BC-9593-29514D9B732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56B34C-1DCC-4B1D-B9B2-0CF5FAFD9D56}" type="datetimeFigureOut">
              <a:rPr lang="tr-TR" smtClean="0"/>
              <a:pPr/>
              <a:t>25.01.2015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9C02C3-4DA3-45BC-9593-29514D9B732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56B34C-1DCC-4B1D-B9B2-0CF5FAFD9D56}" type="datetimeFigureOut">
              <a:rPr lang="tr-TR" smtClean="0"/>
              <a:pPr/>
              <a:t>25.01.2015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9C02C3-4DA3-45BC-9593-29514D9B732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Serbest Form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14 Serbest Form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12 Serbest Form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15 Serbest Form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16 Serbest Form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17 Serbest Form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18 Serbest Form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19 Serbest Form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20 Serbest Form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21 Serbest Form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22 Serbest Form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23 Serbest Form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24 Serbest Form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25 Serbest Form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26 Serbest Form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56B34C-1DCC-4B1D-B9B2-0CF5FAFD9D56}" type="datetimeFigureOut">
              <a:rPr lang="tr-TR" smtClean="0"/>
              <a:pPr/>
              <a:t>25.01.2015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9C02C3-4DA3-45BC-9593-29514D9B732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Dikdörtgen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Dikdörtgen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Dikdörtgen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56B34C-1DCC-4B1D-B9B2-0CF5FAFD9D56}" type="datetimeFigureOut">
              <a:rPr lang="tr-TR" smtClean="0"/>
              <a:pPr/>
              <a:t>25.01.2015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9C02C3-4DA3-45BC-9593-29514D9B732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Dikdörtgen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56B34C-1DCC-4B1D-B9B2-0CF5FAFD9D56}" type="datetimeFigureOut">
              <a:rPr lang="tr-TR" smtClean="0"/>
              <a:pPr/>
              <a:t>25.01.2015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9C02C3-4DA3-45BC-9593-29514D9B732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6" name="15 Dikdörtgen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Dikdörtgen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Dikdörtgen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Dikdörtgen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Dikdörtgen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Dikdörtgen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28 Dikdörtgen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Dikdörtgen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56B34C-1DCC-4B1D-B9B2-0CF5FAFD9D56}" type="datetimeFigureOut">
              <a:rPr lang="tr-TR" smtClean="0"/>
              <a:pPr/>
              <a:t>25.01.2015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9C02C3-4DA3-45BC-9593-29514D9B732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56B34C-1DCC-4B1D-B9B2-0CF5FAFD9D56}" type="datetimeFigureOut">
              <a:rPr lang="tr-TR" smtClean="0"/>
              <a:pPr/>
              <a:t>25.01.2015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9C02C3-4DA3-45BC-9593-29514D9B732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56B34C-1DCC-4B1D-B9B2-0CF5FAFD9D56}" type="datetimeFigureOut">
              <a:rPr lang="tr-TR" smtClean="0"/>
              <a:pPr/>
              <a:t>25.01.2015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9C02C3-4DA3-45BC-9593-29514D9B732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8 Düz Bağlayıcı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Düz Bağlayıcı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Düz Bağlayıcı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Düz Bağlayıcı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Başlık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grpSp>
        <p:nvGrpSpPr>
          <p:cNvPr id="14" name="13 Grup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Düz Bağlayıcı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Düz Bağlayıcı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Düz Bağlayıcı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Düz Bağlayıcı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Düz Bağlayıcı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Düz Bağlayıcı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656B34C-1DCC-4B1D-B9B2-0CF5FAFD9D56}" type="datetimeFigureOut">
              <a:rPr lang="tr-TR" smtClean="0"/>
              <a:pPr/>
              <a:t>25.01.2015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FB9C02C3-4DA3-45BC-9593-29514D9B732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Dikdörtgen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Dikdörtgen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Dikdörtgen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Dikdörtgen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656B34C-1DCC-4B1D-B9B2-0CF5FAFD9D56}" type="datetimeFigureOut">
              <a:rPr lang="tr-TR" smtClean="0"/>
              <a:pPr/>
              <a:t>25.01.2015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FB9C02C3-4DA3-45BC-9593-29514D9B7324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ransition spd="slow">
    <p:push dir="u"/>
  </p:transition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SIFAT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 Görev </a:t>
            </a:r>
            <a:r>
              <a:rPr lang="tr-TR" dirty="0"/>
              <a:t>ve anlam açısından </a:t>
            </a:r>
            <a:r>
              <a:rPr lang="tr-TR" dirty="0" smtClean="0"/>
              <a:t>sıfatlar</a:t>
            </a:r>
          </a:p>
          <a:p>
            <a:r>
              <a:rPr lang="tr-TR" dirty="0" smtClean="0"/>
              <a:t> Yapı açısından </a:t>
            </a:r>
            <a:r>
              <a:rPr lang="tr-TR" dirty="0"/>
              <a:t>sıfatlar</a:t>
            </a:r>
          </a:p>
          <a:p>
            <a:endParaRPr lang="tr-TR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Sayı Sıfatları</a:t>
            </a:r>
            <a:endParaRPr lang="tr-TR" dirty="0"/>
          </a:p>
        </p:txBody>
      </p:sp>
      <p:sp>
        <p:nvSpPr>
          <p:cNvPr id="5" name="4 Metin Yer Tutucusu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Asıl  Sayı Sıfatları</a:t>
            </a:r>
            <a:endParaRPr lang="tr-TR" dirty="0"/>
          </a:p>
        </p:txBody>
      </p:sp>
      <p:sp>
        <p:nvSpPr>
          <p:cNvPr id="7" name="6 Metin Yer Tutucusu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r"/>
            <a:r>
              <a:rPr lang="tr-TR" dirty="0" smtClean="0"/>
              <a:t>Üleştirme Sıfatları</a:t>
            </a:r>
            <a:endParaRPr lang="tr-TR" dirty="0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     Adların </a:t>
            </a:r>
            <a:r>
              <a:rPr lang="tr-TR" dirty="0"/>
              <a:t>kesin sayılarını belirtmek için asıl </a:t>
            </a:r>
            <a:r>
              <a:rPr lang="tr-TR" dirty="0" smtClean="0"/>
              <a:t>sayı adlarının </a:t>
            </a:r>
            <a:r>
              <a:rPr lang="tr-TR" dirty="0"/>
              <a:t>sıfat olmasıdır</a:t>
            </a:r>
            <a:r>
              <a:rPr lang="tr-TR" dirty="0" smtClean="0"/>
              <a:t>.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  <a:p>
            <a:pPr>
              <a:buNone/>
            </a:pPr>
            <a:r>
              <a:rPr lang="tr-TR" dirty="0"/>
              <a:t>Örnek;</a:t>
            </a:r>
          </a:p>
          <a:p>
            <a:r>
              <a:rPr lang="tr-TR" dirty="0"/>
              <a:t>Burada </a:t>
            </a:r>
            <a:r>
              <a:rPr lang="tr-TR" u="sng" dirty="0">
                <a:solidFill>
                  <a:srgbClr val="FF0000"/>
                </a:solidFill>
              </a:rPr>
              <a:t>on iki</a:t>
            </a:r>
            <a:r>
              <a:rPr lang="tr-TR" dirty="0"/>
              <a:t> </a:t>
            </a:r>
            <a:r>
              <a:rPr lang="tr-TR" dirty="0" smtClean="0">
                <a:solidFill>
                  <a:schemeClr val="tx2"/>
                </a:solidFill>
              </a:rPr>
              <a:t>tane çanta </a:t>
            </a:r>
            <a:r>
              <a:rPr lang="tr-TR" dirty="0" smtClean="0"/>
              <a:t>var.</a:t>
            </a:r>
            <a:endParaRPr lang="tr-TR" dirty="0"/>
          </a:p>
          <a:p>
            <a:r>
              <a:rPr lang="tr-TR" u="sng" dirty="0">
                <a:solidFill>
                  <a:srgbClr val="FF0000"/>
                </a:solidFill>
              </a:rPr>
              <a:t>İki yüz</a:t>
            </a:r>
            <a:r>
              <a:rPr lang="tr-TR" dirty="0"/>
              <a:t> </a:t>
            </a:r>
            <a:r>
              <a:rPr lang="tr-TR" dirty="0">
                <a:solidFill>
                  <a:schemeClr val="tx2"/>
                </a:solidFill>
              </a:rPr>
              <a:t>kişi</a:t>
            </a:r>
            <a:r>
              <a:rPr lang="tr-TR" dirty="0"/>
              <a:t> burada olacaktı.</a:t>
            </a:r>
          </a:p>
          <a:p>
            <a:pPr>
              <a:buNone/>
            </a:pPr>
            <a:r>
              <a:rPr lang="tr-TR" dirty="0"/>
              <a:t>     </a:t>
            </a:r>
          </a:p>
          <a:p>
            <a:endParaRPr lang="tr-TR" dirty="0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pPr algn="r">
              <a:buNone/>
            </a:pPr>
            <a:r>
              <a:rPr lang="tr-TR" dirty="0"/>
              <a:t>Adlara bölüştürme anlamı vererek  sayılarını belirten sayı adlarına denir. Sayı adlarına veya sayı ölçü belirten sözcüklere -ar (-şar) ekinin getirilmesiyle sağlanır.</a:t>
            </a:r>
          </a:p>
          <a:p>
            <a:pPr algn="r">
              <a:buNone/>
            </a:pPr>
            <a:r>
              <a:rPr lang="tr-TR" dirty="0"/>
              <a:t/>
            </a:r>
            <a:br>
              <a:rPr lang="tr-TR" dirty="0"/>
            </a:br>
            <a:endParaRPr lang="tr-TR" dirty="0"/>
          </a:p>
          <a:p>
            <a:pPr algn="r">
              <a:buNone/>
            </a:pPr>
            <a:r>
              <a:rPr lang="tr-TR" dirty="0"/>
              <a:t>Örnek;</a:t>
            </a:r>
          </a:p>
          <a:p>
            <a:pPr algn="r"/>
            <a:r>
              <a:rPr lang="tr-TR" dirty="0" smtClean="0"/>
              <a:t>Sokaklarda</a:t>
            </a:r>
            <a:r>
              <a:rPr lang="tr-TR" dirty="0"/>
              <a:t> </a:t>
            </a:r>
            <a:r>
              <a:rPr lang="tr-TR" u="sng" dirty="0">
                <a:solidFill>
                  <a:srgbClr val="FF0000"/>
                </a:solidFill>
              </a:rPr>
              <a:t>ikişer</a:t>
            </a:r>
            <a:r>
              <a:rPr lang="tr-TR" dirty="0"/>
              <a:t> </a:t>
            </a:r>
            <a:r>
              <a:rPr lang="tr-TR" dirty="0">
                <a:solidFill>
                  <a:schemeClr val="tx2"/>
                </a:solidFill>
              </a:rPr>
              <a:t>kişi</a:t>
            </a:r>
            <a:r>
              <a:rPr lang="tr-TR" dirty="0"/>
              <a:t> vardı.</a:t>
            </a:r>
          </a:p>
          <a:p>
            <a:pPr algn="r"/>
            <a:r>
              <a:rPr lang="tr-TR" u="sng" dirty="0">
                <a:solidFill>
                  <a:srgbClr val="FF0000"/>
                </a:solidFill>
              </a:rPr>
              <a:t>Birer birer</a:t>
            </a:r>
            <a:r>
              <a:rPr lang="tr-TR" dirty="0">
                <a:solidFill>
                  <a:srgbClr val="FF0000"/>
                </a:solidFill>
              </a:rPr>
              <a:t> </a:t>
            </a:r>
            <a:r>
              <a:rPr lang="tr-TR" dirty="0" smtClean="0">
                <a:solidFill>
                  <a:schemeClr val="tx2"/>
                </a:solidFill>
              </a:rPr>
              <a:t>dolaşan</a:t>
            </a:r>
            <a:r>
              <a:rPr lang="tr-TR" dirty="0" smtClean="0"/>
              <a:t> </a:t>
            </a:r>
            <a:r>
              <a:rPr lang="tr-TR" dirty="0" smtClean="0">
                <a:solidFill>
                  <a:schemeClr val="tx2"/>
                </a:solidFill>
              </a:rPr>
              <a:t>öğrenciler</a:t>
            </a:r>
            <a:r>
              <a:rPr lang="tr-TR" dirty="0" smtClean="0"/>
              <a:t> sıkılıyordu</a:t>
            </a:r>
            <a:r>
              <a:rPr lang="tr-TR" dirty="0"/>
              <a:t>.</a:t>
            </a:r>
          </a:p>
          <a:p>
            <a:pPr algn="r">
              <a:buNone/>
            </a:pPr>
            <a:r>
              <a:rPr lang="tr-TR" dirty="0"/>
              <a:t>       </a:t>
            </a:r>
          </a:p>
          <a:p>
            <a:pPr algn="r"/>
            <a:endParaRPr lang="tr-TR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Sayı Sıfatları</a:t>
            </a:r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Kesir Sayı Sıfatları</a:t>
            </a:r>
            <a:endParaRPr lang="tr-TR" dirty="0"/>
          </a:p>
        </p:txBody>
      </p:sp>
      <p:sp>
        <p:nvSpPr>
          <p:cNvPr id="5" name="4 Metin Yer Tutucusu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r"/>
            <a:r>
              <a:rPr lang="tr-TR" dirty="0" smtClean="0"/>
              <a:t>Sıra Sayı Sıfatları</a:t>
            </a: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tr-TR" dirty="0" smtClean="0"/>
              <a:t>      Belirttikleri </a:t>
            </a:r>
            <a:r>
              <a:rPr lang="tr-TR" dirty="0"/>
              <a:t>adların sayılarını kesirli  olarak gösteren sıfatlara denir. Kalma durumu eki almış bir sayı adıyla tamlama ve bu tamlamanın başka bir ada tamlayan olmasıyla kullanılır.  Bu tamlamalarda sözcük sayısı birden fazladır. </a:t>
            </a:r>
            <a:br>
              <a:rPr lang="tr-TR" dirty="0"/>
            </a:br>
            <a:endParaRPr lang="tr-TR" dirty="0"/>
          </a:p>
          <a:p>
            <a:pPr>
              <a:buNone/>
            </a:pPr>
            <a:r>
              <a:rPr lang="tr-TR" dirty="0"/>
              <a:t>Örnek:</a:t>
            </a:r>
          </a:p>
          <a:p>
            <a:r>
              <a:rPr lang="tr-TR" dirty="0"/>
              <a:t>Burada çalışanlara </a:t>
            </a:r>
            <a:r>
              <a:rPr lang="tr-TR" u="sng" dirty="0">
                <a:solidFill>
                  <a:srgbClr val="FF0000"/>
                </a:solidFill>
              </a:rPr>
              <a:t>yüzde</a:t>
            </a:r>
            <a:r>
              <a:rPr lang="tr-TR" u="sng" dirty="0"/>
              <a:t> </a:t>
            </a:r>
            <a:r>
              <a:rPr lang="tr-TR" u="sng" dirty="0">
                <a:solidFill>
                  <a:srgbClr val="FF0000"/>
                </a:solidFill>
              </a:rPr>
              <a:t>yüz</a:t>
            </a:r>
            <a:r>
              <a:rPr lang="tr-TR" dirty="0"/>
              <a:t> </a:t>
            </a:r>
            <a:r>
              <a:rPr lang="tr-TR" dirty="0">
                <a:solidFill>
                  <a:schemeClr val="tx2"/>
                </a:solidFill>
              </a:rPr>
              <a:t>zam</a:t>
            </a:r>
            <a:r>
              <a:rPr lang="tr-TR" dirty="0"/>
              <a:t> yapıldı.</a:t>
            </a:r>
          </a:p>
          <a:p>
            <a:r>
              <a:rPr lang="tr-TR" dirty="0"/>
              <a:t>Çocukların </a:t>
            </a:r>
            <a:r>
              <a:rPr lang="tr-TR" u="sng" dirty="0">
                <a:solidFill>
                  <a:srgbClr val="FF0000"/>
                </a:solidFill>
              </a:rPr>
              <a:t>üçte</a:t>
            </a:r>
            <a:r>
              <a:rPr lang="tr-TR" u="sng" dirty="0"/>
              <a:t> </a:t>
            </a:r>
            <a:r>
              <a:rPr lang="tr-TR" u="sng" dirty="0">
                <a:solidFill>
                  <a:srgbClr val="FF0000"/>
                </a:solidFill>
              </a:rPr>
              <a:t>biri</a:t>
            </a:r>
            <a:r>
              <a:rPr lang="tr-TR" dirty="0"/>
              <a:t> </a:t>
            </a:r>
            <a:r>
              <a:rPr lang="tr-TR" dirty="0">
                <a:solidFill>
                  <a:schemeClr val="tx2"/>
                </a:solidFill>
              </a:rPr>
              <a:t>kimsesizdi</a:t>
            </a:r>
            <a:r>
              <a:rPr lang="tr-TR" dirty="0"/>
              <a:t>.</a:t>
            </a:r>
          </a:p>
          <a:p>
            <a:pPr>
              <a:buNone/>
            </a:pPr>
            <a:endParaRPr lang="tr-TR" dirty="0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pPr algn="r">
              <a:buNone/>
            </a:pPr>
            <a:r>
              <a:rPr lang="tr-TR" dirty="0"/>
              <a:t>Belirttikleri adların sıralarını gösteren sıfatlardır. Asıl sayılara  -</a:t>
            </a:r>
            <a:r>
              <a:rPr lang="tr-TR" dirty="0" err="1"/>
              <a:t>ncı</a:t>
            </a:r>
            <a:r>
              <a:rPr lang="tr-TR" dirty="0"/>
              <a:t> ekinin getirilmesiyle kurulmuş sayı sözcüğünün sıfat görevi yaptığı görülür.</a:t>
            </a:r>
          </a:p>
          <a:p>
            <a:pPr algn="r">
              <a:buNone/>
            </a:pPr>
            <a:r>
              <a:rPr lang="tr-TR" dirty="0"/>
              <a:t>       </a:t>
            </a:r>
          </a:p>
          <a:p>
            <a:pPr algn="r">
              <a:buNone/>
            </a:pPr>
            <a:r>
              <a:rPr lang="tr-TR" dirty="0"/>
              <a:t>Örnek;</a:t>
            </a:r>
          </a:p>
          <a:p>
            <a:pPr algn="r"/>
            <a:r>
              <a:rPr lang="tr-TR" u="sng" dirty="0">
                <a:solidFill>
                  <a:srgbClr val="FF0000"/>
                </a:solidFill>
              </a:rPr>
              <a:t>Yedinci</a:t>
            </a:r>
            <a:r>
              <a:rPr lang="tr-TR" dirty="0"/>
              <a:t> </a:t>
            </a:r>
            <a:r>
              <a:rPr lang="tr-TR" dirty="0">
                <a:solidFill>
                  <a:schemeClr val="tx2"/>
                </a:solidFill>
              </a:rPr>
              <a:t>kez</a:t>
            </a:r>
            <a:r>
              <a:rPr lang="tr-TR" dirty="0"/>
              <a:t> buralardan geçiyordu.</a:t>
            </a:r>
          </a:p>
          <a:p>
            <a:pPr algn="r"/>
            <a:r>
              <a:rPr lang="tr-TR" u="sng" dirty="0">
                <a:solidFill>
                  <a:srgbClr val="FF0000"/>
                </a:solidFill>
              </a:rPr>
              <a:t>Altıncı</a:t>
            </a:r>
            <a:r>
              <a:rPr lang="tr-TR" dirty="0"/>
              <a:t> </a:t>
            </a:r>
            <a:r>
              <a:rPr lang="tr-TR" dirty="0">
                <a:solidFill>
                  <a:schemeClr val="tx2"/>
                </a:solidFill>
              </a:rPr>
              <a:t>yarışmacı</a:t>
            </a:r>
            <a:r>
              <a:rPr lang="tr-TR" dirty="0"/>
              <a:t> için bir şey söylemiyordu.</a:t>
            </a:r>
          </a:p>
          <a:p>
            <a:pPr algn="r">
              <a:buNone/>
            </a:pPr>
            <a:endParaRPr lang="tr-TR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YAPILARINA GÖRE SIFATLAR</a:t>
            </a:r>
            <a:endParaRPr lang="tr-TR" dirty="0"/>
          </a:p>
        </p:txBody>
      </p:sp>
      <p:sp>
        <p:nvSpPr>
          <p:cNvPr id="8" name="7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   Biçim </a:t>
            </a:r>
            <a:r>
              <a:rPr lang="tr-TR" dirty="0"/>
              <a:t>açısından sıfatlar adlarda olduğu gibi incelenmektedir. </a:t>
            </a:r>
            <a:endParaRPr lang="tr-TR" dirty="0" smtClean="0"/>
          </a:p>
          <a:p>
            <a:pPr>
              <a:buNone/>
            </a:pPr>
            <a:endParaRPr lang="tr-TR" dirty="0"/>
          </a:p>
          <a:p>
            <a:r>
              <a:rPr lang="tr-TR" dirty="0" smtClean="0"/>
              <a:t>Basit </a:t>
            </a:r>
            <a:r>
              <a:rPr lang="tr-TR" dirty="0"/>
              <a:t>Sıfatlar</a:t>
            </a:r>
          </a:p>
          <a:p>
            <a:r>
              <a:rPr lang="tr-TR" dirty="0" smtClean="0"/>
              <a:t>Türemiş </a:t>
            </a:r>
            <a:r>
              <a:rPr lang="tr-TR" dirty="0"/>
              <a:t>Sıfatlar</a:t>
            </a:r>
          </a:p>
          <a:p>
            <a:r>
              <a:rPr lang="tr-TR" dirty="0" smtClean="0"/>
              <a:t>Bileşik </a:t>
            </a:r>
            <a:r>
              <a:rPr lang="tr-TR" dirty="0"/>
              <a:t>Sıfatlar</a:t>
            </a:r>
          </a:p>
          <a:p>
            <a:endParaRPr lang="tr-TR" dirty="0"/>
          </a:p>
        </p:txBody>
      </p:sp>
      <p:pic>
        <p:nvPicPr>
          <p:cNvPr id="5122" name="Picture 2" descr="C:\Sitelerin Takibi\Dersimiz.com\dersimiz.co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34250" y="0"/>
            <a:ext cx="1809750" cy="33337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Basit Sıfatlar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   Bu </a:t>
            </a:r>
            <a:r>
              <a:rPr lang="tr-TR" dirty="0"/>
              <a:t>sıfatlar yapım eki almayan veya bileşik olmayan sözcüklerdir. </a:t>
            </a:r>
            <a:endParaRPr lang="tr-TR" dirty="0" smtClean="0"/>
          </a:p>
          <a:p>
            <a:pPr>
              <a:buNone/>
            </a:pPr>
            <a:endParaRPr lang="tr-TR" dirty="0"/>
          </a:p>
          <a:p>
            <a:pPr>
              <a:buNone/>
            </a:pPr>
            <a:r>
              <a:rPr lang="tr-TR" dirty="0" smtClean="0"/>
              <a:t>Örnek</a:t>
            </a:r>
            <a:r>
              <a:rPr lang="tr-TR" dirty="0"/>
              <a:t>;</a:t>
            </a:r>
          </a:p>
          <a:p>
            <a:r>
              <a:rPr lang="tr-TR" u="sng" dirty="0">
                <a:solidFill>
                  <a:srgbClr val="FF0000"/>
                </a:solidFill>
              </a:rPr>
              <a:t>İyi</a:t>
            </a:r>
            <a:r>
              <a:rPr lang="tr-TR" dirty="0">
                <a:solidFill>
                  <a:srgbClr val="FF0000"/>
                </a:solidFill>
              </a:rPr>
              <a:t> </a:t>
            </a:r>
            <a:r>
              <a:rPr lang="tr-TR" dirty="0">
                <a:solidFill>
                  <a:schemeClr val="tx2"/>
                </a:solidFill>
              </a:rPr>
              <a:t>yiyecekleri</a:t>
            </a:r>
            <a:r>
              <a:rPr lang="tr-TR" dirty="0"/>
              <a:t> bunlar almışlar.        </a:t>
            </a:r>
          </a:p>
          <a:p>
            <a:r>
              <a:rPr lang="tr-TR" u="sng" dirty="0">
                <a:solidFill>
                  <a:srgbClr val="FF0000"/>
                </a:solidFill>
              </a:rPr>
              <a:t>Dar</a:t>
            </a:r>
            <a:r>
              <a:rPr lang="tr-TR" dirty="0"/>
              <a:t> </a:t>
            </a:r>
            <a:r>
              <a:rPr lang="tr-TR" dirty="0">
                <a:solidFill>
                  <a:schemeClr val="tx2"/>
                </a:solidFill>
              </a:rPr>
              <a:t>giysiler</a:t>
            </a:r>
            <a:r>
              <a:rPr lang="tr-TR" dirty="0"/>
              <a:t> onu çok farklı gösteriyor.</a:t>
            </a:r>
          </a:p>
          <a:p>
            <a:r>
              <a:rPr lang="tr-TR" u="sng" dirty="0">
                <a:solidFill>
                  <a:srgbClr val="FF0000"/>
                </a:solidFill>
              </a:rPr>
              <a:t>Bu</a:t>
            </a:r>
            <a:r>
              <a:rPr lang="tr-TR" dirty="0"/>
              <a:t> </a:t>
            </a:r>
            <a:r>
              <a:rPr lang="tr-TR" dirty="0">
                <a:solidFill>
                  <a:schemeClr val="tx2"/>
                </a:solidFill>
              </a:rPr>
              <a:t>adam</a:t>
            </a:r>
            <a:r>
              <a:rPr lang="tr-TR" dirty="0"/>
              <a:t> sanıyorum ki buralı değil.</a:t>
            </a:r>
          </a:p>
          <a:p>
            <a:endParaRPr lang="tr-TR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Türemiş Sıfatlar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   Bu </a:t>
            </a:r>
            <a:r>
              <a:rPr lang="tr-TR" dirty="0"/>
              <a:t>sıfatlar yapım ekleriyle kurulmuş sözcüklerdir. Öyle ki, bu sıfatlar ad ve eylem kök ve gövdelerine getirilerek </a:t>
            </a:r>
            <a:r>
              <a:rPr lang="tr-TR" dirty="0" smtClean="0"/>
              <a:t>kurulur.</a:t>
            </a:r>
          </a:p>
          <a:p>
            <a:endParaRPr lang="tr-TR" dirty="0"/>
          </a:p>
          <a:p>
            <a:pPr>
              <a:buNone/>
            </a:pPr>
            <a:r>
              <a:rPr lang="tr-TR" dirty="0" smtClean="0"/>
              <a:t>Örnek</a:t>
            </a:r>
            <a:r>
              <a:rPr lang="tr-TR" dirty="0"/>
              <a:t>;</a:t>
            </a:r>
          </a:p>
          <a:p>
            <a:r>
              <a:rPr lang="tr-TR" u="sng" dirty="0">
                <a:solidFill>
                  <a:srgbClr val="FF0000"/>
                </a:solidFill>
              </a:rPr>
              <a:t>Yanık</a:t>
            </a:r>
            <a:r>
              <a:rPr lang="tr-TR" dirty="0"/>
              <a:t> </a:t>
            </a:r>
            <a:r>
              <a:rPr lang="tr-TR" dirty="0">
                <a:solidFill>
                  <a:schemeClr val="tx2"/>
                </a:solidFill>
              </a:rPr>
              <a:t>ekmekleri</a:t>
            </a:r>
            <a:r>
              <a:rPr lang="tr-TR" dirty="0"/>
              <a:t> de satmaya çalışıyordu.</a:t>
            </a:r>
          </a:p>
          <a:p>
            <a:r>
              <a:rPr lang="tr-TR" u="sng" dirty="0">
                <a:solidFill>
                  <a:srgbClr val="FF0000"/>
                </a:solidFill>
              </a:rPr>
              <a:t>Ulusal</a:t>
            </a:r>
            <a:r>
              <a:rPr lang="tr-TR" dirty="0"/>
              <a:t> </a:t>
            </a:r>
            <a:r>
              <a:rPr lang="tr-TR" dirty="0">
                <a:solidFill>
                  <a:schemeClr val="tx2"/>
                </a:solidFill>
              </a:rPr>
              <a:t>bayramlarını</a:t>
            </a:r>
            <a:r>
              <a:rPr lang="tr-TR" dirty="0"/>
              <a:t> izleyemedik.</a:t>
            </a:r>
          </a:p>
          <a:p>
            <a:endParaRPr lang="tr-TR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Bileşik Sıfatlar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r-TR" b="1" dirty="0" smtClean="0"/>
              <a:t>   </a:t>
            </a:r>
            <a:r>
              <a:rPr lang="tr-TR" b="1" dirty="0"/>
              <a:t> </a:t>
            </a:r>
            <a:r>
              <a:rPr lang="tr-TR" dirty="0"/>
              <a:t>Bileşik sıfatlar, bileşik sözcüklerin sıfat görevi yapanlarıdır. Bileşik sözcükler genel olarak ad gibi kullanılırlar. </a:t>
            </a:r>
          </a:p>
          <a:p>
            <a:pPr>
              <a:buNone/>
            </a:pPr>
            <a:r>
              <a:rPr lang="tr-TR" dirty="0" smtClean="0"/>
              <a:t>   </a:t>
            </a:r>
          </a:p>
          <a:p>
            <a:pPr>
              <a:buNone/>
            </a:pPr>
            <a:r>
              <a:rPr lang="tr-TR" dirty="0"/>
              <a:t> </a:t>
            </a:r>
            <a:r>
              <a:rPr lang="tr-TR" dirty="0" smtClean="0"/>
              <a:t>   Örneğin </a:t>
            </a:r>
            <a:r>
              <a:rPr lang="tr-TR" dirty="0"/>
              <a:t>"</a:t>
            </a:r>
            <a:r>
              <a:rPr lang="tr-TR" dirty="0">
                <a:solidFill>
                  <a:srgbClr val="002060"/>
                </a:solidFill>
              </a:rPr>
              <a:t>karabiber</a:t>
            </a:r>
            <a:r>
              <a:rPr lang="tr-TR" dirty="0"/>
              <a:t>" birleşik addır. "</a:t>
            </a:r>
            <a:r>
              <a:rPr lang="tr-TR" dirty="0">
                <a:solidFill>
                  <a:srgbClr val="002060"/>
                </a:solidFill>
              </a:rPr>
              <a:t>Karabiber kutusu</a:t>
            </a:r>
            <a:r>
              <a:rPr lang="tr-TR" dirty="0"/>
              <a:t>" ad tamlamasıdır. Ancak  "</a:t>
            </a:r>
            <a:r>
              <a:rPr lang="tr-TR" dirty="0">
                <a:solidFill>
                  <a:srgbClr val="002060"/>
                </a:solidFill>
              </a:rPr>
              <a:t>karabiberli yemek</a:t>
            </a:r>
            <a:r>
              <a:rPr lang="tr-TR" dirty="0"/>
              <a:t>" tamlaması sıfat tamlamasıdır</a:t>
            </a:r>
            <a:r>
              <a:rPr lang="tr-TR" dirty="0" smtClean="0"/>
              <a:t>.</a:t>
            </a:r>
            <a:r>
              <a:rPr lang="tr-TR" dirty="0"/>
              <a:t/>
            </a:r>
            <a:br>
              <a:rPr lang="tr-TR" dirty="0"/>
            </a:br>
            <a:endParaRPr lang="tr-TR" dirty="0" smtClean="0"/>
          </a:p>
          <a:p>
            <a:r>
              <a:rPr lang="tr-TR" u="sng" dirty="0" smtClean="0">
                <a:solidFill>
                  <a:srgbClr val="FF0000"/>
                </a:solidFill>
              </a:rPr>
              <a:t>Ağırbaşlı</a:t>
            </a:r>
            <a:r>
              <a:rPr lang="tr-TR" dirty="0"/>
              <a:t> </a:t>
            </a:r>
            <a:r>
              <a:rPr lang="tr-TR" dirty="0">
                <a:solidFill>
                  <a:schemeClr val="tx2"/>
                </a:solidFill>
              </a:rPr>
              <a:t>kızlar</a:t>
            </a:r>
            <a:r>
              <a:rPr lang="tr-TR" dirty="0"/>
              <a:t> burada çalışabilir.</a:t>
            </a:r>
          </a:p>
          <a:p>
            <a:r>
              <a:rPr lang="tr-TR" u="sng" dirty="0">
                <a:solidFill>
                  <a:srgbClr val="FF0000"/>
                </a:solidFill>
              </a:rPr>
              <a:t>Yurtsever</a:t>
            </a:r>
            <a:r>
              <a:rPr lang="tr-TR" dirty="0"/>
              <a:t> </a:t>
            </a:r>
            <a:r>
              <a:rPr lang="tr-TR" dirty="0">
                <a:solidFill>
                  <a:schemeClr val="tx2"/>
                </a:solidFill>
              </a:rPr>
              <a:t>insanlara</a:t>
            </a:r>
            <a:r>
              <a:rPr lang="tr-TR" dirty="0"/>
              <a:t> ihtiyaç var.</a:t>
            </a:r>
          </a:p>
          <a:p>
            <a:r>
              <a:rPr lang="tr-TR" u="sng" dirty="0">
                <a:solidFill>
                  <a:srgbClr val="FF0000"/>
                </a:solidFill>
              </a:rPr>
              <a:t>Zeytinyağlı</a:t>
            </a:r>
            <a:r>
              <a:rPr lang="tr-TR" u="sng" dirty="0"/>
              <a:t> </a:t>
            </a:r>
            <a:r>
              <a:rPr lang="tr-TR" dirty="0">
                <a:solidFill>
                  <a:schemeClr val="tx2"/>
                </a:solidFill>
              </a:rPr>
              <a:t>yemekleriniz</a:t>
            </a:r>
            <a:r>
              <a:rPr lang="tr-TR" dirty="0"/>
              <a:t> çok güzel.</a:t>
            </a:r>
          </a:p>
          <a:p>
            <a:endParaRPr lang="tr-TR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 descr="http://www.edebiyol.com/images/sifatlar_semasi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548680"/>
            <a:ext cx="7920880" cy="568863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Sıfat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tr-TR" dirty="0" smtClean="0"/>
              <a:t>Sıfatlar</a:t>
            </a:r>
            <a:r>
              <a:rPr lang="tr-TR" dirty="0"/>
              <a:t>; </a:t>
            </a:r>
            <a:r>
              <a:rPr lang="tr-TR" dirty="0" smtClean="0"/>
              <a:t>varlıkların </a:t>
            </a:r>
            <a:r>
              <a:rPr lang="tr-TR" dirty="0"/>
              <a:t>ve </a:t>
            </a:r>
            <a:r>
              <a:rPr lang="tr-TR" dirty="0" smtClean="0"/>
              <a:t>kavramların niteliklerini</a:t>
            </a:r>
            <a:r>
              <a:rPr lang="tr-TR" dirty="0"/>
              <a:t>, ne durumda olduklarını, sayılarını, ölçülerini gösteren, soran ya da belirten sözcüklerdir. </a:t>
            </a:r>
            <a:endParaRPr lang="tr-TR" dirty="0" smtClean="0"/>
          </a:p>
          <a:p>
            <a:pPr algn="r">
              <a:buNone/>
            </a:pPr>
            <a:endParaRPr lang="tr-TR" dirty="0"/>
          </a:p>
          <a:p>
            <a:pPr algn="r">
              <a:buNone/>
            </a:pPr>
            <a:r>
              <a:rPr lang="tr-TR" dirty="0" smtClean="0"/>
              <a:t>Sıfatların </a:t>
            </a:r>
            <a:r>
              <a:rPr lang="tr-TR" dirty="0"/>
              <a:t>tek başlarına ad olduklarını hiç bir zaman unutmamak gerekir.</a:t>
            </a:r>
          </a:p>
        </p:txBody>
      </p:sp>
      <p:pic>
        <p:nvPicPr>
          <p:cNvPr id="2050" name="Picture 2" descr="C:\Sitelerin Takibi\Dersimiz.com\dersimiz.co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0"/>
            <a:ext cx="1809750" cy="33337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Görev Anlam Açısından Sıfatlar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/>
              <a:t>Sıfatların adlar önünde bir niteleme bir de belirtme görevleri vardır</a:t>
            </a:r>
            <a:r>
              <a:rPr lang="tr-TR" dirty="0" smtClean="0"/>
              <a:t>.</a:t>
            </a:r>
          </a:p>
          <a:p>
            <a:pPr>
              <a:buNone/>
            </a:pPr>
            <a:endParaRPr lang="tr-TR" dirty="0"/>
          </a:p>
          <a:p>
            <a:r>
              <a:rPr lang="tr-TR" dirty="0" smtClean="0"/>
              <a:t>Niteleme </a:t>
            </a:r>
            <a:r>
              <a:rPr lang="tr-TR" dirty="0"/>
              <a:t>Sıfatları</a:t>
            </a:r>
          </a:p>
          <a:p>
            <a:r>
              <a:rPr lang="tr-TR" dirty="0" smtClean="0"/>
              <a:t>Belirtme Sıfatları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Niteleme Sıfatları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tr-TR" dirty="0" smtClean="0"/>
              <a:t>    Kendinden </a:t>
            </a:r>
            <a:r>
              <a:rPr lang="tr-TR" dirty="0"/>
              <a:t>sonra gelen adın niteliğini gösteren sıfatlara niteleme sıfatları denir. Bu nitelik adların büyük, küçük, dar, geniş, </a:t>
            </a:r>
            <a:r>
              <a:rPr lang="tr-TR" dirty="0" smtClean="0"/>
              <a:t>düz ya </a:t>
            </a:r>
            <a:r>
              <a:rPr lang="tr-TR" dirty="0"/>
              <a:t>da başka durumlarını gösterebilir.</a:t>
            </a:r>
          </a:p>
          <a:p>
            <a:pPr>
              <a:buNone/>
            </a:pPr>
            <a:r>
              <a:rPr lang="tr-TR" dirty="0"/>
              <a:t/>
            </a:r>
            <a:br>
              <a:rPr lang="tr-TR" dirty="0"/>
            </a:br>
            <a:endParaRPr lang="tr-TR" dirty="0"/>
          </a:p>
          <a:p>
            <a:pPr>
              <a:buNone/>
            </a:pPr>
            <a:r>
              <a:rPr lang="tr-TR" dirty="0"/>
              <a:t>Örnekler;</a:t>
            </a:r>
          </a:p>
          <a:p>
            <a:r>
              <a:rPr lang="tr-TR" u="sng" dirty="0">
                <a:solidFill>
                  <a:srgbClr val="FF0000"/>
                </a:solidFill>
              </a:rPr>
              <a:t>Geniş</a:t>
            </a:r>
            <a:r>
              <a:rPr lang="tr-TR" dirty="0"/>
              <a:t> </a:t>
            </a:r>
            <a:r>
              <a:rPr lang="tr-TR" dirty="0">
                <a:solidFill>
                  <a:schemeClr val="tx2"/>
                </a:solidFill>
              </a:rPr>
              <a:t>yüzlü</a:t>
            </a:r>
            <a:r>
              <a:rPr lang="tr-TR" dirty="0"/>
              <a:t>, </a:t>
            </a:r>
            <a:r>
              <a:rPr lang="tr-TR" u="sng" dirty="0">
                <a:solidFill>
                  <a:srgbClr val="FF0000"/>
                </a:solidFill>
              </a:rPr>
              <a:t>beyaz</a:t>
            </a:r>
            <a:r>
              <a:rPr lang="tr-TR" dirty="0"/>
              <a:t> </a:t>
            </a:r>
            <a:r>
              <a:rPr lang="tr-TR" dirty="0">
                <a:solidFill>
                  <a:schemeClr val="tx2"/>
                </a:solidFill>
              </a:rPr>
              <a:t>dişli</a:t>
            </a:r>
            <a:r>
              <a:rPr lang="tr-TR" dirty="0"/>
              <a:t>, </a:t>
            </a:r>
            <a:r>
              <a:rPr lang="tr-TR" u="sng" dirty="0">
                <a:solidFill>
                  <a:srgbClr val="FF0000"/>
                </a:solidFill>
              </a:rPr>
              <a:t>kısa</a:t>
            </a:r>
            <a:r>
              <a:rPr lang="tr-TR" dirty="0"/>
              <a:t> </a:t>
            </a:r>
            <a:r>
              <a:rPr lang="tr-TR" dirty="0">
                <a:solidFill>
                  <a:schemeClr val="tx2"/>
                </a:solidFill>
              </a:rPr>
              <a:t>burunlu </a:t>
            </a:r>
            <a:r>
              <a:rPr lang="tr-TR" dirty="0"/>
              <a:t>çocuklar dışarıda oynuyordu.</a:t>
            </a:r>
          </a:p>
          <a:p>
            <a:r>
              <a:rPr lang="tr-TR" dirty="0"/>
              <a:t>O,</a:t>
            </a:r>
            <a:r>
              <a:rPr lang="tr-TR" dirty="0">
                <a:solidFill>
                  <a:srgbClr val="FF0000"/>
                </a:solidFill>
              </a:rPr>
              <a:t> </a:t>
            </a:r>
            <a:r>
              <a:rPr lang="tr-TR" u="sng" dirty="0">
                <a:solidFill>
                  <a:srgbClr val="FF0000"/>
                </a:solidFill>
              </a:rPr>
              <a:t>sakin</a:t>
            </a:r>
            <a:r>
              <a:rPr lang="tr-TR" dirty="0"/>
              <a:t> </a:t>
            </a:r>
            <a:r>
              <a:rPr lang="tr-TR" dirty="0">
                <a:solidFill>
                  <a:schemeClr val="tx2"/>
                </a:solidFill>
              </a:rPr>
              <a:t>görünüşlü</a:t>
            </a:r>
            <a:r>
              <a:rPr lang="tr-TR" dirty="0"/>
              <a:t>,</a:t>
            </a:r>
            <a:r>
              <a:rPr lang="tr-TR" u="sng" dirty="0">
                <a:solidFill>
                  <a:srgbClr val="FF0000"/>
                </a:solidFill>
              </a:rPr>
              <a:t> telaşsız</a:t>
            </a:r>
            <a:r>
              <a:rPr lang="tr-TR" dirty="0"/>
              <a:t>, </a:t>
            </a:r>
            <a:r>
              <a:rPr lang="tr-TR" u="sng" dirty="0">
                <a:solidFill>
                  <a:srgbClr val="FF0000"/>
                </a:solidFill>
              </a:rPr>
              <a:t>soğukkanlı</a:t>
            </a:r>
            <a:r>
              <a:rPr lang="tr-TR" dirty="0"/>
              <a:t> </a:t>
            </a:r>
            <a:r>
              <a:rPr lang="tr-TR" dirty="0">
                <a:solidFill>
                  <a:schemeClr val="tx2"/>
                </a:solidFill>
              </a:rPr>
              <a:t>insanlar</a:t>
            </a:r>
            <a:r>
              <a:rPr lang="tr-TR" dirty="0"/>
              <a:t>dandır.</a:t>
            </a:r>
          </a:p>
          <a:p>
            <a:pPr>
              <a:buNone/>
            </a:pP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pic>
        <p:nvPicPr>
          <p:cNvPr id="4098" name="Picture 2" descr="C:\Sitelerin Takibi\Dersimiz.com\dersimiz.co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34250" y="0"/>
            <a:ext cx="1809750" cy="33337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Belirtme Sıfatları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dirty="0" smtClean="0"/>
              <a:t>    Adları </a:t>
            </a:r>
            <a:r>
              <a:rPr lang="tr-TR" dirty="0"/>
              <a:t>sayı belirterek, soru sorarak ya da gösterme yoluyla, kimi zaman da belgisiz olarak belirten sıfatlara denir. </a:t>
            </a:r>
          </a:p>
          <a:p>
            <a:pPr>
              <a:buNone/>
            </a:pPr>
            <a:r>
              <a:rPr lang="tr-TR" dirty="0"/>
              <a:t>       </a:t>
            </a:r>
          </a:p>
          <a:p>
            <a:r>
              <a:rPr lang="tr-TR" dirty="0" smtClean="0"/>
              <a:t>Gösterme </a:t>
            </a:r>
            <a:r>
              <a:rPr lang="tr-TR" dirty="0"/>
              <a:t>(İşaret) Sıfatları</a:t>
            </a:r>
          </a:p>
          <a:p>
            <a:r>
              <a:rPr lang="tr-TR" dirty="0" smtClean="0"/>
              <a:t>Soru </a:t>
            </a:r>
            <a:r>
              <a:rPr lang="tr-TR" dirty="0"/>
              <a:t>Sıfatları</a:t>
            </a:r>
          </a:p>
          <a:p>
            <a:r>
              <a:rPr lang="tr-TR" dirty="0" smtClean="0"/>
              <a:t>Belgisiz </a:t>
            </a:r>
            <a:r>
              <a:rPr lang="tr-TR" dirty="0"/>
              <a:t>Sıfatlar</a:t>
            </a:r>
          </a:p>
          <a:p>
            <a:r>
              <a:rPr lang="tr-TR" dirty="0" smtClean="0"/>
              <a:t>Sayı </a:t>
            </a:r>
            <a:r>
              <a:rPr lang="tr-TR" dirty="0"/>
              <a:t>adlarının sıfat olarak kullanılması</a:t>
            </a:r>
          </a:p>
          <a:p>
            <a:pPr>
              <a:buNone/>
            </a:pP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Gösterme (İşaret) Sıfatları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   Adları </a:t>
            </a:r>
            <a:r>
              <a:rPr lang="tr-TR" dirty="0"/>
              <a:t>göstererek belirten sıfatlardır. Bu gösterme genellikle adlardan önce "bu, şu, o" sözcüklerinin getirilmesiyle olur</a:t>
            </a:r>
            <a:r>
              <a:rPr lang="tr-TR" dirty="0" smtClean="0"/>
              <a:t>.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  <a:p>
            <a:pPr>
              <a:buNone/>
            </a:pPr>
            <a:r>
              <a:rPr lang="tr-TR" dirty="0" smtClean="0"/>
              <a:t>Örnek</a:t>
            </a:r>
            <a:r>
              <a:rPr lang="tr-TR" dirty="0"/>
              <a:t>;</a:t>
            </a:r>
          </a:p>
          <a:p>
            <a:r>
              <a:rPr lang="tr-TR" u="sng" dirty="0">
                <a:solidFill>
                  <a:srgbClr val="FF0000"/>
                </a:solidFill>
              </a:rPr>
              <a:t>Bu</a:t>
            </a:r>
            <a:r>
              <a:rPr lang="tr-TR" dirty="0"/>
              <a:t> </a:t>
            </a:r>
            <a:r>
              <a:rPr lang="tr-TR" dirty="0">
                <a:solidFill>
                  <a:schemeClr val="tx2"/>
                </a:solidFill>
              </a:rPr>
              <a:t>ses</a:t>
            </a:r>
            <a:r>
              <a:rPr lang="tr-TR" dirty="0"/>
              <a:t>, </a:t>
            </a:r>
            <a:r>
              <a:rPr lang="tr-TR" u="sng" dirty="0">
                <a:solidFill>
                  <a:srgbClr val="FF0000"/>
                </a:solidFill>
              </a:rPr>
              <a:t>o</a:t>
            </a:r>
            <a:r>
              <a:rPr lang="tr-TR" dirty="0"/>
              <a:t> </a:t>
            </a:r>
            <a:r>
              <a:rPr lang="tr-TR" dirty="0">
                <a:solidFill>
                  <a:schemeClr val="tx2"/>
                </a:solidFill>
              </a:rPr>
              <a:t>akşamki sesin </a:t>
            </a:r>
            <a:r>
              <a:rPr lang="tr-TR" dirty="0"/>
              <a:t>aynısı.</a:t>
            </a:r>
          </a:p>
          <a:p>
            <a:r>
              <a:rPr lang="tr-TR" u="sng" dirty="0">
                <a:solidFill>
                  <a:srgbClr val="FF0000"/>
                </a:solidFill>
              </a:rPr>
              <a:t>Şu</a:t>
            </a:r>
            <a:r>
              <a:rPr lang="tr-TR" dirty="0">
                <a:solidFill>
                  <a:srgbClr val="FF0000"/>
                </a:solidFill>
              </a:rPr>
              <a:t> </a:t>
            </a:r>
            <a:r>
              <a:rPr lang="tr-TR" dirty="0">
                <a:solidFill>
                  <a:schemeClr val="tx2"/>
                </a:solidFill>
              </a:rPr>
              <a:t> adamı</a:t>
            </a:r>
            <a:r>
              <a:rPr lang="tr-TR" dirty="0"/>
              <a:t> </a:t>
            </a:r>
            <a:r>
              <a:rPr lang="tr-TR" dirty="0" smtClean="0"/>
              <a:t>daha önce </a:t>
            </a:r>
            <a:r>
              <a:rPr lang="tr-TR" u="sng" dirty="0" smtClean="0">
                <a:solidFill>
                  <a:srgbClr val="FF0000"/>
                </a:solidFill>
              </a:rPr>
              <a:t>bu</a:t>
            </a:r>
            <a:r>
              <a:rPr lang="tr-TR" dirty="0">
                <a:solidFill>
                  <a:schemeClr val="tx2"/>
                </a:solidFill>
              </a:rPr>
              <a:t> sokakta </a:t>
            </a:r>
            <a:r>
              <a:rPr lang="tr-TR" dirty="0"/>
              <a:t>görmüştük.</a:t>
            </a:r>
          </a:p>
          <a:p>
            <a:endParaRPr lang="tr-TR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Soru Sıfatları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   Adları </a:t>
            </a:r>
            <a:r>
              <a:rPr lang="tr-TR" dirty="0"/>
              <a:t>soru yönünden belirten sözcüklerdir. Bu sözcükler genellikle Ne, neden, hangi, nasıl, kaç, kaçıncı, kaçar olabilir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pPr>
              <a:buNone/>
            </a:pPr>
            <a:r>
              <a:rPr lang="tr-TR" dirty="0"/>
              <a:t>Örnek,</a:t>
            </a:r>
          </a:p>
          <a:p>
            <a:r>
              <a:rPr lang="tr-TR" u="sng" dirty="0">
                <a:solidFill>
                  <a:srgbClr val="FF0000"/>
                </a:solidFill>
              </a:rPr>
              <a:t>Hangi</a:t>
            </a:r>
            <a:r>
              <a:rPr lang="tr-TR" dirty="0">
                <a:solidFill>
                  <a:srgbClr val="FF0000"/>
                </a:solidFill>
              </a:rPr>
              <a:t> </a:t>
            </a:r>
            <a:r>
              <a:rPr lang="tr-TR" dirty="0"/>
              <a:t>dağın kurdu öldü?</a:t>
            </a:r>
          </a:p>
          <a:p>
            <a:r>
              <a:rPr lang="tr-TR" u="sng" dirty="0">
                <a:solidFill>
                  <a:srgbClr val="FF0000"/>
                </a:solidFill>
              </a:rPr>
              <a:t>Kimin</a:t>
            </a:r>
            <a:r>
              <a:rPr lang="tr-TR" dirty="0">
                <a:solidFill>
                  <a:srgbClr val="FF0000"/>
                </a:solidFill>
              </a:rPr>
              <a:t> </a:t>
            </a:r>
            <a:r>
              <a:rPr lang="tr-TR" dirty="0"/>
              <a:t>ve </a:t>
            </a:r>
            <a:r>
              <a:rPr lang="tr-TR" u="sng" dirty="0">
                <a:solidFill>
                  <a:srgbClr val="FF0000"/>
                </a:solidFill>
              </a:rPr>
              <a:t>neyin</a:t>
            </a:r>
            <a:r>
              <a:rPr lang="tr-TR" dirty="0">
                <a:solidFill>
                  <a:srgbClr val="FF0000"/>
                </a:solidFill>
              </a:rPr>
              <a:t> </a:t>
            </a:r>
            <a:r>
              <a:rPr lang="tr-TR" dirty="0"/>
              <a:t>masrafını kapattı?</a:t>
            </a:r>
          </a:p>
          <a:p>
            <a:r>
              <a:rPr lang="tr-TR" u="sng" dirty="0">
                <a:solidFill>
                  <a:srgbClr val="FF0000"/>
                </a:solidFill>
              </a:rPr>
              <a:t>Kaç</a:t>
            </a:r>
            <a:r>
              <a:rPr lang="tr-TR" dirty="0"/>
              <a:t> kişi gelecekti?</a:t>
            </a:r>
          </a:p>
          <a:p>
            <a:endParaRPr lang="tr-TR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Belgisiz Sıfatlar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dirty="0" smtClean="0"/>
              <a:t>    Bir </a:t>
            </a:r>
            <a:r>
              <a:rPr lang="tr-TR" dirty="0"/>
              <a:t>adı, ona kesinlik kazandırmaksızın belirten sözcüklere denir. Bu sözcükler genellikle, bir, hiç, birtakım, birkaç, birçok, her, biraz, çoğu, kimi, herhangi, filan, falanca, fazla, bütün, öteki, hep, nice sözcükleridir.</a:t>
            </a:r>
          </a:p>
          <a:p>
            <a:pPr>
              <a:buNone/>
            </a:pPr>
            <a:r>
              <a:rPr lang="tr-TR" dirty="0"/>
              <a:t>     </a:t>
            </a:r>
          </a:p>
          <a:p>
            <a:pPr>
              <a:buNone/>
            </a:pPr>
            <a:r>
              <a:rPr lang="tr-TR" dirty="0"/>
              <a:t>Örnek;</a:t>
            </a:r>
          </a:p>
          <a:p>
            <a:r>
              <a:rPr lang="tr-TR" u="sng" dirty="0">
                <a:solidFill>
                  <a:srgbClr val="FF0000"/>
                </a:solidFill>
              </a:rPr>
              <a:t>Bir</a:t>
            </a:r>
            <a:r>
              <a:rPr lang="tr-TR" dirty="0"/>
              <a:t> </a:t>
            </a:r>
            <a:r>
              <a:rPr lang="tr-TR" dirty="0">
                <a:solidFill>
                  <a:schemeClr val="tx2"/>
                </a:solidFill>
              </a:rPr>
              <a:t>akşam</a:t>
            </a:r>
            <a:r>
              <a:rPr lang="tr-TR" dirty="0"/>
              <a:t> vakti yolumuza çıkmıştı.</a:t>
            </a:r>
          </a:p>
          <a:p>
            <a:r>
              <a:rPr lang="tr-TR" u="sng" dirty="0">
                <a:solidFill>
                  <a:srgbClr val="FF0000"/>
                </a:solidFill>
              </a:rPr>
              <a:t>Bazı</a:t>
            </a:r>
            <a:r>
              <a:rPr lang="tr-TR" dirty="0"/>
              <a:t> </a:t>
            </a:r>
            <a:r>
              <a:rPr lang="tr-TR" dirty="0">
                <a:solidFill>
                  <a:schemeClr val="tx2"/>
                </a:solidFill>
              </a:rPr>
              <a:t>insanlar</a:t>
            </a:r>
            <a:r>
              <a:rPr lang="tr-TR" dirty="0"/>
              <a:t> bu işten hoşlanmayabilir.</a:t>
            </a:r>
          </a:p>
          <a:p>
            <a:r>
              <a:rPr lang="tr-TR" dirty="0"/>
              <a:t>Benim de </a:t>
            </a:r>
            <a:r>
              <a:rPr lang="tr-TR" u="sng" dirty="0">
                <a:solidFill>
                  <a:srgbClr val="FF0000"/>
                </a:solidFill>
              </a:rPr>
              <a:t>birtakım</a:t>
            </a:r>
            <a:r>
              <a:rPr lang="tr-TR" dirty="0"/>
              <a:t> </a:t>
            </a:r>
            <a:r>
              <a:rPr lang="tr-TR" dirty="0">
                <a:solidFill>
                  <a:schemeClr val="tx2"/>
                </a:solidFill>
              </a:rPr>
              <a:t>kuşkularım</a:t>
            </a:r>
            <a:r>
              <a:rPr lang="tr-TR" dirty="0"/>
              <a:t> oluşmuştu.</a:t>
            </a:r>
          </a:p>
          <a:p>
            <a:endParaRPr lang="tr-TR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Sayı Sıfatları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    Başka </a:t>
            </a:r>
            <a:r>
              <a:rPr lang="tr-TR" dirty="0"/>
              <a:t>bir adın sayısını, ölçüsünü, sırasını belirtmek üzere kullanılan sayı adları, sayı sıfatı olarak adlandırılırlar. </a:t>
            </a:r>
            <a:endParaRPr lang="tr-TR" dirty="0" smtClean="0"/>
          </a:p>
          <a:p>
            <a:pPr>
              <a:buNone/>
            </a:pPr>
            <a:endParaRPr lang="tr-TR" dirty="0"/>
          </a:p>
          <a:p>
            <a:r>
              <a:rPr lang="tr-TR" dirty="0" smtClean="0"/>
              <a:t>Asıl </a:t>
            </a:r>
            <a:r>
              <a:rPr lang="tr-TR" dirty="0"/>
              <a:t>sayı sıfatları</a:t>
            </a:r>
          </a:p>
          <a:p>
            <a:r>
              <a:rPr lang="tr-TR" dirty="0" smtClean="0"/>
              <a:t>Üleştirme </a:t>
            </a:r>
            <a:r>
              <a:rPr lang="tr-TR" dirty="0"/>
              <a:t>sıfatları</a:t>
            </a:r>
          </a:p>
          <a:p>
            <a:r>
              <a:rPr lang="tr-TR" dirty="0" smtClean="0"/>
              <a:t>Kesir </a:t>
            </a:r>
            <a:r>
              <a:rPr lang="tr-TR" dirty="0"/>
              <a:t>sayı sıfatları</a:t>
            </a:r>
          </a:p>
          <a:p>
            <a:r>
              <a:rPr lang="tr-TR" dirty="0" smtClean="0"/>
              <a:t>Sıra </a:t>
            </a:r>
            <a:r>
              <a:rPr lang="tr-TR" dirty="0"/>
              <a:t>sayı </a:t>
            </a:r>
            <a:r>
              <a:rPr lang="tr-TR" dirty="0" smtClean="0"/>
              <a:t>sıfatları</a:t>
            </a:r>
            <a:endParaRPr lang="tr-TR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53</TotalTime>
  <Words>366</Words>
  <Application>Microsoft Office PowerPoint</Application>
  <PresentationFormat>Ekran Gösterisi (4:3)</PresentationFormat>
  <Paragraphs>105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7" baseType="lpstr">
      <vt:lpstr>Metro</vt:lpstr>
      <vt:lpstr>SIFAT</vt:lpstr>
      <vt:lpstr>Sıfat</vt:lpstr>
      <vt:lpstr>Görev Anlam Açısından Sıfatlar</vt:lpstr>
      <vt:lpstr>Niteleme Sıfatları</vt:lpstr>
      <vt:lpstr>Belirtme Sıfatları</vt:lpstr>
      <vt:lpstr>Gösterme (İşaret) Sıfatları</vt:lpstr>
      <vt:lpstr>Soru Sıfatları</vt:lpstr>
      <vt:lpstr>Belgisiz Sıfatlar</vt:lpstr>
      <vt:lpstr>Sayı Sıfatları</vt:lpstr>
      <vt:lpstr>Sayı Sıfatları</vt:lpstr>
      <vt:lpstr>Sayı Sıfatları</vt:lpstr>
      <vt:lpstr>YAPILARINA GÖRE SIFATLAR</vt:lpstr>
      <vt:lpstr>Basit Sıfatlar</vt:lpstr>
      <vt:lpstr>Türemiş Sıfatlar</vt:lpstr>
      <vt:lpstr>Bileşik Sıfatlar</vt:lpstr>
      <vt:lpstr>Slayt 16</vt:lpstr>
    </vt:vector>
  </TitlesOfParts>
  <Manager>dersimiz.com</Manager>
  <Company>dersimiz.com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dersimiz.com</dc:title>
  <dc:subject>dersimiz.com</dc:subject>
  <dc:creator>dersimiz.com</dc:creator>
  <cp:keywords>dersimiz.com</cp:keywords>
  <dc:description>dersimiz.com</dc:description>
  <cp:lastModifiedBy>Your User Name</cp:lastModifiedBy>
  <cp:revision>8</cp:revision>
  <dcterms:created xsi:type="dcterms:W3CDTF">2012-12-27T15:34:34Z</dcterms:created>
  <dcterms:modified xsi:type="dcterms:W3CDTF">2015-01-25T21:27:17Z</dcterms:modified>
  <cp:category>dersimiz.com</cp:category>
</cp:coreProperties>
</file>