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40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5379" autoAdjust="0"/>
    <p:restoredTop sz="90929"/>
  </p:normalViewPr>
  <p:slideViewPr>
    <p:cSldViewPr>
      <p:cViewPr>
        <p:scale>
          <a:sx n="50" d="100"/>
          <a:sy n="50" d="100"/>
        </p:scale>
        <p:origin x="-696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3339F-8D67-46F7-BF47-98C52DE93FF2}" type="datetimeFigureOut">
              <a:rPr lang="tr-TR" smtClean="0"/>
              <a:pPr/>
              <a:t>25.01.2015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7941B-83BE-45F5-AFE5-B69CF4A035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390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189B35-60B5-4704-B463-B92C3E97551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F9F3CE-48D7-4A9D-B3ED-80BDBC85DDD0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F7756E-F8F4-4099-ACC4-A829AC12533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3E572E-4C83-4540-B43C-CD3BE2B79FFC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637CFF-C6D4-42A7-9449-1FF0216C3094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D55F2E-1AD1-4690-9B3B-FB8367E87606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52A08-2216-49AC-9011-4F10A5459280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1D9FCB-3EB4-4C09-9649-AC7BB56C76D6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3914DB-4B3D-4FB1-BAA2-7BD131E6739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34FB7-9997-4192-8AA3-F63B3BD967BA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726A39-64A6-40FF-8979-ED54CE9613EF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altLang="tr-TR" smtClean="0"/>
              <a:t>www.turkceciler.com</a:t>
            </a:r>
            <a:endParaRPr lang="en-US" alt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4C66B-A1C7-4FFB-98F9-8995F6094F7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764704"/>
            <a:ext cx="8458200" cy="546963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b="1" u="sng" dirty="0" smtClean="0"/>
              <a:t>Kelime</a:t>
            </a:r>
            <a:r>
              <a:rPr lang="tr-TR" altLang="tr-TR" sz="2400" dirty="0"/>
              <a:t>: Dilde anlamı ya da tek başına görevi bulunan </a:t>
            </a:r>
            <a:r>
              <a:rPr lang="tr-TR" altLang="tr-TR" sz="2400" dirty="0" smtClean="0"/>
              <a:t>ses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topluluğudur. </a:t>
            </a:r>
            <a:r>
              <a:rPr lang="tr-TR" altLang="tr-TR" sz="2400" dirty="0" err="1" smtClean="0"/>
              <a:t>Türkçe’de</a:t>
            </a:r>
            <a:r>
              <a:rPr lang="tr-TR" altLang="tr-TR" sz="2400" dirty="0" smtClean="0"/>
              <a:t> kelimeler, görevleri </a:t>
            </a:r>
            <a:r>
              <a:rPr lang="tr-TR" altLang="tr-TR" sz="2400" dirty="0"/>
              <a:t>bakımından sekiz türe ayrılır. </a:t>
            </a:r>
            <a:endParaRPr lang="tr-TR" altLang="tr-TR" sz="24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Bunlar</a:t>
            </a:r>
            <a:r>
              <a:rPr lang="tr-TR" altLang="tr-TR" sz="2400" dirty="0"/>
              <a:t>: </a:t>
            </a:r>
            <a:endParaRPr lang="tr-TR" altLang="tr-TR" sz="2400" dirty="0" smtClean="0"/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İsim (Ad)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Fiil (Eylem) 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Sıfat (Önad)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Zamir (Adıl)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Zarf (Belirteç)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Edat (İlgeç)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Bağlaç</a:t>
            </a:r>
          </a:p>
          <a:p>
            <a:pPr algn="just">
              <a:lnSpc>
                <a:spcPct val="80000"/>
              </a:lnSpc>
            </a:pPr>
            <a:r>
              <a:rPr lang="tr-TR" altLang="tr-TR" sz="2400" b="1" dirty="0" smtClean="0"/>
              <a:t>Ünlem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      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Sözcüklerin </a:t>
            </a:r>
            <a:r>
              <a:rPr lang="tr-TR" altLang="tr-TR" sz="2400" dirty="0"/>
              <a:t>kullanıldıkları yere göre anlamları nasıl değişiyorsa türleri de </a:t>
            </a:r>
            <a:r>
              <a:rPr lang="tr-TR" altLang="tr-TR" sz="2400" dirty="0" smtClean="0"/>
              <a:t>değişir. Aynı </a:t>
            </a:r>
            <a:r>
              <a:rPr lang="tr-TR" altLang="tr-TR" sz="2400" dirty="0"/>
              <a:t>kelime değişik cümlelerde değişik görevler üstlenebilir.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/>
              <a:t>        </a:t>
            </a:r>
            <a:endParaRPr lang="tr-TR" altLang="tr-TR" sz="2400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 smtClean="0"/>
              <a:t>Örneğin </a:t>
            </a:r>
            <a:r>
              <a:rPr lang="tr-TR" altLang="tr-TR" sz="2400" dirty="0"/>
              <a:t>“yalnız” kelimesi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/>
              <a:t>    “Evde hiç </a:t>
            </a:r>
            <a:r>
              <a:rPr lang="tr-TR" altLang="tr-TR" sz="2400" u="sng" dirty="0"/>
              <a:t>yalnız </a:t>
            </a:r>
            <a:r>
              <a:rPr lang="tr-TR" altLang="tr-TR" sz="2400" dirty="0"/>
              <a:t>kalamazdım.” cümlesinde zarf,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/>
              <a:t>     “</a:t>
            </a:r>
            <a:r>
              <a:rPr lang="tr-TR" altLang="tr-TR" sz="2400" u="sng" dirty="0"/>
              <a:t>Yalnız</a:t>
            </a:r>
            <a:r>
              <a:rPr lang="tr-TR" altLang="tr-TR" sz="2400" dirty="0"/>
              <a:t> gecelerde yıldızları seyrederdi.” cümlesinde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tr-TR" altLang="tr-TR" sz="2400" dirty="0"/>
              <a:t>       sıfat olarak kullanılmıştır.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tr-TR" sz="28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70C0"/>
                </a:solidFill>
              </a:rPr>
              <a:t>	KELİME (SÖZCÜK) TÜRLERİ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382000" cy="48006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/>
              <a:t>     İsimlerin sayısal özelliklerini bildiren sıfatlardır. Birkaç türü vardır.</a:t>
            </a:r>
          </a:p>
          <a:p>
            <a:pPr>
              <a:buFontTx/>
              <a:buNone/>
            </a:pPr>
            <a:r>
              <a:rPr lang="tr-TR" altLang="tr-TR" sz="2800"/>
              <a:t>    - </a:t>
            </a:r>
            <a:r>
              <a:rPr lang="tr-TR" altLang="tr-TR" sz="2800" b="1"/>
              <a:t>Asıl Sayı Sıfatı</a:t>
            </a:r>
            <a:r>
              <a:rPr lang="tr-TR" altLang="tr-TR" sz="2800"/>
              <a:t>: </a:t>
            </a:r>
            <a:r>
              <a:rPr lang="tr-TR" altLang="tr-TR" sz="2800" u="sng"/>
              <a:t>Üç</a:t>
            </a:r>
            <a:r>
              <a:rPr lang="tr-TR" altLang="tr-TR" sz="2800"/>
              <a:t> öğrenci, </a:t>
            </a:r>
            <a:r>
              <a:rPr lang="tr-TR" altLang="tr-TR" sz="2800" u="sng"/>
              <a:t>beş</a:t>
            </a:r>
            <a:r>
              <a:rPr lang="tr-TR" altLang="tr-TR" sz="2800"/>
              <a:t> elma...</a:t>
            </a:r>
          </a:p>
          <a:p>
            <a:pPr>
              <a:buFontTx/>
              <a:buNone/>
            </a:pPr>
            <a:r>
              <a:rPr lang="tr-TR" altLang="tr-TR" sz="2800"/>
              <a:t>     Bu sıfatlar isme sorulan “kaç” sorusuna</a:t>
            </a:r>
          </a:p>
          <a:p>
            <a:pPr>
              <a:buFontTx/>
              <a:buNone/>
            </a:pPr>
            <a:r>
              <a:rPr lang="tr-TR" altLang="tr-TR" sz="2800"/>
              <a:t>     cevap verir.</a:t>
            </a:r>
          </a:p>
          <a:p>
            <a:pPr>
              <a:buFontTx/>
              <a:buNone/>
            </a:pPr>
            <a:r>
              <a:rPr lang="tr-TR" altLang="tr-TR" sz="2800"/>
              <a:t>    - </a:t>
            </a:r>
            <a:r>
              <a:rPr lang="tr-TR" altLang="tr-TR" sz="2800" b="1"/>
              <a:t>Sıra Sayı Sıfatı</a:t>
            </a:r>
            <a:r>
              <a:rPr lang="tr-TR" altLang="tr-TR" sz="2800"/>
              <a:t>: </a:t>
            </a:r>
            <a:r>
              <a:rPr lang="tr-TR" altLang="tr-TR" sz="2800" u="sng"/>
              <a:t>Altıncı</a:t>
            </a:r>
            <a:r>
              <a:rPr lang="tr-TR" altLang="tr-TR" sz="2800"/>
              <a:t> sınıf, </a:t>
            </a:r>
            <a:r>
              <a:rPr lang="tr-TR" altLang="tr-TR" sz="2800" u="sng"/>
              <a:t>üçüncü</a:t>
            </a:r>
            <a:r>
              <a:rPr lang="tr-TR" altLang="tr-TR" sz="2800"/>
              <a:t> ev...</a:t>
            </a:r>
          </a:p>
          <a:p>
            <a:pPr>
              <a:buFontTx/>
              <a:buNone/>
            </a:pPr>
            <a:r>
              <a:rPr lang="tr-TR" altLang="tr-TR" sz="2800"/>
              <a:t>     Bu sıfatlar isme sorulan “kaçıncı” sorusuna cevap</a:t>
            </a:r>
          </a:p>
          <a:p>
            <a:pPr>
              <a:buFontTx/>
              <a:buNone/>
            </a:pPr>
            <a:r>
              <a:rPr lang="tr-TR" altLang="tr-TR" sz="2800"/>
              <a:t>     verir.</a:t>
            </a:r>
          </a:p>
          <a:p>
            <a:pPr>
              <a:buFontTx/>
              <a:buNone/>
            </a:pPr>
            <a:r>
              <a:rPr lang="tr-TR" altLang="tr-TR" sz="2800"/>
              <a:t>     </a:t>
            </a:r>
            <a:endParaRPr lang="en-US" altLang="tr-TR" sz="280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tr-TR" altLang="tr-TR"/>
              <a:t>b) Sayı Sıfatları: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  <p:bldP spid="1331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/>
              <a:t>  - </a:t>
            </a:r>
            <a:r>
              <a:rPr lang="tr-TR" altLang="tr-TR" sz="2800" b="1"/>
              <a:t>Üleştirme Sayı Sıfatı</a:t>
            </a:r>
            <a:r>
              <a:rPr lang="tr-TR" altLang="tr-TR" sz="2800"/>
              <a:t>: </a:t>
            </a:r>
            <a:r>
              <a:rPr lang="tr-TR" altLang="tr-TR" sz="2800" u="sng"/>
              <a:t>Yedişer</a:t>
            </a:r>
            <a:r>
              <a:rPr lang="tr-TR" altLang="tr-TR" sz="2800"/>
              <a:t> kişi</a:t>
            </a:r>
          </a:p>
          <a:p>
            <a:pPr>
              <a:buFontTx/>
              <a:buNone/>
            </a:pPr>
            <a:r>
              <a:rPr lang="tr-TR" altLang="tr-TR" sz="2800"/>
              <a:t>     Bu sıfatlar isme sorulan “kaçar” sorusuna cevap</a:t>
            </a:r>
          </a:p>
          <a:p>
            <a:pPr>
              <a:buFontTx/>
              <a:buNone/>
            </a:pPr>
            <a:r>
              <a:rPr lang="tr-TR" altLang="tr-TR" sz="2800"/>
              <a:t>     verir.</a:t>
            </a:r>
          </a:p>
          <a:p>
            <a:pPr>
              <a:buFontTx/>
              <a:buNone/>
            </a:pPr>
            <a:r>
              <a:rPr lang="tr-TR" altLang="tr-TR" sz="2800"/>
              <a:t>    - </a:t>
            </a:r>
            <a:r>
              <a:rPr lang="tr-TR" altLang="tr-TR" sz="2800" b="1"/>
              <a:t>Kesir Sayı Sıfatı</a:t>
            </a:r>
            <a:r>
              <a:rPr lang="tr-TR" altLang="tr-TR" sz="2800"/>
              <a:t>: </a:t>
            </a:r>
            <a:r>
              <a:rPr lang="tr-TR" altLang="tr-TR" sz="2800" u="sng"/>
              <a:t>Yedide bir</a:t>
            </a:r>
            <a:r>
              <a:rPr lang="tr-TR" altLang="tr-TR" sz="2800"/>
              <a:t> ihtimal</a:t>
            </a:r>
          </a:p>
          <a:p>
            <a:pPr>
              <a:buFontTx/>
              <a:buNone/>
            </a:pPr>
            <a:r>
              <a:rPr lang="tr-TR" altLang="tr-TR" sz="2800"/>
              <a:t>    Bu sıfatlar isme sorulan “kaçta kaç” sorusuna cevap verir.</a:t>
            </a:r>
          </a:p>
          <a:p>
            <a:pPr>
              <a:buFontTx/>
              <a:buNone/>
            </a:pPr>
            <a:endParaRPr lang="tr-TR" altLang="tr-TR" sz="2800"/>
          </a:p>
          <a:p>
            <a:pPr>
              <a:buFontTx/>
              <a:buNone/>
            </a:pPr>
            <a:r>
              <a:rPr lang="tr-TR" altLang="tr-TR" sz="2800"/>
              <a:t>     </a:t>
            </a:r>
          </a:p>
          <a:p>
            <a:pPr>
              <a:buFontTx/>
              <a:buNone/>
            </a:pPr>
            <a:endParaRPr lang="en-US" altLang="tr-TR" sz="28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Sayı sıfatları: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  <p:bldP spid="1433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İsimlerin nicelik (sayısal) yönüyle belirsizliklerini ifade eden sıfatlardır.</a:t>
            </a:r>
          </a:p>
          <a:p>
            <a:pPr>
              <a:buFontTx/>
              <a:buNone/>
            </a:pPr>
            <a:r>
              <a:rPr lang="tr-TR" altLang="tr-TR"/>
              <a:t>    Örnek: </a:t>
            </a:r>
            <a:r>
              <a:rPr lang="tr-TR" altLang="tr-TR" u="sng"/>
              <a:t>Bazı</a:t>
            </a:r>
            <a:r>
              <a:rPr lang="tr-TR" altLang="tr-TR"/>
              <a:t> evler, </a:t>
            </a:r>
            <a:r>
              <a:rPr lang="tr-TR" altLang="tr-TR" u="sng"/>
              <a:t>her</a:t>
            </a:r>
            <a:r>
              <a:rPr lang="tr-TR" altLang="tr-TR"/>
              <a:t> konu, </a:t>
            </a:r>
            <a:r>
              <a:rPr lang="tr-TR" altLang="tr-TR" u="sng"/>
              <a:t>bütün</a:t>
            </a:r>
            <a:r>
              <a:rPr lang="tr-TR" altLang="tr-TR"/>
              <a:t> insanlar,</a:t>
            </a:r>
          </a:p>
          <a:p>
            <a:pPr>
              <a:buFontTx/>
              <a:buNone/>
            </a:pPr>
            <a:r>
              <a:rPr lang="tr-TR" altLang="tr-TR"/>
              <a:t>     </a:t>
            </a:r>
            <a:r>
              <a:rPr lang="tr-TR" altLang="tr-TR" u="sng"/>
              <a:t>birtakım</a:t>
            </a:r>
            <a:r>
              <a:rPr lang="tr-TR" altLang="tr-TR"/>
              <a:t> kişiler...</a:t>
            </a:r>
          </a:p>
          <a:p>
            <a:pPr>
              <a:buFontTx/>
              <a:buNone/>
            </a:pPr>
            <a:r>
              <a:rPr lang="tr-TR" altLang="tr-TR"/>
              <a:t>   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/>
              <a:t>c) Belgisiz Sıfat: 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  <p:bldP spid="1638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   İsimleri soru yönünden belirten sıfatlardır.</a:t>
            </a:r>
          </a:p>
          <a:p>
            <a:pPr>
              <a:buFontTx/>
              <a:buNone/>
            </a:pPr>
            <a:r>
              <a:rPr lang="tr-TR" altLang="tr-TR"/>
              <a:t>  Örnek: </a:t>
            </a:r>
            <a:r>
              <a:rPr lang="tr-TR" altLang="tr-TR" u="sng"/>
              <a:t>Nasıl </a:t>
            </a:r>
            <a:r>
              <a:rPr lang="tr-TR" altLang="tr-TR"/>
              <a:t>bir ev aldın?</a:t>
            </a: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 u="sng"/>
              <a:t>Kaç</a:t>
            </a:r>
            <a:r>
              <a:rPr lang="tr-TR" altLang="tr-TR"/>
              <a:t> kişi, </a:t>
            </a:r>
            <a:r>
              <a:rPr lang="tr-TR" altLang="tr-TR" u="sng"/>
              <a:t>hangi</a:t>
            </a:r>
            <a:r>
              <a:rPr lang="tr-TR" altLang="tr-TR"/>
              <a:t> kitap, </a:t>
            </a:r>
            <a:r>
              <a:rPr lang="tr-TR" altLang="tr-TR" u="sng"/>
              <a:t>kaçıncı</a:t>
            </a:r>
            <a:r>
              <a:rPr lang="tr-TR" altLang="tr-TR"/>
              <a:t> kat...</a:t>
            </a:r>
          </a:p>
          <a:p>
            <a:pPr>
              <a:buFontTx/>
              <a:buNone/>
            </a:pPr>
            <a:r>
              <a:rPr lang="tr-TR" altLang="tr-TR"/>
              <a:t>  </a:t>
            </a:r>
            <a:endParaRPr lang="en-US" altLang="tr-T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d) Soru Sıfatları: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3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Sıfatlar, isimlerin önlerine gelerek onları niteleyen ya da belirten sözcüklerdir. Sıfatların isimlerle kurduğu tamlamaya “sıfat tamlaması” denir.</a:t>
            </a:r>
          </a:p>
          <a:p>
            <a:pPr>
              <a:buFontTx/>
              <a:buNone/>
            </a:pPr>
            <a:r>
              <a:rPr lang="tr-TR" altLang="tr-TR"/>
              <a:t>        </a:t>
            </a:r>
            <a:r>
              <a:rPr lang="tr-TR" altLang="tr-TR" u="sng"/>
              <a:t> Tamlayan</a:t>
            </a:r>
            <a:r>
              <a:rPr lang="tr-TR" altLang="tr-TR"/>
              <a:t>          +       </a:t>
            </a:r>
            <a:r>
              <a:rPr lang="tr-TR" altLang="tr-TR" u="sng"/>
              <a:t>Tamlanan</a:t>
            </a:r>
          </a:p>
          <a:p>
            <a:pPr>
              <a:buFontTx/>
              <a:buNone/>
            </a:pPr>
            <a:r>
              <a:rPr lang="tr-TR" altLang="tr-TR"/>
              <a:t>            (</a:t>
            </a:r>
            <a:r>
              <a:rPr lang="tr-TR" altLang="tr-TR" b="1"/>
              <a:t>Sıfat</a:t>
            </a:r>
            <a:r>
              <a:rPr lang="tr-TR" altLang="tr-TR"/>
              <a:t>)             +           (</a:t>
            </a:r>
            <a:r>
              <a:rPr lang="tr-TR" altLang="tr-TR" b="1"/>
              <a:t>İsim</a:t>
            </a:r>
            <a:r>
              <a:rPr lang="tr-TR" altLang="tr-TR"/>
              <a:t>)</a:t>
            </a:r>
          </a:p>
          <a:p>
            <a:pPr>
              <a:buFontTx/>
              <a:buNone/>
            </a:pPr>
            <a:r>
              <a:rPr lang="tr-TR" altLang="tr-TR"/>
              <a:t>             Uzun              +             yol</a:t>
            </a:r>
          </a:p>
          <a:p>
            <a:pPr>
              <a:buFontTx/>
              <a:buNone/>
            </a:pPr>
            <a:r>
              <a:rPr lang="tr-TR" altLang="tr-TR"/>
              <a:t>               Bu                +            çocuk</a:t>
            </a:r>
          </a:p>
          <a:p>
            <a:pPr>
              <a:buFontTx/>
              <a:buNone/>
            </a:pPr>
            <a:endParaRPr lang="en-US" altLang="tr-T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Sıfat Tamlaması: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tr-TR" smtClean="0"/>
              <a:t>www.turkceciler.com</a:t>
            </a:r>
            <a:endParaRPr lang="en-US" alt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  <p:bldP spid="194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Kimi sıfat tamlamalarında isim olan kelime düşer. Bu durumdaki sıfatlara “adlaşmış sıfat” denir. </a:t>
            </a:r>
          </a:p>
          <a:p>
            <a:pPr>
              <a:buFontTx/>
              <a:buNone/>
            </a:pPr>
            <a:r>
              <a:rPr lang="tr-TR" altLang="tr-TR"/>
              <a:t>    Örnek: </a:t>
            </a:r>
            <a:r>
              <a:rPr lang="tr-TR" altLang="tr-TR" u="sng"/>
              <a:t>İhtiyar adamlar</a:t>
            </a:r>
            <a:r>
              <a:rPr lang="tr-TR" altLang="tr-TR"/>
              <a:t> inatçı oluyor.</a:t>
            </a:r>
          </a:p>
          <a:p>
            <a:pPr>
              <a:buFontTx/>
              <a:buNone/>
            </a:pPr>
            <a:r>
              <a:rPr lang="tr-TR" altLang="tr-TR"/>
              <a:t>                  Sıfat + İsim</a:t>
            </a:r>
          </a:p>
          <a:p>
            <a:pPr>
              <a:buFontTx/>
              <a:buNone/>
            </a:pPr>
            <a:r>
              <a:rPr lang="tr-TR" altLang="tr-TR"/>
              <a:t>    </a:t>
            </a:r>
            <a:r>
              <a:rPr lang="tr-TR" altLang="tr-TR" u="sng"/>
              <a:t> İhtiyarlar</a:t>
            </a:r>
            <a:r>
              <a:rPr lang="tr-TR" altLang="tr-TR"/>
              <a:t> inatçı oluyor.</a:t>
            </a:r>
          </a:p>
          <a:p>
            <a:pPr>
              <a:buFontTx/>
              <a:buNone/>
            </a:pPr>
            <a:r>
              <a:rPr lang="tr-TR" altLang="tr-TR"/>
              <a:t>    Adlaşmış Sıfat</a:t>
            </a:r>
            <a:endParaRPr lang="en-US" alt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tr-TR" altLang="tr-TR"/>
              <a:t>Sıfatların Adlaşması: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</a:t>
            </a:r>
            <a:r>
              <a:rPr lang="tr-TR" altLang="tr-TR" b="1"/>
              <a:t>Zamir</a:t>
            </a:r>
            <a:r>
              <a:rPr lang="tr-TR" altLang="tr-TR"/>
              <a:t>: İsim olmadıkları halde ismin yerini tutan kelimelere “zamir” denir. Zamirler, yerine geçtikleri ismin özelliğine göre işaret</a:t>
            </a:r>
          </a:p>
          <a:p>
            <a:pPr>
              <a:buFontTx/>
              <a:buNone/>
            </a:pPr>
            <a:r>
              <a:rPr lang="tr-TR" altLang="tr-TR"/>
              <a:t>    kişi (şahıs), soru, belirsizlik (belgisiz) ve dönüşlülük zamirleri olmak üzere beşe ayrılır.</a:t>
            </a:r>
            <a:endParaRPr lang="en-US" altLang="tr-T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>
            <a:normAutofit/>
          </a:bodyPr>
          <a:lstStyle/>
          <a:p>
            <a:r>
              <a:rPr lang="tr-TR" altLang="tr-TR" sz="4800" dirty="0" smtClean="0">
                <a:solidFill>
                  <a:srgbClr val="0070C0"/>
                </a:solidFill>
              </a:rPr>
              <a:t>3.Zamirler (Adıllar)</a:t>
            </a:r>
            <a:endParaRPr lang="en-US" altLang="tr-TR" sz="4800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  <p:bldP spid="2150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Şahıs isimlerinin yerine geçen zamirlerdir.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1.Tekil Şahıs: ben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2.Tekil Şahıs: sen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3.Tekil Şahıs:  o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1.Çoğul Şahıs: biz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2.Çoğul Şahıs: siz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3.Çoğul Şahıs: onlar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</a:t>
            </a:r>
            <a:endParaRPr lang="en-US" altLang="tr-TR" sz="280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tr-TR"/>
              <a:t>a) Kişi (Şahıs) Zamirleri: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8006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/>
              <a:t>    İsimleri, yerlerini işaret ederek karşılayan zamirlerdir.</a:t>
            </a:r>
          </a:p>
          <a:p>
            <a:pPr>
              <a:buFontTx/>
              <a:buNone/>
            </a:pPr>
            <a:r>
              <a:rPr lang="tr-TR" altLang="tr-TR" sz="2800"/>
              <a:t>    İşaret zamirleri: “bu, şu, o, bunlar, şunlar, onlar”dır.</a:t>
            </a:r>
          </a:p>
          <a:p>
            <a:pPr>
              <a:buFontTx/>
              <a:buNone/>
            </a:pPr>
            <a:r>
              <a:rPr lang="tr-TR" altLang="tr-TR" sz="2800"/>
              <a:t>    Örnek: </a:t>
            </a:r>
            <a:r>
              <a:rPr lang="tr-TR" altLang="tr-TR" sz="2800" u="sng"/>
              <a:t>Şu</a:t>
            </a:r>
            <a:r>
              <a:rPr lang="tr-TR" altLang="tr-TR" sz="2800"/>
              <a:t> satıldı. </a:t>
            </a:r>
            <a:r>
              <a:rPr lang="tr-TR" altLang="tr-TR" sz="2800" u="sng"/>
              <a:t>Bunlar</a:t>
            </a:r>
            <a:r>
              <a:rPr lang="tr-TR" altLang="tr-TR" sz="2800"/>
              <a:t> alındı.</a:t>
            </a:r>
          </a:p>
          <a:p>
            <a:pPr>
              <a:buFontTx/>
              <a:buNone/>
            </a:pPr>
            <a:r>
              <a:rPr lang="tr-TR" altLang="tr-TR" sz="2800"/>
              <a:t>     </a:t>
            </a:r>
            <a:r>
              <a:rPr lang="tr-TR" altLang="tr-TR" sz="2800" b="1"/>
              <a:t>UYARI: </a:t>
            </a:r>
            <a:r>
              <a:rPr lang="tr-TR" altLang="tr-TR" sz="2800"/>
              <a:t>Burada 3.tekil şahıs için kullanılan </a:t>
            </a:r>
          </a:p>
          <a:p>
            <a:pPr>
              <a:buFontTx/>
              <a:buNone/>
            </a:pPr>
            <a:r>
              <a:rPr lang="tr-TR" altLang="tr-TR" sz="2800"/>
              <a:t>     “o” zamiriyle, işaret zamiri olan “o”</a:t>
            </a:r>
          </a:p>
          <a:p>
            <a:pPr>
              <a:buFontTx/>
              <a:buNone/>
            </a:pPr>
            <a:r>
              <a:rPr lang="tr-TR" altLang="tr-TR" sz="2800"/>
              <a:t>     zamirini karıştırmamalıyız. Şahıs zamirleri sadece</a:t>
            </a:r>
          </a:p>
          <a:p>
            <a:pPr>
              <a:buFontTx/>
              <a:buNone/>
            </a:pPr>
            <a:r>
              <a:rPr lang="tr-TR" altLang="tr-TR" sz="2800"/>
              <a:t>     şahıs isimlerinin yerine kullanılır.</a:t>
            </a:r>
            <a:endParaRPr lang="en-US" altLang="tr-TR" sz="2800"/>
          </a:p>
          <a:p>
            <a:pPr>
              <a:buFontTx/>
              <a:buNone/>
            </a:pPr>
            <a:endParaRPr lang="en-US" altLang="tr-TR" sz="2800"/>
          </a:p>
          <a:p>
            <a:pPr>
              <a:buFontTx/>
              <a:buNone/>
            </a:pPr>
            <a:endParaRPr lang="en-US" altLang="tr-TR" sz="28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/>
              <a:t>b) İşaret Zamirleri: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Belirli bir kesinlik taşımayan grupları karşılayan kelimelerdir. </a:t>
            </a:r>
          </a:p>
          <a:p>
            <a:pPr>
              <a:buFontTx/>
              <a:buNone/>
            </a:pPr>
            <a:r>
              <a:rPr lang="tr-TR" altLang="tr-TR"/>
              <a:t>    Belirsizlik zamirleri: “biri, birkaçı, birçoğu, hepsi, kimi, hiçbiri, başkası, hepsi, bazıları...</a:t>
            </a:r>
          </a:p>
          <a:p>
            <a:pPr>
              <a:buFontTx/>
              <a:buNone/>
            </a:pPr>
            <a:r>
              <a:rPr lang="tr-TR" altLang="tr-TR"/>
              <a:t>    Örnek: </a:t>
            </a:r>
            <a:r>
              <a:rPr lang="tr-TR" altLang="tr-TR" u="sng"/>
              <a:t>Bazıları</a:t>
            </a:r>
            <a:r>
              <a:rPr lang="tr-TR" altLang="tr-TR"/>
              <a:t> çalışkandır. </a:t>
            </a:r>
          </a:p>
          <a:p>
            <a:pPr>
              <a:buFontTx/>
              <a:buNone/>
            </a:pPr>
            <a:r>
              <a:rPr lang="tr-TR" altLang="tr-TR"/>
              <a:t>                </a:t>
            </a:r>
            <a:r>
              <a:rPr lang="tr-TR" altLang="tr-TR" u="sng"/>
              <a:t>Herkes</a:t>
            </a:r>
            <a:r>
              <a:rPr lang="tr-TR" altLang="tr-TR"/>
              <a:t> beni çok sever.</a:t>
            </a:r>
          </a:p>
          <a:p>
            <a:pPr>
              <a:buFontTx/>
              <a:buNone/>
            </a:pPr>
            <a:r>
              <a:rPr lang="tr-TR" altLang="tr-TR"/>
              <a:t>                </a:t>
            </a:r>
            <a:r>
              <a:rPr lang="tr-TR" altLang="tr-TR" u="sng"/>
              <a:t>Kimileri</a:t>
            </a:r>
            <a:r>
              <a:rPr lang="tr-TR" altLang="tr-TR"/>
              <a:t> derse yine geç kalmışlar.</a:t>
            </a:r>
            <a:endParaRPr lang="en-US" altLang="tr-TR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/>
              <a:t>c) Belgisiz (Belirsizlik) Zamirleri: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7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 smtClean="0"/>
              <a:t>Kainattaki </a:t>
            </a:r>
            <a:r>
              <a:rPr lang="tr-TR" altLang="tr-TR" dirty="0"/>
              <a:t>varlıkları karşılayan kelimelere “isim” denir. </a:t>
            </a:r>
            <a:endParaRPr lang="tr-TR" altLang="tr-TR" dirty="0" smtClean="0"/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 smtClean="0"/>
              <a:t>İsimler </a:t>
            </a:r>
            <a:r>
              <a:rPr lang="tr-TR" altLang="tr-TR" dirty="0"/>
              <a:t>değişik yönlerden  incelenir.</a:t>
            </a:r>
            <a:endParaRPr lang="en-US" altLang="tr-TR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>
            <a:normAutofit/>
          </a:bodyPr>
          <a:lstStyle/>
          <a:p>
            <a:r>
              <a:rPr lang="tr-TR" altLang="tr-TR" sz="4800" dirty="0" smtClean="0">
                <a:solidFill>
                  <a:srgbClr val="0070C0"/>
                </a:solidFill>
              </a:rPr>
              <a:t>1.İsimler (Adlar)</a:t>
            </a:r>
            <a:endParaRPr lang="en-US" altLang="tr-TR" sz="4800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    İsimlerin yerlerini soru yoluyla tutan</a:t>
            </a:r>
          </a:p>
          <a:p>
            <a:pPr>
              <a:buFontTx/>
              <a:buNone/>
            </a:pPr>
            <a:r>
              <a:rPr lang="tr-TR" altLang="tr-TR"/>
              <a:t>  zamirlerdir. Bu kelimelerin yerine sorduğu</a:t>
            </a:r>
          </a:p>
          <a:p>
            <a:pPr>
              <a:buFontTx/>
              <a:buNone/>
            </a:pPr>
            <a:r>
              <a:rPr lang="tr-TR" altLang="tr-TR"/>
              <a:t>  isimler getirilebilir.</a:t>
            </a:r>
          </a:p>
          <a:p>
            <a:pPr>
              <a:buFontTx/>
              <a:buNone/>
            </a:pPr>
            <a:r>
              <a:rPr lang="tr-TR" altLang="tr-TR"/>
              <a:t>    Soru zamirleri: “kim, ne, hangisi, kaçı, nerede”dir.</a:t>
            </a:r>
          </a:p>
          <a:p>
            <a:pPr>
              <a:buFontTx/>
              <a:buNone/>
            </a:pPr>
            <a:r>
              <a:rPr lang="tr-TR" altLang="tr-TR"/>
              <a:t>    Örnek: Çarşıdan </a:t>
            </a:r>
            <a:r>
              <a:rPr lang="tr-TR" altLang="tr-TR" u="sng"/>
              <a:t>ne</a:t>
            </a:r>
            <a:r>
              <a:rPr lang="tr-TR" altLang="tr-TR"/>
              <a:t> aldın?</a:t>
            </a:r>
          </a:p>
          <a:p>
            <a:pPr>
              <a:buFontTx/>
              <a:buNone/>
            </a:pPr>
            <a:r>
              <a:rPr lang="tr-TR" altLang="tr-TR"/>
              <a:t>                Çarşıdan </a:t>
            </a:r>
            <a:r>
              <a:rPr lang="tr-TR" altLang="tr-TR" u="sng"/>
              <a:t>elma</a:t>
            </a:r>
            <a:r>
              <a:rPr lang="tr-TR" altLang="tr-TR"/>
              <a:t> aldım.</a:t>
            </a:r>
          </a:p>
          <a:p>
            <a:pPr>
              <a:buFontTx/>
              <a:buNone/>
            </a:pPr>
            <a:endParaRPr lang="en-US" altLang="tr-TR"/>
          </a:p>
          <a:p>
            <a:pPr>
              <a:buFontTx/>
              <a:buNone/>
            </a:pPr>
            <a:endParaRPr lang="en-US" altLang="tr-T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d) Soru Zamirleri: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   Dönüşlülük zamiri “kendi”dir. </a:t>
            </a:r>
          </a:p>
          <a:p>
            <a:pPr>
              <a:buFontTx/>
              <a:buNone/>
            </a:pPr>
            <a:r>
              <a:rPr lang="tr-TR" altLang="tr-TR"/>
              <a:t>  Örnek: </a:t>
            </a:r>
            <a:r>
              <a:rPr lang="tr-TR" altLang="tr-TR" u="sng"/>
              <a:t>Kendisine</a:t>
            </a:r>
            <a:r>
              <a:rPr lang="tr-TR" altLang="tr-TR"/>
              <a:t> haber verdiniz mi?</a:t>
            </a:r>
          </a:p>
          <a:p>
            <a:pPr>
              <a:buFontTx/>
              <a:buNone/>
            </a:pPr>
            <a:r>
              <a:rPr lang="tr-TR" altLang="tr-TR"/>
              <a:t>              Bu soruyu ben </a:t>
            </a:r>
            <a:r>
              <a:rPr lang="tr-TR" altLang="tr-TR" u="sng"/>
              <a:t>kendim</a:t>
            </a:r>
            <a:r>
              <a:rPr lang="tr-TR" altLang="tr-TR"/>
              <a:t> çözdüm.</a:t>
            </a:r>
            <a:endParaRPr lang="en-US" altLang="tr-TR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e) Dönüşlülük Zamiri: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2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610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Önce anlatılan zamirlerin dışında, bir kelime olmadıkları halde ismin yerine geçebilen zamir anlamlı ekler de vardır.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1- İlgi Zamiri: Cümlede ismin yerini tutan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“-ki” ekine ilgi zamiri denir.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Örnek: Benim </a:t>
            </a:r>
            <a:r>
              <a:rPr lang="tr-TR" altLang="tr-TR" u="sng"/>
              <a:t>ayakkabım</a:t>
            </a:r>
            <a:r>
              <a:rPr lang="tr-TR" altLang="tr-TR"/>
              <a:t> yeni senin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                benimki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</a:t>
            </a:r>
            <a:r>
              <a:rPr lang="tr-TR" altLang="tr-TR" u="sng"/>
              <a:t>ayakkabın</a:t>
            </a:r>
            <a:r>
              <a:rPr lang="tr-TR" altLang="tr-TR"/>
              <a:t> eski.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seninki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  Benimki yeni seninki eski.</a:t>
            </a:r>
            <a:endParaRPr lang="en-US" altLang="tr-TR"/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tr-TR"/>
              <a:t>Ek Durumundaki Zamirler: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İsim ve isim soylu kelimelerin sonuna gelerek varlığın kime, neye ait olduğunu bildiren eklere “iyelik zamiri” denir.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1.Tekil Şahıs:  -(i)m     : bilgisayar</a:t>
            </a:r>
            <a:r>
              <a:rPr lang="tr-TR" altLang="tr-TR" u="sng"/>
              <a:t>ım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2.Tekil Şahıs:  -(i)n      : bilgisayar</a:t>
            </a:r>
            <a:r>
              <a:rPr lang="tr-TR" altLang="tr-TR" u="sng"/>
              <a:t>ın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3.Tekil Şahıs:  -(s)i       : bilgisayar</a:t>
            </a:r>
            <a:r>
              <a:rPr lang="tr-TR" altLang="tr-TR" u="sng"/>
              <a:t>ı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1.Çoğul Şahıs:  -(i)miz  : bilgisayar</a:t>
            </a:r>
            <a:r>
              <a:rPr lang="tr-TR" altLang="tr-TR" u="sng"/>
              <a:t>ımız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2.Çoğul Şahıs:  -(i)niz   : bilgisayar</a:t>
            </a:r>
            <a:r>
              <a:rPr lang="tr-TR" altLang="tr-TR" u="sng"/>
              <a:t>ınız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3.Çoğul Şahıs:  -leri       : bilgisayar</a:t>
            </a:r>
            <a:r>
              <a:rPr lang="tr-TR" altLang="tr-TR" u="sng"/>
              <a:t>ları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/>
          </a:p>
          <a:p>
            <a:pPr>
              <a:lnSpc>
                <a:spcPct val="90000"/>
              </a:lnSpc>
              <a:buFontTx/>
              <a:buNone/>
            </a:pPr>
            <a:endParaRPr lang="en-US" altLang="tr-T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tr-TR"/>
              <a:t>2. İyelik Zamirleri: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  <p:bldP spid="2867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 </a:t>
            </a:r>
            <a:r>
              <a:rPr lang="tr-TR" altLang="tr-TR" b="1" dirty="0"/>
              <a:t>Zarf</a:t>
            </a:r>
            <a:r>
              <a:rPr lang="tr-TR" altLang="tr-TR" dirty="0"/>
              <a:t>: Bir cümlede fiilleri niteleyen, onların ne durumda olduğunu, nasıl yapıldığını, zamanını ve sırasını bildiren kelimelere “zarf” denir</a:t>
            </a:r>
            <a:r>
              <a:rPr lang="tr-TR" altLang="tr-TR" dirty="0" smtClean="0"/>
              <a:t>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    Zarflar cümledeki görevlerine göre “durum-hal, zaman, yer-yön, azlık-çokluk (miktar) ve soru zarfları” olmak üzere beş gruba ayrılır. </a:t>
            </a:r>
            <a:endParaRPr lang="en-US" altLang="tr-TR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tr-TR" altLang="tr-TR" dirty="0" smtClean="0">
                <a:solidFill>
                  <a:srgbClr val="0070C0"/>
                </a:solidFill>
              </a:rPr>
              <a:t>4.Zarflar (Belirteçler)</a:t>
            </a:r>
            <a:endParaRPr lang="en-US" altLang="tr-TR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  <p:bldP spid="2969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 Fiilin durumunu yani nasıl yapıldığını bildiren zarflardır. Fiile sorulan “nasıl?” sorusuna cevap verir. </a:t>
            </a:r>
            <a:endParaRPr lang="tr-TR" altLang="tr-TR" dirty="0" smtClean="0"/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  Örnek: Mehmet </a:t>
            </a:r>
            <a:r>
              <a:rPr lang="tr-TR" altLang="tr-TR" u="sng" dirty="0"/>
              <a:t>hızlı</a:t>
            </a:r>
            <a:r>
              <a:rPr lang="tr-TR" altLang="tr-TR" dirty="0"/>
              <a:t> koşardı. (Nasıl koşardı?)</a:t>
            </a:r>
          </a:p>
          <a:p>
            <a:pPr>
              <a:buFontTx/>
              <a:buNone/>
            </a:pPr>
            <a:r>
              <a:rPr lang="tr-TR" altLang="tr-TR" dirty="0"/>
              <a:t>    “</a:t>
            </a:r>
            <a:r>
              <a:rPr lang="tr-TR" altLang="tr-TR" u="sng" dirty="0"/>
              <a:t>Ağır ağır</a:t>
            </a:r>
            <a:r>
              <a:rPr lang="tr-TR" altLang="tr-TR" dirty="0"/>
              <a:t> çıkacaksın bu merdivenlerden”</a:t>
            </a:r>
          </a:p>
          <a:p>
            <a:pPr>
              <a:buFontTx/>
              <a:buNone/>
            </a:pPr>
            <a:r>
              <a:rPr lang="tr-TR" altLang="tr-TR" dirty="0"/>
              <a:t>      Eve </a:t>
            </a:r>
            <a:r>
              <a:rPr lang="tr-TR" altLang="tr-TR" u="sng" dirty="0"/>
              <a:t>koşarak</a:t>
            </a:r>
            <a:r>
              <a:rPr lang="tr-TR" altLang="tr-TR" dirty="0"/>
              <a:t> gittim.</a:t>
            </a:r>
          </a:p>
          <a:p>
            <a:pPr>
              <a:buFontTx/>
              <a:buNone/>
            </a:pPr>
            <a:r>
              <a:rPr lang="tr-TR" altLang="tr-TR" dirty="0"/>
              <a:t>      Derslerine </a:t>
            </a:r>
            <a:r>
              <a:rPr lang="tr-TR" altLang="tr-TR" u="sng" dirty="0"/>
              <a:t>severek</a:t>
            </a:r>
            <a:r>
              <a:rPr lang="tr-TR" altLang="tr-TR" dirty="0"/>
              <a:t> çalışıyordu.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endParaRPr lang="en-US" altLang="tr-TR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543800" cy="914400"/>
          </a:xfrm>
        </p:spPr>
        <p:txBody>
          <a:bodyPr/>
          <a:lstStyle/>
          <a:p>
            <a:pPr marL="838200" indent="-838200">
              <a:buFontTx/>
              <a:buAutoNum type="alphaLcParenR"/>
            </a:pPr>
            <a:r>
              <a:rPr lang="tr-TR" altLang="tr-TR"/>
              <a:t>Durum-Hal Zarfları: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  <p:bldP spid="3072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Fiilin ne zaman yapıldığını bildiren zarflardır.</a:t>
            </a:r>
          </a:p>
          <a:p>
            <a:pPr>
              <a:buFontTx/>
              <a:buNone/>
            </a:pPr>
            <a:r>
              <a:rPr lang="tr-TR" altLang="tr-TR"/>
              <a:t>   Fiile sorulan “ne zaman” sorusuna cevap verir.</a:t>
            </a:r>
          </a:p>
          <a:p>
            <a:pPr>
              <a:buFontTx/>
              <a:buNone/>
            </a:pPr>
            <a:r>
              <a:rPr lang="tr-TR" altLang="tr-TR"/>
              <a:t>   Örnek: Tatilden </a:t>
            </a:r>
            <a:r>
              <a:rPr lang="tr-TR" altLang="tr-TR" u="sng"/>
              <a:t>dün</a:t>
            </a:r>
            <a:r>
              <a:rPr lang="tr-TR" altLang="tr-TR"/>
              <a:t> dönmüşler.</a:t>
            </a:r>
          </a:p>
          <a:p>
            <a:pPr>
              <a:buFontTx/>
              <a:buNone/>
            </a:pPr>
            <a:r>
              <a:rPr lang="tr-TR" altLang="tr-TR"/>
              <a:t>                </a:t>
            </a:r>
            <a:r>
              <a:rPr lang="tr-TR" altLang="tr-TR" u="sng"/>
              <a:t>Akşam</a:t>
            </a:r>
            <a:r>
              <a:rPr lang="tr-TR" altLang="tr-TR"/>
              <a:t> maçı izleyeceğim.</a:t>
            </a:r>
          </a:p>
          <a:p>
            <a:pPr>
              <a:buFontTx/>
              <a:buNone/>
            </a:pPr>
            <a:r>
              <a:rPr lang="tr-TR" altLang="tr-TR"/>
              <a:t>                </a:t>
            </a:r>
            <a:r>
              <a:rPr lang="tr-TR" altLang="tr-TR" u="sng"/>
              <a:t>Yarın</a:t>
            </a:r>
            <a:r>
              <a:rPr lang="tr-TR" altLang="tr-TR"/>
              <a:t> pikniğe gideceğiz.</a:t>
            </a:r>
          </a:p>
          <a:p>
            <a:pPr>
              <a:buFontTx/>
              <a:buNone/>
            </a:pPr>
            <a:r>
              <a:rPr lang="tr-TR" altLang="tr-TR"/>
              <a:t>                </a:t>
            </a:r>
            <a:r>
              <a:rPr lang="tr-TR" altLang="tr-TR" u="sng"/>
              <a:t>Bu kış</a:t>
            </a:r>
            <a:r>
              <a:rPr lang="tr-TR" altLang="tr-TR"/>
              <a:t> çok kar yağdı.</a:t>
            </a:r>
            <a:endParaRPr lang="en-US" altLang="tr-T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tr-TR" altLang="tr-TR"/>
              <a:t>b) Zaman Zarfı: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  <p:bldP spid="3379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Fiilin yöneldiği yeri bildiren zarflardır. </a:t>
            </a:r>
          </a:p>
          <a:p>
            <a:pPr>
              <a:buFontTx/>
              <a:buNone/>
            </a:pPr>
            <a:r>
              <a:rPr lang="tr-TR" altLang="tr-TR" dirty="0"/>
              <a:t>    Fiile sorulan “nereye?” sorusuna cevap verir ve ek almaz</a:t>
            </a:r>
            <a:r>
              <a:rPr lang="tr-TR" altLang="tr-TR" dirty="0" smtClean="0"/>
              <a:t>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   Örnek: </a:t>
            </a:r>
            <a:r>
              <a:rPr lang="tr-TR" altLang="tr-TR" u="sng" dirty="0"/>
              <a:t>Yukarı</a:t>
            </a:r>
            <a:r>
              <a:rPr lang="tr-TR" altLang="tr-TR" dirty="0"/>
              <a:t> çıktı. </a:t>
            </a:r>
            <a:r>
              <a:rPr lang="tr-TR" altLang="tr-TR" u="sng" dirty="0"/>
              <a:t>Geri</a:t>
            </a:r>
            <a:r>
              <a:rPr lang="tr-TR" altLang="tr-TR" dirty="0"/>
              <a:t> geldi.</a:t>
            </a:r>
          </a:p>
          <a:p>
            <a:pPr>
              <a:buFontTx/>
              <a:buNone/>
            </a:pPr>
            <a:r>
              <a:rPr lang="tr-TR" altLang="tr-TR" dirty="0"/>
              <a:t>          </a:t>
            </a:r>
            <a:r>
              <a:rPr lang="tr-TR" altLang="tr-TR" u="sng" dirty="0"/>
              <a:t>Aşağı</a:t>
            </a:r>
            <a:r>
              <a:rPr lang="tr-TR" altLang="tr-TR" dirty="0"/>
              <a:t> indi. </a:t>
            </a:r>
            <a:r>
              <a:rPr lang="tr-TR" altLang="tr-TR" u="sng" dirty="0"/>
              <a:t>İleri</a:t>
            </a:r>
            <a:r>
              <a:rPr lang="tr-TR" altLang="tr-TR" dirty="0"/>
              <a:t> gitti.</a:t>
            </a:r>
          </a:p>
          <a:p>
            <a:pPr>
              <a:buFontTx/>
              <a:buNone/>
            </a:pPr>
            <a:r>
              <a:rPr lang="tr-TR" altLang="tr-TR" dirty="0"/>
              <a:t>          Yağmuru gören tavuklar </a:t>
            </a:r>
            <a:r>
              <a:rPr lang="tr-TR" altLang="tr-TR" u="sng" dirty="0"/>
              <a:t>içeri</a:t>
            </a:r>
            <a:r>
              <a:rPr lang="tr-TR" altLang="tr-TR" dirty="0"/>
              <a:t> kaçıştılar.                 </a:t>
            </a:r>
            <a:endParaRPr lang="en-US" altLang="tr-T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</p:spPr>
        <p:txBody>
          <a:bodyPr/>
          <a:lstStyle/>
          <a:p>
            <a:r>
              <a:rPr lang="tr-TR" altLang="tr-TR"/>
              <a:t>c) Yer-Yön Zarfı: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  <p:bldP spid="3481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  Fiilin, sıfatın, zarfın miktarını bildiren zarflardır. Bu zarflar “ne kadar?” sorusuna cevap verir. </a:t>
            </a:r>
            <a:endParaRPr lang="tr-TR" altLang="tr-TR" dirty="0" smtClean="0"/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   Örnek: Ali bu derse </a:t>
            </a:r>
            <a:r>
              <a:rPr lang="tr-TR" altLang="tr-TR" u="sng" dirty="0"/>
              <a:t>çok</a:t>
            </a:r>
            <a:r>
              <a:rPr lang="tr-TR" altLang="tr-TR" dirty="0"/>
              <a:t> çalışmış.</a:t>
            </a:r>
          </a:p>
          <a:p>
            <a:pPr>
              <a:buFontTx/>
              <a:buNone/>
            </a:pPr>
            <a:r>
              <a:rPr lang="tr-TR" altLang="tr-TR" dirty="0"/>
              <a:t>                Bugün </a:t>
            </a:r>
            <a:r>
              <a:rPr lang="tr-TR" altLang="tr-TR" u="sng" dirty="0"/>
              <a:t>pek</a:t>
            </a:r>
            <a:r>
              <a:rPr lang="tr-TR" altLang="tr-TR" dirty="0"/>
              <a:t> iyi değilim.</a:t>
            </a:r>
          </a:p>
          <a:p>
            <a:pPr>
              <a:buFontTx/>
              <a:buNone/>
            </a:pPr>
            <a:r>
              <a:rPr lang="tr-TR" altLang="tr-TR" dirty="0"/>
              <a:t>                Bu </a:t>
            </a:r>
            <a:r>
              <a:rPr lang="tr-TR" altLang="tr-TR" u="sng" dirty="0"/>
              <a:t>çok</a:t>
            </a:r>
            <a:r>
              <a:rPr lang="tr-TR" altLang="tr-TR" dirty="0"/>
              <a:t> eski bir evdir.</a:t>
            </a:r>
            <a:endParaRPr lang="en-US" altLang="tr-TR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/>
              <a:t>d) Azlık-Çokluk (Miktar) Zarfları: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  <p:bldP spid="3584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altLang="tr-TR" sz="2800" dirty="0"/>
              <a:t>     Fiilleri soru yoluyla niteleyen zarflardır. Bunlara cevap olarak verilen kelimeler de çoğu kez zarf olur. Başlıca soru zarfları: ne zaman, niçin, nasıl, ne kadar, nereye, neden...</a:t>
            </a:r>
          </a:p>
          <a:p>
            <a:pPr>
              <a:buFontTx/>
              <a:buNone/>
            </a:pPr>
            <a:r>
              <a:rPr lang="tr-TR" altLang="tr-TR" sz="2800" dirty="0"/>
              <a:t>    Örnek: Bize </a:t>
            </a:r>
            <a:r>
              <a:rPr lang="tr-TR" altLang="tr-TR" sz="2800" u="sng" dirty="0"/>
              <a:t>ne zaman</a:t>
            </a:r>
            <a:r>
              <a:rPr lang="tr-TR" altLang="tr-TR" sz="2800" dirty="0"/>
              <a:t> geleceksin?</a:t>
            </a:r>
          </a:p>
          <a:p>
            <a:pPr>
              <a:buFontTx/>
              <a:buNone/>
            </a:pPr>
            <a:r>
              <a:rPr lang="tr-TR" altLang="tr-TR" sz="2800" dirty="0"/>
              <a:t>                (</a:t>
            </a:r>
            <a:r>
              <a:rPr lang="tr-TR" altLang="tr-TR" sz="2800" u="sng" dirty="0"/>
              <a:t>Yarın</a:t>
            </a:r>
            <a:r>
              <a:rPr lang="tr-TR" altLang="tr-TR" sz="2800" dirty="0"/>
              <a:t> geleceğim.)</a:t>
            </a:r>
          </a:p>
          <a:p>
            <a:pPr>
              <a:buFontTx/>
              <a:buNone/>
            </a:pPr>
            <a:r>
              <a:rPr lang="tr-TR" altLang="tr-TR" sz="2800" dirty="0"/>
              <a:t>       Niçin konuştu?           Nasıl geldin?</a:t>
            </a:r>
          </a:p>
          <a:p>
            <a:pPr>
              <a:buFontTx/>
              <a:buNone/>
            </a:pPr>
            <a:r>
              <a:rPr lang="tr-TR" altLang="tr-TR" sz="2800" dirty="0"/>
              <a:t>       Ne kadar aldın? </a:t>
            </a:r>
            <a:r>
              <a:rPr lang="tr-TR" altLang="tr-TR" sz="2800" dirty="0" smtClean="0"/>
              <a:t>Neden </a:t>
            </a:r>
            <a:r>
              <a:rPr lang="tr-TR" altLang="tr-TR" sz="2800" dirty="0"/>
              <a:t>gelmedin?</a:t>
            </a:r>
          </a:p>
          <a:p>
            <a:pPr>
              <a:buFontTx/>
              <a:buNone/>
            </a:pPr>
            <a:r>
              <a:rPr lang="tr-TR" altLang="tr-TR" sz="2800" dirty="0"/>
              <a:t>                </a:t>
            </a:r>
            <a:endParaRPr lang="en-US" altLang="tr-TR" sz="2800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tr-TR"/>
              <a:t>e) Soru Zarfı: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  <p:bldP spid="3686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</a:t>
            </a:r>
            <a:endParaRPr lang="tr-TR" altLang="tr-TR" dirty="0" smtClean="0"/>
          </a:p>
          <a:p>
            <a:pPr>
              <a:buFontTx/>
              <a:buNone/>
            </a:pPr>
            <a:r>
              <a:rPr lang="tr-TR" altLang="tr-TR" dirty="0" smtClean="0"/>
              <a:t> </a:t>
            </a:r>
            <a:r>
              <a:rPr lang="tr-TR" altLang="tr-TR" dirty="0"/>
              <a:t>1. </a:t>
            </a:r>
            <a:r>
              <a:rPr lang="tr-TR" altLang="tr-TR" b="1" u="sng" dirty="0"/>
              <a:t>Cins İsim</a:t>
            </a:r>
            <a:r>
              <a:rPr lang="tr-TR" altLang="tr-TR" dirty="0"/>
              <a:t> : Aynı türden varlıkları karşılayan isimlerdir. </a:t>
            </a:r>
          </a:p>
          <a:p>
            <a:pPr>
              <a:buFontTx/>
              <a:buNone/>
            </a:pPr>
            <a:r>
              <a:rPr lang="tr-TR" altLang="tr-TR" dirty="0"/>
              <a:t>    Örnek: Kitap, defter, ağaç, kalem, </a:t>
            </a:r>
            <a:r>
              <a:rPr lang="tr-TR" altLang="tr-TR" dirty="0" smtClean="0"/>
              <a:t>sınıf vb.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   </a:t>
            </a:r>
            <a:r>
              <a:rPr lang="tr-TR" altLang="tr-TR" dirty="0" smtClean="0"/>
              <a:t>2.</a:t>
            </a:r>
            <a:r>
              <a:rPr lang="tr-TR" altLang="tr-TR" b="1" u="sng" dirty="0" smtClean="0"/>
              <a:t>Özel </a:t>
            </a:r>
            <a:r>
              <a:rPr lang="tr-TR" altLang="tr-TR" b="1" u="sng" dirty="0"/>
              <a:t>İsim</a:t>
            </a:r>
            <a:r>
              <a:rPr lang="tr-TR" altLang="tr-TR" dirty="0"/>
              <a:t>: Tek bir varlığı, belirli bir topluluğu, kuruluşu, yeri, dini karşılayan isimlerdir.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endParaRPr lang="en-US" altLang="tr-TR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tr-TR" altLang="tr-TR" dirty="0"/>
              <a:t>A) Varlıklara verilişlerine göre:</a:t>
            </a:r>
            <a:endParaRPr lang="en-US" alt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098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Nitelik bildiren kelime isimden önce kullanılırsa sıfat, fiilden önce kullanılırsa zarf olur. </a:t>
            </a:r>
          </a:p>
          <a:p>
            <a:pPr>
              <a:buFontTx/>
              <a:buNone/>
            </a:pPr>
            <a:endParaRPr lang="tr-TR" altLang="tr-TR"/>
          </a:p>
          <a:p>
            <a:pPr>
              <a:buFontTx/>
              <a:buNone/>
            </a:pPr>
            <a:r>
              <a:rPr lang="tr-TR" altLang="tr-TR"/>
              <a:t>   SIFAT----İSİM                    ZARF----FİİL</a:t>
            </a:r>
          </a:p>
          <a:p>
            <a:pPr>
              <a:buFontTx/>
              <a:buNone/>
            </a:pPr>
            <a:r>
              <a:rPr lang="tr-TR" altLang="tr-TR"/>
              <a:t> Güzel günler yakındır.       Futbolu güzel oynar.</a:t>
            </a:r>
            <a:endParaRPr lang="en-US" altLang="tr-T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Uyarı: Sıfat-Zarf ayırımı: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0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82000" cy="4495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</a:t>
            </a:r>
            <a:r>
              <a:rPr lang="tr-TR" altLang="tr-TR" sz="2800" b="1" dirty="0"/>
              <a:t>a) </a:t>
            </a:r>
            <a:r>
              <a:rPr lang="tr-TR" altLang="tr-TR" sz="2800" b="1" u="sng" dirty="0" smtClean="0"/>
              <a:t>Edat (İlgeç)</a:t>
            </a:r>
            <a:r>
              <a:rPr lang="tr-TR" altLang="tr-TR" sz="2800" dirty="0" smtClean="0"/>
              <a:t>: </a:t>
            </a:r>
            <a:r>
              <a:rPr lang="tr-TR" altLang="tr-TR" sz="2800" dirty="0"/>
              <a:t>Kendi başına bir anlamı olmayan diğer kelime ve kelime gruplarıyla kullanıldığında anlam kazanan sözcüklerdir.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Başlıca edatlar: “gibi, kadar, sanki, ile, dolayı,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ötürü, için, beri, üzere, dek, değin, doğru, karşı</a:t>
            </a:r>
            <a:r>
              <a:rPr lang="tr-TR" altLang="tr-TR" sz="2800" dirty="0" smtClean="0"/>
              <a:t>...”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Örnek: Pikniğe araba ile gidecekmişler.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Buz </a:t>
            </a:r>
            <a:r>
              <a:rPr lang="tr-TR" altLang="tr-TR" sz="2800" u="sng" dirty="0"/>
              <a:t>gibi</a:t>
            </a:r>
            <a:r>
              <a:rPr lang="tr-TR" altLang="tr-TR" sz="2800" dirty="0"/>
              <a:t> suyu vardı.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Onu göremediğim </a:t>
            </a:r>
            <a:r>
              <a:rPr lang="tr-TR" altLang="tr-TR" sz="2800" u="sng" dirty="0"/>
              <a:t>için</a:t>
            </a:r>
            <a:r>
              <a:rPr lang="tr-TR" altLang="tr-TR" sz="2800" dirty="0"/>
              <a:t> üzüldüm.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Akşama </a:t>
            </a:r>
            <a:r>
              <a:rPr lang="tr-TR" altLang="tr-TR" sz="2800" u="sng" dirty="0"/>
              <a:t>doğru</a:t>
            </a:r>
            <a:r>
              <a:rPr lang="tr-TR" altLang="tr-TR" sz="2800" dirty="0"/>
              <a:t> bize geldi.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Senin </a:t>
            </a:r>
            <a:r>
              <a:rPr lang="tr-TR" altLang="tr-TR" sz="2800" u="sng" dirty="0"/>
              <a:t>kadar</a:t>
            </a:r>
            <a:r>
              <a:rPr lang="tr-TR" altLang="tr-TR" sz="2800" dirty="0"/>
              <a:t> iyi bir insan görmedim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</a:t>
            </a:r>
            <a:endParaRPr lang="en-US" altLang="tr-TR" sz="2800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tr-TR" altLang="tr-TR" sz="4800" dirty="0">
                <a:solidFill>
                  <a:srgbClr val="0070C0"/>
                </a:solidFill>
              </a:rPr>
              <a:t>5.Edat-Bağlaç-Ünlem</a:t>
            </a:r>
            <a:r>
              <a:rPr lang="tr-TR" altLang="tr-TR" dirty="0"/>
              <a:t>:</a:t>
            </a:r>
            <a:endParaRPr lang="en-US" alt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1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66800"/>
            <a:ext cx="8458200" cy="5791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</a:t>
            </a:r>
            <a:r>
              <a:rPr lang="tr-TR" altLang="tr-TR" sz="2800" b="1" u="sng"/>
              <a:t>Bağlaç</a:t>
            </a:r>
            <a:r>
              <a:rPr lang="tr-TR" altLang="tr-TR" sz="2800"/>
              <a:t>: Tek başına bir anlamı olmayan, cümle içinde kelime ve kelime gruplarını birbirine bağlayan sözcüklerdir.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Başlıca bağlaçlar: “ve, veya, ya da, ama, ki, de, ancak, ile, lakin, yalnız, belki, oysaki nitekim, halbuki, ya..........ya, hem..........hem, ne.........ne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Örnek: Pazardan elma </a:t>
            </a:r>
            <a:r>
              <a:rPr lang="tr-TR" altLang="tr-TR" sz="2800" u="sng"/>
              <a:t>ve</a:t>
            </a:r>
            <a:r>
              <a:rPr lang="tr-TR" altLang="tr-TR" sz="2800"/>
              <a:t> limon aldım.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Gelecek </a:t>
            </a:r>
            <a:r>
              <a:rPr lang="tr-TR" altLang="tr-TR" sz="2800" u="sng"/>
              <a:t>ama</a:t>
            </a:r>
            <a:r>
              <a:rPr lang="tr-TR" altLang="tr-TR" sz="2800"/>
              <a:t> evi tanımıyor.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Kitabı aldı </a:t>
            </a:r>
            <a:r>
              <a:rPr lang="tr-TR" altLang="tr-TR" sz="2800" u="sng"/>
              <a:t>fakat</a:t>
            </a:r>
            <a:r>
              <a:rPr lang="tr-TR" altLang="tr-TR" sz="2800"/>
              <a:t> bir daha geri vermedi.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</a:t>
            </a:r>
            <a:r>
              <a:rPr lang="tr-TR" altLang="tr-TR" sz="2800" u="sng"/>
              <a:t>Hem</a:t>
            </a:r>
            <a:r>
              <a:rPr lang="tr-TR" altLang="tr-TR" sz="2800"/>
              <a:t> ağlarım </a:t>
            </a:r>
            <a:r>
              <a:rPr lang="tr-TR" altLang="tr-TR" sz="2800" u="sng"/>
              <a:t>hem</a:t>
            </a:r>
            <a:r>
              <a:rPr lang="tr-TR" altLang="tr-TR" sz="2800"/>
              <a:t> giderim.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Bahçede meyve ağaçları </a:t>
            </a:r>
            <a:r>
              <a:rPr lang="tr-TR" altLang="tr-TR" sz="2800" u="sng"/>
              <a:t>da</a:t>
            </a:r>
            <a:r>
              <a:rPr lang="tr-TR" altLang="tr-TR" sz="2800"/>
              <a:t> vardı.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        Bildiğini anlat </a:t>
            </a:r>
            <a:r>
              <a:rPr lang="tr-TR" altLang="tr-TR" sz="2800" u="sng"/>
              <a:t>ki</a:t>
            </a:r>
            <a:r>
              <a:rPr lang="tr-TR" altLang="tr-TR" sz="2800"/>
              <a:t> biz </a:t>
            </a:r>
            <a:r>
              <a:rPr lang="tr-TR" altLang="tr-TR" sz="2800" u="sng"/>
              <a:t>de</a:t>
            </a:r>
            <a:r>
              <a:rPr lang="tr-TR" altLang="tr-TR" sz="2800"/>
              <a:t> öğrenelim.</a:t>
            </a:r>
            <a:endParaRPr lang="en-US" altLang="tr-TR" sz="280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>
            <a:noAutofit/>
          </a:bodyPr>
          <a:lstStyle/>
          <a:p>
            <a:r>
              <a:rPr lang="tr-TR" altLang="tr-TR" sz="4800" dirty="0">
                <a:solidFill>
                  <a:srgbClr val="0070C0"/>
                </a:solidFill>
              </a:rPr>
              <a:t>b) Bağlaç:</a:t>
            </a:r>
            <a:endParaRPr lang="en-US" altLang="tr-TR" sz="4800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39938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</a:t>
            </a:r>
            <a:r>
              <a:rPr lang="tr-TR" altLang="tr-TR" b="1"/>
              <a:t>Ünlem</a:t>
            </a:r>
            <a:r>
              <a:rPr lang="tr-TR" altLang="tr-TR"/>
              <a:t>: Kendi başına bir anlamı olmayan, cümle içinde sevinme, korku, şaşırma, acıma, özlem, kızma gibi ansızın beliren coşkun duyguları, seslenmeleri bildiren sözcüklerdir.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Örnek:  - Ah ah! (özlem)    - Öf be! (kızma)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     - Oh be! (rahatlama)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     - Vah vah! (acıma)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/>
              <a:t>                    Hey!, Ey!, Bre! ...</a:t>
            </a:r>
            <a:endParaRPr lang="en-US" altLang="tr-T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>
            <a:normAutofit/>
          </a:bodyPr>
          <a:lstStyle/>
          <a:p>
            <a:r>
              <a:rPr lang="tr-TR" altLang="tr-TR" sz="4800" dirty="0">
                <a:solidFill>
                  <a:srgbClr val="0070C0"/>
                </a:solidFill>
              </a:rPr>
              <a:t>c) Ünlem:</a:t>
            </a:r>
            <a:endParaRPr lang="en-US" altLang="tr-TR" sz="4800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/>
      <p:bldP spid="40962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dirty="0" smtClean="0"/>
              <a:t>Fiil (Eylem): </a:t>
            </a:r>
            <a:r>
              <a:rPr lang="tr-TR" altLang="tr-TR" dirty="0"/>
              <a:t>Varlıkların yaptıkları işleri, onlarla ilgili </a:t>
            </a:r>
            <a:r>
              <a:rPr lang="tr-TR" altLang="tr-TR" dirty="0" smtClean="0"/>
              <a:t>oluşları</a:t>
            </a:r>
            <a:r>
              <a:rPr lang="tr-TR" altLang="tr-TR" dirty="0"/>
              <a:t>, eylemleri bildiren kelimelere “fiil” denir. Fiiller bir oluşu, bir kılışı ya da durumu kişi ve zamana bağlı olarak bildiren sözcüklerdir. </a:t>
            </a:r>
            <a:endParaRPr lang="tr-TR" altLang="tr-TR" dirty="0" smtClean="0"/>
          </a:p>
          <a:p>
            <a:pPr algn="just">
              <a:buFontTx/>
              <a:buNone/>
            </a:pPr>
            <a:endParaRPr lang="tr-TR" altLang="tr-TR" dirty="0"/>
          </a:p>
          <a:p>
            <a:pPr algn="just">
              <a:buFontTx/>
              <a:buNone/>
            </a:pPr>
            <a:r>
              <a:rPr lang="tr-TR" altLang="tr-TR" dirty="0" smtClean="0"/>
              <a:t>Fiilleri </a:t>
            </a:r>
            <a:r>
              <a:rPr lang="tr-TR" altLang="tr-TR" dirty="0"/>
              <a:t>bildirdikleri eylemin şekline göre üç grupta inceleyebiliriz.</a:t>
            </a:r>
            <a:endParaRPr lang="en-US" altLang="tr-TR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>
            <a:noAutofit/>
          </a:bodyPr>
          <a:lstStyle/>
          <a:p>
            <a:r>
              <a:rPr lang="tr-TR" altLang="tr-TR" sz="4800" dirty="0">
                <a:solidFill>
                  <a:srgbClr val="0070C0"/>
                </a:solidFill>
              </a:rPr>
              <a:t>6. </a:t>
            </a:r>
            <a:r>
              <a:rPr lang="tr-TR" altLang="tr-TR" sz="4800" dirty="0" smtClean="0">
                <a:solidFill>
                  <a:srgbClr val="0070C0"/>
                </a:solidFill>
              </a:rPr>
              <a:t>Fiiller (Eylemler)</a:t>
            </a:r>
            <a:endParaRPr lang="en-US" altLang="tr-TR" sz="4800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  <p:bldP spid="4198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a)</a:t>
            </a:r>
            <a:r>
              <a:rPr lang="tr-TR" altLang="tr-TR" b="1"/>
              <a:t> </a:t>
            </a:r>
            <a:r>
              <a:rPr lang="tr-TR" altLang="tr-TR" b="1" u="sng"/>
              <a:t>Kılış Fiilleri</a:t>
            </a:r>
            <a:r>
              <a:rPr lang="tr-TR" altLang="tr-TR"/>
              <a:t>: Bu fiiller bir kılışı anlatırlar.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      Örnek: Biçmek, düzeltmek, kazmak...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b) </a:t>
            </a:r>
            <a:r>
              <a:rPr lang="tr-TR" altLang="tr-TR" b="1" u="sng"/>
              <a:t>Oluş Fiilleri</a:t>
            </a:r>
            <a:r>
              <a:rPr lang="tr-TR" altLang="tr-TR"/>
              <a:t>: Bu tür fiillerde bir hareket yoktur.Bunlar öznenin yapısında bir değişme bildirir.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      Örnek: Solmak, kızarmak, büyümek....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c) </a:t>
            </a:r>
            <a:r>
              <a:rPr lang="tr-TR" altLang="tr-TR" b="1" u="sng"/>
              <a:t>Durum Fiilleri</a:t>
            </a:r>
            <a:r>
              <a:rPr lang="tr-TR" altLang="tr-TR"/>
              <a:t>: Bu fiiller bir durumu, olmuş bitmiş bir özelliği anlatırlar.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tr-TR" altLang="tr-TR"/>
              <a:t>    Örnek: durmak, susmak, yatmak... 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 Fiil Türleri: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/>
      <p:bldP spid="4301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Fiiller yapıları bakımından üçe ayrılır.</a:t>
            </a:r>
          </a:p>
          <a:p>
            <a:pPr>
              <a:buFontTx/>
              <a:buNone/>
            </a:pPr>
            <a:r>
              <a:rPr lang="tr-TR" altLang="tr-TR" dirty="0"/>
              <a:t>  1.</a:t>
            </a:r>
            <a:r>
              <a:rPr lang="tr-TR" altLang="tr-TR" b="1" u="sng" dirty="0"/>
              <a:t>Basit Fiiller</a:t>
            </a:r>
            <a:r>
              <a:rPr lang="tr-TR" altLang="tr-TR" dirty="0"/>
              <a:t>: Herhangi bir yapım eki   almamış olan yani kök halindeki fiillerdir.</a:t>
            </a:r>
          </a:p>
          <a:p>
            <a:pPr>
              <a:buFontTx/>
              <a:buNone/>
            </a:pPr>
            <a:r>
              <a:rPr lang="tr-TR" altLang="tr-TR" dirty="0"/>
              <a:t>    Örnek: İç-, koş-, gel-, bak-, gör-, git- </a:t>
            </a:r>
            <a:r>
              <a:rPr lang="tr-TR" altLang="tr-TR" dirty="0" smtClean="0"/>
              <a:t>...</a:t>
            </a:r>
          </a:p>
          <a:p>
            <a:pPr>
              <a:buFontTx/>
              <a:buNone/>
            </a:pPr>
            <a:endParaRPr lang="tr-TR" altLang="tr-TR" dirty="0"/>
          </a:p>
          <a:p>
            <a:pPr>
              <a:buFontTx/>
              <a:buNone/>
            </a:pPr>
            <a:r>
              <a:rPr lang="tr-TR" altLang="tr-TR" dirty="0"/>
              <a:t> 2.</a:t>
            </a:r>
            <a:r>
              <a:rPr lang="tr-TR" altLang="tr-TR" b="1" u="sng" dirty="0"/>
              <a:t>Türemiş Fiiller</a:t>
            </a:r>
            <a:r>
              <a:rPr lang="tr-TR" altLang="tr-TR" dirty="0"/>
              <a:t>: Bir veya birden çok yapım   eki alarak türemiş olan fiillere denir.</a:t>
            </a:r>
          </a:p>
          <a:p>
            <a:pPr>
              <a:buFontTx/>
              <a:buNone/>
            </a:pPr>
            <a:r>
              <a:rPr lang="tr-TR" altLang="tr-TR" dirty="0"/>
              <a:t>    Örnek: Koş-tur-, kız-</a:t>
            </a:r>
            <a:r>
              <a:rPr lang="tr-TR" altLang="tr-TR" dirty="0" err="1"/>
              <a:t>dır</a:t>
            </a:r>
            <a:r>
              <a:rPr lang="tr-TR" altLang="tr-TR" dirty="0"/>
              <a:t>-, kaç-</a:t>
            </a:r>
            <a:r>
              <a:rPr lang="tr-TR" altLang="tr-TR" dirty="0" err="1"/>
              <a:t>ır</a:t>
            </a:r>
            <a:r>
              <a:rPr lang="tr-TR" altLang="tr-TR" dirty="0"/>
              <a:t>-t- ....</a:t>
            </a:r>
            <a:endParaRPr lang="en-US" altLang="tr-T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Yapıları Bakımından Fiiller: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  <p:bldP spid="44034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     Birden fazla kelimenin birleşerek oluşturduğu yeni anlamlı fiillere denir. </a:t>
            </a:r>
          </a:p>
          <a:p>
            <a:pPr>
              <a:buFontTx/>
              <a:buNone/>
            </a:pPr>
            <a:r>
              <a:rPr lang="tr-TR" altLang="tr-TR"/>
              <a:t>    Örnek: Yapabil- (yeterlilik fiili)</a:t>
            </a:r>
          </a:p>
          <a:p>
            <a:pPr>
              <a:buFontTx/>
              <a:buNone/>
            </a:pPr>
            <a:r>
              <a:rPr lang="tr-TR" altLang="tr-TR"/>
              <a:t>     geliver-, alıver- (tezlik fiili)</a:t>
            </a:r>
          </a:p>
          <a:p>
            <a:pPr>
              <a:buFontTx/>
              <a:buNone/>
            </a:pPr>
            <a:r>
              <a:rPr lang="tr-TR" altLang="tr-TR"/>
              <a:t>     süregel-, bakakal- (sürerlilik fiili)</a:t>
            </a:r>
          </a:p>
          <a:p>
            <a:pPr>
              <a:buFontTx/>
              <a:buNone/>
            </a:pPr>
            <a:r>
              <a:rPr lang="tr-TR" altLang="tr-TR"/>
              <a:t>     düşeyaz-, öleyaz- (yaklaşma fiili)</a:t>
            </a:r>
          </a:p>
          <a:p>
            <a:pPr>
              <a:buFontTx/>
              <a:buNone/>
            </a:pPr>
            <a:r>
              <a:rPr lang="tr-TR" altLang="tr-TR"/>
              <a:t>     hisset-, şükret-, reddet- ....</a:t>
            </a:r>
            <a:endParaRPr lang="en-US" altLang="tr-TR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3.Birleşik Fiiller.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  <p:bldP spid="45058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Fiillerin kip ve şahıs bildirecek biçimde yapılanmasına “fiil çekimi” denir. Yani fiil kök ve gövdelerine “Zaman” kavramıyla birlikte “Şahıs” kavramı bildiren eklerin getirilmesidir.</a:t>
            </a:r>
          </a:p>
          <a:p>
            <a:pPr>
              <a:buFontTx/>
              <a:buNone/>
            </a:pPr>
            <a:endParaRPr lang="tr-TR" altLang="tr-TR"/>
          </a:p>
          <a:p>
            <a:pPr>
              <a:buFontTx/>
              <a:buNone/>
            </a:pPr>
            <a:r>
              <a:rPr lang="tr-TR" altLang="tr-TR"/>
              <a:t>  Fiil Kök veya Gövdesi + Zaman Eki + Şahıs Eki </a:t>
            </a:r>
          </a:p>
          <a:p>
            <a:pPr>
              <a:buFontTx/>
              <a:buNone/>
            </a:pPr>
            <a:r>
              <a:rPr lang="tr-TR" altLang="tr-TR"/>
              <a:t>  Örnek: Gel-eceğ-im, öğren-di-k...</a:t>
            </a:r>
            <a:endParaRPr lang="en-US" altLang="tr-TR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Fiil Çekimi: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  <p:bldP spid="4608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tr-TR" altLang="tr-TR" sz="2800"/>
              <a:t> </a:t>
            </a:r>
            <a:r>
              <a:rPr lang="tr-TR" altLang="tr-TR" sz="2800" smtClean="0"/>
              <a:t> </a:t>
            </a:r>
            <a:r>
              <a:rPr lang="tr-TR" altLang="tr-TR" sz="2800" b="1" u="sng" smtClean="0"/>
              <a:t>Yer </a:t>
            </a:r>
            <a:r>
              <a:rPr lang="tr-TR" altLang="tr-TR" sz="2800" b="1" u="sng"/>
              <a:t>İsimleri</a:t>
            </a:r>
            <a:r>
              <a:rPr lang="tr-TR" altLang="tr-TR" sz="2800"/>
              <a:t>: Bayburt, İstanbul, Trabzon...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Kişi İsimleri</a:t>
            </a:r>
            <a:r>
              <a:rPr lang="tr-TR" altLang="tr-TR" sz="2800" dirty="0"/>
              <a:t>: Yunus, Ayşe, Ahmet, Fatma...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Ülke İsimleri</a:t>
            </a:r>
            <a:r>
              <a:rPr lang="tr-TR" altLang="tr-TR" sz="2800" dirty="0"/>
              <a:t>: Türkiye, Almanya, İngiltere...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Kitap, dergi, gazete İsimleri</a:t>
            </a:r>
            <a:r>
              <a:rPr lang="tr-TR" altLang="tr-TR" sz="2800" dirty="0"/>
              <a:t> : Zaman, Ay Işığı...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Kurum İsimleri</a:t>
            </a:r>
            <a:r>
              <a:rPr lang="tr-TR" altLang="tr-TR" sz="2800" dirty="0"/>
              <a:t>: Kızılay, Bayburt Devlet Hastanesi...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Dil İsimleri</a:t>
            </a:r>
            <a:r>
              <a:rPr lang="tr-TR" altLang="tr-TR" sz="2800" dirty="0"/>
              <a:t>: Türkçe, İngilizce, Almanca...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Din ve mezhep İsimleri</a:t>
            </a:r>
            <a:r>
              <a:rPr lang="tr-TR" altLang="tr-TR" sz="2800" dirty="0"/>
              <a:t>: İslamiyet, Hıristiyanlık...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u="sng" dirty="0"/>
              <a:t>Hayvanlara verilen İsimler</a:t>
            </a:r>
            <a:r>
              <a:rPr lang="tr-TR" altLang="tr-TR" sz="2800" dirty="0"/>
              <a:t>: Pamuk, Tekir, Karabaş...</a:t>
            </a:r>
          </a:p>
          <a:p>
            <a:pPr>
              <a:buFontTx/>
              <a:buNone/>
            </a:pPr>
            <a:r>
              <a:rPr lang="tr-TR" altLang="tr-TR" sz="2800" dirty="0"/>
              <a:t>  </a:t>
            </a:r>
            <a:r>
              <a:rPr lang="tr-TR" altLang="tr-TR" sz="2800" b="1" dirty="0"/>
              <a:t>Uyarı</a:t>
            </a:r>
            <a:r>
              <a:rPr lang="tr-TR" altLang="tr-TR" sz="2800" dirty="0"/>
              <a:t>: Özel isimlerin ilk harfleri her zaman büyük</a:t>
            </a:r>
          </a:p>
          <a:p>
            <a:pPr>
              <a:buFontTx/>
              <a:buNone/>
            </a:pPr>
            <a:r>
              <a:rPr lang="tr-TR" altLang="tr-TR" sz="2800" dirty="0"/>
              <a:t>            harfle yazılır.</a:t>
            </a:r>
            <a:endParaRPr lang="en-US" altLang="tr-TR" sz="2800" dirty="0"/>
          </a:p>
          <a:p>
            <a:pPr>
              <a:buFontTx/>
              <a:buNone/>
            </a:pPr>
            <a:endParaRPr lang="en-US" altLang="tr-TR" sz="2800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tr-TR" altLang="tr-TR" dirty="0"/>
              <a:t>Özel İsimler:</a:t>
            </a:r>
            <a:endParaRPr lang="en-US" alt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382000" cy="48965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</a:t>
            </a:r>
            <a:r>
              <a:rPr lang="tr-TR" altLang="tr-TR" sz="4400" dirty="0"/>
              <a:t>1. </a:t>
            </a:r>
            <a:r>
              <a:rPr lang="tr-TR" altLang="tr-TR" sz="4400" b="1" u="sng" dirty="0"/>
              <a:t>Tekil İsim</a:t>
            </a:r>
            <a:r>
              <a:rPr lang="tr-TR" altLang="tr-TR" sz="4400" dirty="0"/>
              <a:t>: Sayıca tek bir varlığı karşılayan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    isimlerdir. Örnek: Çiçek, kitap, masa, kalem</a:t>
            </a:r>
            <a:r>
              <a:rPr lang="tr-TR" altLang="tr-TR" sz="4400" dirty="0" smtClean="0"/>
              <a:t>...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44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2. </a:t>
            </a:r>
            <a:r>
              <a:rPr lang="tr-TR" altLang="tr-TR" sz="4400" b="1" u="sng" dirty="0"/>
              <a:t>Çoğul İsim</a:t>
            </a:r>
            <a:r>
              <a:rPr lang="tr-TR" altLang="tr-TR" sz="4400" dirty="0"/>
              <a:t>: Sayıca birden çok varlığı karşılayan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    isimlerdir. İsimlere  “-</a:t>
            </a:r>
            <a:r>
              <a:rPr lang="tr-TR" altLang="tr-TR" sz="4400" dirty="0" err="1"/>
              <a:t>lar</a:t>
            </a:r>
            <a:r>
              <a:rPr lang="tr-TR" altLang="tr-TR" sz="4400" dirty="0"/>
              <a:t>, -</a:t>
            </a:r>
            <a:r>
              <a:rPr lang="tr-TR" altLang="tr-TR" sz="4400" dirty="0" err="1"/>
              <a:t>ler</a:t>
            </a:r>
            <a:r>
              <a:rPr lang="tr-TR" altLang="tr-TR" sz="4400" dirty="0"/>
              <a:t>” eki getirilerek yapılır.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    Örnek: Ağaçlar, masalar, kalemler, kitaplar</a:t>
            </a:r>
            <a:r>
              <a:rPr lang="tr-TR" altLang="tr-TR" sz="4400" dirty="0" smtClean="0"/>
              <a:t>...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44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3. </a:t>
            </a:r>
            <a:r>
              <a:rPr lang="tr-TR" altLang="tr-TR" sz="4400" b="1" u="sng" dirty="0"/>
              <a:t>Topluluk İsmi</a:t>
            </a:r>
            <a:r>
              <a:rPr lang="tr-TR" altLang="tr-TR" sz="4400" dirty="0"/>
              <a:t>: Şekil bakımından tekil, anlamca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    çokluk ifade eden kelimeleri karşılayan isimlerdir.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4400" dirty="0"/>
              <a:t>       Örnek: Halk, millet, ordu, sürü, orman... </a:t>
            </a:r>
          </a:p>
          <a:p>
            <a:pPr>
              <a:lnSpc>
                <a:spcPct val="90000"/>
              </a:lnSpc>
              <a:buFontTx/>
              <a:buNone/>
            </a:pPr>
            <a:endParaRPr lang="tr-TR" altLang="tr-TR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</a:t>
            </a:r>
            <a:endParaRPr lang="en-US" altLang="tr-TR" sz="28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</p:spPr>
        <p:txBody>
          <a:bodyPr>
            <a:normAutofit fontScale="90000"/>
          </a:bodyPr>
          <a:lstStyle/>
          <a:p>
            <a:r>
              <a:rPr lang="tr-TR" altLang="tr-TR"/>
              <a:t>Karşıladığı varlığın sayısına göre:</a:t>
            </a:r>
            <a:endParaRPr lang="en-US" altLang="tr-TR"/>
          </a:p>
        </p:txBody>
      </p:sp>
      <p:sp>
        <p:nvSpPr>
          <p:cNvPr id="5" name="4 Dikdörtgen"/>
          <p:cNvSpPr/>
          <p:nvPr/>
        </p:nvSpPr>
        <p:spPr>
          <a:xfrm>
            <a:off x="4429124" y="6396335"/>
            <a:ext cx="3171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dirty="0" smtClean="0"/>
              <a:t>www.ders-akademi.com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tr-TR" altLang="tr-TR" sz="2800" dirty="0"/>
              <a:t>     1. </a:t>
            </a:r>
            <a:r>
              <a:rPr lang="tr-TR" altLang="tr-TR" sz="2800" b="1" u="sng" dirty="0"/>
              <a:t>Somut İsim</a:t>
            </a:r>
            <a:r>
              <a:rPr lang="tr-TR" altLang="tr-TR" sz="2800" dirty="0"/>
              <a:t>: gözle görülen, elle</a:t>
            </a:r>
          </a:p>
          <a:p>
            <a:pPr>
              <a:buFontTx/>
              <a:buNone/>
            </a:pPr>
            <a:r>
              <a:rPr lang="tr-TR" altLang="tr-TR" sz="2800" dirty="0"/>
              <a:t>     tutulabilen varlıkları karşılayan isimlerdir.</a:t>
            </a:r>
          </a:p>
          <a:p>
            <a:pPr>
              <a:buFontTx/>
              <a:buNone/>
            </a:pPr>
            <a:r>
              <a:rPr lang="tr-TR" altLang="tr-TR" sz="2800" dirty="0"/>
              <a:t>     Örnek: Çiçek, müzik., elma</a:t>
            </a:r>
            <a:r>
              <a:rPr lang="tr-TR" altLang="tr-TR" sz="2800" dirty="0" smtClean="0"/>
              <a:t>...</a:t>
            </a:r>
          </a:p>
          <a:p>
            <a:pPr>
              <a:buFontTx/>
              <a:buNone/>
            </a:pPr>
            <a:endParaRPr lang="tr-TR" altLang="tr-TR" sz="2800" dirty="0"/>
          </a:p>
          <a:p>
            <a:pPr>
              <a:buFontTx/>
              <a:buNone/>
            </a:pPr>
            <a:r>
              <a:rPr lang="tr-TR" altLang="tr-TR" sz="2800" dirty="0"/>
              <a:t>     2. </a:t>
            </a:r>
            <a:r>
              <a:rPr lang="tr-TR" altLang="tr-TR" sz="2800" b="1" u="sng" dirty="0"/>
              <a:t>Soyut İsim</a:t>
            </a:r>
            <a:r>
              <a:rPr lang="tr-TR" altLang="tr-TR" sz="2800" dirty="0"/>
              <a:t>: Düşünce ve duygu yoluyla</a:t>
            </a:r>
          </a:p>
          <a:p>
            <a:pPr>
              <a:buFontTx/>
              <a:buNone/>
            </a:pPr>
            <a:r>
              <a:rPr lang="tr-TR" altLang="tr-TR" sz="2800" dirty="0"/>
              <a:t>     varlığı anlaşılabilen, gözle görülemeyen,    </a:t>
            </a:r>
          </a:p>
          <a:p>
            <a:pPr>
              <a:buFontTx/>
              <a:buNone/>
            </a:pPr>
            <a:r>
              <a:rPr lang="tr-TR" altLang="tr-TR" sz="2800" dirty="0"/>
              <a:t>     elle tutulamayan varlıkları karşılayan</a:t>
            </a:r>
          </a:p>
          <a:p>
            <a:pPr>
              <a:buFontTx/>
              <a:buNone/>
            </a:pPr>
            <a:r>
              <a:rPr lang="tr-TR" altLang="tr-TR" sz="2800" dirty="0"/>
              <a:t>     isimlerdir.</a:t>
            </a:r>
          </a:p>
          <a:p>
            <a:pPr>
              <a:buFontTx/>
              <a:buNone/>
            </a:pPr>
            <a:r>
              <a:rPr lang="tr-TR" altLang="tr-TR" sz="2800" dirty="0"/>
              <a:t>     Örnek: Saygı, sevgi, hayal, fikir, sevinç, korku...</a:t>
            </a:r>
            <a:endParaRPr lang="en-US" altLang="tr-TR" sz="28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tr-TR" altLang="tr-TR" dirty="0" smtClean="0"/>
              <a:t>  C</a:t>
            </a:r>
            <a:r>
              <a:rPr lang="tr-TR" altLang="tr-TR" dirty="0"/>
              <a:t>) Karşıladığı şeyin niteliğine göre:</a:t>
            </a:r>
            <a:endParaRPr lang="en-US" alt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>
          <a:xfrm>
            <a:off x="3643306" y="6407944"/>
            <a:ext cx="4763928" cy="450056"/>
          </a:xfrm>
        </p:spPr>
        <p:txBody>
          <a:bodyPr/>
          <a:lstStyle/>
          <a:p>
            <a:r>
              <a:rPr lang="tr-TR" altLang="tr-TR" sz="2000" dirty="0" smtClean="0"/>
              <a:t>www.ders-akademi.com</a:t>
            </a:r>
            <a:endParaRPr lang="en-US" alt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1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    </a:t>
            </a:r>
            <a:r>
              <a:rPr lang="tr-TR" altLang="tr-TR" b="1"/>
              <a:t>Sıfat</a:t>
            </a:r>
            <a:r>
              <a:rPr lang="tr-TR" altLang="tr-TR"/>
              <a:t>: Bir isimden önce gelerek onu nitelik ya da nicelik bakımından belirleyen kelimelere “sıfat” denir. Bir kelimenin sıfat sayılabilmesi için </a:t>
            </a:r>
          </a:p>
          <a:p>
            <a:pPr>
              <a:buFontTx/>
              <a:buNone/>
            </a:pPr>
            <a:r>
              <a:rPr lang="tr-TR" altLang="tr-TR"/>
              <a:t>    - Bir isimden önce gelmesi,</a:t>
            </a:r>
          </a:p>
          <a:p>
            <a:pPr>
              <a:buFontTx/>
              <a:buNone/>
            </a:pPr>
            <a:r>
              <a:rPr lang="tr-TR" altLang="tr-TR"/>
              <a:t>    - Nitelik ya da nicelik bildirmesi gerekir.</a:t>
            </a:r>
          </a:p>
          <a:p>
            <a:pPr>
              <a:buFontTx/>
              <a:buNone/>
            </a:pPr>
            <a:r>
              <a:rPr lang="tr-TR" altLang="tr-TR"/>
              <a:t>     Sıfatlar iki ana gruba ayrılır:</a:t>
            </a:r>
            <a:endParaRPr lang="en-US" altLang="tr-T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rgbClr val="0070C0"/>
                </a:solidFill>
              </a:rPr>
              <a:t>2.Sıfatlar (Önadlar)</a:t>
            </a:r>
            <a:endParaRPr lang="en-US" altLang="tr-TR" dirty="0">
              <a:solidFill>
                <a:srgbClr val="0070C0"/>
              </a:solidFill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/>
              <a:t>     Bu sıfatlar varlığın nasıl olduğunu bildirir ve isme sorulan “nasıl” sorusuna cevap verir.</a:t>
            </a:r>
          </a:p>
          <a:p>
            <a:pPr>
              <a:buFontTx/>
              <a:buNone/>
            </a:pPr>
            <a:r>
              <a:rPr lang="tr-TR" altLang="tr-TR"/>
              <a:t>    Örnek: </a:t>
            </a:r>
            <a:r>
              <a:rPr lang="tr-TR" altLang="tr-TR" u="sng"/>
              <a:t>Sarı</a:t>
            </a:r>
            <a:r>
              <a:rPr lang="tr-TR" altLang="tr-TR"/>
              <a:t> yapraklar yere döküldü.(Nasıl</a:t>
            </a:r>
          </a:p>
          <a:p>
            <a:pPr>
              <a:buFontTx/>
              <a:buNone/>
            </a:pPr>
            <a:r>
              <a:rPr lang="tr-TR" altLang="tr-TR"/>
              <a:t>                yapraklar?-Sarı)</a:t>
            </a:r>
            <a:endParaRPr lang="en-US" altLang="tr-TR"/>
          </a:p>
          <a:p>
            <a:pPr>
              <a:buFontTx/>
              <a:buNone/>
            </a:pPr>
            <a:r>
              <a:rPr lang="tr-TR" altLang="tr-TR"/>
              <a:t>    </a:t>
            </a:r>
            <a:r>
              <a:rPr lang="tr-TR" altLang="tr-TR" u="sng"/>
              <a:t>Çalışkan</a:t>
            </a:r>
            <a:r>
              <a:rPr lang="tr-TR" altLang="tr-TR"/>
              <a:t> çocuk, </a:t>
            </a:r>
            <a:r>
              <a:rPr lang="tr-TR" altLang="tr-TR" u="sng"/>
              <a:t>iyi</a:t>
            </a:r>
            <a:r>
              <a:rPr lang="tr-TR" altLang="tr-TR"/>
              <a:t> insan, </a:t>
            </a:r>
            <a:r>
              <a:rPr lang="tr-TR" altLang="tr-TR" u="sng"/>
              <a:t>kuru</a:t>
            </a:r>
            <a:r>
              <a:rPr lang="tr-TR" altLang="tr-TR"/>
              <a:t> ekmek, </a:t>
            </a:r>
          </a:p>
          <a:p>
            <a:pPr>
              <a:buFontTx/>
              <a:buNone/>
            </a:pPr>
            <a:r>
              <a:rPr lang="tr-TR" altLang="tr-TR"/>
              <a:t>     </a:t>
            </a:r>
            <a:r>
              <a:rPr lang="tr-TR" altLang="tr-TR" u="sng"/>
              <a:t>tozlu</a:t>
            </a:r>
            <a:r>
              <a:rPr lang="tr-TR" altLang="tr-TR"/>
              <a:t> yol, </a:t>
            </a:r>
            <a:r>
              <a:rPr lang="tr-TR" altLang="tr-TR" u="sng"/>
              <a:t>yuvarlak</a:t>
            </a:r>
            <a:r>
              <a:rPr lang="tr-TR" altLang="tr-TR"/>
              <a:t> masa...</a:t>
            </a:r>
            <a:endParaRPr lang="en-US" altLang="tr-TR"/>
          </a:p>
          <a:p>
            <a:pPr>
              <a:buFontTx/>
              <a:buNone/>
            </a:pPr>
            <a:endParaRPr lang="en-US" altLang="tr-T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tr-TR" altLang="tr-TR"/>
              <a:t>1.Niteleme Sıfatları: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924800" cy="50292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İsimleri işaret, sayı, soru, ve belgisizlik yoluyla belirten sıfatlardır. Belirtme sıfatları kendi içinde dörde ayrılır.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a) </a:t>
            </a:r>
            <a:r>
              <a:rPr lang="tr-TR" altLang="tr-TR" sz="2800" b="1"/>
              <a:t>İşaret Sıfatı</a:t>
            </a:r>
            <a:r>
              <a:rPr lang="tr-TR" altLang="tr-TR" sz="2800"/>
              <a:t>: varlıkların bulunduğu yeri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gösteren sıfatlardır.Örnek: Bu çocuk, şu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ev, o adam, buradaki okul, şuradaki yol,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öteki çocuk, beriki ev...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- Bu tür sıfatlar isme “hangi” sorusunun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sorulmasıyla bulunur.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 “Hangi ev?”  “Bu ev” gibi.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/>
              <a:t>       </a:t>
            </a:r>
            <a:endParaRPr lang="en-US" altLang="tr-TR" sz="280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tr-TR"/>
              <a:t>2.Belirtme Sıfatları:</a:t>
            </a:r>
            <a:endParaRPr lang="en-US" altLang="tr-TR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 dirty="0" smtClean="0"/>
              <a:t>www.ders-akademi.com</a:t>
            </a:r>
            <a:endParaRPr lang="en-US" altLang="tr-TR" dirty="0" smtClean="0"/>
          </a:p>
          <a:p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  <p:bldP spid="1229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lime  (Sözcük ) Türleri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Kelime  (Sözcük ) Türleri</Template>
  <TotalTime>4</TotalTime>
  <Words>2311</Words>
  <Application>Microsoft Office PowerPoint</Application>
  <PresentationFormat>Ekran Gösterisi (4:3)</PresentationFormat>
  <Paragraphs>319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Kelime  (Sözcük ) Türleri</vt:lpstr>
      <vt:lpstr> KELİME (SÖZCÜK) TÜRLERİ</vt:lpstr>
      <vt:lpstr>1.İsimler (Adlar)</vt:lpstr>
      <vt:lpstr>A) Varlıklara verilişlerine göre:</vt:lpstr>
      <vt:lpstr>Özel İsimler:</vt:lpstr>
      <vt:lpstr>Karşıladığı varlığın sayısına göre:</vt:lpstr>
      <vt:lpstr>  C) Karşıladığı şeyin niteliğine göre:</vt:lpstr>
      <vt:lpstr>2.Sıfatlar (Önadlar)</vt:lpstr>
      <vt:lpstr>1.Niteleme Sıfatları:</vt:lpstr>
      <vt:lpstr>2.Belirtme Sıfatları:</vt:lpstr>
      <vt:lpstr>b) Sayı Sıfatları:</vt:lpstr>
      <vt:lpstr>Sayı sıfatları:</vt:lpstr>
      <vt:lpstr>c) Belgisiz Sıfat: </vt:lpstr>
      <vt:lpstr>d) Soru Sıfatları:</vt:lpstr>
      <vt:lpstr>Sıfat Tamlaması:</vt:lpstr>
      <vt:lpstr>Sıfatların Adlaşması:</vt:lpstr>
      <vt:lpstr>3.Zamirler (Adıllar)</vt:lpstr>
      <vt:lpstr>a) Kişi (Şahıs) Zamirleri:</vt:lpstr>
      <vt:lpstr>b) İşaret Zamirleri:</vt:lpstr>
      <vt:lpstr>c) Belgisiz (Belirsizlik) Zamirleri:</vt:lpstr>
      <vt:lpstr>d) Soru Zamirleri:</vt:lpstr>
      <vt:lpstr>e) Dönüşlülük Zamiri:</vt:lpstr>
      <vt:lpstr>Ek Durumundaki Zamirler:</vt:lpstr>
      <vt:lpstr>2. İyelik Zamirleri:</vt:lpstr>
      <vt:lpstr>4.Zarflar (Belirteçler)</vt:lpstr>
      <vt:lpstr>Durum-Hal Zarfları:</vt:lpstr>
      <vt:lpstr>b) Zaman Zarfı:</vt:lpstr>
      <vt:lpstr>c) Yer-Yön Zarfı:</vt:lpstr>
      <vt:lpstr>d) Azlık-Çokluk (Miktar) Zarfları:</vt:lpstr>
      <vt:lpstr>e) Soru Zarfı:</vt:lpstr>
      <vt:lpstr>Uyarı: Sıfat-Zarf ayırımı:</vt:lpstr>
      <vt:lpstr>5.Edat-Bağlaç-Ünlem:</vt:lpstr>
      <vt:lpstr>b) Bağlaç:</vt:lpstr>
      <vt:lpstr>c) Ünlem:</vt:lpstr>
      <vt:lpstr>6. Fiiller (Eylemler)</vt:lpstr>
      <vt:lpstr> Fiil Türleri:</vt:lpstr>
      <vt:lpstr>Yapıları Bakımından Fiiller:</vt:lpstr>
      <vt:lpstr>3.Birleşik Fiiller.</vt:lpstr>
      <vt:lpstr>Fiil Çekimi:</vt:lpstr>
    </vt:vector>
  </TitlesOfParts>
  <Manager>www.turkceciler.com</Manager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KELİME (SÖZCÜK) TÜRLERİ</dc:title>
  <dc:subject>www.turkceciler.com</dc:subject>
  <dc:creator>Your User Name</dc:creator>
  <cp:keywords>www.turkceciler.com</cp:keywords>
  <dc:description>www.turkceciler.com</dc:description>
  <cp:lastModifiedBy>Your User Name</cp:lastModifiedBy>
  <cp:revision>1</cp:revision>
  <dcterms:created xsi:type="dcterms:W3CDTF">2015-01-25T21:01:02Z</dcterms:created>
  <dcterms:modified xsi:type="dcterms:W3CDTF">2015-01-25T21:05:15Z</dcterms:modified>
  <cp:category>http://www.turkceciler.com</cp:category>
  <cp:contentStatus>www.turkceciler.com</cp:contentStatus>
  <dc:language>www.turkceciler.com</dc:language>
</cp:coreProperties>
</file>