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5"/>
  </p:notesMasterIdLst>
  <p:sldIdLst>
    <p:sldId id="256" r:id="rId2"/>
    <p:sldId id="279" r:id="rId3"/>
    <p:sldId id="258" r:id="rId4"/>
    <p:sldId id="28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72" d="100"/>
          <a:sy n="72" d="100"/>
        </p:scale>
        <p:origin x="-8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tr-TR"/>
          </a:p>
        </p:txBody>
      </p:sp>
      <p:sp>
        <p:nvSpPr>
          <p:cNvPr id="2662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Asıl metin stillerini düzenlemek için tıklatın</a:t>
            </a:r>
          </a:p>
          <a:p>
            <a:pPr lvl="1"/>
            <a:r>
              <a:rPr lang="en-US" altLang="tr-TR" smtClean="0"/>
              <a:t>İkinci düzey</a:t>
            </a:r>
          </a:p>
          <a:p>
            <a:pPr lvl="2"/>
            <a:r>
              <a:rPr lang="en-US" altLang="tr-TR" smtClean="0"/>
              <a:t>Üçüncü düzey</a:t>
            </a:r>
          </a:p>
          <a:p>
            <a:pPr lvl="3"/>
            <a:r>
              <a:rPr lang="en-US" altLang="tr-TR" smtClean="0"/>
              <a:t>Dördüncü düzey</a:t>
            </a:r>
          </a:p>
          <a:p>
            <a:pPr lvl="4"/>
            <a:r>
              <a:rPr lang="en-US" altLang="tr-TR" smtClean="0"/>
              <a:t>Beşinci düzey</a:t>
            </a:r>
          </a:p>
        </p:txBody>
      </p:sp>
      <p:sp>
        <p:nvSpPr>
          <p:cNvPr id="2663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tr-TR"/>
          </a:p>
        </p:txBody>
      </p:sp>
      <p:sp>
        <p:nvSpPr>
          <p:cNvPr id="2663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3572AD1-D6C8-4790-9CED-E6AEB6D84E3F}" type="slidenum">
              <a:rPr lang="en-US" altLang="tr-TR"/>
              <a:pPr/>
              <a:t>‹#›</a:t>
            </a:fld>
            <a:endParaRPr lang="en-US" altLang="tr-TR"/>
          </a:p>
        </p:txBody>
      </p:sp>
    </p:spTree>
    <p:extLst>
      <p:ext uri="{BB962C8B-B14F-4D97-AF65-F5344CB8AC3E}">
        <p14:creationId xmlns:p14="http://schemas.microsoft.com/office/powerpoint/2010/main" val="23887330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C61334-5C64-46FC-B121-C995D67543B7}" type="slidenum">
              <a:rPr lang="en-US" altLang="tr-TR"/>
              <a:pPr/>
              <a:t>2</a:t>
            </a:fld>
            <a:endParaRPr lang="en-US" altLang="tr-T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Başlık 28"/>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Alt Başlık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Veri Yer Tutucusu 15"/>
          <p:cNvSpPr>
            <a:spLocks noGrp="1"/>
          </p:cNvSpPr>
          <p:nvPr>
            <p:ph type="dt" sz="half" idx="10"/>
          </p:nvPr>
        </p:nvSpPr>
        <p:spPr/>
        <p:txBody>
          <a:bodyPr/>
          <a:lstStyle/>
          <a:p>
            <a:endParaRPr lang="en-US" altLang="tr-TR"/>
          </a:p>
        </p:txBody>
      </p:sp>
      <p:sp>
        <p:nvSpPr>
          <p:cNvPr id="2" name="Altbilgi Yer Tutucusu 1"/>
          <p:cNvSpPr>
            <a:spLocks noGrp="1"/>
          </p:cNvSpPr>
          <p:nvPr>
            <p:ph type="ftr" sz="quarter" idx="11"/>
          </p:nvPr>
        </p:nvSpPr>
        <p:spPr/>
        <p:txBody>
          <a:bodyPr/>
          <a:lstStyle/>
          <a:p>
            <a:endParaRPr lang="en-US" altLang="tr-TR"/>
          </a:p>
        </p:txBody>
      </p:sp>
      <p:sp>
        <p:nvSpPr>
          <p:cNvPr id="15" name="Slayt Numarası Yer Tutucusu 14"/>
          <p:cNvSpPr>
            <a:spLocks noGrp="1"/>
          </p:cNvSpPr>
          <p:nvPr>
            <p:ph type="sldNum" sz="quarter" idx="12"/>
          </p:nvPr>
        </p:nvSpPr>
        <p:spPr>
          <a:xfrm>
            <a:off x="8229600" y="6473952"/>
            <a:ext cx="758952" cy="246888"/>
          </a:xfrm>
        </p:spPr>
        <p:txBody>
          <a:bodyPr/>
          <a:lstStyle/>
          <a:p>
            <a:fld id="{EBE945A7-46D1-4806-9564-C893363F9916}" type="slidenum">
              <a:rPr lang="en-US" altLang="tr-TR" smtClean="0"/>
              <a:pPr/>
              <a:t>‹#›</a:t>
            </a:fld>
            <a:endParaRPr lang="en-US"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endParaRPr lang="en-US" altLang="tr-TR"/>
          </a:p>
        </p:txBody>
      </p:sp>
      <p:sp>
        <p:nvSpPr>
          <p:cNvPr id="5" name="Altbilgi Yer Tutucusu 4"/>
          <p:cNvSpPr>
            <a:spLocks noGrp="1"/>
          </p:cNvSpPr>
          <p:nvPr>
            <p:ph type="ftr" sz="quarter" idx="11"/>
          </p:nvPr>
        </p:nvSpPr>
        <p:spPr/>
        <p:txBody>
          <a:bodyPr/>
          <a:lstStyle/>
          <a:p>
            <a:endParaRPr lang="en-US" altLang="tr-TR"/>
          </a:p>
        </p:txBody>
      </p:sp>
      <p:sp>
        <p:nvSpPr>
          <p:cNvPr id="6" name="Slayt Numarası Yer Tutucusu 5"/>
          <p:cNvSpPr>
            <a:spLocks noGrp="1"/>
          </p:cNvSpPr>
          <p:nvPr>
            <p:ph type="sldNum" sz="quarter" idx="12"/>
          </p:nvPr>
        </p:nvSpPr>
        <p:spPr/>
        <p:txBody>
          <a:bodyPr/>
          <a:lstStyle/>
          <a:p>
            <a:fld id="{57D06FB6-FFC8-42A4-BA86-D73C7FE78317}" type="slidenum">
              <a:rPr lang="en-US" altLang="tr-TR" smtClean="0"/>
              <a:pPr/>
              <a:t>‹#›</a:t>
            </a:fld>
            <a:endParaRPr lang="en-US"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endParaRPr lang="en-US" altLang="tr-TR"/>
          </a:p>
        </p:txBody>
      </p:sp>
      <p:sp>
        <p:nvSpPr>
          <p:cNvPr id="5" name="Altbilgi Yer Tutucusu 4"/>
          <p:cNvSpPr>
            <a:spLocks noGrp="1"/>
          </p:cNvSpPr>
          <p:nvPr>
            <p:ph type="ftr" sz="quarter" idx="11"/>
          </p:nvPr>
        </p:nvSpPr>
        <p:spPr/>
        <p:txBody>
          <a:bodyPr/>
          <a:lstStyle/>
          <a:p>
            <a:endParaRPr lang="en-US" altLang="tr-TR"/>
          </a:p>
        </p:txBody>
      </p:sp>
      <p:sp>
        <p:nvSpPr>
          <p:cNvPr id="6" name="Slayt Numarası Yer Tutucusu 5"/>
          <p:cNvSpPr>
            <a:spLocks noGrp="1"/>
          </p:cNvSpPr>
          <p:nvPr>
            <p:ph type="sldNum" sz="quarter" idx="12"/>
          </p:nvPr>
        </p:nvSpPr>
        <p:spPr/>
        <p:txBody>
          <a:bodyPr/>
          <a:lstStyle/>
          <a:p>
            <a:fld id="{4F826C0D-0F7F-45A8-B2E2-164DFF3DE884}" type="slidenum">
              <a:rPr lang="en-US" altLang="tr-TR" smtClean="0"/>
              <a:pPr/>
              <a:t>‹#›</a:t>
            </a:fld>
            <a:endParaRPr lang="en-US"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Başlık 21"/>
          <p:cNvSpPr>
            <a:spLocks noGrp="1"/>
          </p:cNvSpPr>
          <p:nvPr>
            <p:ph type="title"/>
          </p:nvPr>
        </p:nvSpPr>
        <p:spPr/>
        <p:txBody>
          <a:bodyPr/>
          <a:lstStyle/>
          <a:p>
            <a:r>
              <a:rPr kumimoji="0" lang="tr-TR" smtClean="0"/>
              <a:t>Asıl başlık stili için tıklatın</a:t>
            </a:r>
            <a:endParaRPr kumimoji="0" lang="en-US"/>
          </a:p>
        </p:txBody>
      </p:sp>
      <p:sp>
        <p:nvSpPr>
          <p:cNvPr id="27" name="İçerik Yer Tutucusu 26"/>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endParaRPr lang="en-US" altLang="tr-TR"/>
          </a:p>
        </p:txBody>
      </p:sp>
      <p:sp>
        <p:nvSpPr>
          <p:cNvPr id="19" name="Altbilgi Yer Tutucusu 18"/>
          <p:cNvSpPr>
            <a:spLocks noGrp="1"/>
          </p:cNvSpPr>
          <p:nvPr>
            <p:ph type="ftr" sz="quarter" idx="11"/>
          </p:nvPr>
        </p:nvSpPr>
        <p:spPr>
          <a:xfrm>
            <a:off x="3581400" y="76200"/>
            <a:ext cx="2895600" cy="288925"/>
          </a:xfrm>
        </p:spPr>
        <p:txBody>
          <a:bodyPr/>
          <a:lstStyle/>
          <a:p>
            <a:endParaRPr lang="en-US" altLang="tr-TR"/>
          </a:p>
        </p:txBody>
      </p:sp>
      <p:sp>
        <p:nvSpPr>
          <p:cNvPr id="16" name="Slayt Numarası Yer Tutucusu 15"/>
          <p:cNvSpPr>
            <a:spLocks noGrp="1"/>
          </p:cNvSpPr>
          <p:nvPr>
            <p:ph type="sldNum" sz="quarter" idx="12"/>
          </p:nvPr>
        </p:nvSpPr>
        <p:spPr>
          <a:xfrm>
            <a:off x="8229600" y="6473952"/>
            <a:ext cx="758952" cy="246888"/>
          </a:xfrm>
        </p:spPr>
        <p:txBody>
          <a:bodyPr/>
          <a:lstStyle/>
          <a:p>
            <a:fld id="{2CD70474-DBB1-4A52-9DEA-95314536D3EE}" type="slidenum">
              <a:rPr lang="en-US" altLang="tr-TR" smtClean="0"/>
              <a:pPr/>
              <a:t>‹#›</a:t>
            </a:fld>
            <a:endParaRPr lang="en-US"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Metin Yer Tutucus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Veri Yer Tutucusu 18"/>
          <p:cNvSpPr>
            <a:spLocks noGrp="1"/>
          </p:cNvSpPr>
          <p:nvPr>
            <p:ph type="dt" sz="half" idx="10"/>
          </p:nvPr>
        </p:nvSpPr>
        <p:spPr/>
        <p:txBody>
          <a:bodyPr/>
          <a:lstStyle/>
          <a:p>
            <a:endParaRPr lang="en-US" altLang="tr-TR"/>
          </a:p>
        </p:txBody>
      </p:sp>
      <p:sp>
        <p:nvSpPr>
          <p:cNvPr id="11" name="Altbilgi Yer Tutucusu 10"/>
          <p:cNvSpPr>
            <a:spLocks noGrp="1"/>
          </p:cNvSpPr>
          <p:nvPr>
            <p:ph type="ftr" sz="quarter" idx="11"/>
          </p:nvPr>
        </p:nvSpPr>
        <p:spPr/>
        <p:txBody>
          <a:bodyPr/>
          <a:lstStyle/>
          <a:p>
            <a:endParaRPr lang="en-US" altLang="tr-TR"/>
          </a:p>
        </p:txBody>
      </p:sp>
      <p:sp>
        <p:nvSpPr>
          <p:cNvPr id="16" name="Slayt Numarası Yer Tutucusu 15"/>
          <p:cNvSpPr>
            <a:spLocks noGrp="1"/>
          </p:cNvSpPr>
          <p:nvPr>
            <p:ph type="sldNum" sz="quarter" idx="12"/>
          </p:nvPr>
        </p:nvSpPr>
        <p:spPr/>
        <p:txBody>
          <a:bodyPr/>
          <a:lstStyle/>
          <a:p>
            <a:fld id="{1F35D5A0-2955-4837-B838-60DA634BBE9F}" type="slidenum">
              <a:rPr lang="en-US" altLang="tr-TR" smtClean="0"/>
              <a:pPr/>
              <a:t>‹#›</a:t>
            </a:fld>
            <a:endParaRPr lang="en-US" altLang="tr-TR"/>
          </a:p>
        </p:txBody>
      </p:sp>
      <p:sp>
        <p:nvSpPr>
          <p:cNvPr id="8" name="Başlık 7"/>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Başlık 1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İçerik Yer Tutucus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0"/>
          </p:nvPr>
        </p:nvSpPr>
        <p:spPr/>
        <p:txBody>
          <a:bodyPr/>
          <a:lstStyle/>
          <a:p>
            <a:endParaRPr lang="en-US" altLang="tr-TR"/>
          </a:p>
        </p:txBody>
      </p:sp>
      <p:sp>
        <p:nvSpPr>
          <p:cNvPr id="10" name="Altbilgi Yer Tutucusu 9"/>
          <p:cNvSpPr>
            <a:spLocks noGrp="1"/>
          </p:cNvSpPr>
          <p:nvPr>
            <p:ph type="ftr" sz="quarter" idx="11"/>
          </p:nvPr>
        </p:nvSpPr>
        <p:spPr/>
        <p:txBody>
          <a:bodyPr/>
          <a:lstStyle/>
          <a:p>
            <a:endParaRPr lang="en-US" altLang="tr-TR"/>
          </a:p>
        </p:txBody>
      </p:sp>
      <p:sp>
        <p:nvSpPr>
          <p:cNvPr id="31" name="Slayt Numarası Yer Tutucusu 30"/>
          <p:cNvSpPr>
            <a:spLocks noGrp="1"/>
          </p:cNvSpPr>
          <p:nvPr>
            <p:ph type="sldNum" sz="quarter" idx="12"/>
          </p:nvPr>
        </p:nvSpPr>
        <p:spPr/>
        <p:txBody>
          <a:bodyPr/>
          <a:lstStyle/>
          <a:p>
            <a:fld id="{03A75EB3-57B6-4102-A4B8-23F27C698549}" type="slidenum">
              <a:rPr lang="en-US" altLang="tr-TR" smtClean="0"/>
              <a:pPr/>
              <a:t>‹#›</a:t>
            </a:fld>
            <a:endParaRPr lang="en-US"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Başlık 28"/>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Metin Yer Tutucus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İçerik Yer Tutucus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İçerik Yer Tutucus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Veri Yer Tutucusu 9"/>
          <p:cNvSpPr>
            <a:spLocks noGrp="1"/>
          </p:cNvSpPr>
          <p:nvPr>
            <p:ph type="dt" sz="half" idx="10"/>
          </p:nvPr>
        </p:nvSpPr>
        <p:spPr/>
        <p:txBody>
          <a:bodyPr/>
          <a:lstStyle/>
          <a:p>
            <a:endParaRPr lang="en-US" altLang="tr-TR"/>
          </a:p>
        </p:txBody>
      </p:sp>
      <p:sp>
        <p:nvSpPr>
          <p:cNvPr id="6" name="Altbilgi Yer Tutucusu 5"/>
          <p:cNvSpPr>
            <a:spLocks noGrp="1"/>
          </p:cNvSpPr>
          <p:nvPr>
            <p:ph type="ftr" sz="quarter" idx="11"/>
          </p:nvPr>
        </p:nvSpPr>
        <p:spPr/>
        <p:txBody>
          <a:bodyPr/>
          <a:lstStyle/>
          <a:p>
            <a:endParaRPr lang="en-US" altLang="tr-TR"/>
          </a:p>
        </p:txBody>
      </p:sp>
      <p:sp>
        <p:nvSpPr>
          <p:cNvPr id="7" name="Slayt Numarası Yer Tutucusu 6"/>
          <p:cNvSpPr>
            <a:spLocks noGrp="1"/>
          </p:cNvSpPr>
          <p:nvPr>
            <p:ph type="sldNum" sz="quarter" idx="12"/>
          </p:nvPr>
        </p:nvSpPr>
        <p:spPr>
          <a:xfrm>
            <a:off x="8229600" y="6477000"/>
            <a:ext cx="762000" cy="246888"/>
          </a:xfrm>
        </p:spPr>
        <p:txBody>
          <a:bodyPr/>
          <a:lstStyle/>
          <a:p>
            <a:fld id="{B3B0940C-EE51-4448-AF1C-E055011E2892}" type="slidenum">
              <a:rPr lang="en-US" altLang="tr-TR" smtClean="0"/>
              <a:pPr/>
              <a:t>‹#›</a:t>
            </a:fld>
            <a:endParaRPr lang="en-US" altLang="tr-TR"/>
          </a:p>
        </p:txBody>
      </p:sp>
      <p:sp>
        <p:nvSpPr>
          <p:cNvPr id="11" name="Düz Bağlayıcı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Başlık 2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Veri Yer Tutucusu 11"/>
          <p:cNvSpPr>
            <a:spLocks noGrp="1"/>
          </p:cNvSpPr>
          <p:nvPr>
            <p:ph type="dt" sz="half" idx="10"/>
          </p:nvPr>
        </p:nvSpPr>
        <p:spPr/>
        <p:txBody>
          <a:bodyPr/>
          <a:lstStyle/>
          <a:p>
            <a:endParaRPr lang="en-US" altLang="tr-TR"/>
          </a:p>
        </p:txBody>
      </p:sp>
      <p:sp>
        <p:nvSpPr>
          <p:cNvPr id="21" name="Altbilgi Yer Tutucusu 20"/>
          <p:cNvSpPr>
            <a:spLocks noGrp="1"/>
          </p:cNvSpPr>
          <p:nvPr>
            <p:ph type="ftr" sz="quarter" idx="11"/>
          </p:nvPr>
        </p:nvSpPr>
        <p:spPr/>
        <p:txBody>
          <a:bodyPr/>
          <a:lstStyle/>
          <a:p>
            <a:endParaRPr lang="en-US" altLang="tr-TR"/>
          </a:p>
        </p:txBody>
      </p:sp>
      <p:sp>
        <p:nvSpPr>
          <p:cNvPr id="6" name="Slayt Numarası Yer Tutucusu 5"/>
          <p:cNvSpPr>
            <a:spLocks noGrp="1"/>
          </p:cNvSpPr>
          <p:nvPr>
            <p:ph type="sldNum" sz="quarter" idx="12"/>
          </p:nvPr>
        </p:nvSpPr>
        <p:spPr/>
        <p:txBody>
          <a:bodyPr/>
          <a:lstStyle/>
          <a:p>
            <a:fld id="{E56244F8-6C4B-4B58-87B8-180D422D788B}" type="slidenum">
              <a:rPr lang="en-US" altLang="tr-TR" smtClean="0"/>
              <a:pPr/>
              <a:t>‹#›</a:t>
            </a:fld>
            <a:endParaRPr lang="en-US"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endParaRPr lang="en-US" altLang="tr-TR"/>
          </a:p>
        </p:txBody>
      </p:sp>
      <p:sp>
        <p:nvSpPr>
          <p:cNvPr id="24" name="Altbilgi Yer Tutucusu 23"/>
          <p:cNvSpPr>
            <a:spLocks noGrp="1"/>
          </p:cNvSpPr>
          <p:nvPr>
            <p:ph type="ftr" sz="quarter" idx="11"/>
          </p:nvPr>
        </p:nvSpPr>
        <p:spPr/>
        <p:txBody>
          <a:bodyPr/>
          <a:lstStyle/>
          <a:p>
            <a:endParaRPr lang="en-US" altLang="tr-TR"/>
          </a:p>
        </p:txBody>
      </p:sp>
      <p:sp>
        <p:nvSpPr>
          <p:cNvPr id="7" name="Slayt Numarası Yer Tutucusu 6"/>
          <p:cNvSpPr>
            <a:spLocks noGrp="1"/>
          </p:cNvSpPr>
          <p:nvPr>
            <p:ph type="sldNum" sz="quarter" idx="12"/>
          </p:nvPr>
        </p:nvSpPr>
        <p:spPr/>
        <p:txBody>
          <a:bodyPr/>
          <a:lstStyle/>
          <a:p>
            <a:fld id="{48CA6126-2D8C-42E1-A006-D53FDD60BA87}" type="slidenum">
              <a:rPr lang="en-US" altLang="tr-TR" smtClean="0"/>
              <a:pPr/>
              <a:t>‹#›</a:t>
            </a:fld>
            <a:endParaRPr lang="en-US"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Düz Bağlayıcı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Başlık 11"/>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İçerik Yer Tutucus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endParaRPr lang="en-US" altLang="tr-TR"/>
          </a:p>
        </p:txBody>
      </p:sp>
      <p:sp>
        <p:nvSpPr>
          <p:cNvPr id="29" name="Altbilgi Yer Tutucusu 28"/>
          <p:cNvSpPr>
            <a:spLocks noGrp="1"/>
          </p:cNvSpPr>
          <p:nvPr>
            <p:ph type="ftr" sz="quarter" idx="11"/>
          </p:nvPr>
        </p:nvSpPr>
        <p:spPr/>
        <p:txBody>
          <a:bodyPr/>
          <a:lstStyle/>
          <a:p>
            <a:endParaRPr lang="en-US" altLang="tr-TR"/>
          </a:p>
        </p:txBody>
      </p:sp>
      <p:sp>
        <p:nvSpPr>
          <p:cNvPr id="7" name="Slayt Numarası Yer Tutucusu 6"/>
          <p:cNvSpPr>
            <a:spLocks noGrp="1"/>
          </p:cNvSpPr>
          <p:nvPr>
            <p:ph type="sldNum" sz="quarter" idx="12"/>
          </p:nvPr>
        </p:nvSpPr>
        <p:spPr/>
        <p:txBody>
          <a:bodyPr/>
          <a:lstStyle/>
          <a:p>
            <a:fld id="{A1566917-8C96-4207-AFF0-60DC8C879B1C}" type="slidenum">
              <a:rPr lang="en-US" altLang="tr-TR" smtClean="0"/>
              <a:pPr/>
              <a:t>‹#›</a:t>
            </a:fld>
            <a:endParaRPr lang="en-US"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Resim Yer Tutucus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Veri Yer Tutucusu 6"/>
          <p:cNvSpPr>
            <a:spLocks noGrp="1"/>
          </p:cNvSpPr>
          <p:nvPr>
            <p:ph type="dt" sz="half" idx="10"/>
          </p:nvPr>
        </p:nvSpPr>
        <p:spPr/>
        <p:txBody>
          <a:bodyPr/>
          <a:lstStyle/>
          <a:p>
            <a:endParaRPr lang="en-US" altLang="tr-TR"/>
          </a:p>
        </p:txBody>
      </p:sp>
      <p:sp>
        <p:nvSpPr>
          <p:cNvPr id="5" name="Altbilgi Yer Tutucusu 4"/>
          <p:cNvSpPr>
            <a:spLocks noGrp="1"/>
          </p:cNvSpPr>
          <p:nvPr>
            <p:ph type="ftr" sz="quarter" idx="11"/>
          </p:nvPr>
        </p:nvSpPr>
        <p:spPr/>
        <p:txBody>
          <a:bodyPr/>
          <a:lstStyle/>
          <a:p>
            <a:endParaRPr lang="en-US" altLang="tr-TR"/>
          </a:p>
        </p:txBody>
      </p:sp>
      <p:sp>
        <p:nvSpPr>
          <p:cNvPr id="31" name="Slayt Numarası Yer Tutucusu 30"/>
          <p:cNvSpPr>
            <a:spLocks noGrp="1"/>
          </p:cNvSpPr>
          <p:nvPr>
            <p:ph type="sldNum" sz="quarter" idx="12"/>
          </p:nvPr>
        </p:nvSpPr>
        <p:spPr/>
        <p:txBody>
          <a:bodyPr/>
          <a:lstStyle/>
          <a:p>
            <a:fld id="{8E944E12-88C2-40EC-B8F0-6D7B64413F8B}" type="slidenum">
              <a:rPr lang="en-US" altLang="tr-TR" smtClean="0"/>
              <a:pPr/>
              <a:t>‹#›</a:t>
            </a:fld>
            <a:endParaRPr lang="en-US" altLang="tr-TR"/>
          </a:p>
        </p:txBody>
      </p:sp>
      <p:sp>
        <p:nvSpPr>
          <p:cNvPr id="17" name="Başlık 16"/>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Metin Yer Tutucus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Veri Yer Tutucus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endParaRPr lang="en-US" altLang="tr-TR"/>
          </a:p>
        </p:txBody>
      </p:sp>
      <p:sp>
        <p:nvSpPr>
          <p:cNvPr id="28" name="Altbilgi Yer Tutucusu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ltLang="tr-TR"/>
          </a:p>
        </p:txBody>
      </p:sp>
      <p:sp>
        <p:nvSpPr>
          <p:cNvPr id="5" name="Slayt Numarası Yer Tutucus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4245D19-FA40-4CCC-BBF6-CC157118AE25}" type="slidenum">
              <a:rPr lang="en-US" altLang="tr-TR" smtClean="0"/>
              <a:pPr/>
              <a:t>‹#›</a:t>
            </a:fld>
            <a:endParaRPr lang="en-US" altLang="tr-TR"/>
          </a:p>
        </p:txBody>
      </p:sp>
      <p:sp>
        <p:nvSpPr>
          <p:cNvPr id="10" name="Başlık Yer Tutucusu 9"/>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Düz Bağlayıcı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üz Bağlayıcı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09600" y="304800"/>
            <a:ext cx="7772400" cy="838200"/>
          </a:xfrm>
        </p:spPr>
        <p:txBody>
          <a:bodyPr/>
          <a:lstStyle/>
          <a:p>
            <a:r>
              <a:rPr lang="tr-TR" altLang="tr-TR"/>
              <a:t>Kelime Bilgisi </a:t>
            </a:r>
            <a:endParaRPr lang="en-US" altLang="tr-TR"/>
          </a:p>
        </p:txBody>
      </p:sp>
      <p:sp>
        <p:nvSpPr>
          <p:cNvPr id="2051" name="Rectangle 3"/>
          <p:cNvSpPr>
            <a:spLocks noGrp="1" noChangeArrowheads="1"/>
          </p:cNvSpPr>
          <p:nvPr>
            <p:ph idx="1"/>
          </p:nvPr>
        </p:nvSpPr>
        <p:spPr>
          <a:xfrm>
            <a:off x="457200" y="1371600"/>
            <a:ext cx="8077200" cy="4876800"/>
          </a:xfrm>
        </p:spPr>
        <p:txBody>
          <a:bodyPr>
            <a:normAutofit fontScale="92500" lnSpcReduction="10000"/>
          </a:bodyPr>
          <a:lstStyle/>
          <a:p>
            <a:pPr>
              <a:lnSpc>
                <a:spcPct val="90000"/>
              </a:lnSpc>
              <a:buFontTx/>
              <a:buNone/>
            </a:pPr>
            <a:r>
              <a:rPr lang="tr-TR" altLang="tr-TR" sz="2800" b="1"/>
              <a:t>    </a:t>
            </a:r>
            <a:r>
              <a:rPr lang="tr-TR" altLang="tr-TR" sz="3600" b="1">
                <a:solidFill>
                  <a:schemeClr val="hlink"/>
                </a:solidFill>
                <a:ea typeface="Arial Unicode MS" pitchFamily="34" charset="-128"/>
                <a:cs typeface="Arial Unicode MS" pitchFamily="34" charset="-128"/>
              </a:rPr>
              <a:t>Kelime (sözcük)</a:t>
            </a:r>
            <a:r>
              <a:rPr lang="tr-TR" altLang="tr-TR" sz="3600" b="1">
                <a:solidFill>
                  <a:schemeClr val="hlink"/>
                </a:solidFill>
              </a:rPr>
              <a:t>:</a:t>
            </a:r>
            <a:endParaRPr lang="en-US" altLang="tr-TR" sz="3600" b="1">
              <a:solidFill>
                <a:schemeClr val="hlink"/>
              </a:solidFill>
            </a:endParaRPr>
          </a:p>
          <a:p>
            <a:pPr>
              <a:lnSpc>
                <a:spcPct val="90000"/>
              </a:lnSpc>
              <a:buFontTx/>
              <a:buNone/>
            </a:pPr>
            <a:r>
              <a:rPr lang="tr-TR" altLang="tr-TR" sz="2800"/>
              <a:t>    </a:t>
            </a:r>
            <a:r>
              <a:rPr lang="tr-TR" altLang="tr-TR">
                <a:ea typeface="Arial Unicode MS" pitchFamily="34" charset="-128"/>
                <a:cs typeface="Arial Unicode MS" pitchFamily="34" charset="-128"/>
              </a:rPr>
              <a:t>Cümlenin anlamlı en küçük birimlerine ya da tek başına anlamı olmadığı hâlde cümle içinde anlam kazanan anlatım birimlerine </a:t>
            </a:r>
            <a:r>
              <a:rPr lang="tr-TR" altLang="tr-TR" b="1">
                <a:ea typeface="Arial Unicode MS" pitchFamily="34" charset="-128"/>
                <a:cs typeface="Arial Unicode MS" pitchFamily="34" charset="-128"/>
              </a:rPr>
              <a:t>kelime</a:t>
            </a:r>
            <a:r>
              <a:rPr lang="tr-TR" altLang="tr-TR">
                <a:ea typeface="Arial Unicode MS" pitchFamily="34" charset="-128"/>
                <a:cs typeface="Arial Unicode MS" pitchFamily="34" charset="-128"/>
              </a:rPr>
              <a:t> denir. Kelime, insanlar arasında anlaşmayı sağlayan dilin anlamlı en küçük parçasıdır. Kelimelerin belirli bir düzen içerisinde bir araya getirilmesiyle anla</a:t>
            </a:r>
            <a:r>
              <a:rPr lang="tr-TR" altLang="tr-TR"/>
              <a:t>ş</a:t>
            </a:r>
            <a:r>
              <a:rPr lang="tr-TR" altLang="tr-TR">
                <a:ea typeface="Arial Unicode MS" pitchFamily="34" charset="-128"/>
                <a:cs typeface="Arial Unicode MS" pitchFamily="34" charset="-128"/>
              </a:rPr>
              <a:t>ma sa</a:t>
            </a:r>
            <a:r>
              <a:rPr lang="tr-TR" altLang="tr-TR"/>
              <a:t>ğ</a:t>
            </a:r>
            <a:r>
              <a:rPr lang="tr-TR" altLang="tr-TR">
                <a:ea typeface="Arial Unicode MS" pitchFamily="34" charset="-128"/>
                <a:cs typeface="Arial Unicode MS" pitchFamily="34" charset="-128"/>
              </a:rPr>
              <a:t>lanır</a:t>
            </a:r>
            <a:r>
              <a:rPr lang="tr-TR" altLang="tr-TR" sz="2800">
                <a:ea typeface="Arial Unicode MS" pitchFamily="34" charset="-128"/>
                <a:cs typeface="Arial Unicode MS" pitchFamily="34" charset="-128"/>
              </a:rPr>
              <a:t>.</a:t>
            </a:r>
            <a:endParaRPr lang="en-US" altLang="tr-TR" sz="2800">
              <a:ea typeface="Arial Unicode MS" pitchFamily="34" charset="-128"/>
              <a:cs typeface="Arial Unicode MS" pitchFamily="34" charset="-128"/>
            </a:endParaRPr>
          </a:p>
          <a:p>
            <a:pPr>
              <a:lnSpc>
                <a:spcPct val="90000"/>
              </a:lnSpc>
              <a:buFontTx/>
              <a:buNone/>
            </a:pPr>
            <a:r>
              <a:rPr lang="tr-TR" altLang="tr-TR" sz="2800" b="1">
                <a:ea typeface="Arial Unicode MS" pitchFamily="34" charset="-128"/>
                <a:cs typeface="Arial Unicode MS" pitchFamily="34" charset="-128"/>
              </a:rPr>
              <a:t> </a:t>
            </a:r>
            <a:endParaRPr lang="en-US" altLang="tr-TR" sz="2800">
              <a:ea typeface="Arial Unicode MS" pitchFamily="34" charset="-128"/>
              <a:cs typeface="Arial Unicode MS" pitchFamily="34" charset="-128"/>
            </a:endParaRPr>
          </a:p>
          <a:p>
            <a:pPr>
              <a:lnSpc>
                <a:spcPct val="90000"/>
              </a:lnSpc>
              <a:buFontTx/>
              <a:buNone/>
            </a:pPr>
            <a:endParaRPr lang="en-US" altLang="tr-TR" sz="2800"/>
          </a:p>
          <a:p>
            <a:pPr>
              <a:lnSpc>
                <a:spcPct val="90000"/>
              </a:lnSpc>
              <a:buFontTx/>
              <a:buNone/>
            </a:pPr>
            <a:endParaRPr lang="en-US" altLang="tr-TR" sz="2800">
              <a:ea typeface="Arial Unicode MS" pitchFamily="34" charset="-128"/>
              <a:cs typeface="Arial Unicode MS" pitchFamily="34" charset="-128"/>
            </a:endParaRPr>
          </a:p>
          <a:p>
            <a:pPr>
              <a:lnSpc>
                <a:spcPct val="90000"/>
              </a:lnSpc>
              <a:buFontTx/>
              <a:buNone/>
            </a:pPr>
            <a:r>
              <a:rPr lang="tr-TR" altLang="tr-TR" sz="2800" b="1">
                <a:cs typeface="Times New Roman" pitchFamily="18" charset="0"/>
              </a:rPr>
              <a:t> </a:t>
            </a:r>
            <a:endParaRPr lang="en-US" altLang="tr-TR" sz="2800">
              <a:ea typeface="Arial Unicode MS" pitchFamily="34" charset="-128"/>
              <a:cs typeface="Arial Unicode MS" pitchFamily="34" charset="-128"/>
            </a:endParaRPr>
          </a:p>
          <a:p>
            <a:pPr>
              <a:lnSpc>
                <a:spcPct val="90000"/>
              </a:lnSpc>
              <a:buFontTx/>
              <a:buNone/>
            </a:pPr>
            <a:endParaRPr lang="en-US" altLang="tr-TR"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p:tgtEl>
                                          <p:spTgt spid="2050"/>
                                        </p:tgtEl>
                                        <p:attrNameLst>
                                          <p:attrName>ppt_y</p:attrName>
                                        </p:attrNameLst>
                                      </p:cBhvr>
                                      <p:tavLst>
                                        <p:tav tm="0">
                                          <p:val>
                                            <p:strVal val="#ppt_y+#ppt_h*1.125000"/>
                                          </p:val>
                                        </p:tav>
                                        <p:tav tm="100000">
                                          <p:val>
                                            <p:strVal val="#ppt_y"/>
                                          </p:val>
                                        </p:tav>
                                      </p:tavLst>
                                    </p:anim>
                                    <p:animEffect transition="in" filter="wipe(up)">
                                      <p:cBhvr>
                                        <p:cTn id="8" dur="500"/>
                                        <p:tgtEl>
                                          <p:spTgt spid="2050"/>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tgtEl>
                                          <p:spTgt spid="205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 calcmode="lin" valueType="num">
                                      <p:cBhvr additive="base">
                                        <p:cTn id="19" dur="500" fill="hold"/>
                                        <p:tgtEl>
                                          <p:spTgt spid="205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051">
                                            <p:txEl>
                                              <p:pRg st="2" end="2"/>
                                            </p:txEl>
                                          </p:spTgt>
                                        </p:tgtEl>
                                        <p:attrNameLst>
                                          <p:attrName>style.visibility</p:attrName>
                                        </p:attrNameLst>
                                      </p:cBhvr>
                                      <p:to>
                                        <p:strVal val="visible"/>
                                      </p:to>
                                    </p:set>
                                    <p:anim calcmode="lin" valueType="num">
                                      <p:cBhvr additive="base">
                                        <p:cTn id="25" dur="500" fill="hold"/>
                                        <p:tgtEl>
                                          <p:spTgt spid="2051">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051">
                                            <p:txEl>
                                              <p:pRg st="5" end="5"/>
                                            </p:txEl>
                                          </p:spTgt>
                                        </p:tgtEl>
                                        <p:attrNameLst>
                                          <p:attrName>style.visibility</p:attrName>
                                        </p:attrNameLst>
                                      </p:cBhvr>
                                      <p:to>
                                        <p:strVal val="visible"/>
                                      </p:to>
                                    </p:set>
                                    <p:anim calcmode="lin" valueType="num">
                                      <p:cBhvr additive="base">
                                        <p:cTn id="31" dur="500" fill="hold"/>
                                        <p:tgtEl>
                                          <p:spTgt spid="2051">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685800"/>
          </a:xfrm>
        </p:spPr>
        <p:txBody>
          <a:bodyPr>
            <a:normAutofit/>
          </a:bodyPr>
          <a:lstStyle/>
          <a:p>
            <a:r>
              <a:rPr lang="tr-TR" altLang="tr-TR" b="1">
                <a:solidFill>
                  <a:schemeClr val="hlink"/>
                </a:solidFill>
              </a:rPr>
              <a:t>3.Mecaz Anlam </a:t>
            </a:r>
            <a:endParaRPr lang="en-US" altLang="tr-TR" b="1">
              <a:solidFill>
                <a:schemeClr val="hlink"/>
              </a:solidFill>
            </a:endParaRPr>
          </a:p>
        </p:txBody>
      </p:sp>
      <p:sp>
        <p:nvSpPr>
          <p:cNvPr id="10243" name="Rectangle 3"/>
          <p:cNvSpPr>
            <a:spLocks noGrp="1" noChangeArrowheads="1"/>
          </p:cNvSpPr>
          <p:nvPr>
            <p:ph idx="1"/>
          </p:nvPr>
        </p:nvSpPr>
        <p:spPr>
          <a:xfrm>
            <a:off x="228600" y="1143000"/>
            <a:ext cx="8610600" cy="5334000"/>
          </a:xfrm>
        </p:spPr>
        <p:txBody>
          <a:bodyPr/>
          <a:lstStyle/>
          <a:p>
            <a:pPr>
              <a:lnSpc>
                <a:spcPct val="90000"/>
              </a:lnSpc>
            </a:pPr>
            <a:r>
              <a:rPr lang="tr-TR" altLang="tr-TR">
                <a:cs typeface="Times New Roman" pitchFamily="18" charset="0"/>
              </a:rPr>
              <a:t>Bir sözcüğün gerçek anlamından bütünüyle uzaklaşarak kazandığı yeni anlama mecaz anlam denir. Başka bir deyişle bir kelimenin, gerçek ortaya çıkan anlamdır. Bu kullanımda anlatımı anlamı dışında, başka bir kelimenin yerine kullanılması sonucu renklendirmek ve kuvvetlendirmek esastır. Mecaz anlamda iki kelime bir yönüyle benzerlik ilgisi kurularak birbirine benzetilmiştir.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Bu konuyu bir daha açmayacağım.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Derdim çoktur, hangisine yanayı</a:t>
            </a:r>
            <a:r>
              <a:rPr lang="tr-TR" altLang="tr-TR">
                <a:ea typeface="Arial Unicode MS" pitchFamily="34" charset="-128"/>
                <a:cs typeface="Arial Unicode MS" pitchFamily="34" charset="-128"/>
              </a:rPr>
              <a:t>m.</a:t>
            </a:r>
            <a:endParaRPr lang="en-US" altLang="tr-TR">
              <a:ea typeface="Arial Unicode MS" pitchFamily="34" charset="-128"/>
              <a:cs typeface="Arial Unicode MS" pitchFamily="34" charset="-128"/>
            </a:endParaRPr>
          </a:p>
          <a:p>
            <a:pPr>
              <a:lnSpc>
                <a:spcPct val="90000"/>
              </a:lnSpc>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p:tgtEl>
                                          <p:spTgt spid="10242"/>
                                        </p:tgtEl>
                                        <p:attrNameLst>
                                          <p:attrName>ppt_y</p:attrName>
                                        </p:attrNameLst>
                                      </p:cBhvr>
                                      <p:tavLst>
                                        <p:tav tm="0">
                                          <p:val>
                                            <p:strVal val="#ppt_y+#ppt_h*1.125000"/>
                                          </p:val>
                                        </p:tav>
                                        <p:tav tm="100000">
                                          <p:val>
                                            <p:strVal val="#ppt_y"/>
                                          </p:val>
                                        </p:tav>
                                      </p:tavLst>
                                    </p:anim>
                                    <p:animEffect transition="in" filter="wipe(up)">
                                      <p:cBhvr>
                                        <p:cTn id="8" dur="500"/>
                                        <p:tgtEl>
                                          <p:spTgt spid="1024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additive="base">
                                        <p:cTn id="19" dur="500" fill="hold"/>
                                        <p:tgtEl>
                                          <p:spTgt spid="1024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additive="base">
                                        <p:cTn id="25" dur="500" fill="hold"/>
                                        <p:tgtEl>
                                          <p:spTgt spid="1024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r-TR" altLang="tr-TR" b="1">
                <a:solidFill>
                  <a:schemeClr val="hlink"/>
                </a:solidFill>
              </a:rPr>
              <a:t>Mecaz Anlam</a:t>
            </a:r>
            <a:endParaRPr lang="en-US" altLang="tr-TR" b="1">
              <a:solidFill>
                <a:schemeClr val="hlink"/>
              </a:solidFill>
            </a:endParaRPr>
          </a:p>
        </p:txBody>
      </p:sp>
      <p:sp>
        <p:nvSpPr>
          <p:cNvPr id="11267" name="Rectangle 3"/>
          <p:cNvSpPr>
            <a:spLocks noGrp="1" noChangeArrowheads="1"/>
          </p:cNvSpPr>
          <p:nvPr>
            <p:ph idx="1"/>
          </p:nvPr>
        </p:nvSpPr>
        <p:spPr/>
        <p:txBody>
          <a:bodyPr/>
          <a:lstStyle/>
          <a:p>
            <a:r>
              <a:rPr lang="tr-TR" altLang="tr-TR">
                <a:cs typeface="Times New Roman" pitchFamily="18" charset="0"/>
              </a:rPr>
              <a:t>Derdim çoktur, hangisine yanayı</a:t>
            </a:r>
            <a:r>
              <a:rPr lang="tr-TR" altLang="tr-TR">
                <a:ea typeface="Arial Unicode MS" pitchFamily="34" charset="-128"/>
                <a:cs typeface="Arial Unicode MS" pitchFamily="34" charset="-128"/>
              </a:rPr>
              <a:t>m.</a:t>
            </a:r>
            <a:endParaRPr lang="en-US" altLang="tr-TR">
              <a:ea typeface="Arial Unicode MS" pitchFamily="34" charset="-128"/>
              <a:cs typeface="Arial Unicode MS" pitchFamily="34" charset="-128"/>
            </a:endParaRPr>
          </a:p>
          <a:p>
            <a:r>
              <a:rPr lang="tr-TR" altLang="tr-TR">
                <a:cs typeface="Times New Roman" pitchFamily="18" charset="0"/>
              </a:rPr>
              <a:t>Doktora boş gözlerle bakıyordu.</a:t>
            </a:r>
            <a:endParaRPr lang="en-US" altLang="tr-TR">
              <a:ea typeface="Arial Unicode MS" pitchFamily="34" charset="-128"/>
              <a:cs typeface="Arial Unicode MS" pitchFamily="34" charset="-128"/>
            </a:endParaRPr>
          </a:p>
          <a:p>
            <a:r>
              <a:rPr lang="tr-TR" altLang="tr-TR">
                <a:cs typeface="Times New Roman" pitchFamily="18" charset="0"/>
              </a:rPr>
              <a:t>Bu şarkıya bayılıyorum.</a:t>
            </a:r>
            <a:endParaRPr lang="en-US" altLang="tr-TR">
              <a:ea typeface="Arial Unicode MS" pitchFamily="34" charset="-128"/>
              <a:cs typeface="Arial Unicode MS" pitchFamily="34" charset="-128"/>
            </a:endParaRPr>
          </a:p>
          <a:p>
            <a:r>
              <a:rPr lang="tr-TR" altLang="tr-TR">
                <a:cs typeface="Times New Roman" pitchFamily="18" charset="0"/>
              </a:rPr>
              <a:t>Tatlı sözlerle babasının gönlünü aldı.</a:t>
            </a:r>
            <a:endParaRPr lang="tr-TR" altLang="tr-TR"/>
          </a:p>
          <a:p>
            <a:pPr>
              <a:buFontTx/>
              <a:buNone/>
            </a:pPr>
            <a:r>
              <a:rPr lang="tr-TR" altLang="tr-TR"/>
              <a:t>    </a:t>
            </a:r>
            <a:r>
              <a:rPr lang="tr-TR" altLang="tr-TR">
                <a:cs typeface="Times New Roman" pitchFamily="18" charset="0"/>
              </a:rPr>
              <a:t>Yakında savaş patlayacak.</a:t>
            </a:r>
            <a:endParaRPr lang="en-US" altLang="tr-TR">
              <a:ea typeface="Arial Unicode MS" pitchFamily="34" charset="-128"/>
              <a:cs typeface="Arial Unicode MS" pitchFamily="34" charset="-128"/>
            </a:endParaRPr>
          </a:p>
          <a:p>
            <a:endParaRPr lang="en-US" altLang="tr-TR"/>
          </a:p>
          <a:p>
            <a:pPr>
              <a:buFontTx/>
              <a:buNone/>
            </a:pPr>
            <a:endParaRPr lang="tr-TR" altLang="tr-TR"/>
          </a:p>
          <a:p>
            <a:pPr>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p:tgtEl>
                                          <p:spTgt spid="11266"/>
                                        </p:tgtEl>
                                        <p:attrNameLst>
                                          <p:attrName>ppt_y</p:attrName>
                                        </p:attrNameLst>
                                      </p:cBhvr>
                                      <p:tavLst>
                                        <p:tav tm="0">
                                          <p:val>
                                            <p:strVal val="#ppt_y+#ppt_h*1.125000"/>
                                          </p:val>
                                        </p:tav>
                                        <p:tav tm="100000">
                                          <p:val>
                                            <p:strVal val="#ppt_y"/>
                                          </p:val>
                                        </p:tav>
                                      </p:tavLst>
                                    </p:anim>
                                    <p:animEffect transition="in" filter="wipe(up)">
                                      <p:cBhvr>
                                        <p:cTn id="8" dur="500"/>
                                        <p:tgtEl>
                                          <p:spTgt spid="11266"/>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 calcmode="lin" valueType="num">
                                      <p:cBhvr additive="base">
                                        <p:cTn id="19" dur="500" fill="hold"/>
                                        <p:tgtEl>
                                          <p:spTgt spid="11267">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 calcmode="lin" valueType="num">
                                      <p:cBhvr additive="base">
                                        <p:cTn id="25" dur="500" fill="hold"/>
                                        <p:tgtEl>
                                          <p:spTgt spid="11267">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1267">
                                            <p:txEl>
                                              <p:pRg st="3" end="3"/>
                                            </p:txEl>
                                          </p:spTgt>
                                        </p:tgtEl>
                                        <p:attrNameLst>
                                          <p:attrName>style.visibility</p:attrName>
                                        </p:attrNameLst>
                                      </p:cBhvr>
                                      <p:to>
                                        <p:strVal val="visible"/>
                                      </p:to>
                                    </p:set>
                                    <p:anim calcmode="lin" valueType="num">
                                      <p:cBhvr additive="base">
                                        <p:cTn id="31" dur="500" fill="hold"/>
                                        <p:tgtEl>
                                          <p:spTgt spid="11267">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1267">
                                            <p:txEl>
                                              <p:pRg st="4" end="4"/>
                                            </p:txEl>
                                          </p:spTgt>
                                        </p:tgtEl>
                                        <p:attrNameLst>
                                          <p:attrName>style.visibility</p:attrName>
                                        </p:attrNameLst>
                                      </p:cBhvr>
                                      <p:to>
                                        <p:strVal val="visible"/>
                                      </p:to>
                                    </p:set>
                                    <p:anim calcmode="lin" valueType="num">
                                      <p:cBhvr additive="base">
                                        <p:cTn id="37" dur="500" fill="hold"/>
                                        <p:tgtEl>
                                          <p:spTgt spid="11267">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838200"/>
          </a:xfrm>
        </p:spPr>
        <p:txBody>
          <a:bodyPr/>
          <a:lstStyle/>
          <a:p>
            <a:r>
              <a:rPr lang="tr-TR" altLang="tr-TR" b="1">
                <a:solidFill>
                  <a:schemeClr val="hlink"/>
                </a:solidFill>
              </a:rPr>
              <a:t>4.Deyimler</a:t>
            </a:r>
            <a:endParaRPr lang="en-US" altLang="tr-TR" b="1">
              <a:solidFill>
                <a:schemeClr val="hlink"/>
              </a:solidFill>
            </a:endParaRPr>
          </a:p>
        </p:txBody>
      </p:sp>
      <p:sp>
        <p:nvSpPr>
          <p:cNvPr id="12291" name="Rectangle 3"/>
          <p:cNvSpPr>
            <a:spLocks noGrp="1" noChangeArrowheads="1"/>
          </p:cNvSpPr>
          <p:nvPr>
            <p:ph idx="1"/>
          </p:nvPr>
        </p:nvSpPr>
        <p:spPr>
          <a:xfrm>
            <a:off x="685800" y="1371600"/>
            <a:ext cx="7848600" cy="5105400"/>
          </a:xfrm>
        </p:spPr>
        <p:txBody>
          <a:bodyPr/>
          <a:lstStyle/>
          <a:p>
            <a:pPr>
              <a:lnSpc>
                <a:spcPct val="90000"/>
              </a:lnSpc>
            </a:pPr>
            <a:r>
              <a:rPr lang="tr-TR" altLang="tr-TR">
                <a:cs typeface="Times New Roman" pitchFamily="18" charset="0"/>
              </a:rPr>
              <a:t>Deyim, en az iki kelimenin kalıplaşarak yeni bir anlam kazanmasıyla oluşan mecazlı sözlerdir. Kelimelerden biri veya her ikisi anlam kaybına uğrar.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Bu sözlerle gönlümü almış mı oldun?</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Kendi düşüncelerinde ayak diriyordu.</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Korktuğu başına gelmiş, arabası bozulmuştu.</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Her gördüğüne dudak büküyordu.</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Senin yaptığın pire için yorgan yakmak.</a:t>
            </a:r>
            <a:endParaRPr lang="en-US" altLang="tr-TR">
              <a:ea typeface="Arial Unicode MS" pitchFamily="34" charset="-128"/>
              <a:cs typeface="Arial Unicode MS" pitchFamily="34" charset="-128"/>
            </a:endParaRPr>
          </a:p>
          <a:p>
            <a:pPr>
              <a:lnSpc>
                <a:spcPct val="90000"/>
              </a:lnSpc>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p:tgtEl>
                                          <p:spTgt spid="12290"/>
                                        </p:tgtEl>
                                        <p:attrNameLst>
                                          <p:attrName>ppt_y</p:attrName>
                                        </p:attrNameLst>
                                      </p:cBhvr>
                                      <p:tavLst>
                                        <p:tav tm="0">
                                          <p:val>
                                            <p:strVal val="#ppt_y+#ppt_h*1.125000"/>
                                          </p:val>
                                        </p:tav>
                                        <p:tav tm="100000">
                                          <p:val>
                                            <p:strVal val="#ppt_y"/>
                                          </p:val>
                                        </p:tav>
                                      </p:tavLst>
                                    </p:anim>
                                    <p:animEffect transition="in" filter="wipe(up)">
                                      <p:cBhvr>
                                        <p:cTn id="8" dur="500"/>
                                        <p:tgtEl>
                                          <p:spTgt spid="12290"/>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2291">
                                            <p:txEl>
                                              <p:pRg st="1" end="1"/>
                                            </p:txEl>
                                          </p:spTgt>
                                        </p:tgtEl>
                                        <p:attrNameLst>
                                          <p:attrName>style.visibility</p:attrName>
                                        </p:attrNameLst>
                                      </p:cBhvr>
                                      <p:to>
                                        <p:strVal val="visible"/>
                                      </p:to>
                                    </p:set>
                                    <p:anim calcmode="lin" valueType="num">
                                      <p:cBhvr additive="base">
                                        <p:cTn id="19" dur="500" fill="hold"/>
                                        <p:tgtEl>
                                          <p:spTgt spid="1229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2291">
                                            <p:txEl>
                                              <p:pRg st="2" end="2"/>
                                            </p:txEl>
                                          </p:spTgt>
                                        </p:tgtEl>
                                        <p:attrNameLst>
                                          <p:attrName>style.visibility</p:attrName>
                                        </p:attrNameLst>
                                      </p:cBhvr>
                                      <p:to>
                                        <p:strVal val="visible"/>
                                      </p:to>
                                    </p:set>
                                    <p:anim calcmode="lin" valueType="num">
                                      <p:cBhvr additive="base">
                                        <p:cTn id="25" dur="500" fill="hold"/>
                                        <p:tgtEl>
                                          <p:spTgt spid="12291">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2291">
                                            <p:txEl>
                                              <p:pRg st="3" end="3"/>
                                            </p:txEl>
                                          </p:spTgt>
                                        </p:tgtEl>
                                        <p:attrNameLst>
                                          <p:attrName>style.visibility</p:attrName>
                                        </p:attrNameLst>
                                      </p:cBhvr>
                                      <p:to>
                                        <p:strVal val="visible"/>
                                      </p:to>
                                    </p:set>
                                    <p:anim calcmode="lin" valueType="num">
                                      <p:cBhvr additive="base">
                                        <p:cTn id="31" dur="500" fill="hold"/>
                                        <p:tgtEl>
                                          <p:spTgt spid="12291">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2291">
                                            <p:txEl>
                                              <p:pRg st="4" end="4"/>
                                            </p:txEl>
                                          </p:spTgt>
                                        </p:tgtEl>
                                        <p:attrNameLst>
                                          <p:attrName>style.visibility</p:attrName>
                                        </p:attrNameLst>
                                      </p:cBhvr>
                                      <p:to>
                                        <p:strVal val="visible"/>
                                      </p:to>
                                    </p:set>
                                    <p:anim calcmode="lin" valueType="num">
                                      <p:cBhvr additive="base">
                                        <p:cTn id="37" dur="500" fill="hold"/>
                                        <p:tgtEl>
                                          <p:spTgt spid="12291">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2291">
                                            <p:txEl>
                                              <p:pRg st="5" end="5"/>
                                            </p:txEl>
                                          </p:spTgt>
                                        </p:tgtEl>
                                        <p:attrNameLst>
                                          <p:attrName>style.visibility</p:attrName>
                                        </p:attrNameLst>
                                      </p:cBhvr>
                                      <p:to>
                                        <p:strVal val="visible"/>
                                      </p:to>
                                    </p:set>
                                    <p:anim calcmode="lin" valueType="num">
                                      <p:cBhvr additive="base">
                                        <p:cTn id="43" dur="500" fill="hold"/>
                                        <p:tgtEl>
                                          <p:spTgt spid="12291">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04800"/>
            <a:ext cx="7772400" cy="685800"/>
          </a:xfrm>
        </p:spPr>
        <p:txBody>
          <a:bodyPr>
            <a:normAutofit/>
          </a:bodyPr>
          <a:lstStyle/>
          <a:p>
            <a:r>
              <a:rPr lang="tr-TR" altLang="tr-TR" b="1">
                <a:solidFill>
                  <a:schemeClr val="hlink"/>
                </a:solidFill>
              </a:rPr>
              <a:t>Deyimlerin Özellikleri</a:t>
            </a:r>
            <a:endParaRPr lang="en-US" altLang="tr-TR" b="1">
              <a:solidFill>
                <a:schemeClr val="hlink"/>
              </a:solidFill>
            </a:endParaRPr>
          </a:p>
        </p:txBody>
      </p:sp>
      <p:sp>
        <p:nvSpPr>
          <p:cNvPr id="13315" name="Rectangle 3"/>
          <p:cNvSpPr>
            <a:spLocks noGrp="1" noChangeArrowheads="1"/>
          </p:cNvSpPr>
          <p:nvPr>
            <p:ph idx="1"/>
          </p:nvPr>
        </p:nvSpPr>
        <p:spPr>
          <a:xfrm>
            <a:off x="228600" y="1371600"/>
            <a:ext cx="8915400" cy="5486400"/>
          </a:xfrm>
        </p:spPr>
        <p:txBody>
          <a:bodyPr>
            <a:normAutofit lnSpcReduction="10000"/>
          </a:bodyPr>
          <a:lstStyle/>
          <a:p>
            <a:pPr>
              <a:lnSpc>
                <a:spcPct val="90000"/>
              </a:lnSpc>
            </a:pPr>
            <a:r>
              <a:rPr lang="tr-TR" altLang="tr-TR" b="1">
                <a:cs typeface="Times New Roman" pitchFamily="18" charset="0"/>
              </a:rPr>
              <a:t>a)</a:t>
            </a:r>
            <a:r>
              <a:rPr lang="tr-TR" altLang="tr-TR">
                <a:cs typeface="Times New Roman" pitchFamily="18" charset="0"/>
              </a:rPr>
              <a:t> Deyimler kalıplaşmış sözlerdir. </a:t>
            </a:r>
            <a:endParaRPr lang="en-US" altLang="tr-TR">
              <a:ea typeface="Arial Unicode MS" pitchFamily="34" charset="-128"/>
              <a:cs typeface="Arial Unicode MS" pitchFamily="34" charset="-128"/>
            </a:endParaRPr>
          </a:p>
          <a:p>
            <a:pPr>
              <a:lnSpc>
                <a:spcPct val="90000"/>
              </a:lnSpc>
            </a:pPr>
            <a:r>
              <a:rPr lang="tr-TR" altLang="tr-TR" b="1">
                <a:cs typeface="Times New Roman" pitchFamily="18" charset="0"/>
              </a:rPr>
              <a:t>b) </a:t>
            </a:r>
            <a:r>
              <a:rPr lang="tr-TR" altLang="tr-TR">
                <a:cs typeface="Times New Roman" pitchFamily="18" charset="0"/>
              </a:rPr>
              <a:t>Sözcüklerin yerleri değiştirilemez, herhangi biri atılamaz, yerlerine başka kelimeler kon</a:t>
            </a:r>
            <a:r>
              <a:rPr lang="tr-TR" altLang="tr-TR">
                <a:ea typeface="Arial Unicode MS" pitchFamily="34" charset="-128"/>
                <a:cs typeface="Arial Unicode MS" pitchFamily="34" charset="-128"/>
              </a:rPr>
              <a:t>ulamaz.</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Meselâ "yüzün ak olsun" yerine "yüzün beyaz olsun" denilemez,</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"ocağına incir ağacı dikmek" yerine "ocağına çam ağacı dikmek" denilemez,</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"ayıkla pirincin taşını" yerine "ayıkla bulgurun taşını" denilemez,</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"dilinin altındaki baklayı çıkar" yerine "dilinin altındaki şekeri çıkar" denilemez</a:t>
            </a:r>
            <a:r>
              <a:rPr lang="tr-TR" altLang="tr-TR"/>
              <a:t>.</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p:tgtEl>
                                          <p:spTgt spid="13314"/>
                                        </p:tgtEl>
                                        <p:attrNameLst>
                                          <p:attrName>ppt_y</p:attrName>
                                        </p:attrNameLst>
                                      </p:cBhvr>
                                      <p:tavLst>
                                        <p:tav tm="0">
                                          <p:val>
                                            <p:strVal val="#ppt_y+#ppt_h*1.125000"/>
                                          </p:val>
                                        </p:tav>
                                        <p:tav tm="100000">
                                          <p:val>
                                            <p:strVal val="#ppt_y"/>
                                          </p:val>
                                        </p:tav>
                                      </p:tavLst>
                                    </p:anim>
                                    <p:animEffect transition="in" filter="wipe(up)">
                                      <p:cBhvr>
                                        <p:cTn id="8" dur="500"/>
                                        <p:tgtEl>
                                          <p:spTgt spid="13314"/>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 calcmode="lin" valueType="num">
                                      <p:cBhvr additive="base">
                                        <p:cTn id="19" dur="500" fill="hold"/>
                                        <p:tgtEl>
                                          <p:spTgt spid="1331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additive="base">
                                        <p:cTn id="25" dur="500" fill="hold"/>
                                        <p:tgtEl>
                                          <p:spTgt spid="1331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3315">
                                            <p:txEl>
                                              <p:pRg st="3" end="3"/>
                                            </p:txEl>
                                          </p:spTgt>
                                        </p:tgtEl>
                                        <p:attrNameLst>
                                          <p:attrName>style.visibility</p:attrName>
                                        </p:attrNameLst>
                                      </p:cBhvr>
                                      <p:to>
                                        <p:strVal val="visible"/>
                                      </p:to>
                                    </p:set>
                                    <p:anim calcmode="lin" valueType="num">
                                      <p:cBhvr additive="base">
                                        <p:cTn id="31" dur="500" fill="hold"/>
                                        <p:tgtEl>
                                          <p:spTgt spid="1331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3315">
                                            <p:txEl>
                                              <p:pRg st="4" end="4"/>
                                            </p:txEl>
                                          </p:spTgt>
                                        </p:tgtEl>
                                        <p:attrNameLst>
                                          <p:attrName>style.visibility</p:attrName>
                                        </p:attrNameLst>
                                      </p:cBhvr>
                                      <p:to>
                                        <p:strVal val="visible"/>
                                      </p:to>
                                    </p:set>
                                    <p:anim calcmode="lin" valueType="num">
                                      <p:cBhvr additive="base">
                                        <p:cTn id="37" dur="500" fill="hold"/>
                                        <p:tgtEl>
                                          <p:spTgt spid="13315">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3315">
                                            <p:txEl>
                                              <p:pRg st="5" end="5"/>
                                            </p:txEl>
                                          </p:spTgt>
                                        </p:tgtEl>
                                        <p:attrNameLst>
                                          <p:attrName>style.visibility</p:attrName>
                                        </p:attrNameLst>
                                      </p:cBhvr>
                                      <p:to>
                                        <p:strVal val="visible"/>
                                      </p:to>
                                    </p:set>
                                    <p:anim calcmode="lin" valueType="num">
                                      <p:cBhvr additive="base">
                                        <p:cTn id="43" dur="500" fill="hold"/>
                                        <p:tgtEl>
                                          <p:spTgt spid="13315">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228600"/>
            <a:ext cx="7772400" cy="381000"/>
          </a:xfrm>
        </p:spPr>
        <p:txBody>
          <a:bodyPr>
            <a:normAutofit fontScale="90000"/>
          </a:bodyPr>
          <a:lstStyle/>
          <a:p>
            <a:r>
              <a:rPr lang="tr-TR" altLang="tr-TR" b="1">
                <a:solidFill>
                  <a:schemeClr val="hlink"/>
                </a:solidFill>
              </a:rPr>
              <a:t>Deyimlerin Özellikleri</a:t>
            </a:r>
            <a:endParaRPr lang="en-US" altLang="tr-TR" b="1">
              <a:solidFill>
                <a:schemeClr val="hlink"/>
              </a:solidFill>
            </a:endParaRPr>
          </a:p>
        </p:txBody>
      </p:sp>
      <p:sp>
        <p:nvSpPr>
          <p:cNvPr id="14339" name="Rectangle 3"/>
          <p:cNvSpPr>
            <a:spLocks noGrp="1" noChangeArrowheads="1"/>
          </p:cNvSpPr>
          <p:nvPr>
            <p:ph idx="1"/>
          </p:nvPr>
        </p:nvSpPr>
        <p:spPr>
          <a:xfrm>
            <a:off x="0" y="914400"/>
            <a:ext cx="8839200" cy="6248400"/>
          </a:xfrm>
        </p:spPr>
        <p:txBody>
          <a:bodyPr/>
          <a:lstStyle/>
          <a:p>
            <a:pPr>
              <a:lnSpc>
                <a:spcPct val="90000"/>
              </a:lnSpc>
            </a:pPr>
            <a:r>
              <a:rPr lang="tr-TR" altLang="tr-TR" b="1">
                <a:cs typeface="Times New Roman" pitchFamily="18" charset="0"/>
              </a:rPr>
              <a:t>c) </a:t>
            </a:r>
            <a:r>
              <a:rPr lang="tr-TR" altLang="tr-TR">
                <a:cs typeface="Times New Roman" pitchFamily="18" charset="0"/>
              </a:rPr>
              <a:t>Deyimler kısa ve özlü anlatımlardır. Az sözle çok şey anlatırlar: “Çam sakızı çoban armağanı”, “dili çözül-”, “dilinde tüy bit-”, “dilini yut-”</a:t>
            </a:r>
            <a:endParaRPr lang="en-US" altLang="tr-TR">
              <a:ea typeface="Arial Unicode MS" pitchFamily="34" charset="-128"/>
              <a:cs typeface="Arial Unicode MS" pitchFamily="34" charset="-128"/>
            </a:endParaRPr>
          </a:p>
          <a:p>
            <a:pPr>
              <a:lnSpc>
                <a:spcPct val="90000"/>
              </a:lnSpc>
            </a:pPr>
            <a:r>
              <a:rPr lang="tr-TR" altLang="tr-TR" b="1">
                <a:cs typeface="Times New Roman" pitchFamily="18" charset="0"/>
              </a:rPr>
              <a:t>d) </a:t>
            </a:r>
            <a:r>
              <a:rPr lang="tr-TR" altLang="tr-TR">
                <a:cs typeface="Times New Roman" pitchFamily="18" charset="0"/>
              </a:rPr>
              <a:t>Deyimler en az iki sözcükten oluşurlar. Bu özellik deyimi mecazdan ayırır.</a:t>
            </a:r>
            <a:endParaRPr lang="en-US" altLang="tr-TR">
              <a:ea typeface="Arial Unicode MS" pitchFamily="34" charset="-128"/>
              <a:cs typeface="Arial Unicode MS" pitchFamily="34" charset="-128"/>
            </a:endParaRPr>
          </a:p>
          <a:p>
            <a:pPr>
              <a:lnSpc>
                <a:spcPct val="90000"/>
              </a:lnSpc>
            </a:pPr>
            <a:r>
              <a:rPr lang="tr-TR" altLang="tr-TR" b="1">
                <a:ea typeface="Arial Unicode MS" pitchFamily="34" charset="-128"/>
                <a:cs typeface="Arial Unicode MS" pitchFamily="34" charset="-128"/>
              </a:rPr>
              <a:t>1.</a:t>
            </a:r>
            <a:r>
              <a:rPr lang="tr-TR" altLang="tr-TR">
                <a:cs typeface="Times New Roman" pitchFamily="18" charset="0"/>
              </a:rPr>
              <a:t> Ya kelime öbeği ve mastar şeklinde olurlar: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ağzı açık, kulağı delik,</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eli uzun, kaşla göz arasında,</a:t>
            </a:r>
            <a:endParaRPr lang="en-US" altLang="tr-TR">
              <a:ea typeface="Arial Unicode MS" pitchFamily="34" charset="-128"/>
              <a:cs typeface="Arial Unicode MS" pitchFamily="34" charset="-128"/>
            </a:endParaRPr>
          </a:p>
          <a:p>
            <a:pPr>
              <a:lnSpc>
                <a:spcPct val="90000"/>
              </a:lnSpc>
            </a:pPr>
            <a:r>
              <a:rPr lang="tr-TR" altLang="tr-TR" b="1">
                <a:cs typeface="Times New Roman" pitchFamily="18" charset="0"/>
              </a:rPr>
              <a:t>2. </a:t>
            </a:r>
            <a:r>
              <a:rPr lang="tr-TR" altLang="tr-TR">
                <a:cs typeface="Times New Roman" pitchFamily="18" charset="0"/>
              </a:rPr>
              <a:t>Ya da cümle şeklinde olurlar ki bunların bir kısmı gerçek olaylara yada öykücüklere dayanır.</a:t>
            </a:r>
            <a:endParaRPr lang="en-US" altLang="tr-TR">
              <a:ea typeface="Arial Unicode MS" pitchFamily="34" charset="-128"/>
              <a:cs typeface="Arial Unicode MS" pitchFamily="34" charset="-128"/>
            </a:endParaRPr>
          </a:p>
          <a:p>
            <a:pPr>
              <a:lnSpc>
                <a:spcPct val="90000"/>
              </a:lnSpc>
            </a:pPr>
            <a:r>
              <a:rPr lang="tr-TR" altLang="tr-TR">
                <a:ea typeface="Arial Unicode MS" pitchFamily="34" charset="-128"/>
                <a:cs typeface="Arial Unicode MS" pitchFamily="34" charset="-128"/>
              </a:rPr>
              <a:t>Yorgan gitti, kavga bitti.</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Dostlar alışverişte görsün,</a:t>
            </a:r>
            <a:endParaRPr lang="en-US" altLang="tr-TR">
              <a:ea typeface="Arial Unicode MS" pitchFamily="34" charset="-128"/>
              <a:cs typeface="Arial Unicode MS" pitchFamily="34" charset="-128"/>
            </a:endParaRPr>
          </a:p>
          <a:p>
            <a:pPr>
              <a:lnSpc>
                <a:spcPct val="90000"/>
              </a:lnSpc>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p:tgtEl>
                                          <p:spTgt spid="14338"/>
                                        </p:tgtEl>
                                        <p:attrNameLst>
                                          <p:attrName>ppt_y</p:attrName>
                                        </p:attrNameLst>
                                      </p:cBhvr>
                                      <p:tavLst>
                                        <p:tav tm="0">
                                          <p:val>
                                            <p:strVal val="#ppt_y+#ppt_h*1.125000"/>
                                          </p:val>
                                        </p:tav>
                                        <p:tav tm="100000">
                                          <p:val>
                                            <p:strVal val="#ppt_y"/>
                                          </p:val>
                                        </p:tav>
                                      </p:tavLst>
                                    </p:anim>
                                    <p:animEffect transition="in" filter="wipe(up)">
                                      <p:cBhvr>
                                        <p:cTn id="8" dur="500"/>
                                        <p:tgtEl>
                                          <p:spTgt spid="14338"/>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 calcmode="lin" valueType="num">
                                      <p:cBhvr additive="base">
                                        <p:cTn id="13" dur="500" fill="hold"/>
                                        <p:tgtEl>
                                          <p:spTgt spid="1433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4339">
                                            <p:txEl>
                                              <p:pRg st="1" end="1"/>
                                            </p:txEl>
                                          </p:spTgt>
                                        </p:tgtEl>
                                        <p:attrNameLst>
                                          <p:attrName>style.visibility</p:attrName>
                                        </p:attrNameLst>
                                      </p:cBhvr>
                                      <p:to>
                                        <p:strVal val="visible"/>
                                      </p:to>
                                    </p:set>
                                    <p:anim calcmode="lin" valueType="num">
                                      <p:cBhvr additive="base">
                                        <p:cTn id="19" dur="500" fill="hold"/>
                                        <p:tgtEl>
                                          <p:spTgt spid="14339">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4339">
                                            <p:txEl>
                                              <p:pRg st="2" end="2"/>
                                            </p:txEl>
                                          </p:spTgt>
                                        </p:tgtEl>
                                        <p:attrNameLst>
                                          <p:attrName>style.visibility</p:attrName>
                                        </p:attrNameLst>
                                      </p:cBhvr>
                                      <p:to>
                                        <p:strVal val="visible"/>
                                      </p:to>
                                    </p:set>
                                    <p:anim calcmode="lin" valueType="num">
                                      <p:cBhvr additive="base">
                                        <p:cTn id="25" dur="500" fill="hold"/>
                                        <p:tgtEl>
                                          <p:spTgt spid="14339">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4339">
                                            <p:txEl>
                                              <p:pRg st="3" end="3"/>
                                            </p:txEl>
                                          </p:spTgt>
                                        </p:tgtEl>
                                        <p:attrNameLst>
                                          <p:attrName>style.visibility</p:attrName>
                                        </p:attrNameLst>
                                      </p:cBhvr>
                                      <p:to>
                                        <p:strVal val="visible"/>
                                      </p:to>
                                    </p:set>
                                    <p:anim calcmode="lin" valueType="num">
                                      <p:cBhvr additive="base">
                                        <p:cTn id="31" dur="500" fill="hold"/>
                                        <p:tgtEl>
                                          <p:spTgt spid="14339">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4339">
                                            <p:txEl>
                                              <p:pRg st="4" end="4"/>
                                            </p:txEl>
                                          </p:spTgt>
                                        </p:tgtEl>
                                        <p:attrNameLst>
                                          <p:attrName>style.visibility</p:attrName>
                                        </p:attrNameLst>
                                      </p:cBhvr>
                                      <p:to>
                                        <p:strVal val="visible"/>
                                      </p:to>
                                    </p:set>
                                    <p:anim calcmode="lin" valueType="num">
                                      <p:cBhvr additive="base">
                                        <p:cTn id="37" dur="500" fill="hold"/>
                                        <p:tgtEl>
                                          <p:spTgt spid="14339">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43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4339">
                                            <p:txEl>
                                              <p:pRg st="5" end="5"/>
                                            </p:txEl>
                                          </p:spTgt>
                                        </p:tgtEl>
                                        <p:attrNameLst>
                                          <p:attrName>style.visibility</p:attrName>
                                        </p:attrNameLst>
                                      </p:cBhvr>
                                      <p:to>
                                        <p:strVal val="visible"/>
                                      </p:to>
                                    </p:set>
                                    <p:anim calcmode="lin" valueType="num">
                                      <p:cBhvr additive="base">
                                        <p:cTn id="43" dur="500" fill="hold"/>
                                        <p:tgtEl>
                                          <p:spTgt spid="14339">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43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14339">
                                            <p:txEl>
                                              <p:pRg st="6" end="6"/>
                                            </p:txEl>
                                          </p:spTgt>
                                        </p:tgtEl>
                                        <p:attrNameLst>
                                          <p:attrName>style.visibility</p:attrName>
                                        </p:attrNameLst>
                                      </p:cBhvr>
                                      <p:to>
                                        <p:strVal val="visible"/>
                                      </p:to>
                                    </p:set>
                                    <p:anim calcmode="lin" valueType="num">
                                      <p:cBhvr additive="base">
                                        <p:cTn id="49" dur="500" fill="hold"/>
                                        <p:tgtEl>
                                          <p:spTgt spid="14339">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43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14339">
                                            <p:txEl>
                                              <p:pRg st="7" end="7"/>
                                            </p:txEl>
                                          </p:spTgt>
                                        </p:tgtEl>
                                        <p:attrNameLst>
                                          <p:attrName>style.visibility</p:attrName>
                                        </p:attrNameLst>
                                      </p:cBhvr>
                                      <p:to>
                                        <p:strVal val="visible"/>
                                      </p:to>
                                    </p:set>
                                    <p:anim calcmode="lin" valueType="num">
                                      <p:cBhvr additive="base">
                                        <p:cTn id="55" dur="500" fill="hold"/>
                                        <p:tgtEl>
                                          <p:spTgt spid="14339">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433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1066800"/>
          </a:xfrm>
        </p:spPr>
        <p:txBody>
          <a:bodyPr/>
          <a:lstStyle/>
          <a:p>
            <a:r>
              <a:rPr lang="tr-TR" altLang="tr-TR" b="1">
                <a:solidFill>
                  <a:schemeClr val="hlink"/>
                </a:solidFill>
              </a:rPr>
              <a:t>Deyimlerin Özellikleri</a:t>
            </a:r>
            <a:endParaRPr lang="en-US" altLang="tr-TR" b="1">
              <a:solidFill>
                <a:schemeClr val="hlink"/>
              </a:solidFill>
            </a:endParaRPr>
          </a:p>
        </p:txBody>
      </p:sp>
      <p:sp>
        <p:nvSpPr>
          <p:cNvPr id="15363" name="Rectangle 3"/>
          <p:cNvSpPr>
            <a:spLocks noGrp="1" noChangeArrowheads="1"/>
          </p:cNvSpPr>
          <p:nvPr>
            <p:ph idx="1"/>
          </p:nvPr>
        </p:nvSpPr>
        <p:spPr>
          <a:xfrm>
            <a:off x="685800" y="1371600"/>
            <a:ext cx="7848600" cy="5181600"/>
          </a:xfrm>
        </p:spPr>
        <p:txBody>
          <a:bodyPr/>
          <a:lstStyle/>
          <a:p>
            <a:pPr>
              <a:lnSpc>
                <a:spcPct val="90000"/>
              </a:lnSpc>
            </a:pPr>
            <a:r>
              <a:rPr lang="tr-TR" altLang="tr-TR" b="1">
                <a:cs typeface="Times New Roman" pitchFamily="18" charset="0"/>
              </a:rPr>
              <a:t>e)</a:t>
            </a:r>
            <a:r>
              <a:rPr lang="tr-TR" altLang="tr-TR">
                <a:cs typeface="Times New Roman" pitchFamily="18" charset="0"/>
              </a:rPr>
              <a:t> Deyimler özel anlamlı sözlerdir. </a:t>
            </a:r>
            <a:r>
              <a:rPr lang="tr-TR" altLang="tr-TR" b="1">
                <a:cs typeface="Times New Roman" pitchFamily="18" charset="0"/>
              </a:rPr>
              <a:t>Deyimler genel yargı bildirmezler.</a:t>
            </a:r>
            <a:r>
              <a:rPr lang="tr-TR" altLang="tr-TR">
                <a:cs typeface="Times New Roman" pitchFamily="18" charset="0"/>
              </a:rPr>
              <a:t> Deyimler bir kavramı belirtmek için bulunmuş sözlerdir. Öğütte bulunmazlar. Atasözleri ise genel anlamlı sözlerdir. Ders vermek, öğütte bulunmak için ortaya konulmuşlardır. Deyimle atasözünü ayıran en önemli nit</a:t>
            </a:r>
            <a:r>
              <a:rPr lang="tr-TR" altLang="tr-TR">
                <a:ea typeface="Arial Unicode MS" pitchFamily="34" charset="-128"/>
                <a:cs typeface="Arial Unicode MS" pitchFamily="34" charset="-128"/>
              </a:rPr>
              <a:t>e</a:t>
            </a:r>
            <a:r>
              <a:rPr lang="tr-TR" altLang="tr-TR">
                <a:cs typeface="Times New Roman" pitchFamily="18" charset="0"/>
              </a:rPr>
              <a:t>lik budur. Meselâ: "İşleyen demir ışıldar" atasözüdür. Çalışmanın önemini anlatmaktadır. Bu yargı dünyanın her yerindeki insan için geçerlidir.</a:t>
            </a:r>
            <a:endParaRPr lang="en-US" altLang="tr-TR">
              <a:ea typeface="Arial Unicode MS" pitchFamily="34" charset="-128"/>
              <a:cs typeface="Arial Unicode MS" pitchFamily="34" charset="-128"/>
            </a:endParaRPr>
          </a:p>
          <a:p>
            <a:pPr>
              <a:lnSpc>
                <a:spcPct val="90000"/>
              </a:lnSpc>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p:tgtEl>
                                          <p:spTgt spid="15362"/>
                                        </p:tgtEl>
                                        <p:attrNameLst>
                                          <p:attrName>ppt_y</p:attrName>
                                        </p:attrNameLst>
                                      </p:cBhvr>
                                      <p:tavLst>
                                        <p:tav tm="0">
                                          <p:val>
                                            <p:strVal val="#ppt_y+#ppt_h*1.125000"/>
                                          </p:val>
                                        </p:tav>
                                        <p:tav tm="100000">
                                          <p:val>
                                            <p:strVal val="#ppt_y"/>
                                          </p:val>
                                        </p:tav>
                                      </p:tavLst>
                                    </p:anim>
                                    <p:animEffect transition="in" filter="wipe(up)">
                                      <p:cBhvr>
                                        <p:cTn id="8" dur="500"/>
                                        <p:tgtEl>
                                          <p:spTgt spid="1536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457200"/>
          </a:xfrm>
        </p:spPr>
        <p:txBody>
          <a:bodyPr>
            <a:normAutofit fontScale="90000"/>
          </a:bodyPr>
          <a:lstStyle/>
          <a:p>
            <a:r>
              <a:rPr lang="tr-TR" altLang="tr-TR" b="1">
                <a:solidFill>
                  <a:schemeClr val="hlink"/>
                </a:solidFill>
              </a:rPr>
              <a:t>Deyimlerin Özellikleri</a:t>
            </a:r>
            <a:endParaRPr lang="en-US" altLang="tr-TR" b="1">
              <a:solidFill>
                <a:schemeClr val="hlink"/>
              </a:solidFill>
            </a:endParaRPr>
          </a:p>
        </p:txBody>
      </p:sp>
      <p:sp>
        <p:nvSpPr>
          <p:cNvPr id="16387" name="Rectangle 3"/>
          <p:cNvSpPr>
            <a:spLocks noGrp="1" noChangeArrowheads="1"/>
          </p:cNvSpPr>
          <p:nvPr>
            <p:ph idx="1"/>
          </p:nvPr>
        </p:nvSpPr>
        <p:spPr>
          <a:xfrm>
            <a:off x="304800" y="990600"/>
            <a:ext cx="8610600" cy="5867400"/>
          </a:xfrm>
        </p:spPr>
        <p:txBody>
          <a:bodyPr>
            <a:normAutofit lnSpcReduction="10000"/>
          </a:bodyPr>
          <a:lstStyle/>
          <a:p>
            <a:pPr>
              <a:lnSpc>
                <a:spcPct val="90000"/>
              </a:lnSpc>
            </a:pPr>
            <a:r>
              <a:rPr lang="tr-TR" altLang="tr-TR" b="1">
                <a:cs typeface="Times New Roman" pitchFamily="18" charset="0"/>
              </a:rPr>
              <a:t>f) </a:t>
            </a:r>
            <a:r>
              <a:rPr lang="tr-TR" altLang="tr-TR">
                <a:cs typeface="Times New Roman" pitchFamily="18" charset="0"/>
              </a:rPr>
              <a:t>Deyimlerin çoğunda kelimeler gerçek anlamından çıkarak mecaz anlam kazanmışlardır. Çantada keklik, ağzı açık, kulağı delik, abayı yakmak, devede kulak, hapı yutmak, fol yok yumurta yok, hem nalına hem mıhına, ne şiş yansın ne kebap, ben diyorum hadımım, o soruyor kaç çocuğun var?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Bazı deyimler ise anlamlarından çıkmamışlardır: Çoğu gitti azı kaldı, ismi var cismi yok, adet yerini bulsun, Allah bana ben de sana, yükte hafif pahada ağır, özrü kabahatinden büyük, dosta düşmana karşı, iyi gün dostu, canı sağ olsun ..</a:t>
            </a:r>
            <a:endParaRPr lang="en-US" altLang="tr-TR">
              <a:ea typeface="Arial Unicode MS" pitchFamily="34" charset="-128"/>
              <a:cs typeface="Arial Unicode MS" pitchFamily="34" charset="-128"/>
            </a:endParaRPr>
          </a:p>
          <a:p>
            <a:pPr>
              <a:lnSpc>
                <a:spcPct val="90000"/>
              </a:lnSpc>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p:tgtEl>
                                          <p:spTgt spid="16386"/>
                                        </p:tgtEl>
                                        <p:attrNameLst>
                                          <p:attrName>ppt_y</p:attrName>
                                        </p:attrNameLst>
                                      </p:cBhvr>
                                      <p:tavLst>
                                        <p:tav tm="0">
                                          <p:val>
                                            <p:strVal val="#ppt_y+#ppt_h*1.125000"/>
                                          </p:val>
                                        </p:tav>
                                        <p:tav tm="100000">
                                          <p:val>
                                            <p:strVal val="#ppt_y"/>
                                          </p:val>
                                        </p:tav>
                                      </p:tavLst>
                                    </p:anim>
                                    <p:animEffect transition="in" filter="wipe(up)">
                                      <p:cBhvr>
                                        <p:cTn id="8" dur="500"/>
                                        <p:tgtEl>
                                          <p:spTgt spid="16386"/>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 calcmode="lin" valueType="num">
                                      <p:cBhvr additive="base">
                                        <p:cTn id="13" dur="500" fill="hold"/>
                                        <p:tgtEl>
                                          <p:spTgt spid="1638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6387">
                                            <p:txEl>
                                              <p:pRg st="1" end="1"/>
                                            </p:txEl>
                                          </p:spTgt>
                                        </p:tgtEl>
                                        <p:attrNameLst>
                                          <p:attrName>style.visibility</p:attrName>
                                        </p:attrNameLst>
                                      </p:cBhvr>
                                      <p:to>
                                        <p:strVal val="visible"/>
                                      </p:to>
                                    </p:set>
                                    <p:anim calcmode="lin" valueType="num">
                                      <p:cBhvr additive="base">
                                        <p:cTn id="19" dur="500" fill="hold"/>
                                        <p:tgtEl>
                                          <p:spTgt spid="16387">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81000"/>
            <a:ext cx="7772400" cy="685800"/>
          </a:xfrm>
        </p:spPr>
        <p:txBody>
          <a:bodyPr>
            <a:normAutofit fontScale="90000"/>
          </a:bodyPr>
          <a:lstStyle/>
          <a:p>
            <a:r>
              <a:rPr lang="tr-TR" altLang="tr-TR" sz="4000" b="1">
                <a:solidFill>
                  <a:schemeClr val="hlink"/>
                </a:solidFill>
              </a:rPr>
              <a:t>Deyimlerin Özellikleri</a:t>
            </a:r>
            <a:endParaRPr lang="en-US" altLang="tr-TR" sz="4000" b="1">
              <a:solidFill>
                <a:schemeClr val="hlink"/>
              </a:solidFill>
            </a:endParaRPr>
          </a:p>
        </p:txBody>
      </p:sp>
      <p:sp>
        <p:nvSpPr>
          <p:cNvPr id="17411" name="Rectangle 3"/>
          <p:cNvSpPr>
            <a:spLocks noGrp="1" noChangeArrowheads="1"/>
          </p:cNvSpPr>
          <p:nvPr>
            <p:ph idx="1"/>
          </p:nvPr>
        </p:nvSpPr>
        <p:spPr>
          <a:xfrm>
            <a:off x="304800" y="1219200"/>
            <a:ext cx="8458200" cy="5029200"/>
          </a:xfrm>
        </p:spPr>
        <p:txBody>
          <a:bodyPr>
            <a:normAutofit lnSpcReduction="10000"/>
          </a:bodyPr>
          <a:lstStyle/>
          <a:p>
            <a:pPr>
              <a:lnSpc>
                <a:spcPct val="90000"/>
              </a:lnSpc>
            </a:pPr>
            <a:r>
              <a:rPr lang="tr-TR" altLang="tr-TR" b="1">
                <a:cs typeface="Times New Roman" pitchFamily="18" charset="0"/>
              </a:rPr>
              <a:t>g) </a:t>
            </a:r>
            <a:r>
              <a:rPr lang="tr-TR" altLang="tr-TR">
                <a:cs typeface="Times New Roman" pitchFamily="18" charset="0"/>
              </a:rPr>
              <a:t>Deyimler cümlenin öğesi olabilir, cümlede başka görevler de alabilir: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Üzüntüsünden ağzını bıçak açmıyordu. (Yüklem)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Damarıma basmadan konuşamaz mısın? (Zarf tümleci)</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Aslan payı ona düştü. (Özne, isim tamlaması)</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O, dik kafalı biridir. (sıfat tamlaması, sıfat)</a:t>
            </a:r>
            <a:endParaRPr lang="en-US" altLang="tr-TR">
              <a:ea typeface="Arial Unicode MS" pitchFamily="34" charset="-128"/>
              <a:cs typeface="Arial Unicode MS" pitchFamily="34" charset="-128"/>
            </a:endParaRPr>
          </a:p>
          <a:p>
            <a:pPr>
              <a:lnSpc>
                <a:spcPct val="90000"/>
              </a:lnSpc>
            </a:pPr>
            <a:r>
              <a:rPr lang="tr-TR" altLang="tr-TR" b="1">
                <a:cs typeface="Times New Roman" pitchFamily="18" charset="0"/>
              </a:rPr>
              <a:t>h) </a:t>
            </a:r>
            <a:r>
              <a:rPr lang="tr-TR" altLang="tr-TR">
                <a:cs typeface="Times New Roman" pitchFamily="18" charset="0"/>
              </a:rPr>
              <a:t>Kafiyeli deyimler de vardır: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Ele verir talkımı, kendi yutar salkımı</a:t>
            </a:r>
            <a:endParaRPr lang="en-US" altLang="tr-TR">
              <a:ea typeface="Arial Unicode MS" pitchFamily="34" charset="-128"/>
              <a:cs typeface="Arial Unicode MS" pitchFamily="34" charset="-128"/>
            </a:endParaRPr>
          </a:p>
          <a:p>
            <a:pPr>
              <a:lnSpc>
                <a:spcPct val="90000"/>
              </a:lnSpc>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p:tgtEl>
                                          <p:spTgt spid="17410"/>
                                        </p:tgtEl>
                                        <p:attrNameLst>
                                          <p:attrName>ppt_y</p:attrName>
                                        </p:attrNameLst>
                                      </p:cBhvr>
                                      <p:tavLst>
                                        <p:tav tm="0">
                                          <p:val>
                                            <p:strVal val="#ppt_y+#ppt_h*1.125000"/>
                                          </p:val>
                                        </p:tav>
                                        <p:tav tm="100000">
                                          <p:val>
                                            <p:strVal val="#ppt_y"/>
                                          </p:val>
                                        </p:tav>
                                      </p:tavLst>
                                    </p:anim>
                                    <p:animEffect transition="in" filter="wipe(up)">
                                      <p:cBhvr>
                                        <p:cTn id="8" dur="500"/>
                                        <p:tgtEl>
                                          <p:spTgt spid="17410"/>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additive="base">
                                        <p:cTn id="13" dur="500" fill="hold"/>
                                        <p:tgtEl>
                                          <p:spTgt spid="1741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7411">
                                            <p:txEl>
                                              <p:pRg st="1" end="1"/>
                                            </p:txEl>
                                          </p:spTgt>
                                        </p:tgtEl>
                                        <p:attrNameLst>
                                          <p:attrName>style.visibility</p:attrName>
                                        </p:attrNameLst>
                                      </p:cBhvr>
                                      <p:to>
                                        <p:strVal val="visible"/>
                                      </p:to>
                                    </p:set>
                                    <p:anim calcmode="lin" valueType="num">
                                      <p:cBhvr additive="base">
                                        <p:cTn id="19" dur="500" fill="hold"/>
                                        <p:tgtEl>
                                          <p:spTgt spid="1741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 calcmode="lin" valueType="num">
                                      <p:cBhvr additive="base">
                                        <p:cTn id="25" dur="500" fill="hold"/>
                                        <p:tgtEl>
                                          <p:spTgt spid="17411">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7411">
                                            <p:txEl>
                                              <p:pRg st="3" end="3"/>
                                            </p:txEl>
                                          </p:spTgt>
                                        </p:tgtEl>
                                        <p:attrNameLst>
                                          <p:attrName>style.visibility</p:attrName>
                                        </p:attrNameLst>
                                      </p:cBhvr>
                                      <p:to>
                                        <p:strVal val="visible"/>
                                      </p:to>
                                    </p:set>
                                    <p:anim calcmode="lin" valueType="num">
                                      <p:cBhvr additive="base">
                                        <p:cTn id="31" dur="500" fill="hold"/>
                                        <p:tgtEl>
                                          <p:spTgt spid="17411">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7411">
                                            <p:txEl>
                                              <p:pRg st="4" end="4"/>
                                            </p:txEl>
                                          </p:spTgt>
                                        </p:tgtEl>
                                        <p:attrNameLst>
                                          <p:attrName>style.visibility</p:attrName>
                                        </p:attrNameLst>
                                      </p:cBhvr>
                                      <p:to>
                                        <p:strVal val="visible"/>
                                      </p:to>
                                    </p:set>
                                    <p:anim calcmode="lin" valueType="num">
                                      <p:cBhvr additive="base">
                                        <p:cTn id="37" dur="500" fill="hold"/>
                                        <p:tgtEl>
                                          <p:spTgt spid="17411">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7411">
                                            <p:txEl>
                                              <p:pRg st="5" end="5"/>
                                            </p:txEl>
                                          </p:spTgt>
                                        </p:tgtEl>
                                        <p:attrNameLst>
                                          <p:attrName>style.visibility</p:attrName>
                                        </p:attrNameLst>
                                      </p:cBhvr>
                                      <p:to>
                                        <p:strVal val="visible"/>
                                      </p:to>
                                    </p:set>
                                    <p:anim calcmode="lin" valueType="num">
                                      <p:cBhvr additive="base">
                                        <p:cTn id="43" dur="500" fill="hold"/>
                                        <p:tgtEl>
                                          <p:spTgt spid="17411">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17411">
                                            <p:txEl>
                                              <p:pRg st="6" end="6"/>
                                            </p:txEl>
                                          </p:spTgt>
                                        </p:tgtEl>
                                        <p:attrNameLst>
                                          <p:attrName>style.visibility</p:attrName>
                                        </p:attrNameLst>
                                      </p:cBhvr>
                                      <p:to>
                                        <p:strVal val="visible"/>
                                      </p:to>
                                    </p:set>
                                    <p:anim calcmode="lin" valueType="num">
                                      <p:cBhvr additive="base">
                                        <p:cTn id="49" dur="500" fill="hold"/>
                                        <p:tgtEl>
                                          <p:spTgt spid="17411">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914400"/>
          </a:xfrm>
        </p:spPr>
        <p:txBody>
          <a:bodyPr/>
          <a:lstStyle/>
          <a:p>
            <a:r>
              <a:rPr lang="tr-TR" altLang="tr-TR" b="1">
                <a:solidFill>
                  <a:schemeClr val="hlink"/>
                </a:solidFill>
              </a:rPr>
              <a:t>5.Terim Anlam</a:t>
            </a:r>
            <a:endParaRPr lang="en-US" altLang="tr-TR" b="1">
              <a:solidFill>
                <a:schemeClr val="hlink"/>
              </a:solidFill>
            </a:endParaRPr>
          </a:p>
        </p:txBody>
      </p:sp>
      <p:sp>
        <p:nvSpPr>
          <p:cNvPr id="18435" name="Rectangle 3"/>
          <p:cNvSpPr>
            <a:spLocks noGrp="1" noChangeArrowheads="1"/>
          </p:cNvSpPr>
          <p:nvPr>
            <p:ph idx="1"/>
          </p:nvPr>
        </p:nvSpPr>
        <p:spPr>
          <a:xfrm>
            <a:off x="685800" y="1371600"/>
            <a:ext cx="7772400" cy="4724400"/>
          </a:xfrm>
        </p:spPr>
        <p:txBody>
          <a:bodyPr/>
          <a:lstStyle/>
          <a:p>
            <a:pPr>
              <a:lnSpc>
                <a:spcPct val="90000"/>
              </a:lnSpc>
            </a:pPr>
            <a:r>
              <a:rPr lang="tr-TR" altLang="tr-TR">
                <a:cs typeface="Times New Roman" pitchFamily="18" charset="0"/>
              </a:rPr>
              <a:t>Bir bilim, sanat ya da meslek dalıyla ilgili bir kavramı karşılayan kelimelere terim denir. Terimlerin anlamları dar ve sınırlıdır.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Örnek: "Ekvator" kelimesi tek bir anlama gelir ve tek bir nesneyi karşılar.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Örnek: kök, mısra, muson.</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“yüklem, özne, kök, zarf”, dil bilgisi terimleri; “üçgen, daire, çap”, kelimeleri de geometri terimleridir.</a:t>
            </a:r>
            <a:endParaRPr lang="en-US" altLang="tr-TR">
              <a:ea typeface="Arial Unicode MS" pitchFamily="34" charset="-128"/>
              <a:cs typeface="Arial Unicode MS" pitchFamily="34" charset="-128"/>
            </a:endParaRPr>
          </a:p>
          <a:p>
            <a:pPr>
              <a:lnSpc>
                <a:spcPct val="90000"/>
              </a:lnSpc>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p:tgtEl>
                                          <p:spTgt spid="18434"/>
                                        </p:tgtEl>
                                        <p:attrNameLst>
                                          <p:attrName>ppt_y</p:attrName>
                                        </p:attrNameLst>
                                      </p:cBhvr>
                                      <p:tavLst>
                                        <p:tav tm="0">
                                          <p:val>
                                            <p:strVal val="#ppt_y+#ppt_h*1.125000"/>
                                          </p:val>
                                        </p:tav>
                                        <p:tav tm="100000">
                                          <p:val>
                                            <p:strVal val="#ppt_y"/>
                                          </p:val>
                                        </p:tav>
                                      </p:tavLst>
                                    </p:anim>
                                    <p:animEffect transition="in" filter="wipe(up)">
                                      <p:cBhvr>
                                        <p:cTn id="8" dur="500"/>
                                        <p:tgtEl>
                                          <p:spTgt spid="18434"/>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 calcmode="lin" valueType="num">
                                      <p:cBhvr additive="base">
                                        <p:cTn id="13" dur="500" fill="hold"/>
                                        <p:tgtEl>
                                          <p:spTgt spid="1843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 calcmode="lin" valueType="num">
                                      <p:cBhvr additive="base">
                                        <p:cTn id="19"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8435">
                                            <p:txEl>
                                              <p:pRg st="2" end="2"/>
                                            </p:txEl>
                                          </p:spTgt>
                                        </p:tgtEl>
                                        <p:attrNameLst>
                                          <p:attrName>style.visibility</p:attrName>
                                        </p:attrNameLst>
                                      </p:cBhvr>
                                      <p:to>
                                        <p:strVal val="visible"/>
                                      </p:to>
                                    </p:set>
                                    <p:anim calcmode="lin" valueType="num">
                                      <p:cBhvr additive="base">
                                        <p:cTn id="25" dur="500" fill="hold"/>
                                        <p:tgtEl>
                                          <p:spTgt spid="1843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8435">
                                            <p:txEl>
                                              <p:pRg st="3" end="3"/>
                                            </p:txEl>
                                          </p:spTgt>
                                        </p:tgtEl>
                                        <p:attrNameLst>
                                          <p:attrName>style.visibility</p:attrName>
                                        </p:attrNameLst>
                                      </p:cBhvr>
                                      <p:to>
                                        <p:strVal val="visible"/>
                                      </p:to>
                                    </p:set>
                                    <p:anim calcmode="lin" valueType="num">
                                      <p:cBhvr additive="base">
                                        <p:cTn id="31" dur="500" fill="hold"/>
                                        <p:tgtEl>
                                          <p:spTgt spid="1843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914400"/>
          </a:xfrm>
        </p:spPr>
        <p:txBody>
          <a:bodyPr/>
          <a:lstStyle/>
          <a:p>
            <a:r>
              <a:rPr lang="tr-TR" altLang="tr-TR" b="1">
                <a:solidFill>
                  <a:schemeClr val="hlink"/>
                </a:solidFill>
              </a:rPr>
              <a:t>6. Soyut Anlam</a:t>
            </a:r>
            <a:endParaRPr lang="en-US" altLang="tr-TR" b="1">
              <a:solidFill>
                <a:schemeClr val="hlink"/>
              </a:solidFill>
            </a:endParaRPr>
          </a:p>
        </p:txBody>
      </p:sp>
      <p:sp>
        <p:nvSpPr>
          <p:cNvPr id="19459" name="Rectangle 3"/>
          <p:cNvSpPr>
            <a:spLocks noGrp="1" noChangeArrowheads="1"/>
          </p:cNvSpPr>
          <p:nvPr>
            <p:ph idx="1"/>
          </p:nvPr>
        </p:nvSpPr>
        <p:spPr>
          <a:xfrm>
            <a:off x="685800" y="1295400"/>
            <a:ext cx="7772400" cy="4800600"/>
          </a:xfrm>
        </p:spPr>
        <p:txBody>
          <a:bodyPr/>
          <a:lstStyle/>
          <a:p>
            <a:r>
              <a:rPr lang="tr-TR" altLang="tr-TR">
                <a:cs typeface="Times New Roman" pitchFamily="18" charset="0"/>
              </a:rPr>
              <a:t>Beş duyu organından biriyle algılanamayan, maddesi olmayan, varlıkları inançla ve his ile bilinen kavram ve varlıkları karşılayan kelimelere soyut kelimeler denir; bu kelimelerin gösterdiği anlam özelliklerine de soyut anlam denir.</a:t>
            </a:r>
            <a:endParaRPr lang="en-US" altLang="tr-TR">
              <a:ea typeface="Arial Unicode MS" pitchFamily="34" charset="-128"/>
              <a:cs typeface="Arial Unicode MS" pitchFamily="34" charset="-128"/>
            </a:endParaRPr>
          </a:p>
          <a:p>
            <a:r>
              <a:rPr lang="tr-TR" altLang="ja-JP">
                <a:ea typeface="MS Mincho" pitchFamily="49" charset="-128"/>
              </a:rPr>
              <a:t>Hayal, rüya, düşünce, menfaat, sevgi, korku, güzellik...</a:t>
            </a:r>
            <a:r>
              <a:rPr lang="en-US" altLang="ja-JP">
                <a:ea typeface="ＭＳ Ｐゴシック" charset="-128"/>
              </a:rPr>
              <a:t> </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p:tgtEl>
                                          <p:spTgt spid="19458"/>
                                        </p:tgtEl>
                                        <p:attrNameLst>
                                          <p:attrName>ppt_y</p:attrName>
                                        </p:attrNameLst>
                                      </p:cBhvr>
                                      <p:tavLst>
                                        <p:tav tm="0">
                                          <p:val>
                                            <p:strVal val="#ppt_y+#ppt_h*1.125000"/>
                                          </p:val>
                                        </p:tav>
                                        <p:tav tm="100000">
                                          <p:val>
                                            <p:strVal val="#ppt_y"/>
                                          </p:val>
                                        </p:tav>
                                      </p:tavLst>
                                    </p:anim>
                                    <p:animEffect transition="in" filter="wipe(up)">
                                      <p:cBhvr>
                                        <p:cTn id="8" dur="500"/>
                                        <p:tgtEl>
                                          <p:spTgt spid="19458"/>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500" fill="hold"/>
                                        <p:tgtEl>
                                          <p:spTgt spid="1945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9459">
                                            <p:txEl>
                                              <p:pRg st="1" end="1"/>
                                            </p:txEl>
                                          </p:spTgt>
                                        </p:tgtEl>
                                        <p:attrNameLst>
                                          <p:attrName>style.visibility</p:attrName>
                                        </p:attrNameLst>
                                      </p:cBhvr>
                                      <p:to>
                                        <p:strVal val="visible"/>
                                      </p:to>
                                    </p:set>
                                    <p:anim calcmode="lin" valueType="num">
                                      <p:cBhvr additive="base">
                                        <p:cTn id="19" dur="500" fill="hold"/>
                                        <p:tgtEl>
                                          <p:spTgt spid="19459">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7772400" cy="838200"/>
          </a:xfrm>
        </p:spPr>
        <p:txBody>
          <a:bodyPr/>
          <a:lstStyle/>
          <a:p>
            <a:r>
              <a:rPr lang="tr-TR" altLang="tr-TR"/>
              <a:t>Kelimede Anlam</a:t>
            </a:r>
            <a:endParaRPr lang="en-US" altLang="tr-TR"/>
          </a:p>
        </p:txBody>
      </p:sp>
      <p:sp>
        <p:nvSpPr>
          <p:cNvPr id="25603" name="Rectangle 3"/>
          <p:cNvSpPr>
            <a:spLocks noGrp="1" noChangeArrowheads="1"/>
          </p:cNvSpPr>
          <p:nvPr>
            <p:ph idx="1"/>
          </p:nvPr>
        </p:nvSpPr>
        <p:spPr>
          <a:xfrm>
            <a:off x="533400" y="1066800"/>
            <a:ext cx="8610600" cy="5791200"/>
          </a:xfrm>
        </p:spPr>
        <p:txBody>
          <a:bodyPr>
            <a:normAutofit/>
          </a:bodyPr>
          <a:lstStyle/>
          <a:p>
            <a:r>
              <a:rPr lang="tr-TR" altLang="tr-TR" sz="3200" dirty="0">
                <a:cs typeface="Times New Roman" pitchFamily="18" charset="0"/>
              </a:rPr>
              <a:t>Kelimeler de dil gibi canlı varlıklardır. Sahip oldukları anlamların dışında zamanla yeni anlamlar kazanabildikleri gibi bir anlamda birkaç kelime de kullanılabilir. Bu özellikler hem kelimenin kendisine ait olabilir, hem de diğer kelimelerle olan anlam ilişkisini gösterebilir. Burada kelimelerin anlam özelliklerinin yanı sıra kelimeler arasındaki anlam ilişkileri de karşımıza çıkmaktadır. </a:t>
            </a:r>
            <a:endParaRPr lang="en-US" altLang="tr-TR" sz="32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p:tgtEl>
                                          <p:spTgt spid="25602"/>
                                        </p:tgtEl>
                                        <p:attrNameLst>
                                          <p:attrName>ppt_y</p:attrName>
                                        </p:attrNameLst>
                                      </p:cBhvr>
                                      <p:tavLst>
                                        <p:tav tm="0">
                                          <p:val>
                                            <p:strVal val="#ppt_y+#ppt_h*1.125000"/>
                                          </p:val>
                                        </p:tav>
                                        <p:tav tm="100000">
                                          <p:val>
                                            <p:strVal val="#ppt_y"/>
                                          </p:val>
                                        </p:tav>
                                      </p:tavLst>
                                    </p:anim>
                                    <p:animEffect transition="in" filter="wipe(up)">
                                      <p:cBhvr>
                                        <p:cTn id="8" dur="500"/>
                                        <p:tgtEl>
                                          <p:spTgt spid="2560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additive="base">
                                        <p:cTn id="13" dur="500" fill="hold"/>
                                        <p:tgtEl>
                                          <p:spTgt spid="2560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04800"/>
            <a:ext cx="7772400" cy="838200"/>
          </a:xfrm>
        </p:spPr>
        <p:txBody>
          <a:bodyPr/>
          <a:lstStyle/>
          <a:p>
            <a:r>
              <a:rPr lang="tr-TR" altLang="tr-TR" b="1">
                <a:solidFill>
                  <a:schemeClr val="hlink"/>
                </a:solidFill>
              </a:rPr>
              <a:t>7.  Somut Anlam</a:t>
            </a:r>
            <a:endParaRPr lang="en-US" altLang="tr-TR" b="1">
              <a:solidFill>
                <a:schemeClr val="hlink"/>
              </a:solidFill>
            </a:endParaRPr>
          </a:p>
        </p:txBody>
      </p:sp>
      <p:sp>
        <p:nvSpPr>
          <p:cNvPr id="20483" name="Rectangle 3"/>
          <p:cNvSpPr>
            <a:spLocks noGrp="1" noChangeArrowheads="1"/>
          </p:cNvSpPr>
          <p:nvPr>
            <p:ph idx="1"/>
          </p:nvPr>
        </p:nvSpPr>
        <p:spPr>
          <a:xfrm>
            <a:off x="685800" y="1219200"/>
            <a:ext cx="8001000" cy="5410200"/>
          </a:xfrm>
        </p:spPr>
        <p:txBody>
          <a:bodyPr/>
          <a:lstStyle/>
          <a:p>
            <a:pPr>
              <a:lnSpc>
                <a:spcPct val="90000"/>
              </a:lnSpc>
            </a:pPr>
            <a:r>
              <a:rPr lang="tr-TR" altLang="tr-TR">
                <a:cs typeface="Times New Roman" pitchFamily="18" charset="0"/>
              </a:rPr>
              <a:t>Beş duyu organında biriyle algılanabilen, maddesi olan kavram ve varlıkları karşılayan kelimelere somut kelimeler denir; bu kelimelerin gösterdiği anlam özelliklerine de somut anlam denir.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Ağaç, taş, ev, mavi, soğuk, su, masa, yol, yürümek, koşmak...</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Soyut anlamlı kelimeler mecazlı kullanılarak somuta aktarılabilir.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“Yazınızda kuru bir anlatım görüyorum.”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“Adam yıldızlara basa basa yürüyordu.”</a:t>
            </a:r>
            <a:endParaRPr lang="en-US" altLang="tr-TR">
              <a:ea typeface="Arial Unicode MS" pitchFamily="34" charset="-128"/>
              <a:cs typeface="Arial Unicode MS" pitchFamily="34" charset="-128"/>
            </a:endParaRPr>
          </a:p>
          <a:p>
            <a:pPr>
              <a:lnSpc>
                <a:spcPct val="90000"/>
              </a:lnSpc>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p:tgtEl>
                                          <p:spTgt spid="20482"/>
                                        </p:tgtEl>
                                        <p:attrNameLst>
                                          <p:attrName>ppt_y</p:attrName>
                                        </p:attrNameLst>
                                      </p:cBhvr>
                                      <p:tavLst>
                                        <p:tav tm="0">
                                          <p:val>
                                            <p:strVal val="#ppt_y+#ppt_h*1.125000"/>
                                          </p:val>
                                        </p:tav>
                                        <p:tav tm="100000">
                                          <p:val>
                                            <p:strVal val="#ppt_y"/>
                                          </p:val>
                                        </p:tav>
                                      </p:tavLst>
                                    </p:anim>
                                    <p:animEffect transition="in" filter="wipe(up)">
                                      <p:cBhvr>
                                        <p:cTn id="8" dur="500"/>
                                        <p:tgtEl>
                                          <p:spTgt spid="2048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0483">
                                            <p:txEl>
                                              <p:pRg st="0" end="0"/>
                                            </p:txEl>
                                          </p:spTgt>
                                        </p:tgtEl>
                                        <p:attrNameLst>
                                          <p:attrName>style.visibility</p:attrName>
                                        </p:attrNameLst>
                                      </p:cBhvr>
                                      <p:to>
                                        <p:strVal val="visible"/>
                                      </p:to>
                                    </p:set>
                                    <p:anim calcmode="lin" valueType="num">
                                      <p:cBhvr additive="base">
                                        <p:cTn id="13" dur="500" fill="hold"/>
                                        <p:tgtEl>
                                          <p:spTgt spid="2048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0483">
                                            <p:txEl>
                                              <p:pRg st="1" end="1"/>
                                            </p:txEl>
                                          </p:spTgt>
                                        </p:tgtEl>
                                        <p:attrNameLst>
                                          <p:attrName>style.visibility</p:attrName>
                                        </p:attrNameLst>
                                      </p:cBhvr>
                                      <p:to>
                                        <p:strVal val="visible"/>
                                      </p:to>
                                    </p:set>
                                    <p:anim calcmode="lin" valueType="num">
                                      <p:cBhvr additive="base">
                                        <p:cTn id="19" dur="500" fill="hold"/>
                                        <p:tgtEl>
                                          <p:spTgt spid="2048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0483">
                                            <p:txEl>
                                              <p:pRg st="2" end="2"/>
                                            </p:txEl>
                                          </p:spTgt>
                                        </p:tgtEl>
                                        <p:attrNameLst>
                                          <p:attrName>style.visibility</p:attrName>
                                        </p:attrNameLst>
                                      </p:cBhvr>
                                      <p:to>
                                        <p:strVal val="visible"/>
                                      </p:to>
                                    </p:set>
                                    <p:anim calcmode="lin" valueType="num">
                                      <p:cBhvr additive="base">
                                        <p:cTn id="25" dur="500" fill="hold"/>
                                        <p:tgtEl>
                                          <p:spTgt spid="2048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0483">
                                            <p:txEl>
                                              <p:pRg st="3" end="3"/>
                                            </p:txEl>
                                          </p:spTgt>
                                        </p:tgtEl>
                                        <p:attrNameLst>
                                          <p:attrName>style.visibility</p:attrName>
                                        </p:attrNameLst>
                                      </p:cBhvr>
                                      <p:to>
                                        <p:strVal val="visible"/>
                                      </p:to>
                                    </p:set>
                                    <p:anim calcmode="lin" valueType="num">
                                      <p:cBhvr additive="base">
                                        <p:cTn id="31" dur="500" fill="hold"/>
                                        <p:tgtEl>
                                          <p:spTgt spid="2048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0483">
                                            <p:txEl>
                                              <p:pRg st="4" end="4"/>
                                            </p:txEl>
                                          </p:spTgt>
                                        </p:tgtEl>
                                        <p:attrNameLst>
                                          <p:attrName>style.visibility</p:attrName>
                                        </p:attrNameLst>
                                      </p:cBhvr>
                                      <p:to>
                                        <p:strVal val="visible"/>
                                      </p:to>
                                    </p:set>
                                    <p:anim calcmode="lin" valueType="num">
                                      <p:cBhvr additive="base">
                                        <p:cTn id="37" dur="500" fill="hold"/>
                                        <p:tgtEl>
                                          <p:spTgt spid="2048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P spid="2048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tr-TR" altLang="tr-TR" sz="4000" b="1"/>
              <a:t>B)Kelimeler Arasındaki Anlam İlişkileri</a:t>
            </a:r>
            <a:endParaRPr lang="en-US" altLang="tr-TR" sz="4000" b="1"/>
          </a:p>
        </p:txBody>
      </p:sp>
      <p:sp>
        <p:nvSpPr>
          <p:cNvPr id="21507" name="Rectangle 3"/>
          <p:cNvSpPr>
            <a:spLocks noGrp="1" noChangeArrowheads="1"/>
          </p:cNvSpPr>
          <p:nvPr>
            <p:ph idx="1"/>
          </p:nvPr>
        </p:nvSpPr>
        <p:spPr>
          <a:xfrm>
            <a:off x="685800" y="1981200"/>
            <a:ext cx="7848600" cy="4572000"/>
          </a:xfrm>
        </p:spPr>
        <p:txBody>
          <a:bodyPr/>
          <a:lstStyle/>
          <a:p>
            <a:pPr>
              <a:lnSpc>
                <a:spcPct val="90000"/>
              </a:lnSpc>
            </a:pPr>
            <a:r>
              <a:rPr lang="tr-TR" altLang="tr-TR" sz="3600" b="1">
                <a:solidFill>
                  <a:schemeClr val="hlink"/>
                </a:solidFill>
                <a:cs typeface="Times New Roman" pitchFamily="18" charset="0"/>
              </a:rPr>
              <a:t>1. EŞ ANLAMLI KELİMELER</a:t>
            </a:r>
            <a:endParaRPr lang="en-US" altLang="tr-TR" sz="3600" b="1">
              <a:solidFill>
                <a:schemeClr val="hlink"/>
              </a:solidFill>
              <a:ea typeface="Arial Unicode MS" pitchFamily="34" charset="-128"/>
              <a:cs typeface="Arial Unicode MS" pitchFamily="34" charset="-128"/>
            </a:endParaRPr>
          </a:p>
          <a:p>
            <a:pPr>
              <a:lnSpc>
                <a:spcPct val="90000"/>
              </a:lnSpc>
            </a:pPr>
            <a:r>
              <a:rPr lang="tr-TR" altLang="tr-TR">
                <a:cs typeface="Times New Roman" pitchFamily="18" charset="0"/>
              </a:rPr>
              <a:t>Yazılış ve okunuş bakımından farklı fakat anlamca aynı olan kelimelerdir. Bu tür kelimeler birbirlerinin yerini tutabilir. </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kıymet-değer, cevap-yanıt, sene-yıl, medeniyet-uygarlık, imkân-olanak, acele-ivedi, zelzele-deprem, yoksul-fakir, misafir-konuk,  yöntem-metot, mesele-sorun, fiil-eylem, kelime-sözcük, vasıta-araç...</a:t>
            </a:r>
            <a:endParaRPr lang="en-US" altLang="tr-TR">
              <a:ea typeface="Arial Unicode MS" pitchFamily="34" charset="-128"/>
              <a:cs typeface="Arial Unicode MS" pitchFamily="34" charset="-128"/>
            </a:endParaRPr>
          </a:p>
          <a:p>
            <a:pPr>
              <a:lnSpc>
                <a:spcPct val="90000"/>
              </a:lnSpc>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p:tgtEl>
                                          <p:spTgt spid="21506"/>
                                        </p:tgtEl>
                                        <p:attrNameLst>
                                          <p:attrName>ppt_y</p:attrName>
                                        </p:attrNameLst>
                                      </p:cBhvr>
                                      <p:tavLst>
                                        <p:tav tm="0">
                                          <p:val>
                                            <p:strVal val="#ppt_y+#ppt_h*1.125000"/>
                                          </p:val>
                                        </p:tav>
                                        <p:tav tm="100000">
                                          <p:val>
                                            <p:strVal val="#ppt_y"/>
                                          </p:val>
                                        </p:tav>
                                      </p:tavLst>
                                    </p:anim>
                                    <p:animEffect transition="in" filter="wipe(up)">
                                      <p:cBhvr>
                                        <p:cTn id="8" dur="500"/>
                                        <p:tgtEl>
                                          <p:spTgt spid="21506"/>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 calcmode="lin" valueType="num">
                                      <p:cBhvr additive="base">
                                        <p:cTn id="19" dur="500" fill="hold"/>
                                        <p:tgtEl>
                                          <p:spTgt spid="21507">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1507">
                                            <p:txEl>
                                              <p:pRg st="2" end="2"/>
                                            </p:txEl>
                                          </p:spTgt>
                                        </p:tgtEl>
                                        <p:attrNameLst>
                                          <p:attrName>style.visibility</p:attrName>
                                        </p:attrNameLst>
                                      </p:cBhvr>
                                      <p:to>
                                        <p:strVal val="visible"/>
                                      </p:to>
                                    </p:set>
                                    <p:anim calcmode="lin" valueType="num">
                                      <p:cBhvr additive="base">
                                        <p:cTn id="25" dur="500" fill="hold"/>
                                        <p:tgtEl>
                                          <p:spTgt spid="21507">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685800"/>
          </a:xfrm>
        </p:spPr>
        <p:txBody>
          <a:bodyPr>
            <a:normAutofit/>
          </a:bodyPr>
          <a:lstStyle/>
          <a:p>
            <a:r>
              <a:rPr lang="tr-TR" altLang="tr-TR" b="1">
                <a:solidFill>
                  <a:schemeClr val="hlink"/>
                </a:solidFill>
              </a:rPr>
              <a:t>2.Sesteş Kelimeler</a:t>
            </a:r>
            <a:endParaRPr lang="en-US" altLang="tr-TR" b="1">
              <a:solidFill>
                <a:schemeClr val="hlink"/>
              </a:solidFill>
            </a:endParaRPr>
          </a:p>
        </p:txBody>
      </p:sp>
      <p:sp>
        <p:nvSpPr>
          <p:cNvPr id="22531" name="Rectangle 3"/>
          <p:cNvSpPr>
            <a:spLocks noGrp="1" noChangeArrowheads="1"/>
          </p:cNvSpPr>
          <p:nvPr>
            <p:ph idx="1"/>
          </p:nvPr>
        </p:nvSpPr>
        <p:spPr>
          <a:xfrm>
            <a:off x="381000" y="1143000"/>
            <a:ext cx="8534400" cy="5334000"/>
          </a:xfrm>
        </p:spPr>
        <p:txBody>
          <a:bodyPr>
            <a:normAutofit lnSpcReduction="10000"/>
          </a:bodyPr>
          <a:lstStyle/>
          <a:p>
            <a:pPr>
              <a:lnSpc>
                <a:spcPct val="90000"/>
              </a:lnSpc>
            </a:pPr>
            <a:r>
              <a:rPr lang="tr-TR" altLang="tr-TR" dirty="0">
                <a:cs typeface="Times New Roman" pitchFamily="18" charset="0"/>
              </a:rPr>
              <a:t>Yazılışı ve okunuşu aynı olduğu hâlde anlamları farklı olan kelimelerdir. Bunlar yalın hâlde olabildikleri gibi ek almış hâlde de olabilirler. Şiirde cinas olarak kullanılır ve </a:t>
            </a:r>
            <a:r>
              <a:rPr lang="tr-TR" altLang="tr-TR" dirty="0" err="1">
                <a:cs typeface="Times New Roman" pitchFamily="18" charset="0"/>
              </a:rPr>
              <a:t>cinaslı</a:t>
            </a:r>
            <a:r>
              <a:rPr lang="tr-TR" altLang="tr-TR" dirty="0">
                <a:cs typeface="Times New Roman" pitchFamily="18" charset="0"/>
              </a:rPr>
              <a:t> kafiye yapılır.</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Gül: 1. çiçek, 2. gülmekten emir</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Neden kondun a bülbül kapımdaki asmaya</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Ben </a:t>
            </a:r>
            <a:r>
              <a:rPr lang="tr-TR" altLang="tr-TR" dirty="0" err="1">
                <a:cs typeface="Times New Roman" pitchFamily="18" charset="0"/>
              </a:rPr>
              <a:t>yarimden</a:t>
            </a:r>
            <a:r>
              <a:rPr lang="tr-TR" altLang="tr-TR" dirty="0">
                <a:cs typeface="Times New Roman" pitchFamily="18" charset="0"/>
              </a:rPr>
              <a:t> vazgeçmem götürseler asmaya</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Kır: 1. kırsal alan, 2. kırmaktan emir, 3. beyaz</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Yazma: 1. baş örtüsü, 2. yazmaktan olumsuz emir, 3. yazma işi</a:t>
            </a:r>
            <a:endParaRPr lang="en-US" altLang="tr-TR" dirty="0">
              <a:ea typeface="Arial Unicode MS" pitchFamily="34" charset="-128"/>
              <a:cs typeface="Arial Unicode MS" pitchFamily="34" charset="-128"/>
            </a:endParaRPr>
          </a:p>
          <a:p>
            <a:pPr>
              <a:lnSpc>
                <a:spcPct val="90000"/>
              </a:lnSpc>
            </a:pPr>
            <a:endParaRPr lang="en-US" alt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p:tgtEl>
                                          <p:spTgt spid="22530"/>
                                        </p:tgtEl>
                                        <p:attrNameLst>
                                          <p:attrName>ppt_y</p:attrName>
                                        </p:attrNameLst>
                                      </p:cBhvr>
                                      <p:tavLst>
                                        <p:tav tm="0">
                                          <p:val>
                                            <p:strVal val="#ppt_y+#ppt_h*1.125000"/>
                                          </p:val>
                                        </p:tav>
                                        <p:tav tm="100000">
                                          <p:val>
                                            <p:strVal val="#ppt_y"/>
                                          </p:val>
                                        </p:tav>
                                      </p:tavLst>
                                    </p:anim>
                                    <p:animEffect transition="in" filter="wipe(up)">
                                      <p:cBhvr>
                                        <p:cTn id="8" dur="500"/>
                                        <p:tgtEl>
                                          <p:spTgt spid="22530"/>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additive="base">
                                        <p:cTn id="13" dur="500" fill="hold"/>
                                        <p:tgtEl>
                                          <p:spTgt spid="2253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2531">
                                            <p:txEl>
                                              <p:pRg st="1" end="1"/>
                                            </p:txEl>
                                          </p:spTgt>
                                        </p:tgtEl>
                                        <p:attrNameLst>
                                          <p:attrName>style.visibility</p:attrName>
                                        </p:attrNameLst>
                                      </p:cBhvr>
                                      <p:to>
                                        <p:strVal val="visible"/>
                                      </p:to>
                                    </p:set>
                                    <p:anim calcmode="lin" valueType="num">
                                      <p:cBhvr additive="base">
                                        <p:cTn id="19" dur="500" fill="hold"/>
                                        <p:tgtEl>
                                          <p:spTgt spid="2253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2531">
                                            <p:txEl>
                                              <p:pRg st="2" end="2"/>
                                            </p:txEl>
                                          </p:spTgt>
                                        </p:tgtEl>
                                        <p:attrNameLst>
                                          <p:attrName>style.visibility</p:attrName>
                                        </p:attrNameLst>
                                      </p:cBhvr>
                                      <p:to>
                                        <p:strVal val="visible"/>
                                      </p:to>
                                    </p:set>
                                    <p:anim calcmode="lin" valueType="num">
                                      <p:cBhvr additive="base">
                                        <p:cTn id="25" dur="500" fill="hold"/>
                                        <p:tgtEl>
                                          <p:spTgt spid="22531">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2531">
                                            <p:txEl>
                                              <p:pRg st="3" end="3"/>
                                            </p:txEl>
                                          </p:spTgt>
                                        </p:tgtEl>
                                        <p:attrNameLst>
                                          <p:attrName>style.visibility</p:attrName>
                                        </p:attrNameLst>
                                      </p:cBhvr>
                                      <p:to>
                                        <p:strVal val="visible"/>
                                      </p:to>
                                    </p:set>
                                    <p:anim calcmode="lin" valueType="num">
                                      <p:cBhvr additive="base">
                                        <p:cTn id="31" dur="500" fill="hold"/>
                                        <p:tgtEl>
                                          <p:spTgt spid="22531">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2531">
                                            <p:txEl>
                                              <p:pRg st="4" end="4"/>
                                            </p:txEl>
                                          </p:spTgt>
                                        </p:tgtEl>
                                        <p:attrNameLst>
                                          <p:attrName>style.visibility</p:attrName>
                                        </p:attrNameLst>
                                      </p:cBhvr>
                                      <p:to>
                                        <p:strVal val="visible"/>
                                      </p:to>
                                    </p:set>
                                    <p:anim calcmode="lin" valueType="num">
                                      <p:cBhvr additive="base">
                                        <p:cTn id="37" dur="500" fill="hold"/>
                                        <p:tgtEl>
                                          <p:spTgt spid="22531">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22531">
                                            <p:txEl>
                                              <p:pRg st="5" end="5"/>
                                            </p:txEl>
                                          </p:spTgt>
                                        </p:tgtEl>
                                        <p:attrNameLst>
                                          <p:attrName>style.visibility</p:attrName>
                                        </p:attrNameLst>
                                      </p:cBhvr>
                                      <p:to>
                                        <p:strVal val="visible"/>
                                      </p:to>
                                    </p:set>
                                    <p:anim calcmode="lin" valueType="num">
                                      <p:cBhvr additive="base">
                                        <p:cTn id="43" dur="500" fill="hold"/>
                                        <p:tgtEl>
                                          <p:spTgt spid="22531">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25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685800"/>
          </a:xfrm>
        </p:spPr>
        <p:txBody>
          <a:bodyPr>
            <a:normAutofit/>
          </a:bodyPr>
          <a:lstStyle/>
          <a:p>
            <a:r>
              <a:rPr lang="tr-TR" altLang="tr-TR" b="1">
                <a:solidFill>
                  <a:schemeClr val="hlink"/>
                </a:solidFill>
              </a:rPr>
              <a:t>3. Zıt Anlamlı Kelimeler</a:t>
            </a:r>
            <a:endParaRPr lang="en-US" altLang="tr-TR" b="1">
              <a:solidFill>
                <a:schemeClr val="hlink"/>
              </a:solidFill>
            </a:endParaRPr>
          </a:p>
        </p:txBody>
      </p:sp>
      <p:sp>
        <p:nvSpPr>
          <p:cNvPr id="23555" name="Rectangle 3"/>
          <p:cNvSpPr>
            <a:spLocks noGrp="1" noChangeArrowheads="1"/>
          </p:cNvSpPr>
          <p:nvPr>
            <p:ph idx="1"/>
          </p:nvPr>
        </p:nvSpPr>
        <p:spPr>
          <a:xfrm>
            <a:off x="228600" y="1066800"/>
            <a:ext cx="8458200" cy="5791200"/>
          </a:xfrm>
        </p:spPr>
        <p:txBody>
          <a:bodyPr>
            <a:normAutofit lnSpcReduction="10000"/>
          </a:bodyPr>
          <a:lstStyle/>
          <a:p>
            <a:pPr>
              <a:lnSpc>
                <a:spcPct val="90000"/>
              </a:lnSpc>
            </a:pPr>
            <a:r>
              <a:rPr lang="tr-TR" altLang="tr-TR" dirty="0">
                <a:cs typeface="Times New Roman" pitchFamily="18" charset="0"/>
              </a:rPr>
              <a:t>Anlamca birbirinin karşıtı olan kelimelerdir.</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Siyah-beyaz, uzun-kısa, aşağı-yukarı, ileri-geri, var-yok, gelmek-gitmek,</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Tüm kelimelerin zıt anlamlısı yoktur. Eylemlerde de durum aynıdır. Bir eylemin olumsuzu o eylemin karşıtı satıl</a:t>
            </a:r>
            <a:r>
              <a:rPr lang="tr-TR" altLang="tr-TR" dirty="0">
                <a:ea typeface="Arial Unicode MS" pitchFamily="34" charset="-128"/>
                <a:cs typeface="Arial Unicode MS" pitchFamily="34" charset="-128"/>
              </a:rPr>
              <a:t>maz.</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“sevinmek” karşıtı sevinmemek değil “</a:t>
            </a:r>
            <a:r>
              <a:rPr lang="tr-TR" altLang="tr-TR" dirty="0" err="1">
                <a:cs typeface="Times New Roman" pitchFamily="18" charset="0"/>
              </a:rPr>
              <a:t>üzülmek”tir</a:t>
            </a:r>
            <a:r>
              <a:rPr lang="tr-TR" altLang="tr-TR" dirty="0">
                <a:cs typeface="Times New Roman" pitchFamily="18" charset="0"/>
              </a:rPr>
              <a:t>.</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Kelimeler arasındaki karşıtlık cümledeki kullanıma göre değişir.</a:t>
            </a:r>
            <a:endParaRPr lang="en-US" altLang="tr-TR" dirty="0">
              <a:ea typeface="Arial Unicode MS" pitchFamily="34" charset="-128"/>
              <a:cs typeface="Arial Unicode MS" pitchFamily="34" charset="-128"/>
            </a:endParaRPr>
          </a:p>
          <a:p>
            <a:pPr>
              <a:lnSpc>
                <a:spcPct val="90000"/>
              </a:lnSpc>
            </a:pPr>
            <a:r>
              <a:rPr lang="tr-TR" altLang="tr-TR" dirty="0">
                <a:cs typeface="Times New Roman" pitchFamily="18" charset="0"/>
              </a:rPr>
              <a:t>“doğru” kelimesinin zıt anlamlısı bir cümlede “eğri” olurken, diğerinde “yanlış” olabilir.</a:t>
            </a:r>
            <a:endParaRPr lang="en-US" altLang="tr-TR" dirty="0">
              <a:ea typeface="Arial Unicode MS" pitchFamily="34" charset="-128"/>
              <a:cs typeface="Arial Unicode MS" pitchFamily="34" charset="-128"/>
            </a:endParaRPr>
          </a:p>
          <a:p>
            <a:pPr>
              <a:lnSpc>
                <a:spcPct val="90000"/>
              </a:lnSpc>
              <a:buFontTx/>
              <a:buNone/>
            </a:pPr>
            <a:endParaRPr lang="en-US" alt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p:tgtEl>
                                          <p:spTgt spid="23554"/>
                                        </p:tgtEl>
                                        <p:attrNameLst>
                                          <p:attrName>ppt_y</p:attrName>
                                        </p:attrNameLst>
                                      </p:cBhvr>
                                      <p:tavLst>
                                        <p:tav tm="0">
                                          <p:val>
                                            <p:strVal val="#ppt_y+#ppt_h*1.125000"/>
                                          </p:val>
                                        </p:tav>
                                        <p:tav tm="100000">
                                          <p:val>
                                            <p:strVal val="#ppt_y"/>
                                          </p:val>
                                        </p:tav>
                                      </p:tavLst>
                                    </p:anim>
                                    <p:animEffect transition="in" filter="wipe(up)">
                                      <p:cBhvr>
                                        <p:cTn id="8" dur="500"/>
                                        <p:tgtEl>
                                          <p:spTgt spid="23554"/>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3555">
                                            <p:txEl>
                                              <p:pRg st="0" end="0"/>
                                            </p:txEl>
                                          </p:spTgt>
                                        </p:tgtEl>
                                        <p:attrNameLst>
                                          <p:attrName>style.visibility</p:attrName>
                                        </p:attrNameLst>
                                      </p:cBhvr>
                                      <p:to>
                                        <p:strVal val="visible"/>
                                      </p:to>
                                    </p:set>
                                    <p:anim calcmode="lin" valueType="num">
                                      <p:cBhvr additive="base">
                                        <p:cTn id="13" dur="500" fill="hold"/>
                                        <p:tgtEl>
                                          <p:spTgt spid="2355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3555">
                                            <p:txEl>
                                              <p:pRg st="1" end="1"/>
                                            </p:txEl>
                                          </p:spTgt>
                                        </p:tgtEl>
                                        <p:attrNameLst>
                                          <p:attrName>style.visibility</p:attrName>
                                        </p:attrNameLst>
                                      </p:cBhvr>
                                      <p:to>
                                        <p:strVal val="visible"/>
                                      </p:to>
                                    </p:set>
                                    <p:anim calcmode="lin" valueType="num">
                                      <p:cBhvr additive="base">
                                        <p:cTn id="19" dur="500" fill="hold"/>
                                        <p:tgtEl>
                                          <p:spTgt spid="2355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3555">
                                            <p:txEl>
                                              <p:pRg st="2" end="2"/>
                                            </p:txEl>
                                          </p:spTgt>
                                        </p:tgtEl>
                                        <p:attrNameLst>
                                          <p:attrName>style.visibility</p:attrName>
                                        </p:attrNameLst>
                                      </p:cBhvr>
                                      <p:to>
                                        <p:strVal val="visible"/>
                                      </p:to>
                                    </p:set>
                                    <p:anim calcmode="lin" valueType="num">
                                      <p:cBhvr additive="base">
                                        <p:cTn id="25" dur="500" fill="hold"/>
                                        <p:tgtEl>
                                          <p:spTgt spid="2355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3555">
                                            <p:txEl>
                                              <p:pRg st="3" end="3"/>
                                            </p:txEl>
                                          </p:spTgt>
                                        </p:tgtEl>
                                        <p:attrNameLst>
                                          <p:attrName>style.visibility</p:attrName>
                                        </p:attrNameLst>
                                      </p:cBhvr>
                                      <p:to>
                                        <p:strVal val="visible"/>
                                      </p:to>
                                    </p:set>
                                    <p:anim calcmode="lin" valueType="num">
                                      <p:cBhvr additive="base">
                                        <p:cTn id="31" dur="500" fill="hold"/>
                                        <p:tgtEl>
                                          <p:spTgt spid="2355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3555">
                                            <p:txEl>
                                              <p:pRg st="4" end="4"/>
                                            </p:txEl>
                                          </p:spTgt>
                                        </p:tgtEl>
                                        <p:attrNameLst>
                                          <p:attrName>style.visibility</p:attrName>
                                        </p:attrNameLst>
                                      </p:cBhvr>
                                      <p:to>
                                        <p:strVal val="visible"/>
                                      </p:to>
                                    </p:set>
                                    <p:anim calcmode="lin" valueType="num">
                                      <p:cBhvr additive="base">
                                        <p:cTn id="37" dur="500" fill="hold"/>
                                        <p:tgtEl>
                                          <p:spTgt spid="23555">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23555">
                                            <p:txEl>
                                              <p:pRg st="5" end="5"/>
                                            </p:txEl>
                                          </p:spTgt>
                                        </p:tgtEl>
                                        <p:attrNameLst>
                                          <p:attrName>style.visibility</p:attrName>
                                        </p:attrNameLst>
                                      </p:cBhvr>
                                      <p:to>
                                        <p:strVal val="visible"/>
                                      </p:to>
                                    </p:set>
                                    <p:anim calcmode="lin" valueType="num">
                                      <p:cBhvr additive="base">
                                        <p:cTn id="43" dur="500" fill="hold"/>
                                        <p:tgtEl>
                                          <p:spTgt spid="23555">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35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914400"/>
          </a:xfrm>
        </p:spPr>
        <p:txBody>
          <a:bodyPr>
            <a:normAutofit fontScale="90000"/>
          </a:bodyPr>
          <a:lstStyle/>
          <a:p>
            <a:r>
              <a:rPr lang="tr-TR" altLang="tr-TR" sz="4000" b="1"/>
              <a:t>A) Anlam Bakımından Kelimeler</a:t>
            </a:r>
            <a:endParaRPr lang="en-US" altLang="tr-TR" sz="4000" b="1"/>
          </a:p>
        </p:txBody>
      </p:sp>
      <p:sp>
        <p:nvSpPr>
          <p:cNvPr id="4099" name="Rectangle 3"/>
          <p:cNvSpPr>
            <a:spLocks noGrp="1" noChangeArrowheads="1"/>
          </p:cNvSpPr>
          <p:nvPr>
            <p:ph idx="1"/>
          </p:nvPr>
        </p:nvSpPr>
        <p:spPr>
          <a:xfrm>
            <a:off x="381000" y="1371600"/>
            <a:ext cx="8382000" cy="5105400"/>
          </a:xfrm>
        </p:spPr>
        <p:txBody>
          <a:bodyPr/>
          <a:lstStyle/>
          <a:p>
            <a:pPr>
              <a:lnSpc>
                <a:spcPct val="90000"/>
              </a:lnSpc>
              <a:buFontTx/>
              <a:buNone/>
            </a:pPr>
            <a:r>
              <a:rPr lang="tr-TR" altLang="tr-TR" b="1">
                <a:solidFill>
                  <a:schemeClr val="hlink"/>
                </a:solidFill>
                <a:ea typeface="Arial Unicode MS" pitchFamily="34" charset="-128"/>
                <a:cs typeface="Arial Unicode MS" pitchFamily="34" charset="-128"/>
              </a:rPr>
              <a:t>1. G</a:t>
            </a:r>
            <a:r>
              <a:rPr lang="tr-TR" altLang="tr-TR" b="1">
                <a:solidFill>
                  <a:schemeClr val="hlink"/>
                </a:solidFill>
              </a:rPr>
              <a:t>erçek Anlam</a:t>
            </a:r>
            <a:r>
              <a:rPr lang="tr-TR" altLang="tr-TR" b="1">
                <a:solidFill>
                  <a:schemeClr val="hlink"/>
                </a:solidFill>
                <a:ea typeface="Arial Unicode MS" pitchFamily="34" charset="-128"/>
                <a:cs typeface="Arial Unicode MS" pitchFamily="34" charset="-128"/>
              </a:rPr>
              <a:t> (T</a:t>
            </a:r>
            <a:r>
              <a:rPr lang="tr-TR" altLang="tr-TR" b="1">
                <a:solidFill>
                  <a:schemeClr val="hlink"/>
                </a:solidFill>
              </a:rPr>
              <a:t>emel</a:t>
            </a:r>
            <a:r>
              <a:rPr lang="tr-TR" altLang="tr-TR" b="1">
                <a:solidFill>
                  <a:schemeClr val="hlink"/>
                </a:solidFill>
                <a:ea typeface="Arial Unicode MS" pitchFamily="34" charset="-128"/>
                <a:cs typeface="Arial Unicode MS" pitchFamily="34" charset="-128"/>
              </a:rPr>
              <a:t> </a:t>
            </a:r>
            <a:r>
              <a:rPr lang="tr-TR" altLang="tr-TR" b="1">
                <a:solidFill>
                  <a:schemeClr val="hlink"/>
                </a:solidFill>
              </a:rPr>
              <a:t> Anlam</a:t>
            </a:r>
            <a:r>
              <a:rPr lang="tr-TR" altLang="tr-TR" b="1">
                <a:solidFill>
                  <a:schemeClr val="hlink"/>
                </a:solidFill>
                <a:ea typeface="Arial Unicode MS" pitchFamily="34" charset="-128"/>
                <a:cs typeface="Arial Unicode MS" pitchFamily="34" charset="-128"/>
              </a:rPr>
              <a:t>)</a:t>
            </a:r>
            <a:endParaRPr lang="en-US" altLang="tr-TR">
              <a:solidFill>
                <a:schemeClr val="hlink"/>
              </a:solidFill>
              <a:ea typeface="Arial Unicode MS" pitchFamily="34" charset="-128"/>
              <a:cs typeface="Arial Unicode MS" pitchFamily="34" charset="-128"/>
            </a:endParaRPr>
          </a:p>
          <a:p>
            <a:pPr>
              <a:lnSpc>
                <a:spcPct val="90000"/>
              </a:lnSpc>
              <a:buFontTx/>
              <a:buNone/>
            </a:pPr>
            <a:r>
              <a:rPr lang="tr-TR" altLang="tr-TR"/>
              <a:t>    </a:t>
            </a:r>
            <a:r>
              <a:rPr lang="tr-TR" altLang="tr-TR">
                <a:cs typeface="Times New Roman" pitchFamily="18" charset="0"/>
              </a:rPr>
              <a:t>Kelimelerin taşıdıkları ilk ve genel anlama gerçek anlam denir. Kelimelerin sözlükteki ilk anlamıdır. Kelimenin gerçek anlamı, herkesçe bilinen yaygın anlamıdır. Bu</a:t>
            </a:r>
            <a:r>
              <a:rPr lang="tr-TR" altLang="tr-TR">
                <a:ea typeface="Arial Unicode MS" pitchFamily="34" charset="-128"/>
                <a:cs typeface="Arial Unicode MS" pitchFamily="34" charset="-128"/>
              </a:rPr>
              <a:t>na "temel anlam" da denir.</a:t>
            </a:r>
            <a:endParaRPr lang="en-US" altLang="tr-TR">
              <a:ea typeface="Arial Unicode MS" pitchFamily="34" charset="-128"/>
              <a:cs typeface="Arial Unicode MS" pitchFamily="34" charset="-128"/>
            </a:endParaRPr>
          </a:p>
          <a:p>
            <a:pPr>
              <a:lnSpc>
                <a:spcPct val="90000"/>
              </a:lnSpc>
              <a:buFontTx/>
              <a:buNone/>
            </a:pPr>
            <a:r>
              <a:rPr lang="tr-TR" altLang="tr-TR"/>
              <a:t>    </a:t>
            </a:r>
            <a:r>
              <a:rPr lang="tr-TR" altLang="tr-TR">
                <a:cs typeface="Times New Roman" pitchFamily="18" charset="0"/>
              </a:rPr>
              <a:t>Meselâ, “ağız” dendiğinde akla ilk gelen, organ adıdır. “göz” kelimesi de öyle.</a:t>
            </a:r>
            <a:endParaRPr lang="en-US" altLang="tr-TR">
              <a:ea typeface="Arial Unicode MS" pitchFamily="34" charset="-128"/>
              <a:cs typeface="Arial Unicode MS" pitchFamily="34" charset="-128"/>
            </a:endParaRPr>
          </a:p>
          <a:p>
            <a:pPr>
              <a:lnSpc>
                <a:spcPct val="90000"/>
              </a:lnSpc>
              <a:buFontTx/>
              <a:buNone/>
            </a:pPr>
            <a:r>
              <a:rPr lang="tr-TR" altLang="tr-TR"/>
              <a:t>     </a:t>
            </a:r>
            <a:r>
              <a:rPr lang="tr-TR" altLang="tr-TR">
                <a:cs typeface="Times New Roman" pitchFamily="18" charset="0"/>
              </a:rPr>
              <a:t>Soğuktan su boruları patlamış.</a:t>
            </a:r>
            <a:endParaRPr lang="en-US" altLang="tr-TR">
              <a:ea typeface="Arial Unicode MS" pitchFamily="34" charset="-128"/>
              <a:cs typeface="Arial Unicode MS" pitchFamily="34" charset="-128"/>
            </a:endParaRPr>
          </a:p>
          <a:p>
            <a:pPr>
              <a:lnSpc>
                <a:spcPct val="90000"/>
              </a:lnSpc>
              <a:buFontTx/>
              <a:buNone/>
            </a:pPr>
            <a:r>
              <a:rPr lang="tr-TR" altLang="tr-TR"/>
              <a:t>    </a:t>
            </a:r>
            <a:r>
              <a:rPr lang="tr-TR" altLang="tr-TR">
                <a:cs typeface="Times New Roman" pitchFamily="18" charset="0"/>
              </a:rPr>
              <a:t>Ayağında eski bir spor ayakkabı var.</a:t>
            </a:r>
            <a:endParaRPr lang="en-US" altLang="tr-TR">
              <a:ea typeface="Arial Unicode MS" pitchFamily="34" charset="-128"/>
              <a:cs typeface="Arial Unicode MS" pitchFamily="34" charset="-128"/>
            </a:endParaRPr>
          </a:p>
          <a:p>
            <a:pPr>
              <a:lnSpc>
                <a:spcPct val="90000"/>
              </a:lnSpc>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p:tgtEl>
                                          <p:spTgt spid="4098"/>
                                        </p:tgtEl>
                                        <p:attrNameLst>
                                          <p:attrName>ppt_y</p:attrName>
                                        </p:attrNameLst>
                                      </p:cBhvr>
                                      <p:tavLst>
                                        <p:tav tm="0">
                                          <p:val>
                                            <p:strVal val="#ppt_y+#ppt_h*1.125000"/>
                                          </p:val>
                                        </p:tav>
                                        <p:tav tm="100000">
                                          <p:val>
                                            <p:strVal val="#ppt_y"/>
                                          </p:val>
                                        </p:tav>
                                      </p:tavLst>
                                    </p:anim>
                                    <p:animEffect transition="in" filter="wipe(up)">
                                      <p:cBhvr>
                                        <p:cTn id="8" dur="500"/>
                                        <p:tgtEl>
                                          <p:spTgt spid="4098"/>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500" fill="hold"/>
                                        <p:tgtEl>
                                          <p:spTgt spid="409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additive="base">
                                        <p:cTn id="19" dur="500" fill="hold"/>
                                        <p:tgtEl>
                                          <p:spTgt spid="4099">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4099">
                                            <p:txEl>
                                              <p:pRg st="2" end="2"/>
                                            </p:txEl>
                                          </p:spTgt>
                                        </p:tgtEl>
                                        <p:attrNameLst>
                                          <p:attrName>style.visibility</p:attrName>
                                        </p:attrNameLst>
                                      </p:cBhvr>
                                      <p:to>
                                        <p:strVal val="visible"/>
                                      </p:to>
                                    </p:set>
                                    <p:anim calcmode="lin" valueType="num">
                                      <p:cBhvr additive="base">
                                        <p:cTn id="25" dur="500" fill="hold"/>
                                        <p:tgtEl>
                                          <p:spTgt spid="4099">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4099">
                                            <p:txEl>
                                              <p:pRg st="3" end="3"/>
                                            </p:txEl>
                                          </p:spTgt>
                                        </p:tgtEl>
                                        <p:attrNameLst>
                                          <p:attrName>style.visibility</p:attrName>
                                        </p:attrNameLst>
                                      </p:cBhvr>
                                      <p:to>
                                        <p:strVal val="visible"/>
                                      </p:to>
                                    </p:set>
                                    <p:anim calcmode="lin" valueType="num">
                                      <p:cBhvr additive="base">
                                        <p:cTn id="31" dur="500" fill="hold"/>
                                        <p:tgtEl>
                                          <p:spTgt spid="4099">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4099">
                                            <p:txEl>
                                              <p:pRg st="4" end="4"/>
                                            </p:txEl>
                                          </p:spTgt>
                                        </p:tgtEl>
                                        <p:attrNameLst>
                                          <p:attrName>style.visibility</p:attrName>
                                        </p:attrNameLst>
                                      </p:cBhvr>
                                      <p:to>
                                        <p:strVal val="visible"/>
                                      </p:to>
                                    </p:set>
                                    <p:anim calcmode="lin" valueType="num">
                                      <p:cBhvr additive="base">
                                        <p:cTn id="37" dur="500" fill="hold"/>
                                        <p:tgtEl>
                                          <p:spTgt spid="4099">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04800"/>
            <a:ext cx="7772400" cy="990600"/>
          </a:xfrm>
        </p:spPr>
        <p:txBody>
          <a:bodyPr>
            <a:normAutofit/>
          </a:bodyPr>
          <a:lstStyle/>
          <a:p>
            <a:r>
              <a:rPr lang="tr-TR" altLang="tr-TR" sz="4000" b="1">
                <a:solidFill>
                  <a:schemeClr val="hlink"/>
                </a:solidFill>
              </a:rPr>
              <a:t>Anlam Bakımından Kelimeler</a:t>
            </a:r>
            <a:endParaRPr lang="en-US" altLang="tr-TR" sz="4000" b="1">
              <a:solidFill>
                <a:schemeClr val="hlink"/>
              </a:solidFill>
            </a:endParaRPr>
          </a:p>
        </p:txBody>
      </p:sp>
      <p:sp>
        <p:nvSpPr>
          <p:cNvPr id="28675" name="Rectangle 3"/>
          <p:cNvSpPr>
            <a:spLocks noGrp="1" noChangeArrowheads="1"/>
          </p:cNvSpPr>
          <p:nvPr>
            <p:ph idx="1"/>
          </p:nvPr>
        </p:nvSpPr>
        <p:spPr>
          <a:xfrm>
            <a:off x="609600" y="1752600"/>
            <a:ext cx="7772400" cy="4572000"/>
          </a:xfrm>
        </p:spPr>
        <p:txBody>
          <a:bodyPr/>
          <a:lstStyle/>
          <a:p>
            <a:r>
              <a:rPr lang="tr-TR" altLang="tr-TR">
                <a:cs typeface="Times New Roman" pitchFamily="18" charset="0"/>
              </a:rPr>
              <a:t>Kelimeler tek başlarına anlamlı olabildikleri gibi cüm</a:t>
            </a:r>
            <a:r>
              <a:rPr lang="tr-TR" altLang="tr-TR">
                <a:latin typeface="Arial Unicode MS" pitchFamily="34" charset="-128"/>
                <a:ea typeface="Arial Unicode MS" pitchFamily="34" charset="-128"/>
                <a:cs typeface="Arial Unicode MS" pitchFamily="34" charset="-128"/>
              </a:rPr>
              <a:t>l</a:t>
            </a:r>
            <a:r>
              <a:rPr lang="tr-TR" altLang="tr-TR">
                <a:cs typeface="Times New Roman" pitchFamily="18" charset="0"/>
              </a:rPr>
              <a:t>ede veya söz içinde kullanılışlarına göre yeni anlamlar da kazanabilirler, aralarında anlamdaşlık sesteşlik gibi ilişkiler de barındırabilirler.</a:t>
            </a:r>
            <a:endParaRPr lang="en-US" altLang="tr-TR">
              <a:latin typeface="Arial Unicode MS" pitchFamily="34" charset="-128"/>
              <a:ea typeface="Arial Unicode MS" pitchFamily="34" charset="-128"/>
              <a:cs typeface="Arial Unicode MS" pitchFamily="34" charset="-128"/>
            </a:endParaRPr>
          </a:p>
          <a:p>
            <a:r>
              <a:rPr lang="tr-TR" altLang="tr-TR">
                <a:cs typeface="Times New Roman" pitchFamily="18" charset="0"/>
              </a:rPr>
              <a:t>Anlam bakımından kelimeler ve kelimeler arasındaki anlam ilişkileri şunlardır:</a:t>
            </a:r>
            <a:endParaRPr lang="en-US" altLang="tr-TR">
              <a:latin typeface="Arial Unicode MS" pitchFamily="34" charset="-128"/>
              <a:ea typeface="Arial Unicode MS" pitchFamily="34" charset="-128"/>
              <a:cs typeface="Arial Unicode MS" pitchFamily="34" charset="-128"/>
            </a:endParaRPr>
          </a:p>
          <a:p>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p:tgtEl>
                                          <p:spTgt spid="28674"/>
                                        </p:tgtEl>
                                        <p:attrNameLst>
                                          <p:attrName>ppt_y</p:attrName>
                                        </p:attrNameLst>
                                      </p:cBhvr>
                                      <p:tavLst>
                                        <p:tav tm="0">
                                          <p:val>
                                            <p:strVal val="#ppt_y+#ppt_h*1.125000"/>
                                          </p:val>
                                        </p:tav>
                                        <p:tav tm="100000">
                                          <p:val>
                                            <p:strVal val="#ppt_y"/>
                                          </p:val>
                                        </p:tav>
                                      </p:tavLst>
                                    </p:anim>
                                    <p:animEffect transition="in" filter="wipe(up)">
                                      <p:cBhvr>
                                        <p:cTn id="8" dur="500"/>
                                        <p:tgtEl>
                                          <p:spTgt spid="28674"/>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8675">
                                            <p:txEl>
                                              <p:pRg st="0" end="0"/>
                                            </p:txEl>
                                          </p:spTgt>
                                        </p:tgtEl>
                                        <p:attrNameLst>
                                          <p:attrName>style.visibility</p:attrName>
                                        </p:attrNameLst>
                                      </p:cBhvr>
                                      <p:to>
                                        <p:strVal val="visible"/>
                                      </p:to>
                                    </p:set>
                                    <p:anim calcmode="lin" valueType="num">
                                      <p:cBhvr additive="base">
                                        <p:cTn id="13" dur="500" fill="hold"/>
                                        <p:tgtEl>
                                          <p:spTgt spid="2867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8675">
                                            <p:txEl>
                                              <p:pRg st="1" end="1"/>
                                            </p:txEl>
                                          </p:spTgt>
                                        </p:tgtEl>
                                        <p:attrNameLst>
                                          <p:attrName>style.visibility</p:attrName>
                                        </p:attrNameLst>
                                      </p:cBhvr>
                                      <p:to>
                                        <p:strVal val="visible"/>
                                      </p:to>
                                    </p:set>
                                    <p:anim calcmode="lin" valueType="num">
                                      <p:cBhvr additive="base">
                                        <p:cTn id="19" dur="500" fill="hold"/>
                                        <p:tgtEl>
                                          <p:spTgt spid="2867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685800"/>
          </a:xfrm>
        </p:spPr>
        <p:txBody>
          <a:bodyPr>
            <a:normAutofit/>
          </a:bodyPr>
          <a:lstStyle/>
          <a:p>
            <a:r>
              <a:rPr lang="tr-TR" altLang="tr-TR" b="1">
                <a:solidFill>
                  <a:schemeClr val="hlink"/>
                </a:solidFill>
              </a:rPr>
              <a:t>Gerçek Anlam</a:t>
            </a:r>
            <a:endParaRPr lang="en-US" altLang="tr-TR" b="1">
              <a:solidFill>
                <a:schemeClr val="hlink"/>
              </a:solidFill>
            </a:endParaRPr>
          </a:p>
        </p:txBody>
      </p:sp>
      <p:sp>
        <p:nvSpPr>
          <p:cNvPr id="5123" name="Rectangle 3"/>
          <p:cNvSpPr>
            <a:spLocks noGrp="1" noChangeArrowheads="1"/>
          </p:cNvSpPr>
          <p:nvPr>
            <p:ph idx="1"/>
          </p:nvPr>
        </p:nvSpPr>
        <p:spPr>
          <a:xfrm>
            <a:off x="685800" y="1143000"/>
            <a:ext cx="7772400" cy="4953000"/>
          </a:xfrm>
        </p:spPr>
        <p:txBody>
          <a:bodyPr>
            <a:normAutofit lnSpcReduction="10000"/>
          </a:bodyPr>
          <a:lstStyle/>
          <a:p>
            <a:pPr>
              <a:lnSpc>
                <a:spcPct val="90000"/>
              </a:lnSpc>
            </a:pPr>
            <a:r>
              <a:rPr lang="tr-TR" altLang="tr-TR">
                <a:ea typeface="Arial Unicode MS" pitchFamily="34" charset="-128"/>
                <a:cs typeface="Arial Unicode MS" pitchFamily="34" charset="-128"/>
              </a:rPr>
              <a:t>Biraz sonra toprak bir yola girdik.</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Kanadı kırık bir martı gördüm.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Soğuk sudan boğazı şişmişti.</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Yataktan kalkarken başımı duvara çarptım.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Dün gece erken yattım.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Sıcak çorbayı içince rahatladım.</a:t>
            </a:r>
            <a:endParaRPr lang="tr-TR" altLang="tr-TR"/>
          </a:p>
          <a:p>
            <a:pPr>
              <a:lnSpc>
                <a:spcPct val="90000"/>
              </a:lnSpc>
            </a:pPr>
            <a:r>
              <a:rPr lang="tr-TR" altLang="tr-TR">
                <a:cs typeface="Times New Roman" pitchFamily="18" charset="0"/>
              </a:rPr>
              <a:t>Dolaptan temiz elbiselerini çıkardı.</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Ahmet’in burnu iyi koku alır.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Ağzında yaralar oluşmuştu.</a:t>
            </a:r>
            <a:endParaRPr lang="en-US" altLang="tr-TR">
              <a:ea typeface="Arial Unicode MS" pitchFamily="34" charset="-128"/>
              <a:cs typeface="Arial Unicode MS" pitchFamily="34" charset="-128"/>
            </a:endParaRPr>
          </a:p>
          <a:p>
            <a:pPr>
              <a:lnSpc>
                <a:spcPct val="90000"/>
              </a:lnSpc>
            </a:pPr>
            <a:endParaRPr lang="en-US" altLang="tr-TR"/>
          </a:p>
          <a:p>
            <a:pPr>
              <a:lnSpc>
                <a:spcPct val="90000"/>
              </a:lnSpc>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p:tgtEl>
                                          <p:spTgt spid="5122"/>
                                        </p:tgtEl>
                                        <p:attrNameLst>
                                          <p:attrName>ppt_y</p:attrName>
                                        </p:attrNameLst>
                                      </p:cBhvr>
                                      <p:tavLst>
                                        <p:tav tm="0">
                                          <p:val>
                                            <p:strVal val="#ppt_y+#ppt_h*1.125000"/>
                                          </p:val>
                                        </p:tav>
                                        <p:tav tm="100000">
                                          <p:val>
                                            <p:strVal val="#ppt_y"/>
                                          </p:val>
                                        </p:tav>
                                      </p:tavLst>
                                    </p:anim>
                                    <p:animEffect transition="in" filter="wipe(up)">
                                      <p:cBhvr>
                                        <p:cTn id="8" dur="500"/>
                                        <p:tgtEl>
                                          <p:spTgt spid="512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 calcmode="lin" valueType="num">
                                      <p:cBhvr additive="base">
                                        <p:cTn id="13" dur="500" fill="hold"/>
                                        <p:tgtEl>
                                          <p:spTgt spid="512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5123">
                                            <p:txEl>
                                              <p:pRg st="1" end="1"/>
                                            </p:txEl>
                                          </p:spTgt>
                                        </p:tgtEl>
                                        <p:attrNameLst>
                                          <p:attrName>style.visibility</p:attrName>
                                        </p:attrNameLst>
                                      </p:cBhvr>
                                      <p:to>
                                        <p:strVal val="visible"/>
                                      </p:to>
                                    </p:set>
                                    <p:anim calcmode="lin" valueType="num">
                                      <p:cBhvr additive="base">
                                        <p:cTn id="19" dur="500" fill="hold"/>
                                        <p:tgtEl>
                                          <p:spTgt spid="512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5123">
                                            <p:txEl>
                                              <p:pRg st="2" end="2"/>
                                            </p:txEl>
                                          </p:spTgt>
                                        </p:tgtEl>
                                        <p:attrNameLst>
                                          <p:attrName>style.visibility</p:attrName>
                                        </p:attrNameLst>
                                      </p:cBhvr>
                                      <p:to>
                                        <p:strVal val="visible"/>
                                      </p:to>
                                    </p:set>
                                    <p:anim calcmode="lin" valueType="num">
                                      <p:cBhvr additive="base">
                                        <p:cTn id="25" dur="500" fill="hold"/>
                                        <p:tgtEl>
                                          <p:spTgt spid="512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5123">
                                            <p:txEl>
                                              <p:pRg st="3" end="3"/>
                                            </p:txEl>
                                          </p:spTgt>
                                        </p:tgtEl>
                                        <p:attrNameLst>
                                          <p:attrName>style.visibility</p:attrName>
                                        </p:attrNameLst>
                                      </p:cBhvr>
                                      <p:to>
                                        <p:strVal val="visible"/>
                                      </p:to>
                                    </p:set>
                                    <p:anim calcmode="lin" valueType="num">
                                      <p:cBhvr additive="base">
                                        <p:cTn id="31" dur="500" fill="hold"/>
                                        <p:tgtEl>
                                          <p:spTgt spid="512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5123">
                                            <p:txEl>
                                              <p:pRg st="4" end="4"/>
                                            </p:txEl>
                                          </p:spTgt>
                                        </p:tgtEl>
                                        <p:attrNameLst>
                                          <p:attrName>style.visibility</p:attrName>
                                        </p:attrNameLst>
                                      </p:cBhvr>
                                      <p:to>
                                        <p:strVal val="visible"/>
                                      </p:to>
                                    </p:set>
                                    <p:anim calcmode="lin" valueType="num">
                                      <p:cBhvr additive="base">
                                        <p:cTn id="37" dur="500" fill="hold"/>
                                        <p:tgtEl>
                                          <p:spTgt spid="512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5123">
                                            <p:txEl>
                                              <p:pRg st="5" end="5"/>
                                            </p:txEl>
                                          </p:spTgt>
                                        </p:tgtEl>
                                        <p:attrNameLst>
                                          <p:attrName>style.visibility</p:attrName>
                                        </p:attrNameLst>
                                      </p:cBhvr>
                                      <p:to>
                                        <p:strVal val="visible"/>
                                      </p:to>
                                    </p:set>
                                    <p:anim calcmode="lin" valueType="num">
                                      <p:cBhvr additive="base">
                                        <p:cTn id="43" dur="500" fill="hold"/>
                                        <p:tgtEl>
                                          <p:spTgt spid="512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5123">
                                            <p:txEl>
                                              <p:pRg st="6" end="6"/>
                                            </p:txEl>
                                          </p:spTgt>
                                        </p:tgtEl>
                                        <p:attrNameLst>
                                          <p:attrName>style.visibility</p:attrName>
                                        </p:attrNameLst>
                                      </p:cBhvr>
                                      <p:to>
                                        <p:strVal val="visible"/>
                                      </p:to>
                                    </p:set>
                                    <p:anim calcmode="lin" valueType="num">
                                      <p:cBhvr additive="base">
                                        <p:cTn id="49" dur="500" fill="hold"/>
                                        <p:tgtEl>
                                          <p:spTgt spid="512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5123">
                                            <p:txEl>
                                              <p:pRg st="7" end="7"/>
                                            </p:txEl>
                                          </p:spTgt>
                                        </p:tgtEl>
                                        <p:attrNameLst>
                                          <p:attrName>style.visibility</p:attrName>
                                        </p:attrNameLst>
                                      </p:cBhvr>
                                      <p:to>
                                        <p:strVal val="visible"/>
                                      </p:to>
                                    </p:set>
                                    <p:anim calcmode="lin" valueType="num">
                                      <p:cBhvr additive="base">
                                        <p:cTn id="55" dur="500" fill="hold"/>
                                        <p:tgtEl>
                                          <p:spTgt spid="512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5123">
                                            <p:txEl>
                                              <p:pRg st="8" end="8"/>
                                            </p:txEl>
                                          </p:spTgt>
                                        </p:tgtEl>
                                        <p:attrNameLst>
                                          <p:attrName>style.visibility</p:attrName>
                                        </p:attrNameLst>
                                      </p:cBhvr>
                                      <p:to>
                                        <p:strVal val="visible"/>
                                      </p:to>
                                    </p:set>
                                    <p:anim calcmode="lin" valueType="num">
                                      <p:cBhvr additive="base">
                                        <p:cTn id="61" dur="500" fill="hold"/>
                                        <p:tgtEl>
                                          <p:spTgt spid="512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7772400" cy="914400"/>
          </a:xfrm>
        </p:spPr>
        <p:txBody>
          <a:bodyPr/>
          <a:lstStyle/>
          <a:p>
            <a:r>
              <a:rPr lang="tr-TR" altLang="tr-TR" b="1">
                <a:solidFill>
                  <a:schemeClr val="hlink"/>
                </a:solidFill>
              </a:rPr>
              <a:t>2.Yan Anlam</a:t>
            </a:r>
            <a:endParaRPr lang="en-US" altLang="tr-TR" b="1">
              <a:solidFill>
                <a:schemeClr val="hlink"/>
              </a:solidFill>
            </a:endParaRPr>
          </a:p>
        </p:txBody>
      </p:sp>
      <p:sp>
        <p:nvSpPr>
          <p:cNvPr id="6147" name="Rectangle 3"/>
          <p:cNvSpPr>
            <a:spLocks noGrp="1" noChangeArrowheads="1"/>
          </p:cNvSpPr>
          <p:nvPr>
            <p:ph idx="1"/>
          </p:nvPr>
        </p:nvSpPr>
        <p:spPr>
          <a:xfrm>
            <a:off x="685800" y="1143000"/>
            <a:ext cx="7772400" cy="4953000"/>
          </a:xfrm>
        </p:spPr>
        <p:txBody>
          <a:bodyPr/>
          <a:lstStyle/>
          <a:p>
            <a:r>
              <a:rPr lang="tr-TR" altLang="tr-TR">
                <a:cs typeface="Times New Roman" pitchFamily="18" charset="0"/>
              </a:rPr>
              <a:t>Temel anlamıyla bağlantılı olarak zamanla ortaya çıkan değişik anlamlara yan anlam denir. Sözcüğün gerçek anlamının dışında, ancak gerçek anlamıyla az çok yakınlık taşıyan yeni anlamlar kazanması yan anlamı oluşturur. Bir sözcüğün yan anlam kazanmasında genellikle yakıştırma ve benzerlik ilgisi etkili olmaktadır.</a:t>
            </a:r>
            <a:endParaRPr lang="en-US" altLang="tr-TR">
              <a:ea typeface="Arial Unicode MS" pitchFamily="34" charset="-128"/>
              <a:cs typeface="Arial Unicode MS" pitchFamily="34" charset="-128"/>
            </a:endParaRPr>
          </a:p>
          <a:p>
            <a:pPr>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p:tgtEl>
                                          <p:spTgt spid="6146"/>
                                        </p:tgtEl>
                                        <p:attrNameLst>
                                          <p:attrName>ppt_y</p:attrName>
                                        </p:attrNameLst>
                                      </p:cBhvr>
                                      <p:tavLst>
                                        <p:tav tm="0">
                                          <p:val>
                                            <p:strVal val="#ppt_y+#ppt_h*1.125000"/>
                                          </p:val>
                                        </p:tav>
                                        <p:tav tm="100000">
                                          <p:val>
                                            <p:strVal val="#ppt_y"/>
                                          </p:val>
                                        </p:tav>
                                      </p:tavLst>
                                    </p:anim>
                                    <p:animEffect transition="in" filter="wipe(up)">
                                      <p:cBhvr>
                                        <p:cTn id="8" dur="500"/>
                                        <p:tgtEl>
                                          <p:spTgt spid="6146"/>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500" fill="hold"/>
                                        <p:tgtEl>
                                          <p:spTgt spid="614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04800"/>
            <a:ext cx="7772400" cy="609600"/>
          </a:xfrm>
        </p:spPr>
        <p:txBody>
          <a:bodyPr>
            <a:normAutofit fontScale="90000"/>
          </a:bodyPr>
          <a:lstStyle/>
          <a:p>
            <a:r>
              <a:rPr lang="tr-TR" altLang="tr-TR" b="1">
                <a:solidFill>
                  <a:schemeClr val="hlink"/>
                </a:solidFill>
              </a:rPr>
              <a:t>Yan Anlam</a:t>
            </a:r>
            <a:endParaRPr lang="en-US" altLang="tr-TR" b="1">
              <a:solidFill>
                <a:schemeClr val="hlink"/>
              </a:solidFill>
            </a:endParaRPr>
          </a:p>
        </p:txBody>
      </p:sp>
      <p:sp>
        <p:nvSpPr>
          <p:cNvPr id="7171" name="Rectangle 3"/>
          <p:cNvSpPr>
            <a:spLocks noGrp="1" noChangeArrowheads="1"/>
          </p:cNvSpPr>
          <p:nvPr>
            <p:ph idx="1"/>
          </p:nvPr>
        </p:nvSpPr>
        <p:spPr>
          <a:xfrm>
            <a:off x="685800" y="1066800"/>
            <a:ext cx="7772400" cy="5029200"/>
          </a:xfrm>
        </p:spPr>
        <p:txBody>
          <a:bodyPr>
            <a:normAutofit fontScale="92500"/>
          </a:bodyPr>
          <a:lstStyle/>
          <a:p>
            <a:pPr>
              <a:lnSpc>
                <a:spcPct val="90000"/>
              </a:lnSpc>
            </a:pPr>
            <a:r>
              <a:rPr lang="tr-TR" altLang="tr-TR">
                <a:cs typeface="Times New Roman" pitchFamily="18" charset="0"/>
              </a:rPr>
              <a:t>Meselâ “göz” dendiğinde akla ilk gelen, kelimenin temel anlamı olan organ adıdır. Ama “iğnenin gözü”, “çantanın gözü”, masanın gözü” tamlamalarındaki anlamlar benzetme yoluyla kazandırılmış yeni anlamlardır. Bunlara da yan anlam denir.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Meselâ, “düşmek” kelimesi “Meyveler tek tek yere düştü” cümlesinde temel anlamda; “Çocuğun pantolonu düşüyordu”, “Bu yılın ilk karı düştü” ve “Kavakların gölgesi yola düştü” cümlelerinde yan anlamdadır.</a:t>
            </a:r>
            <a:endParaRPr lang="en-US" altLang="tr-TR">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p:tgtEl>
                                          <p:spTgt spid="7170"/>
                                        </p:tgtEl>
                                        <p:attrNameLst>
                                          <p:attrName>ppt_y</p:attrName>
                                        </p:attrNameLst>
                                      </p:cBhvr>
                                      <p:tavLst>
                                        <p:tav tm="0">
                                          <p:val>
                                            <p:strVal val="#ppt_y+#ppt_h*1.125000"/>
                                          </p:val>
                                        </p:tav>
                                        <p:tav tm="100000">
                                          <p:val>
                                            <p:strVal val="#ppt_y"/>
                                          </p:val>
                                        </p:tav>
                                      </p:tavLst>
                                    </p:anim>
                                    <p:animEffect transition="in" filter="wipe(up)">
                                      <p:cBhvr>
                                        <p:cTn id="8" dur="500"/>
                                        <p:tgtEl>
                                          <p:spTgt spid="7170"/>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500" fill="hold"/>
                                        <p:tgtEl>
                                          <p:spTgt spid="717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7171">
                                            <p:txEl>
                                              <p:pRg st="1" end="1"/>
                                            </p:txEl>
                                          </p:spTgt>
                                        </p:tgtEl>
                                        <p:attrNameLst>
                                          <p:attrName>style.visibility</p:attrName>
                                        </p:attrNameLst>
                                      </p:cBhvr>
                                      <p:to>
                                        <p:strVal val="visible"/>
                                      </p:to>
                                    </p:set>
                                    <p:anim calcmode="lin" valueType="num">
                                      <p:cBhvr additive="base">
                                        <p:cTn id="19" dur="500" fill="hold"/>
                                        <p:tgtEl>
                                          <p:spTgt spid="717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533400"/>
          </a:xfrm>
        </p:spPr>
        <p:txBody>
          <a:bodyPr>
            <a:normAutofit fontScale="90000"/>
          </a:bodyPr>
          <a:lstStyle/>
          <a:p>
            <a:r>
              <a:rPr lang="tr-TR" altLang="tr-TR" b="1">
                <a:solidFill>
                  <a:schemeClr val="hlink"/>
                </a:solidFill>
              </a:rPr>
              <a:t>Yan Anlam</a:t>
            </a:r>
            <a:endParaRPr lang="en-US" altLang="tr-TR" b="1">
              <a:solidFill>
                <a:schemeClr val="hlink"/>
              </a:solidFill>
            </a:endParaRPr>
          </a:p>
        </p:txBody>
      </p:sp>
      <p:sp>
        <p:nvSpPr>
          <p:cNvPr id="8195" name="Rectangle 3"/>
          <p:cNvSpPr>
            <a:spLocks noGrp="1" noChangeArrowheads="1"/>
          </p:cNvSpPr>
          <p:nvPr>
            <p:ph idx="1"/>
          </p:nvPr>
        </p:nvSpPr>
        <p:spPr>
          <a:xfrm>
            <a:off x="304800" y="1143000"/>
            <a:ext cx="8534400" cy="5715000"/>
          </a:xfrm>
        </p:spPr>
        <p:txBody>
          <a:bodyPr/>
          <a:lstStyle/>
          <a:p>
            <a:pPr>
              <a:lnSpc>
                <a:spcPct val="90000"/>
              </a:lnSpc>
            </a:pPr>
            <a:r>
              <a:rPr lang="tr-TR" altLang="tr-TR">
                <a:cs typeface="Times New Roman" pitchFamily="18" charset="0"/>
              </a:rPr>
              <a:t>Beşiktaş sırtlarına ağaç dikiyorlar. (arka taraf)</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Gülün tomurcukları sabahleyin patlamış.</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Uçağın kanadı havada parçalanmış.</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Başı kırık bir çiviyi sökmeye uğraşıyor.</a:t>
            </a:r>
            <a:endParaRPr lang="en-US" altLang="tr-TR">
              <a:ea typeface="Arial Unicode MS" pitchFamily="34" charset="-128"/>
              <a:cs typeface="Arial Unicode MS" pitchFamily="34" charset="-128"/>
            </a:endParaRPr>
          </a:p>
          <a:p>
            <a:pPr>
              <a:lnSpc>
                <a:spcPct val="90000"/>
              </a:lnSpc>
            </a:pPr>
            <a:r>
              <a:rPr lang="tr-TR" altLang="tr-TR">
                <a:ea typeface="Arial Unicode MS" pitchFamily="34" charset="-128"/>
                <a:cs typeface="Arial Unicode MS" pitchFamily="34" charset="-128"/>
              </a:rPr>
              <a:t>Bu d</a:t>
            </a:r>
            <a:r>
              <a:rPr lang="tr-TR" altLang="tr-TR">
                <a:cs typeface="Times New Roman" pitchFamily="18" charset="0"/>
              </a:rPr>
              <a:t>alda başarılı olabileceğimi sanıyorum.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Köprünün ayağına bomba koymuşlar.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Şişeyi boğazına kadar doldurdu.</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Kapının kolunu kırınca babamdan azar işittim.</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Benim yetiştirdiğim öğrenciler daha başarılı.</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Yokuşun başına kadar koştuk.</a:t>
            </a:r>
            <a:endParaRPr lang="en-US" altLang="tr-TR">
              <a:ea typeface="Arial Unicode MS" pitchFamily="34" charset="-128"/>
              <a:cs typeface="Arial Unicode MS" pitchFamily="34" charset="-128"/>
            </a:endParaRPr>
          </a:p>
          <a:p>
            <a:pPr>
              <a:lnSpc>
                <a:spcPct val="90000"/>
              </a:lnSpc>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p:tgtEl>
                                          <p:spTgt spid="8194"/>
                                        </p:tgtEl>
                                        <p:attrNameLst>
                                          <p:attrName>ppt_y</p:attrName>
                                        </p:attrNameLst>
                                      </p:cBhvr>
                                      <p:tavLst>
                                        <p:tav tm="0">
                                          <p:val>
                                            <p:strVal val="#ppt_y+#ppt_h*1.125000"/>
                                          </p:val>
                                        </p:tav>
                                        <p:tav tm="100000">
                                          <p:val>
                                            <p:strVal val="#ppt_y"/>
                                          </p:val>
                                        </p:tav>
                                      </p:tavLst>
                                    </p:anim>
                                    <p:animEffect transition="in" filter="wipe(up)">
                                      <p:cBhvr>
                                        <p:cTn id="8" dur="500"/>
                                        <p:tgtEl>
                                          <p:spTgt spid="8194"/>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500" fill="hold"/>
                                        <p:tgtEl>
                                          <p:spTgt spid="819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 calcmode="lin" valueType="num">
                                      <p:cBhvr additive="base">
                                        <p:cTn id="19" dur="500" fill="hold"/>
                                        <p:tgtEl>
                                          <p:spTgt spid="819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additive="base">
                                        <p:cTn id="25" dur="500" fill="hold"/>
                                        <p:tgtEl>
                                          <p:spTgt spid="819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8195">
                                            <p:txEl>
                                              <p:pRg st="3" end="3"/>
                                            </p:txEl>
                                          </p:spTgt>
                                        </p:tgtEl>
                                        <p:attrNameLst>
                                          <p:attrName>style.visibility</p:attrName>
                                        </p:attrNameLst>
                                      </p:cBhvr>
                                      <p:to>
                                        <p:strVal val="visible"/>
                                      </p:to>
                                    </p:set>
                                    <p:anim calcmode="lin" valueType="num">
                                      <p:cBhvr additive="base">
                                        <p:cTn id="31" dur="500" fill="hold"/>
                                        <p:tgtEl>
                                          <p:spTgt spid="819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8195">
                                            <p:txEl>
                                              <p:pRg st="4" end="4"/>
                                            </p:txEl>
                                          </p:spTgt>
                                        </p:tgtEl>
                                        <p:attrNameLst>
                                          <p:attrName>style.visibility</p:attrName>
                                        </p:attrNameLst>
                                      </p:cBhvr>
                                      <p:to>
                                        <p:strVal val="visible"/>
                                      </p:to>
                                    </p:set>
                                    <p:anim calcmode="lin" valueType="num">
                                      <p:cBhvr additive="base">
                                        <p:cTn id="37" dur="500" fill="hold"/>
                                        <p:tgtEl>
                                          <p:spTgt spid="8195">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8195">
                                            <p:txEl>
                                              <p:pRg st="5" end="5"/>
                                            </p:txEl>
                                          </p:spTgt>
                                        </p:tgtEl>
                                        <p:attrNameLst>
                                          <p:attrName>style.visibility</p:attrName>
                                        </p:attrNameLst>
                                      </p:cBhvr>
                                      <p:to>
                                        <p:strVal val="visible"/>
                                      </p:to>
                                    </p:set>
                                    <p:anim calcmode="lin" valueType="num">
                                      <p:cBhvr additive="base">
                                        <p:cTn id="43" dur="500" fill="hold"/>
                                        <p:tgtEl>
                                          <p:spTgt spid="8195">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8195">
                                            <p:txEl>
                                              <p:pRg st="6" end="6"/>
                                            </p:txEl>
                                          </p:spTgt>
                                        </p:tgtEl>
                                        <p:attrNameLst>
                                          <p:attrName>style.visibility</p:attrName>
                                        </p:attrNameLst>
                                      </p:cBhvr>
                                      <p:to>
                                        <p:strVal val="visible"/>
                                      </p:to>
                                    </p:set>
                                    <p:anim calcmode="lin" valueType="num">
                                      <p:cBhvr additive="base">
                                        <p:cTn id="49" dur="500" fill="hold"/>
                                        <p:tgtEl>
                                          <p:spTgt spid="8195">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8195">
                                            <p:txEl>
                                              <p:pRg st="7" end="7"/>
                                            </p:txEl>
                                          </p:spTgt>
                                        </p:tgtEl>
                                        <p:attrNameLst>
                                          <p:attrName>style.visibility</p:attrName>
                                        </p:attrNameLst>
                                      </p:cBhvr>
                                      <p:to>
                                        <p:strVal val="visible"/>
                                      </p:to>
                                    </p:set>
                                    <p:anim calcmode="lin" valueType="num">
                                      <p:cBhvr additive="base">
                                        <p:cTn id="55" dur="500" fill="hold"/>
                                        <p:tgtEl>
                                          <p:spTgt spid="8195">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819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8195">
                                            <p:txEl>
                                              <p:pRg st="8" end="8"/>
                                            </p:txEl>
                                          </p:spTgt>
                                        </p:tgtEl>
                                        <p:attrNameLst>
                                          <p:attrName>style.visibility</p:attrName>
                                        </p:attrNameLst>
                                      </p:cBhvr>
                                      <p:to>
                                        <p:strVal val="visible"/>
                                      </p:to>
                                    </p:set>
                                    <p:anim calcmode="lin" valueType="num">
                                      <p:cBhvr additive="base">
                                        <p:cTn id="61" dur="500" fill="hold"/>
                                        <p:tgtEl>
                                          <p:spTgt spid="8195">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81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8195">
                                            <p:txEl>
                                              <p:pRg st="9" end="9"/>
                                            </p:txEl>
                                          </p:spTgt>
                                        </p:tgtEl>
                                        <p:attrNameLst>
                                          <p:attrName>style.visibility</p:attrName>
                                        </p:attrNameLst>
                                      </p:cBhvr>
                                      <p:to>
                                        <p:strVal val="visible"/>
                                      </p:to>
                                    </p:set>
                                    <p:anim calcmode="lin" valueType="num">
                                      <p:cBhvr additive="base">
                                        <p:cTn id="67" dur="500" fill="hold"/>
                                        <p:tgtEl>
                                          <p:spTgt spid="8195">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819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685800"/>
          </a:xfrm>
        </p:spPr>
        <p:txBody>
          <a:bodyPr>
            <a:normAutofit/>
          </a:bodyPr>
          <a:lstStyle/>
          <a:p>
            <a:r>
              <a:rPr lang="tr-TR" altLang="ja-JP" b="1">
                <a:solidFill>
                  <a:schemeClr val="hlink"/>
                </a:solidFill>
                <a:ea typeface="MS Mincho" pitchFamily="49" charset="-128"/>
              </a:rPr>
              <a:t>Somutlaşma ve </a:t>
            </a:r>
            <a:r>
              <a:rPr lang="tr-TR" altLang="ja-JP" b="1">
                <a:solidFill>
                  <a:schemeClr val="hlink"/>
                </a:solidFill>
              </a:rPr>
              <a:t>S</a:t>
            </a:r>
            <a:r>
              <a:rPr lang="tr-TR" altLang="ja-JP" b="1">
                <a:solidFill>
                  <a:schemeClr val="hlink"/>
                </a:solidFill>
                <a:ea typeface="MS Mincho" pitchFamily="49" charset="-128"/>
              </a:rPr>
              <a:t>oyutlaşma</a:t>
            </a:r>
            <a:r>
              <a:rPr lang="en-US" altLang="ja-JP" b="1">
                <a:solidFill>
                  <a:schemeClr val="hlink"/>
                </a:solidFill>
                <a:ea typeface="ＭＳ Ｐゴシック" charset="-128"/>
              </a:rPr>
              <a:t> </a:t>
            </a:r>
            <a:endParaRPr lang="en-US" altLang="tr-TR" b="1">
              <a:solidFill>
                <a:schemeClr val="hlink"/>
              </a:solidFill>
            </a:endParaRPr>
          </a:p>
        </p:txBody>
      </p:sp>
      <p:sp>
        <p:nvSpPr>
          <p:cNvPr id="9219" name="Rectangle 3"/>
          <p:cNvSpPr>
            <a:spLocks noGrp="1" noChangeArrowheads="1"/>
          </p:cNvSpPr>
          <p:nvPr>
            <p:ph idx="1"/>
          </p:nvPr>
        </p:nvSpPr>
        <p:spPr>
          <a:xfrm>
            <a:off x="304800" y="1066800"/>
            <a:ext cx="8839200" cy="5562600"/>
          </a:xfrm>
        </p:spPr>
        <p:txBody>
          <a:bodyPr>
            <a:normAutofit lnSpcReduction="10000"/>
          </a:bodyPr>
          <a:lstStyle/>
          <a:p>
            <a:pPr>
              <a:lnSpc>
                <a:spcPct val="90000"/>
              </a:lnSpc>
            </a:pPr>
            <a:r>
              <a:rPr lang="tr-TR" altLang="tr-TR">
                <a:cs typeface="Times New Roman" pitchFamily="18" charset="0"/>
              </a:rPr>
              <a:t>Dilimizde kelimeler sadece bir anlamda kullanılamaz. Yani bir kelime birden fazla yerde ve çok farklı anlamlarda kullanılabilir. Onun için somutlaşma ve soyutlaşma, dilimizdeki kelimeler için her zaman mümkündür. Somut anlamıyla “geçilen yer” demek olan “yol”</a:t>
            </a:r>
            <a:r>
              <a:rPr lang="tr-TR" altLang="tr-TR">
                <a:ea typeface="Arial Unicode MS" pitchFamily="34" charset="-128"/>
                <a:cs typeface="Arial Unicode MS" pitchFamily="34" charset="-128"/>
              </a:rPr>
              <a:t> </a:t>
            </a:r>
            <a:r>
              <a:rPr lang="tr-TR" altLang="tr-TR">
                <a:cs typeface="Times New Roman" pitchFamily="18" charset="0"/>
              </a:rPr>
              <a:t>kelimesi “yöntem, metot” anlamına gelerek soyutlaşmıştır.</a:t>
            </a:r>
            <a:endParaRPr lang="en-US" altLang="tr-TR">
              <a:ea typeface="Arial Unicode MS" pitchFamily="34" charset="-128"/>
              <a:cs typeface="Arial Unicode MS" pitchFamily="34" charset="-128"/>
            </a:endParaRPr>
          </a:p>
          <a:p>
            <a:pPr>
              <a:lnSpc>
                <a:spcPct val="90000"/>
              </a:lnSpc>
            </a:pPr>
            <a:r>
              <a:rPr lang="tr-TR" altLang="tr-TR">
                <a:cs typeface="Times New Roman" pitchFamily="18" charset="0"/>
              </a:rPr>
              <a:t>Yakıştırmaca: Kendi adı olmayan ya da adı olduğu hâlde bilinmeyen varlıklar çeşitli özellikleri nedeniyle uygun olan kelimelerle adlandırılır. Buna yakıştırmaca denir. Uçağın kanadı, masanın gözü, ayakkabının burnu vb</a:t>
            </a:r>
            <a:endParaRPr lang="en-US" altLang="tr-TR">
              <a:ea typeface="Arial Unicode MS" pitchFamily="34" charset="-128"/>
              <a:cs typeface="Arial Unicode MS" pitchFamily="34" charset="-128"/>
            </a:endParaRPr>
          </a:p>
          <a:p>
            <a:pPr>
              <a:lnSpc>
                <a:spcPct val="90000"/>
              </a:lnSpc>
              <a:buFontTx/>
              <a:buNone/>
            </a:pP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p:tgtEl>
                                          <p:spTgt spid="9218"/>
                                        </p:tgtEl>
                                        <p:attrNameLst>
                                          <p:attrName>ppt_y</p:attrName>
                                        </p:attrNameLst>
                                      </p:cBhvr>
                                      <p:tavLst>
                                        <p:tav tm="0">
                                          <p:val>
                                            <p:strVal val="#ppt_y+#ppt_h*1.125000"/>
                                          </p:val>
                                        </p:tav>
                                        <p:tav tm="100000">
                                          <p:val>
                                            <p:strVal val="#ppt_y"/>
                                          </p:val>
                                        </p:tav>
                                      </p:tavLst>
                                    </p:anim>
                                    <p:animEffect transition="in" filter="wipe(up)">
                                      <p:cBhvr>
                                        <p:cTn id="8" dur="500"/>
                                        <p:tgtEl>
                                          <p:spTgt spid="9218"/>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78</TotalTime>
  <Words>1481</Words>
  <Application>Microsoft Office PowerPoint</Application>
  <PresentationFormat>Ekran Gösterisi (4:3)</PresentationFormat>
  <Paragraphs>127</Paragraphs>
  <Slides>23</Slides>
  <Notes>1</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Gezinti</vt:lpstr>
      <vt:lpstr>Kelime Bilgisi </vt:lpstr>
      <vt:lpstr>Kelimede Anlam</vt:lpstr>
      <vt:lpstr>A) Anlam Bakımından Kelimeler</vt:lpstr>
      <vt:lpstr>Anlam Bakımından Kelimeler</vt:lpstr>
      <vt:lpstr>Gerçek Anlam</vt:lpstr>
      <vt:lpstr>2.Yan Anlam</vt:lpstr>
      <vt:lpstr>Yan Anlam</vt:lpstr>
      <vt:lpstr>Yan Anlam</vt:lpstr>
      <vt:lpstr>Somutlaşma ve Soyutlaşma </vt:lpstr>
      <vt:lpstr>3.Mecaz Anlam </vt:lpstr>
      <vt:lpstr>Mecaz Anlam</vt:lpstr>
      <vt:lpstr>4.Deyimler</vt:lpstr>
      <vt:lpstr>Deyimlerin Özellikleri</vt:lpstr>
      <vt:lpstr>Deyimlerin Özellikleri</vt:lpstr>
      <vt:lpstr>Deyimlerin Özellikleri</vt:lpstr>
      <vt:lpstr>Deyimlerin Özellikleri</vt:lpstr>
      <vt:lpstr>Deyimlerin Özellikleri</vt:lpstr>
      <vt:lpstr>5.Terim Anlam</vt:lpstr>
      <vt:lpstr>6. Soyut Anlam</vt:lpstr>
      <vt:lpstr>7.  Somut Anlam</vt:lpstr>
      <vt:lpstr>B)Kelimeler Arasındaki Anlam İlişkileri</vt:lpstr>
      <vt:lpstr>2.Sesteş Kelimeler</vt:lpstr>
      <vt:lpstr>3. Zıt Anlamlı Kelimeler</vt:lpstr>
    </vt:vector>
  </TitlesOfParts>
  <Manager>www.turkceciler.com</Manager>
  <Company>www.turkceciler.com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www.turkceciler.com</dc:title>
  <dc:subject>www.turkceciler.com</dc:subject>
  <dc:creator>www.turkceciler.com</dc:creator>
  <cp:keywords>www.turkceciler.com</cp:keywords>
  <dc:description>www.turkceciler.com</dc:description>
  <cp:lastModifiedBy>CasPeR</cp:lastModifiedBy>
  <cp:revision>3</cp:revision>
  <dcterms:created xsi:type="dcterms:W3CDTF">2001-06-25T19:54:53Z</dcterms:created>
  <dcterms:modified xsi:type="dcterms:W3CDTF">2015-01-14T19:59:34Z</dcterms:modified>
  <cp:category>http://www.turkceciler.com</cp:category>
  <cp:contentStatus>www.turkceciler.com</cp:contentStatus>
</cp:coreProperties>
</file>