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1" r:id="rId17"/>
    <p:sldId id="273" r:id="rId18"/>
    <p:sldId id="274" r:id="rId19"/>
    <p:sldId id="275" r:id="rId20"/>
    <p:sldId id="276" r:id="rId21"/>
    <p:sldId id="277" r:id="rId22"/>
    <p:sldId id="278"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AAF7E6-08F9-4AFE-87AE-285B7EDF42B5}" type="datetimeFigureOut">
              <a:rPr lang="tr-TR" smtClean="0"/>
              <a:pPr/>
              <a:t>29.01.2015</a:t>
            </a:fld>
            <a:endParaRPr lang="tr-TR" dirty="0"/>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BA4C0F-C4DD-4E58-853A-670DA739DEB3}" type="slidenum">
              <a:rPr lang="tr-TR" smtClean="0"/>
              <a:pPr/>
              <a:t>‹#›</a:t>
            </a:fld>
            <a:endParaRPr lang="tr-T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AF03B491-223F-48C8-B048-36D2A9E3398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9A1C8C5-8389-44C2-9438-72E7411B544C}" type="datetimeFigureOut">
              <a:rPr lang="tr-TR" smtClean="0"/>
              <a:pPr/>
              <a:t>29.01.2015</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AF03B491-223F-48C8-B048-36D2A9E3398D}"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A1C8C5-8389-44C2-9438-72E7411B544C}" type="datetimeFigureOut">
              <a:rPr lang="tr-TR" smtClean="0"/>
              <a:pPr/>
              <a:t>29.01.2015</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F03B491-223F-48C8-B048-36D2A9E3398D}"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Sibirya" TargetMode="External"/><Relationship Id="rId2" Type="http://schemas.openxmlformats.org/officeDocument/2006/relationships/hyperlink" Target="http://tr.wikipedia.org/wiki/Do%C4%9Fu_Avrupa" TargetMode="External"/><Relationship Id="rId1" Type="http://schemas.openxmlformats.org/officeDocument/2006/relationships/slideLayout" Target="../slideLayouts/slideLayout1.xml"/><Relationship Id="rId4" Type="http://schemas.openxmlformats.org/officeDocument/2006/relationships/hyperlink" Target="http://tr.wikipedia.org/wiki/%C3%87in"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tr.wikipedia.org/wiki/Tatarca" TargetMode="External"/><Relationship Id="rId3" Type="http://schemas.openxmlformats.org/officeDocument/2006/relationships/hyperlink" Target="http://tr.wikipedia.org/wiki/T%C3%BCrkiye_T%C3%BCrk%C3%A7esi" TargetMode="External"/><Relationship Id="rId7" Type="http://schemas.openxmlformats.org/officeDocument/2006/relationships/hyperlink" Target="http://tr.wikipedia.org/wiki/Kazak%C3%A7a" TargetMode="External"/><Relationship Id="rId2" Type="http://schemas.openxmlformats.org/officeDocument/2006/relationships/hyperlink" Target="http://tr.wikipedia.org/wiki/Altay_dilleri" TargetMode="External"/><Relationship Id="rId1" Type="http://schemas.openxmlformats.org/officeDocument/2006/relationships/slideLayout" Target="../slideLayouts/slideLayout2.xml"/><Relationship Id="rId6" Type="http://schemas.openxmlformats.org/officeDocument/2006/relationships/hyperlink" Target="http://tr.wikipedia.org/wiki/Uygurca" TargetMode="External"/><Relationship Id="rId5" Type="http://schemas.openxmlformats.org/officeDocument/2006/relationships/hyperlink" Target="http://tr.wikipedia.org/wiki/%C3%96zbek%C3%A7e" TargetMode="External"/><Relationship Id="rId4" Type="http://schemas.openxmlformats.org/officeDocument/2006/relationships/hyperlink" Target="http://tr.wikipedia.org/wiki/Azeric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a:r>
              <a:rPr lang="tr-TR" dirty="0" smtClean="0"/>
              <a:t>TÜRKÇENİN KONUŞULDUĞU ÜLKELER</a:t>
            </a:r>
            <a:endParaRPr lang="tr-TR" dirty="0"/>
          </a:p>
        </p:txBody>
      </p:sp>
      <p:sp>
        <p:nvSpPr>
          <p:cNvPr id="3" name="2 Alt Başlık"/>
          <p:cNvSpPr>
            <a:spLocks noGrp="1"/>
          </p:cNvSpPr>
          <p:nvPr>
            <p:ph type="subTitle" idx="1"/>
          </p:nvPr>
        </p:nvSpPr>
        <p:spPr/>
        <p:txBody>
          <a:bodyPr>
            <a:normAutofit fontScale="92500" lnSpcReduction="10000"/>
          </a:bodyPr>
          <a:lstStyle/>
          <a:p>
            <a:endParaRPr lang="tr-TR" dirty="0" smtClean="0"/>
          </a:p>
          <a:p>
            <a:endParaRPr lang="tr-TR" dirty="0" smtClean="0"/>
          </a:p>
          <a:p>
            <a:r>
              <a:rPr lang="tr-TR" dirty="0" smtClean="0"/>
              <a:t>HAZIRLAYAN:</a:t>
            </a:r>
          </a:p>
          <a:p>
            <a:r>
              <a:rPr lang="tr-TR" dirty="0" smtClean="0"/>
              <a:t>CEYHUN SAĞ</a:t>
            </a:r>
            <a:endParaRPr lang="tr-TR" dirty="0"/>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Başkurt Türkçesi</a:t>
            </a:r>
            <a:r>
              <a:rPr lang="tr-TR" dirty="0" smtClean="0"/>
              <a:t/>
            </a:r>
            <a:br>
              <a:rPr lang="tr-TR" dirty="0" smtClean="0"/>
            </a:br>
            <a:r>
              <a:rPr lang="tr-TR" dirty="0" smtClean="0"/>
              <a:t>Günümüzde Başkurdistan Özerk Cumhuriyeti’nde (Moskova’nın yaklaşık 1.250 km Güneydoğusu’nda 1 milyon, diğer bölgelerde ise 1,6 milyon Başkurt Türkü yaşamaktadır. Dilleri Kıpçak grubunda yer alır.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Karakalpak Türkçesi</a:t>
            </a:r>
            <a:r>
              <a:rPr lang="tr-TR" dirty="0" smtClean="0"/>
              <a:t/>
            </a:r>
            <a:br>
              <a:rPr lang="tr-TR" dirty="0" smtClean="0"/>
            </a:br>
            <a:r>
              <a:rPr lang="tr-TR" dirty="0" smtClean="0"/>
              <a:t>Dilleri Kıpçak grubunda yer alan Karakalpak Türkleri, Özbekistan’da (Aral Gölü’nün güneyinde) Karakalpak Özerk Cumhuriyeti’nde yaşarlar; nüfusları 500 bin civarındadır.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Çuvaş Türkçesi</a:t>
            </a:r>
            <a:r>
              <a:rPr lang="tr-TR" dirty="0" smtClean="0"/>
              <a:t/>
            </a:r>
            <a:br>
              <a:rPr lang="tr-TR" dirty="0" smtClean="0"/>
            </a:br>
            <a:r>
              <a:rPr lang="tr-TR" dirty="0" smtClean="0"/>
              <a:t>Çuvaşistan Özerk Cumhuriyeti’nde (Moskova’nın yaklaşık 600 km güneydoğusunda, Tataristan Özerk Cumhuriyeti’nin kuzeybatısında) 950 bin civarında Çuvaş Türkü yaşamaktadır.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err="1" smtClean="0"/>
              <a:t>Sors</a:t>
            </a:r>
            <a:r>
              <a:rPr lang="tr-TR" b="1" dirty="0" smtClean="0"/>
              <a:t> Türkçesi</a:t>
            </a:r>
            <a:r>
              <a:rPr lang="tr-TR" dirty="0" smtClean="0"/>
              <a:t/>
            </a:r>
            <a:br>
              <a:rPr lang="tr-TR" dirty="0" smtClean="0"/>
            </a:br>
            <a:r>
              <a:rPr lang="tr-TR" dirty="0" smtClean="0"/>
              <a:t>Kültür ve dil yönüyle Hakas ve Altay Türklerine çok </a:t>
            </a:r>
            <a:r>
              <a:rPr lang="tr-TR" b="1" dirty="0" smtClean="0"/>
              <a:t>yakın</a:t>
            </a:r>
            <a:r>
              <a:rPr lang="tr-TR" dirty="0" smtClean="0"/>
              <a:t> olan </a:t>
            </a:r>
            <a:r>
              <a:rPr lang="tr-TR" dirty="0" err="1" smtClean="0"/>
              <a:t>Sors</a:t>
            </a:r>
            <a:r>
              <a:rPr lang="tr-TR" dirty="0" smtClean="0"/>
              <a:t> Türkleri Rusya’nın </a:t>
            </a:r>
            <a:r>
              <a:rPr lang="tr-TR" dirty="0" err="1" smtClean="0"/>
              <a:t>Kemerowo</a:t>
            </a:r>
            <a:r>
              <a:rPr lang="tr-TR" dirty="0" smtClean="0"/>
              <a:t> bölgesinde (Alma-Ata’nın yaklaşık 1.750 km kuzeydoğusunda) yaşarlar; sayıları 17.000 dolayındadır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Altay Türkçesi</a:t>
            </a:r>
            <a:r>
              <a:rPr lang="tr-TR" dirty="0" smtClean="0"/>
              <a:t/>
            </a:r>
            <a:br>
              <a:rPr lang="tr-TR" dirty="0" smtClean="0"/>
            </a:br>
            <a:r>
              <a:rPr lang="tr-TR" dirty="0" smtClean="0"/>
              <a:t>Altay (</a:t>
            </a:r>
            <a:r>
              <a:rPr lang="tr-TR" dirty="0" err="1" smtClean="0"/>
              <a:t>Oyrat</a:t>
            </a:r>
            <a:r>
              <a:rPr lang="tr-TR" dirty="0" smtClean="0"/>
              <a:t>) dili Kırgız-Kıpçak grubunda yer alır. Bu dili konuşan 60 bin Altay Türkü Altay Özerk Cumhuriyeti’nde (Rusya Cumhuriyeti’nde </a:t>
            </a:r>
            <a:r>
              <a:rPr lang="tr-TR" dirty="0" err="1" smtClean="0"/>
              <a:t>Kemerowo’nun</a:t>
            </a:r>
            <a:r>
              <a:rPr lang="tr-TR" dirty="0" smtClean="0"/>
              <a:t> güneyinde, Moğolistan sınırında) yaşarken 70 bini ise diğer bölgelere yerleşmiştir.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Uygur Türkçesi</a:t>
            </a:r>
            <a:r>
              <a:rPr lang="tr-TR" dirty="0" smtClean="0"/>
              <a:t/>
            </a:r>
            <a:br>
              <a:rPr lang="tr-TR" dirty="0" smtClean="0"/>
            </a:br>
            <a:r>
              <a:rPr lang="tr-TR" dirty="0" smtClean="0"/>
              <a:t>Türklerin ilk yazılı eserlerinde </a:t>
            </a:r>
            <a:r>
              <a:rPr lang="tr-TR" b="1" dirty="0" smtClean="0"/>
              <a:t>kullanılan</a:t>
            </a:r>
            <a:r>
              <a:rPr lang="tr-TR" dirty="0" smtClean="0"/>
              <a:t> Uygurca, Karluk dil grubunda yer alır. Bu lehçeyi konuşan yaklaşık 16 milyon Uygur Türkü (bazı kaynaklara göre 20-23 milyon) günümüzde Batı Çin’de (Doğu Türkistan’da), çok azı ise Rusya’da yaşamaktadır.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b="1" dirty="0" err="1" smtClean="0"/>
              <a:t>Stavropol</a:t>
            </a:r>
            <a:r>
              <a:rPr lang="tr-TR" b="1" dirty="0" smtClean="0"/>
              <a:t> Türkçesi</a:t>
            </a:r>
            <a:r>
              <a:rPr lang="tr-TR" dirty="0" smtClean="0"/>
              <a:t/>
            </a:r>
            <a:br>
              <a:rPr lang="tr-TR" dirty="0" smtClean="0"/>
            </a:br>
            <a:r>
              <a:rPr lang="tr-TR" dirty="0" smtClean="0"/>
              <a:t>Türkmence ve Nogay diline çok yakın olan bu dil, bölgeye göç etmiş Türkmenler tarafından konuşulmaktadır.</a:t>
            </a:r>
            <a:br>
              <a:rPr lang="tr-TR" dirty="0" smtClean="0"/>
            </a:br>
            <a:r>
              <a:rPr lang="tr-TR" b="1" dirty="0" smtClean="0"/>
              <a:t>Kumuk Türkçesi</a:t>
            </a:r>
            <a:r>
              <a:rPr lang="tr-TR" dirty="0" smtClean="0"/>
              <a:t/>
            </a:r>
            <a:br>
              <a:rPr lang="tr-TR" dirty="0" smtClean="0"/>
            </a:br>
            <a:r>
              <a:rPr lang="tr-TR" dirty="0" smtClean="0"/>
              <a:t>Kumuk Türkçesi Kıpçak grubundan olmakla birlikte Anadolu, Azeri ve Karaçay dillerine </a:t>
            </a:r>
            <a:r>
              <a:rPr lang="tr-TR" b="1" dirty="0" smtClean="0"/>
              <a:t>yakınlık</a:t>
            </a:r>
            <a:r>
              <a:rPr lang="tr-TR" dirty="0" smtClean="0"/>
              <a:t> da gösterir. Toplam nüfusları 300 bin kadar olan Kumuk Türklerinin yaklaşık 250 bini Dağıstan bölgesinde (Kuzeydoğu Kafkasya’da) yaşamaktadır.</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b="1" dirty="0" smtClean="0"/>
              <a:t>Karaçay Türkçesi</a:t>
            </a:r>
            <a:r>
              <a:rPr lang="tr-TR" dirty="0" smtClean="0"/>
              <a:t/>
            </a:r>
            <a:br>
              <a:rPr lang="tr-TR" dirty="0" smtClean="0"/>
            </a:br>
            <a:r>
              <a:rPr lang="tr-TR" dirty="0" smtClean="0"/>
              <a:t>Karaçay dili Kıpçak grubundan olup, Karaçay-Çerkez Özerk Cumhuriyeti’nde (Gürcistan’ın 200 km kuzeyinde) yaşamakta olan yaklaşık 160 bin Karaçaylı tarafından </a:t>
            </a:r>
            <a:r>
              <a:rPr lang="tr-TR" b="1" dirty="0" smtClean="0"/>
              <a:t>konuşulmaktadır</a:t>
            </a:r>
            <a:r>
              <a:rPr lang="tr-TR" dirty="0" smtClean="0"/>
              <a:t>.</a:t>
            </a:r>
            <a:br>
              <a:rPr lang="tr-TR" dirty="0" smtClean="0"/>
            </a:br>
            <a:r>
              <a:rPr lang="tr-TR" b="1" dirty="0" smtClean="0"/>
              <a:t>Balkar Türkçesi (Malkar) :</a:t>
            </a:r>
            <a:r>
              <a:rPr lang="tr-TR" dirty="0" smtClean="0"/>
              <a:t/>
            </a:r>
            <a:br>
              <a:rPr lang="tr-TR" dirty="0" smtClean="0"/>
            </a:br>
            <a:r>
              <a:rPr lang="tr-TR" dirty="0" smtClean="0"/>
              <a:t>Dilleri hemen hemen Karaçay Türkçesi ile aynı olan Balkar Türkleri Gürcistan’ın kuzeyinde, bu ülkeye komşu olan Balkar Özerk Cumhuriyeti’nde yaşamaktadır; sayıları 85 bin civarındadır.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b="1" dirty="0" smtClean="0"/>
              <a:t>Karaim Türkçesi</a:t>
            </a:r>
            <a:r>
              <a:rPr lang="tr-TR" dirty="0" smtClean="0"/>
              <a:t/>
            </a:r>
            <a:br>
              <a:rPr lang="tr-TR" dirty="0" smtClean="0"/>
            </a:br>
            <a:r>
              <a:rPr lang="tr-TR" dirty="0" smtClean="0"/>
              <a:t>Kıpçak dil grubuna ait Karaim dili bugün çok az Karaim Türkü tarafından konuşulmaktadır. Bunlar, Ukrayna’nın batısı, </a:t>
            </a:r>
            <a:r>
              <a:rPr lang="tr-TR" dirty="0" err="1" smtClean="0"/>
              <a:t>Litvanya</a:t>
            </a:r>
            <a:r>
              <a:rPr lang="tr-TR" dirty="0" smtClean="0"/>
              <a:t> ve Polonya’da yaşamaktadır.</a:t>
            </a:r>
            <a:br>
              <a:rPr lang="tr-TR" dirty="0" smtClean="0"/>
            </a:br>
            <a:r>
              <a:rPr lang="tr-TR" b="1" dirty="0" smtClean="0"/>
              <a:t>Hakas Türkçesi</a:t>
            </a:r>
            <a:r>
              <a:rPr lang="tr-TR" dirty="0" smtClean="0"/>
              <a:t/>
            </a:r>
            <a:br>
              <a:rPr lang="tr-TR" dirty="0" smtClean="0"/>
            </a:br>
            <a:r>
              <a:rPr lang="tr-TR" dirty="0" smtClean="0"/>
              <a:t>Hakas Türkçesi Kırgız dil grubuna çok yakın olup, Hakas Özerk Cumhuriyeti’nde yaşayan yaklaşık 80 bin Hakas Türkü tarafından konuşulmaktadır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r>
              <a:rPr lang="tr-TR" b="1" dirty="0" smtClean="0"/>
              <a:t>Nogay Türkçesi</a:t>
            </a:r>
            <a:r>
              <a:rPr lang="tr-TR" dirty="0" smtClean="0"/>
              <a:t/>
            </a:r>
            <a:br>
              <a:rPr lang="tr-TR" dirty="0" smtClean="0"/>
            </a:br>
            <a:r>
              <a:rPr lang="tr-TR" dirty="0" smtClean="0"/>
              <a:t>Nogay Türkleri, </a:t>
            </a:r>
            <a:r>
              <a:rPr lang="tr-TR" dirty="0" err="1" smtClean="0"/>
              <a:t>Stavropol</a:t>
            </a:r>
            <a:r>
              <a:rPr lang="tr-TR" dirty="0" smtClean="0"/>
              <a:t> ve Dağıstan Bölgesi, Çeçen-</a:t>
            </a:r>
            <a:r>
              <a:rPr lang="tr-TR" dirty="0" err="1" smtClean="0"/>
              <a:t>İnguş</a:t>
            </a:r>
            <a:r>
              <a:rPr lang="tr-TR" dirty="0" smtClean="0"/>
              <a:t> Cumhuriyeti ve de Karaçay-Çerkez bölgesinde dağınık olarak yaşamaktadırlar. Dilleri Kıpçak grubunda yer alan </a:t>
            </a:r>
            <a:r>
              <a:rPr lang="tr-TR" dirty="0" err="1" smtClean="0"/>
              <a:t>Nogaylar’ın</a:t>
            </a:r>
            <a:r>
              <a:rPr lang="tr-TR" dirty="0" smtClean="0"/>
              <a:t> sayısı 75 bin dolayındadır.</a:t>
            </a:r>
            <a:br>
              <a:rPr lang="tr-TR" dirty="0" smtClean="0"/>
            </a:br>
            <a:r>
              <a:rPr lang="tr-TR" b="1" dirty="0" smtClean="0"/>
              <a:t>Tuva Türkçesi</a:t>
            </a:r>
            <a:r>
              <a:rPr lang="tr-TR" dirty="0" smtClean="0"/>
              <a:t/>
            </a:r>
            <a:br>
              <a:rPr lang="tr-TR" dirty="0" smtClean="0"/>
            </a:br>
            <a:r>
              <a:rPr lang="tr-TR" dirty="0" smtClean="0"/>
              <a:t>Yaklaşık sayıları 220 bin tahmin edilen Tuva Türklerinin 200 bini </a:t>
            </a:r>
            <a:r>
              <a:rPr lang="tr-TR" dirty="0" err="1" smtClean="0"/>
              <a:t>Tannu</a:t>
            </a:r>
            <a:r>
              <a:rPr lang="tr-TR" dirty="0" smtClean="0"/>
              <a:t>-Tuva Halk Cumhuriyeti’nde (Moğolistan’ın kuzey sınırına komşu bölgede) yaşamaktadır.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371600"/>
            <a:ext cx="7851648" cy="4433664"/>
          </a:xfrm>
        </p:spPr>
        <p:txBody>
          <a:bodyPr>
            <a:noAutofit/>
          </a:bodyPr>
          <a:lstStyle/>
          <a:p>
            <a:r>
              <a:rPr lang="tr-TR" sz="3600" dirty="0" smtClean="0"/>
              <a:t>Türk dilleri veya Türk lehçeleri, </a:t>
            </a:r>
            <a:r>
              <a:rPr lang="tr-TR" sz="3600" dirty="0" smtClean="0">
                <a:hlinkClick r:id="rId2" tooltip="Doğu Avrupa"/>
              </a:rPr>
              <a:t>Doğu Avrupa</a:t>
            </a:r>
            <a:r>
              <a:rPr lang="tr-TR" sz="3600" dirty="0" smtClean="0"/>
              <a:t>'dan </a:t>
            </a:r>
            <a:r>
              <a:rPr lang="tr-TR" sz="3600" dirty="0" smtClean="0">
                <a:hlinkClick r:id="rId3" tooltip="Sibirya"/>
              </a:rPr>
              <a:t>Sibirya</a:t>
            </a:r>
            <a:r>
              <a:rPr lang="tr-TR" sz="3600" dirty="0" smtClean="0"/>
              <a:t> ve </a:t>
            </a:r>
            <a:r>
              <a:rPr lang="tr-TR" sz="3600" dirty="0" smtClean="0">
                <a:hlinkClick r:id="rId4" tooltip="Çin"/>
              </a:rPr>
              <a:t>Çin</a:t>
            </a:r>
            <a:r>
              <a:rPr lang="tr-TR" sz="3600" dirty="0" smtClean="0"/>
              <a:t>'in batısına dek uzanan bir alanda ana dil olarak 180 milyon kişi tarafından, ikinci dil olarak konuşanlar da sayılırsa yaklaşık 250 milyon kişi tarafından konuşulan, 40 ayrı yazı diline bölünen bir dil kümesi olarak tanımlanır. Türk yazı dilleri olarak da belirtilirler. Çağdaş dönem yazı dilleridirler.</a:t>
            </a:r>
            <a:endParaRPr lang="tr-TR" sz="3600"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b="1" dirty="0" smtClean="0"/>
              <a:t>Yakut Türkçesi (Saka) :</a:t>
            </a:r>
            <a:r>
              <a:rPr lang="tr-TR" dirty="0" smtClean="0"/>
              <a:t/>
            </a:r>
            <a:br>
              <a:rPr lang="tr-TR" dirty="0" smtClean="0"/>
            </a:br>
            <a:r>
              <a:rPr lang="tr-TR" dirty="0" smtClean="0"/>
              <a:t>Moğolcanın etkisi ile hayli değişikliğe uğrayan Yakut dili, tahmini sayıları 400 bin olan ve büyük çoğunluğu Yakut Özerk Cumhuriyeti’nde (Çin sınırına 1.250 km uzaklıktaki Doğu Sibirya’da) yaşayan Yakut Türkü tarafından konuşulmaktadır.</a:t>
            </a:r>
            <a:br>
              <a:rPr lang="tr-TR" dirty="0" smtClean="0"/>
            </a:br>
            <a:r>
              <a:rPr lang="tr-TR" b="1" dirty="0" err="1" smtClean="0"/>
              <a:t>Kaskay</a:t>
            </a:r>
            <a:r>
              <a:rPr lang="tr-TR" b="1" dirty="0" smtClean="0"/>
              <a:t> Türkçesi</a:t>
            </a:r>
            <a:r>
              <a:rPr lang="tr-TR" dirty="0" smtClean="0"/>
              <a:t/>
            </a:r>
            <a:br>
              <a:rPr lang="tr-TR" dirty="0" smtClean="0"/>
            </a:br>
            <a:r>
              <a:rPr lang="tr-TR" dirty="0" smtClean="0"/>
              <a:t>Anadolu ve Azeri Türkçesine çok yakın bir Türkçe ile konuşan </a:t>
            </a:r>
            <a:r>
              <a:rPr lang="tr-TR" dirty="0" err="1" smtClean="0"/>
              <a:t>Kaskay</a:t>
            </a:r>
            <a:r>
              <a:rPr lang="tr-TR" dirty="0" smtClean="0"/>
              <a:t> Türkleri, </a:t>
            </a:r>
            <a:r>
              <a:rPr lang="tr-TR" dirty="0" err="1" smtClean="0"/>
              <a:t>Hasme</a:t>
            </a:r>
            <a:r>
              <a:rPr lang="tr-TR" dirty="0" smtClean="0"/>
              <a:t> Türkleri ile birlikte İran’ın güneyinde yaşarlar; sayıları 700 bin dolayındadır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err="1" smtClean="0"/>
              <a:t>Ahıska</a:t>
            </a:r>
            <a:r>
              <a:rPr lang="tr-TR" b="1" dirty="0" smtClean="0"/>
              <a:t> Türkçesi (</a:t>
            </a:r>
            <a:r>
              <a:rPr lang="tr-TR" b="1" dirty="0" err="1" smtClean="0"/>
              <a:t>Mesketi</a:t>
            </a:r>
            <a:r>
              <a:rPr lang="tr-TR" b="1" dirty="0" smtClean="0"/>
              <a:t>, </a:t>
            </a:r>
            <a:r>
              <a:rPr lang="tr-TR" b="1" dirty="0" err="1" smtClean="0"/>
              <a:t>Meşet</a:t>
            </a:r>
            <a:r>
              <a:rPr lang="tr-TR" b="1" dirty="0" smtClean="0"/>
              <a:t>) :</a:t>
            </a:r>
            <a:r>
              <a:rPr lang="tr-TR" dirty="0" smtClean="0"/>
              <a:t/>
            </a:r>
            <a:br>
              <a:rPr lang="tr-TR" dirty="0" smtClean="0"/>
            </a:br>
            <a:r>
              <a:rPr lang="tr-TR" dirty="0" smtClean="0"/>
              <a:t>Dilleri Oğuz grubunda yer alan </a:t>
            </a:r>
            <a:r>
              <a:rPr lang="tr-TR" dirty="0" err="1" smtClean="0"/>
              <a:t>Ahıska</a:t>
            </a:r>
            <a:r>
              <a:rPr lang="tr-TR" dirty="0" smtClean="0"/>
              <a:t> Türkleri günümüzde dağınık olarak Özbekistan, Kırgızistan, Azerbaycan ve Türkiye’de yaşamaktadırlar. Sayıları 200 bin civarındadır.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780928"/>
            <a:ext cx="8229600" cy="1133480"/>
          </a:xfrm>
        </p:spPr>
        <p:txBody>
          <a:bodyPr/>
          <a:lstStyle/>
          <a:p>
            <a:pPr algn="ctr"/>
            <a:r>
              <a:rPr lang="tr-TR" dirty="0" smtClean="0"/>
              <a:t>DİNLEDİĞİNİZ İÇİN ÇOK TEŞEKKÜR EDERİM ARKADAŞLAR.</a:t>
            </a:r>
            <a:endParaRPr lang="tr-TR"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Türk dilleri </a:t>
            </a:r>
            <a:r>
              <a:rPr lang="tr-TR" dirty="0" smtClean="0">
                <a:hlinkClick r:id="rId2" tooltip="Altay dilleri"/>
              </a:rPr>
              <a:t>Altay dilleri</a:t>
            </a:r>
            <a:r>
              <a:rPr lang="tr-TR" dirty="0" smtClean="0"/>
              <a:t> ailesine aittir. En çok konuşulan Türk dili, </a:t>
            </a:r>
            <a:r>
              <a:rPr lang="tr-TR" dirty="0" smtClean="0">
                <a:hlinkClick r:id="rId3" tooltip="Türkiye Türkçesi"/>
              </a:rPr>
              <a:t>Türkiye Türkçesidir</a:t>
            </a:r>
            <a:r>
              <a:rPr lang="tr-TR" dirty="0" smtClean="0"/>
              <a:t>. Ardından </a:t>
            </a:r>
            <a:r>
              <a:rPr lang="tr-TR" dirty="0" smtClean="0">
                <a:hlinkClick r:id="rId4" tooltip="Azerice"/>
              </a:rPr>
              <a:t>Azerice</a:t>
            </a:r>
            <a:r>
              <a:rPr lang="tr-TR" dirty="0" smtClean="0"/>
              <a:t>, </a:t>
            </a:r>
            <a:r>
              <a:rPr lang="tr-TR" dirty="0" smtClean="0">
                <a:hlinkClick r:id="rId5" tooltip="Özbekçe"/>
              </a:rPr>
              <a:t>Özbekçe</a:t>
            </a:r>
            <a:r>
              <a:rPr lang="tr-TR" dirty="0" smtClean="0"/>
              <a:t>, </a:t>
            </a:r>
            <a:r>
              <a:rPr lang="tr-TR" dirty="0" smtClean="0">
                <a:hlinkClick r:id="rId6" tooltip="Uygurca"/>
              </a:rPr>
              <a:t>Uygurca</a:t>
            </a:r>
            <a:r>
              <a:rPr lang="tr-TR" dirty="0" smtClean="0"/>
              <a:t>, </a:t>
            </a:r>
            <a:r>
              <a:rPr lang="tr-TR" dirty="0" smtClean="0">
                <a:hlinkClick r:id="rId7" tooltip="Kazakça"/>
              </a:rPr>
              <a:t>Kazakça</a:t>
            </a:r>
            <a:r>
              <a:rPr lang="tr-TR" dirty="0" smtClean="0"/>
              <a:t>, </a:t>
            </a:r>
            <a:r>
              <a:rPr lang="tr-TR" dirty="0" smtClean="0">
                <a:hlinkClick r:id="rId8" tooltip="Tatarca"/>
              </a:rPr>
              <a:t>Tatarca</a:t>
            </a:r>
            <a:r>
              <a:rPr lang="tr-TR" dirty="0" smtClean="0"/>
              <a:t> gelmektedir.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b="1" dirty="0" smtClean="0"/>
              <a:t>Azeri Türkçesi</a:t>
            </a:r>
            <a:r>
              <a:rPr lang="tr-TR" dirty="0" smtClean="0"/>
              <a:t/>
            </a:r>
            <a:br>
              <a:rPr lang="tr-TR" dirty="0" smtClean="0"/>
            </a:br>
            <a:r>
              <a:rPr lang="tr-TR" dirty="0" smtClean="0"/>
              <a:t>Anadolu Türkçesine </a:t>
            </a:r>
            <a:r>
              <a:rPr lang="tr-TR" b="1" dirty="0" smtClean="0"/>
              <a:t>yakınlığı</a:t>
            </a:r>
            <a:r>
              <a:rPr lang="tr-TR" dirty="0" smtClean="0"/>
              <a:t> ile bilinen Azeri Türkçesi de Oğuz dil grubundadır. Azeri Türklerinin toplam nüfusu yaklaşık 23 milyon kadardır ve Azerilerin ancak 6,5 milyon kadarı Azerbaycan Cumhuriyeti’nde yaşarken yaklaşık 16 milyon Azeri, İran İslam Cumhuriyeti’nin kuzeyinde (Güney Azerbaycan), 330 bini Gürcistan’da ve 110 bini Ermenistan’da yaşamaktadır.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Özbek Türkçesi</a:t>
            </a:r>
            <a:r>
              <a:rPr lang="tr-TR" dirty="0" smtClean="0"/>
              <a:t/>
            </a:r>
            <a:br>
              <a:rPr lang="tr-TR" dirty="0" smtClean="0"/>
            </a:br>
            <a:r>
              <a:rPr lang="tr-TR" dirty="0" smtClean="0"/>
              <a:t>Dilleri Karluk grubunda yer alan Özbek Türklerinin büyük çoğunluğu Özbekistan Cumhuriyeti’nde (16,2 milyon) yaşamaktadır. Başta Tacikistan (1,5 milyon) olmak üzere Kazakistan, Kırgızistan, Türkmenistan ve Afganistan’da yaklaşık 3 milyon Özbek bulunmaktadır.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b="1" dirty="0" smtClean="0"/>
              <a:t>Kazak Türkçesi</a:t>
            </a:r>
            <a:r>
              <a:rPr lang="tr-TR" dirty="0" smtClean="0"/>
              <a:t/>
            </a:r>
            <a:br>
              <a:rPr lang="tr-TR" dirty="0" smtClean="0"/>
            </a:br>
            <a:r>
              <a:rPr lang="tr-TR" dirty="0" smtClean="0"/>
              <a:t>Kazakça, Türk dillerinin Kıpçak grubunda yer alır. Kazak Türklerinin büyük bölümü Kazakistan’da yaşarken, komşu cumhuriyetlerde de (özellikle Türkmenistan, Moğolistan) Kazak azınlıklara rastlanır ve toplam nüfusları 9 milyonu aşar.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Kırgız Türkçesi</a:t>
            </a:r>
            <a:r>
              <a:rPr lang="tr-TR" dirty="0" smtClean="0"/>
              <a:t/>
            </a:r>
            <a:br>
              <a:rPr lang="tr-TR" dirty="0" smtClean="0"/>
            </a:br>
            <a:r>
              <a:rPr lang="tr-TR" dirty="0" smtClean="0"/>
              <a:t>Kırgız dili, Kırgız-Kıpçak grubunda yer alır ve bu dili </a:t>
            </a:r>
            <a:r>
              <a:rPr lang="tr-TR" b="1" dirty="0" smtClean="0"/>
              <a:t>konuşan</a:t>
            </a:r>
            <a:r>
              <a:rPr lang="tr-TR" dirty="0" smtClean="0"/>
              <a:t> Kırgızların sayısı, diğer komşu cumhuriyetlerde yaşayanlarla birlikte 4 milyonu bulur.</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smtClean="0"/>
              <a:t>Türkmence</a:t>
            </a:r>
            <a:r>
              <a:rPr lang="tr-TR" dirty="0" smtClean="0"/>
              <a:t/>
            </a:r>
            <a:br>
              <a:rPr lang="tr-TR" dirty="0" smtClean="0"/>
            </a:br>
            <a:r>
              <a:rPr lang="tr-TR" dirty="0" smtClean="0"/>
              <a:t>Türkmenistan Cumhuriyeti’nde bugün 3 milyon, diğer bölgelerde de (İran, Irak, Afganistan) yine yaklaşık 3 milyon Türkmen yaşamaktadır. Dilleri Oğuz grubunda yer alır ve Anadolu Türkçesine çok yakın nitelikler taşır.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b="1" dirty="0" smtClean="0"/>
              <a:t>Tatarca</a:t>
            </a:r>
            <a:r>
              <a:rPr lang="tr-TR" dirty="0" smtClean="0"/>
              <a:t/>
            </a:r>
            <a:br>
              <a:rPr lang="tr-TR" dirty="0" smtClean="0"/>
            </a:br>
            <a:r>
              <a:rPr lang="tr-TR" dirty="0" smtClean="0"/>
              <a:t>Tatar Türklerinin 2 milyonu Rusya Devleti’nin içinde (Moskova’nın yaklaşık 750 km güneydoğusunda) Tataristan Özerk Cumhuriyeti’nde (Kazan Tatarları) yaşarken, 1,1 milyon Tatar yine Rusya içindeki Başkurdistan Özerk Cumhuriyeti’nde, 350 bini Kazakistan’da ve 300 bini ise Kırım Yarımadası’nda (Kırım Tatarları) yerleşmiştir. Dilleri Kıpçak grubundandır.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TotalTime>
  <Words>146</Words>
  <Application>Microsoft Office PowerPoint</Application>
  <PresentationFormat>Ekran Gösterisi (4:3)</PresentationFormat>
  <Paragraphs>26</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Akış</vt:lpstr>
      <vt:lpstr>TÜRKÇENİN KONUŞULDUĞU ÜLKELER</vt:lpstr>
      <vt:lpstr>Türk dilleri veya Türk lehçeleri, Doğu Avrupa'dan Sibirya ve Çin'in batısına dek uzanan bir alanda ana dil olarak 180 milyon kişi tarafından, ikinci dil olarak konuşanlar da sayılırsa yaklaşık 250 milyon kişi tarafından konuşulan, 40 ayrı yazı diline bölünen bir dil kümesi olarak tanımlanır. Türk yazı dilleri olarak da belirtilirler. Çağdaş dönem yazı dilleridirler.</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TÜRKÇENİN KONUŞULDUĞU ÜLKELER</dc:title>
  <dc:creator>user</dc:creator>
  <cp:lastModifiedBy>ders-akademi</cp:lastModifiedBy>
  <cp:revision>5</cp:revision>
  <dcterms:created xsi:type="dcterms:W3CDTF">2014-12-22T12:25:51Z</dcterms:created>
  <dcterms:modified xsi:type="dcterms:W3CDTF">2015-01-29T08:59:38Z</dcterms:modified>
</cp:coreProperties>
</file>