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Default Extension="wav" ContentType="audio/wav"/>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72" r:id="rId4"/>
    <p:sldId id="273" r:id="rId5"/>
    <p:sldId id="274" r:id="rId6"/>
    <p:sldId id="258" r:id="rId7"/>
    <p:sldId id="259" r:id="rId8"/>
    <p:sldId id="260" r:id="rId9"/>
    <p:sldId id="261" r:id="rId10"/>
    <p:sldId id="262" r:id="rId11"/>
    <p:sldId id="263" r:id="rId12"/>
    <p:sldId id="264" r:id="rId13"/>
    <p:sldId id="265" r:id="rId14"/>
    <p:sldId id="266" r:id="rId15"/>
    <p:sldId id="267" r:id="rId16"/>
    <p:sldId id="275" r:id="rId17"/>
    <p:sldId id="276" r:id="rId18"/>
    <p:sldId id="277" r:id="rId19"/>
    <p:sldId id="278" r:id="rId20"/>
    <p:sldId id="279" r:id="rId21"/>
    <p:sldId id="281" r:id="rId22"/>
    <p:sldId id="282" r:id="rId23"/>
    <p:sldId id="280" r:id="rId24"/>
    <p:sldId id="284" r:id="rId25"/>
    <p:sldId id="285" r:id="rId26"/>
    <p:sldId id="286" r:id="rId27"/>
    <p:sldId id="287" r:id="rId28"/>
    <p:sldId id="283" r:id="rId29"/>
    <p:sldId id="288" r:id="rId30"/>
    <p:sldId id="289" r:id="rId31"/>
    <p:sldId id="290" r:id="rId32"/>
  </p:sldIdLst>
  <p:sldSz cx="9144000" cy="6858000" type="screen4x3"/>
  <p:notesSz cx="6858000" cy="9144000"/>
  <p:defaultTextStyle>
    <a:defPPr>
      <a:defRPr lang="tr-TR"/>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Rg st="1" end="31"/>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0"/>
      </p:ext>
    </p:extLst>
  </p:showPr>
  <p:clrMru>
    <a:srgbClr val="99FFCC"/>
    <a:srgbClr val="99FF33"/>
    <a:srgbClr val="FFFF00"/>
    <a:srgbClr val="FF33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32787"/>
    <p:restoredTop sz="90929"/>
  </p:normalViewPr>
  <p:slideViewPr>
    <p:cSldViewPr>
      <p:cViewPr>
        <p:scale>
          <a:sx n="79" d="100"/>
          <a:sy n="79" d="100"/>
        </p:scale>
        <p:origin x="144" y="21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213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30" name="Date Placeholder 29"/>
          <p:cNvSpPr>
            <a:spLocks noGrp="1"/>
          </p:cNvSpPr>
          <p:nvPr>
            <p:ph type="dt" sz="half" idx="10"/>
          </p:nvPr>
        </p:nvSpPr>
        <p:spPr/>
        <p:txBody>
          <a:bodyPr/>
          <a:lstStyle/>
          <a:p>
            <a:endParaRPr lang="tr-TR" altLang="tr-TR"/>
          </a:p>
        </p:txBody>
      </p:sp>
      <p:sp>
        <p:nvSpPr>
          <p:cNvPr id="19" name="Footer Placeholder 18"/>
          <p:cNvSpPr>
            <a:spLocks noGrp="1"/>
          </p:cNvSpPr>
          <p:nvPr>
            <p:ph type="ftr" sz="quarter" idx="11"/>
          </p:nvPr>
        </p:nvSpPr>
        <p:spPr/>
        <p:txBody>
          <a:bodyPr/>
          <a:lstStyle/>
          <a:p>
            <a:endParaRPr lang="tr-TR" altLang="tr-TR"/>
          </a:p>
        </p:txBody>
      </p:sp>
      <p:sp>
        <p:nvSpPr>
          <p:cNvPr id="27" name="Slide Number Placeholder 26"/>
          <p:cNvSpPr>
            <a:spLocks noGrp="1"/>
          </p:cNvSpPr>
          <p:nvPr>
            <p:ph type="sldNum" sz="quarter" idx="12"/>
          </p:nvPr>
        </p:nvSpPr>
        <p:spPr/>
        <p:txBody>
          <a:bodyPr/>
          <a:lstStyle/>
          <a:p>
            <a:fld id="{997D8343-88CD-4432-B5A8-7A3B838A2433}" type="slidenum">
              <a:rPr lang="tr-TR" altLang="tr-TR" smtClean="0"/>
              <a:pPr/>
              <a:t>‹#›</a:t>
            </a:fld>
            <a:endParaRPr lang="tr-TR" altLang="tr-TR"/>
          </a:p>
        </p:txBody>
      </p:sp>
    </p:spTree>
  </p:cSld>
  <p:clrMapOvr>
    <a:overrideClrMapping bg1="dk1" tx1="lt1" bg2="dk2" tx2="lt2" accent1="accent1" accent2="accent2" accent3="accent3" accent4="accent4" accent5="accent5" accent6="accent6" hlink="hlink" folHlink="folHlink"/>
  </p:clrMapOvr>
  <p:transition>
    <p:zoom dir="in"/>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tr-TR" smtClean="0"/>
              <a:t>Asıl başlık stili için tıklatın</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Date Placeholder 3"/>
          <p:cNvSpPr>
            <a:spLocks noGrp="1"/>
          </p:cNvSpPr>
          <p:nvPr>
            <p:ph type="dt" sz="half" idx="10"/>
          </p:nvPr>
        </p:nvSpPr>
        <p:spPr/>
        <p:txBody>
          <a:bodyPr/>
          <a:lstStyle/>
          <a:p>
            <a:endParaRPr lang="tr-TR" altLang="tr-TR"/>
          </a:p>
        </p:txBody>
      </p:sp>
      <p:sp>
        <p:nvSpPr>
          <p:cNvPr id="5" name="Footer Placeholder 4"/>
          <p:cNvSpPr>
            <a:spLocks noGrp="1"/>
          </p:cNvSpPr>
          <p:nvPr>
            <p:ph type="ftr" sz="quarter" idx="11"/>
          </p:nvPr>
        </p:nvSpPr>
        <p:spPr/>
        <p:txBody>
          <a:bodyPr/>
          <a:lstStyle/>
          <a:p>
            <a:endParaRPr lang="tr-TR" altLang="tr-TR"/>
          </a:p>
        </p:txBody>
      </p:sp>
      <p:sp>
        <p:nvSpPr>
          <p:cNvPr id="6" name="Slide Number Placeholder 5"/>
          <p:cNvSpPr>
            <a:spLocks noGrp="1"/>
          </p:cNvSpPr>
          <p:nvPr>
            <p:ph type="sldNum" sz="quarter" idx="12"/>
          </p:nvPr>
        </p:nvSpPr>
        <p:spPr/>
        <p:txBody>
          <a:bodyPr/>
          <a:lstStyle/>
          <a:p>
            <a:fld id="{4EACBF6D-8A2D-4B5A-99B6-F16D9C5984A6}" type="slidenum">
              <a:rPr lang="tr-TR" altLang="tr-TR" smtClean="0"/>
              <a:pPr/>
              <a:t>‹#›</a:t>
            </a:fld>
            <a:endParaRPr lang="tr-TR" altLang="tr-TR"/>
          </a:p>
        </p:txBody>
      </p:sp>
    </p:spTree>
  </p:cSld>
  <p:clrMapOvr>
    <a:masterClrMapping/>
  </p:clrMapOvr>
  <p:transition>
    <p:zoom dir="in"/>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tr-TR" smtClean="0"/>
              <a:t>Asıl başlık stili için tıklatın</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Date Placeholder 3"/>
          <p:cNvSpPr>
            <a:spLocks noGrp="1"/>
          </p:cNvSpPr>
          <p:nvPr>
            <p:ph type="dt" sz="half" idx="10"/>
          </p:nvPr>
        </p:nvSpPr>
        <p:spPr/>
        <p:txBody>
          <a:bodyPr/>
          <a:lstStyle/>
          <a:p>
            <a:endParaRPr lang="tr-TR" altLang="tr-TR"/>
          </a:p>
        </p:txBody>
      </p:sp>
      <p:sp>
        <p:nvSpPr>
          <p:cNvPr id="5" name="Footer Placeholder 4"/>
          <p:cNvSpPr>
            <a:spLocks noGrp="1"/>
          </p:cNvSpPr>
          <p:nvPr>
            <p:ph type="ftr" sz="quarter" idx="11"/>
          </p:nvPr>
        </p:nvSpPr>
        <p:spPr/>
        <p:txBody>
          <a:bodyPr/>
          <a:lstStyle/>
          <a:p>
            <a:endParaRPr lang="tr-TR" altLang="tr-TR"/>
          </a:p>
        </p:txBody>
      </p:sp>
      <p:sp>
        <p:nvSpPr>
          <p:cNvPr id="6" name="Slide Number Placeholder 5"/>
          <p:cNvSpPr>
            <a:spLocks noGrp="1"/>
          </p:cNvSpPr>
          <p:nvPr>
            <p:ph type="sldNum" sz="quarter" idx="12"/>
          </p:nvPr>
        </p:nvSpPr>
        <p:spPr/>
        <p:txBody>
          <a:bodyPr/>
          <a:lstStyle/>
          <a:p>
            <a:fld id="{BB0C9EAB-7FEE-4117-8213-86DDE09C0B77}" type="slidenum">
              <a:rPr lang="tr-TR" altLang="tr-TR" smtClean="0"/>
              <a:pPr/>
              <a:t>‹#›</a:t>
            </a:fld>
            <a:endParaRPr lang="tr-TR" altLang="tr-TR"/>
          </a:p>
        </p:txBody>
      </p:sp>
    </p:spTree>
  </p:cSld>
  <p:clrMapOvr>
    <a:masterClrMapping/>
  </p:clrMapOvr>
  <p:transition>
    <p:zoom dir="in"/>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tr-TR" smtClean="0"/>
              <a:t>Asıl başlık stili için tıklatın</a:t>
            </a:r>
            <a:endParaRPr kumimoji="0" lang="en-US"/>
          </a:p>
        </p:txBody>
      </p:sp>
      <p:sp>
        <p:nvSpPr>
          <p:cNvPr id="3" name="Content Placeholder 2"/>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Date Placeholder 3"/>
          <p:cNvSpPr>
            <a:spLocks noGrp="1"/>
          </p:cNvSpPr>
          <p:nvPr>
            <p:ph type="dt" sz="half" idx="10"/>
          </p:nvPr>
        </p:nvSpPr>
        <p:spPr/>
        <p:txBody>
          <a:bodyPr/>
          <a:lstStyle/>
          <a:p>
            <a:endParaRPr lang="tr-TR" altLang="tr-TR"/>
          </a:p>
        </p:txBody>
      </p:sp>
      <p:sp>
        <p:nvSpPr>
          <p:cNvPr id="5" name="Footer Placeholder 4"/>
          <p:cNvSpPr>
            <a:spLocks noGrp="1"/>
          </p:cNvSpPr>
          <p:nvPr>
            <p:ph type="ftr" sz="quarter" idx="11"/>
          </p:nvPr>
        </p:nvSpPr>
        <p:spPr/>
        <p:txBody>
          <a:bodyPr/>
          <a:lstStyle/>
          <a:p>
            <a:endParaRPr lang="tr-TR" altLang="tr-TR"/>
          </a:p>
        </p:txBody>
      </p:sp>
      <p:sp>
        <p:nvSpPr>
          <p:cNvPr id="6" name="Slide Number Placeholder 5"/>
          <p:cNvSpPr>
            <a:spLocks noGrp="1"/>
          </p:cNvSpPr>
          <p:nvPr>
            <p:ph type="sldNum" sz="quarter" idx="12"/>
          </p:nvPr>
        </p:nvSpPr>
        <p:spPr/>
        <p:txBody>
          <a:bodyPr/>
          <a:lstStyle/>
          <a:p>
            <a:fld id="{F757F425-7D1D-4875-8E3B-BD94A49D7D3D}" type="slidenum">
              <a:rPr lang="tr-TR" altLang="tr-TR" smtClean="0"/>
              <a:pPr/>
              <a:t>‹#›</a:t>
            </a:fld>
            <a:endParaRPr lang="tr-TR" altLang="tr-TR"/>
          </a:p>
        </p:txBody>
      </p:sp>
    </p:spTree>
  </p:cSld>
  <p:clrMapOvr>
    <a:masterClrMapping/>
  </p:clrMapOvr>
  <p:transition>
    <p:zoom dir="in"/>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Date Placeholder 3"/>
          <p:cNvSpPr>
            <a:spLocks noGrp="1"/>
          </p:cNvSpPr>
          <p:nvPr>
            <p:ph type="dt" sz="half" idx="10"/>
          </p:nvPr>
        </p:nvSpPr>
        <p:spPr/>
        <p:txBody>
          <a:bodyPr/>
          <a:lstStyle/>
          <a:p>
            <a:endParaRPr lang="tr-TR" altLang="tr-TR"/>
          </a:p>
        </p:txBody>
      </p:sp>
      <p:sp>
        <p:nvSpPr>
          <p:cNvPr id="5" name="Footer Placeholder 4"/>
          <p:cNvSpPr>
            <a:spLocks noGrp="1"/>
          </p:cNvSpPr>
          <p:nvPr>
            <p:ph type="ftr" sz="quarter" idx="11"/>
          </p:nvPr>
        </p:nvSpPr>
        <p:spPr/>
        <p:txBody>
          <a:bodyPr/>
          <a:lstStyle/>
          <a:p>
            <a:endParaRPr lang="tr-TR" altLang="tr-TR"/>
          </a:p>
        </p:txBody>
      </p:sp>
      <p:sp>
        <p:nvSpPr>
          <p:cNvPr id="6" name="Slide Number Placeholder 5"/>
          <p:cNvSpPr>
            <a:spLocks noGrp="1"/>
          </p:cNvSpPr>
          <p:nvPr>
            <p:ph type="sldNum" sz="quarter" idx="12"/>
          </p:nvPr>
        </p:nvSpPr>
        <p:spPr/>
        <p:txBody>
          <a:bodyPr/>
          <a:lstStyle/>
          <a:p>
            <a:fld id="{1DA2E761-1D92-4666-B16C-3C7D8863E2F5}" type="slidenum">
              <a:rPr lang="tr-TR" altLang="tr-TR" smtClean="0"/>
              <a:pPr/>
              <a:t>‹#›</a:t>
            </a:fld>
            <a:endParaRPr lang="tr-TR" altLang="tr-TR"/>
          </a:p>
        </p:txBody>
      </p:sp>
    </p:spTree>
  </p:cSld>
  <p:clrMapOvr>
    <a:overrideClrMapping bg1="dk1" tx1="lt1" bg2="dk2" tx2="lt2" accent1="accent1" accent2="accent2" accent3="accent3" accent4="accent4" accent5="accent5" accent6="accent6" hlink="hlink" folHlink="folHlink"/>
  </p:clrMapOvr>
  <p:transition>
    <p:zoom dir="in"/>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tr-TR" smtClean="0"/>
              <a:t>Asıl başlık stili için tıklatın</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Date Placeholder 4"/>
          <p:cNvSpPr>
            <a:spLocks noGrp="1"/>
          </p:cNvSpPr>
          <p:nvPr>
            <p:ph type="dt" sz="half" idx="10"/>
          </p:nvPr>
        </p:nvSpPr>
        <p:spPr/>
        <p:txBody>
          <a:bodyPr/>
          <a:lstStyle/>
          <a:p>
            <a:endParaRPr lang="tr-TR" altLang="tr-TR"/>
          </a:p>
        </p:txBody>
      </p:sp>
      <p:sp>
        <p:nvSpPr>
          <p:cNvPr id="6" name="Footer Placeholder 5"/>
          <p:cNvSpPr>
            <a:spLocks noGrp="1"/>
          </p:cNvSpPr>
          <p:nvPr>
            <p:ph type="ftr" sz="quarter" idx="11"/>
          </p:nvPr>
        </p:nvSpPr>
        <p:spPr/>
        <p:txBody>
          <a:bodyPr/>
          <a:lstStyle/>
          <a:p>
            <a:endParaRPr lang="tr-TR" altLang="tr-TR"/>
          </a:p>
        </p:txBody>
      </p:sp>
      <p:sp>
        <p:nvSpPr>
          <p:cNvPr id="7" name="Slide Number Placeholder 6"/>
          <p:cNvSpPr>
            <a:spLocks noGrp="1"/>
          </p:cNvSpPr>
          <p:nvPr>
            <p:ph type="sldNum" sz="quarter" idx="12"/>
          </p:nvPr>
        </p:nvSpPr>
        <p:spPr/>
        <p:txBody>
          <a:bodyPr/>
          <a:lstStyle/>
          <a:p>
            <a:fld id="{BF43240D-C341-4550-8E15-98448F4D582D}" type="slidenum">
              <a:rPr lang="tr-TR" altLang="tr-TR" smtClean="0"/>
              <a:pPr/>
              <a:t>‹#›</a:t>
            </a:fld>
            <a:endParaRPr lang="tr-TR" altLang="tr-TR"/>
          </a:p>
        </p:txBody>
      </p:sp>
    </p:spTree>
  </p:cSld>
  <p:clrMapOvr>
    <a:masterClrMapping/>
  </p:clrMapOvr>
  <p:transition>
    <p:zoom dir="in"/>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tr-TR" smtClean="0"/>
              <a:t>Asıl başlık stili için tıklatın</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Date Placeholder 6"/>
          <p:cNvSpPr>
            <a:spLocks noGrp="1"/>
          </p:cNvSpPr>
          <p:nvPr>
            <p:ph type="dt" sz="half" idx="10"/>
          </p:nvPr>
        </p:nvSpPr>
        <p:spPr/>
        <p:txBody>
          <a:bodyPr/>
          <a:lstStyle/>
          <a:p>
            <a:endParaRPr lang="tr-TR" altLang="tr-TR"/>
          </a:p>
        </p:txBody>
      </p:sp>
      <p:sp>
        <p:nvSpPr>
          <p:cNvPr id="8" name="Footer Placeholder 7"/>
          <p:cNvSpPr>
            <a:spLocks noGrp="1"/>
          </p:cNvSpPr>
          <p:nvPr>
            <p:ph type="ftr" sz="quarter" idx="11"/>
          </p:nvPr>
        </p:nvSpPr>
        <p:spPr/>
        <p:txBody>
          <a:bodyPr/>
          <a:lstStyle/>
          <a:p>
            <a:endParaRPr lang="tr-TR" altLang="tr-TR"/>
          </a:p>
        </p:txBody>
      </p:sp>
      <p:sp>
        <p:nvSpPr>
          <p:cNvPr id="9" name="Slide Number Placeholder 8"/>
          <p:cNvSpPr>
            <a:spLocks noGrp="1"/>
          </p:cNvSpPr>
          <p:nvPr>
            <p:ph type="sldNum" sz="quarter" idx="12"/>
          </p:nvPr>
        </p:nvSpPr>
        <p:spPr/>
        <p:txBody>
          <a:bodyPr/>
          <a:lstStyle/>
          <a:p>
            <a:fld id="{C56BB332-51D4-4582-ABFF-2FB7335063D8}" type="slidenum">
              <a:rPr lang="tr-TR" altLang="tr-TR" smtClean="0"/>
              <a:pPr/>
              <a:t>‹#›</a:t>
            </a:fld>
            <a:endParaRPr lang="tr-TR" altLang="tr-TR"/>
          </a:p>
        </p:txBody>
      </p:sp>
    </p:spTree>
  </p:cSld>
  <p:clrMapOvr>
    <a:masterClrMapping/>
  </p:clrMapOvr>
  <p:transition>
    <p:zoom dir="in"/>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Date Placeholder 2"/>
          <p:cNvSpPr>
            <a:spLocks noGrp="1"/>
          </p:cNvSpPr>
          <p:nvPr>
            <p:ph type="dt" sz="half" idx="10"/>
          </p:nvPr>
        </p:nvSpPr>
        <p:spPr/>
        <p:txBody>
          <a:bodyPr/>
          <a:lstStyle/>
          <a:p>
            <a:endParaRPr lang="tr-TR" altLang="tr-TR"/>
          </a:p>
        </p:txBody>
      </p:sp>
      <p:sp>
        <p:nvSpPr>
          <p:cNvPr id="4" name="Footer Placeholder 3"/>
          <p:cNvSpPr>
            <a:spLocks noGrp="1"/>
          </p:cNvSpPr>
          <p:nvPr>
            <p:ph type="ftr" sz="quarter" idx="11"/>
          </p:nvPr>
        </p:nvSpPr>
        <p:spPr/>
        <p:txBody>
          <a:bodyPr/>
          <a:lstStyle/>
          <a:p>
            <a:endParaRPr lang="tr-TR" altLang="tr-TR"/>
          </a:p>
        </p:txBody>
      </p:sp>
      <p:sp>
        <p:nvSpPr>
          <p:cNvPr id="5" name="Slide Number Placeholder 4"/>
          <p:cNvSpPr>
            <a:spLocks noGrp="1"/>
          </p:cNvSpPr>
          <p:nvPr>
            <p:ph type="sldNum" sz="quarter" idx="12"/>
          </p:nvPr>
        </p:nvSpPr>
        <p:spPr/>
        <p:txBody>
          <a:bodyPr/>
          <a:lstStyle/>
          <a:p>
            <a:fld id="{B9FC6DBA-C700-468F-ADAC-18C1B63EE14C}" type="slidenum">
              <a:rPr lang="tr-TR" altLang="tr-TR" smtClean="0"/>
              <a:pPr/>
              <a:t>‹#›</a:t>
            </a:fld>
            <a:endParaRPr lang="tr-TR" altLang="tr-TR"/>
          </a:p>
        </p:txBody>
      </p:sp>
    </p:spTree>
  </p:cSld>
  <p:clrMapOvr>
    <a:masterClrMapping/>
  </p:clrMapOvr>
  <p:transition>
    <p:zoom dir="in"/>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tr-TR" altLang="tr-TR"/>
          </a:p>
        </p:txBody>
      </p:sp>
      <p:sp>
        <p:nvSpPr>
          <p:cNvPr id="3" name="Footer Placeholder 2"/>
          <p:cNvSpPr>
            <a:spLocks noGrp="1"/>
          </p:cNvSpPr>
          <p:nvPr>
            <p:ph type="ftr" sz="quarter" idx="11"/>
          </p:nvPr>
        </p:nvSpPr>
        <p:spPr/>
        <p:txBody>
          <a:bodyPr/>
          <a:lstStyle/>
          <a:p>
            <a:endParaRPr lang="tr-TR" altLang="tr-TR"/>
          </a:p>
        </p:txBody>
      </p:sp>
      <p:sp>
        <p:nvSpPr>
          <p:cNvPr id="4" name="Slide Number Placeholder 3"/>
          <p:cNvSpPr>
            <a:spLocks noGrp="1"/>
          </p:cNvSpPr>
          <p:nvPr>
            <p:ph type="sldNum" sz="quarter" idx="12"/>
          </p:nvPr>
        </p:nvSpPr>
        <p:spPr/>
        <p:txBody>
          <a:bodyPr/>
          <a:lstStyle/>
          <a:p>
            <a:fld id="{050A5466-BE4F-4023-B6E8-8BEA7EDCAA13}" type="slidenum">
              <a:rPr lang="tr-TR" altLang="tr-TR" smtClean="0"/>
              <a:pPr/>
              <a:t>‹#›</a:t>
            </a:fld>
            <a:endParaRPr lang="tr-TR" altLang="tr-TR"/>
          </a:p>
        </p:txBody>
      </p:sp>
    </p:spTree>
  </p:cSld>
  <p:clrMapOvr>
    <a:masterClrMapping/>
  </p:clrMapOvr>
  <p:transition>
    <p:zoom dir="in"/>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tr-TR" smtClean="0"/>
              <a:t>Asıl metin stillerini düzenlemek için tıklatın</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Date Placeholder 4"/>
          <p:cNvSpPr>
            <a:spLocks noGrp="1"/>
          </p:cNvSpPr>
          <p:nvPr>
            <p:ph type="dt" sz="half" idx="10"/>
          </p:nvPr>
        </p:nvSpPr>
        <p:spPr/>
        <p:txBody>
          <a:bodyPr/>
          <a:lstStyle/>
          <a:p>
            <a:endParaRPr lang="tr-TR" altLang="tr-TR"/>
          </a:p>
        </p:txBody>
      </p:sp>
      <p:sp>
        <p:nvSpPr>
          <p:cNvPr id="6" name="Footer Placeholder 5"/>
          <p:cNvSpPr>
            <a:spLocks noGrp="1"/>
          </p:cNvSpPr>
          <p:nvPr>
            <p:ph type="ftr" sz="quarter" idx="11"/>
          </p:nvPr>
        </p:nvSpPr>
        <p:spPr/>
        <p:txBody>
          <a:bodyPr/>
          <a:lstStyle/>
          <a:p>
            <a:endParaRPr lang="tr-TR" altLang="tr-TR"/>
          </a:p>
        </p:txBody>
      </p:sp>
      <p:sp>
        <p:nvSpPr>
          <p:cNvPr id="7" name="Slide Number Placeholder 6"/>
          <p:cNvSpPr>
            <a:spLocks noGrp="1"/>
          </p:cNvSpPr>
          <p:nvPr>
            <p:ph type="sldNum" sz="quarter" idx="12"/>
          </p:nvPr>
        </p:nvSpPr>
        <p:spPr/>
        <p:txBody>
          <a:bodyPr/>
          <a:lstStyle/>
          <a:p>
            <a:fld id="{158CF869-80F5-48F0-8100-FE94BC315DEE}" type="slidenum">
              <a:rPr lang="tr-TR" altLang="tr-TR" smtClean="0"/>
              <a:pPr/>
              <a:t>‹#›</a:t>
            </a:fld>
            <a:endParaRPr lang="tr-TR" altLang="tr-TR"/>
          </a:p>
        </p:txBody>
      </p:sp>
    </p:spTree>
  </p:cSld>
  <p:clrMapOvr>
    <a:masterClrMapping/>
  </p:clrMapOvr>
  <p:transition>
    <p:zoom dir="in"/>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tr-TR" smtClean="0"/>
              <a:t>Asıl başlık stili için tıklatın</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Date Placeholder 4"/>
          <p:cNvSpPr>
            <a:spLocks noGrp="1"/>
          </p:cNvSpPr>
          <p:nvPr>
            <p:ph type="dt" sz="half" idx="10"/>
          </p:nvPr>
        </p:nvSpPr>
        <p:spPr/>
        <p:txBody>
          <a:bodyPr/>
          <a:lstStyle/>
          <a:p>
            <a:endParaRPr lang="tr-TR" altLang="tr-TR"/>
          </a:p>
        </p:txBody>
      </p:sp>
      <p:sp>
        <p:nvSpPr>
          <p:cNvPr id="6" name="Footer Placeholder 5"/>
          <p:cNvSpPr>
            <a:spLocks noGrp="1"/>
          </p:cNvSpPr>
          <p:nvPr>
            <p:ph type="ftr" sz="quarter" idx="11"/>
          </p:nvPr>
        </p:nvSpPr>
        <p:spPr/>
        <p:txBody>
          <a:bodyPr/>
          <a:lstStyle/>
          <a:p>
            <a:endParaRPr lang="tr-TR" altLang="tr-TR"/>
          </a:p>
        </p:txBody>
      </p:sp>
      <p:sp>
        <p:nvSpPr>
          <p:cNvPr id="7" name="Slide Number Placeholder 6"/>
          <p:cNvSpPr>
            <a:spLocks noGrp="1"/>
          </p:cNvSpPr>
          <p:nvPr>
            <p:ph type="sldNum" sz="quarter" idx="12"/>
          </p:nvPr>
        </p:nvSpPr>
        <p:spPr>
          <a:xfrm>
            <a:off x="8077200" y="6356350"/>
            <a:ext cx="609600" cy="365125"/>
          </a:xfrm>
        </p:spPr>
        <p:txBody>
          <a:bodyPr/>
          <a:lstStyle/>
          <a:p>
            <a:fld id="{2CC606CE-49C9-46B4-A95D-62D54CD95F5E}" type="slidenum">
              <a:rPr lang="tr-TR" altLang="tr-TR" smtClean="0"/>
              <a:pPr/>
              <a:t>‹#›</a:t>
            </a:fld>
            <a:endParaRPr lang="tr-TR" altLang="tr-T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tr-TR" smtClean="0"/>
              <a:t>Resim eklemek için simgeyi tıklatın</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transition>
    <p:zoom dir="in"/>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tr-TR" smtClean="0"/>
              <a:t>Asıl başlık stili için tıklatın</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tr-TR" altLang="tr-T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tr-TR" altLang="tr-T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2C969122-7B2E-4543-AA5D-C9FACEF9C259}" type="slidenum">
              <a:rPr lang="tr-TR" altLang="tr-TR" smtClean="0"/>
              <a:pPr/>
              <a:t>‹#›</a:t>
            </a:fld>
            <a:endParaRPr lang="tr-TR" altLang="tr-T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ransition>
    <p:zoom dir="in"/>
  </p:transition>
  <p:timing>
    <p:tnLst>
      <p:par>
        <p:cTn id="1" dur="indefinite" restart="never" nodeType="tmRoot"/>
      </p:par>
    </p:tnLst>
  </p:timing>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audio" Target="../media/audio2.wav"/><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audio" Target="../media/audio4.wav"/><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audio" Target="../media/audio3.wav"/><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audio" Target="../media/audio4.wav"/><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audio" Target="../media/audio4.wav"/><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audio" Target="../media/audio4.wav"/><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audio" Target="../media/audio4.wav"/><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audio" Target="../media/audio4.wav"/><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audio" Target="../media/audio4.wav"/><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audio" Target="../media/audio4.wav"/><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audio" Target="../media/audio4.wav"/><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audio" Target="../media/audio4.wav"/><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audio" Target="../media/audio4.wav"/><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audio" Target="../media/audio4.wav"/><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audio" Target="../media/audio4.wav"/><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audio" Target="../media/audio4.wav"/><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audio" Target="../media/audio2.wav"/><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audio" Target="../media/audio2.wav"/><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audio" Target="../media/audio3.wav"/><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audio" Target="../media/audio4.wav"/><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audio" Target="../media/audio5.wav"/><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audio" Target="../media/audio6.wav"/><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audio" Target="../media/audio2.wav"/><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0">
          <a:gsLst>
            <a:gs pos="0">
              <a:srgbClr val="00FFCC"/>
            </a:gs>
            <a:gs pos="100000">
              <a:srgbClr val="00FFCC">
                <a:gamma/>
                <a:tint val="33725"/>
                <a:invGamma/>
              </a:srgbClr>
            </a:gs>
          </a:gsLst>
          <a:lin ang="5400000" scaled="1"/>
        </a:gradFill>
        <a:effectLst/>
      </p:bgPr>
    </p:bg>
    <p:spTree>
      <p:nvGrpSpPr>
        <p:cNvPr id="1" name=""/>
        <p:cNvGrpSpPr/>
        <p:nvPr/>
      </p:nvGrpSpPr>
      <p:grpSpPr>
        <a:xfrm>
          <a:off x="0" y="0"/>
          <a:ext cx="0" cy="0"/>
          <a:chOff x="0" y="0"/>
          <a:chExt cx="0" cy="0"/>
        </a:xfrm>
      </p:grpSpPr>
      <p:sp>
        <p:nvSpPr>
          <p:cNvPr id="2050" name="Rectangle 2"/>
          <p:cNvSpPr>
            <a:spLocks noChangeArrowheads="1"/>
          </p:cNvSpPr>
          <p:nvPr/>
        </p:nvSpPr>
        <p:spPr bwMode="auto">
          <a:xfrm>
            <a:off x="0" y="1371600"/>
            <a:ext cx="9144000" cy="16160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ctr"/>
            <a:r>
              <a:rPr lang="tr-TR" altLang="tr-TR" sz="5000" b="1" dirty="0">
                <a:solidFill>
                  <a:srgbClr val="0000FF"/>
                </a:solidFill>
                <a:cs typeface="Times New Roman" pitchFamily="18" charset="0"/>
              </a:rPr>
              <a:t>YAZIM(İMLA) KURALLARI</a:t>
            </a:r>
            <a:endParaRPr lang="tr-TR" altLang="tr-TR" sz="5000" dirty="0">
              <a:cs typeface="Times New Roman" pitchFamily="18" charset="0"/>
            </a:endParaRPr>
          </a:p>
          <a:p>
            <a:pPr algn="ctr" eaLnBrk="0" hangingPunct="0"/>
            <a:endParaRPr lang="tr-TR" altLang="tr-TR" sz="5000" dirty="0"/>
          </a:p>
        </p:txBody>
      </p:sp>
    </p:spTree>
  </p:cSld>
  <p:clrMapOvr>
    <a:masterClrMapping/>
  </p:clrMapOvr>
  <p:transition>
    <p:zoom dir="in"/>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 presetClass="entr" presetSubtype="10" fill="hold" grpId="0" nodeType="afterEffect">
                                  <p:stCondLst>
                                    <p:cond delay="0"/>
                                  </p:stCondLst>
                                  <p:childTnLst>
                                    <p:set>
                                      <p:cBhvr>
                                        <p:cTn id="6" dur="1" fill="hold">
                                          <p:stCondLst>
                                            <p:cond delay="0"/>
                                          </p:stCondLst>
                                        </p:cTn>
                                        <p:tgtEl>
                                          <p:spTgt spid="2050"/>
                                        </p:tgtEl>
                                        <p:attrNameLst>
                                          <p:attrName>style.visibility</p:attrName>
                                        </p:attrNameLst>
                                      </p:cBhvr>
                                      <p:to>
                                        <p:strVal val="visible"/>
                                      </p:to>
                                    </p:set>
                                    <p:animEffect transition="in" filter="checkerboard(across)">
                                      <p:cBhvr>
                                        <p:cTn id="7" dur="500"/>
                                        <p:tgtEl>
                                          <p:spTgt spid="20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0" grpId="0" autoUpdateAnimBg="0"/>
    </p:bldLst>
  </p:timing>
</p:sld>
</file>

<file path=ppt/slides/slide10.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2"/>
            </a:gs>
            <a:gs pos="100000">
              <a:schemeClr val="accent2">
                <a:gamma/>
                <a:tint val="23922"/>
                <a:invGamma/>
              </a:schemeClr>
            </a:gs>
          </a:gsLst>
          <a:lin ang="5400000" scaled="1"/>
        </a:grad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228600" y="2209800"/>
            <a:ext cx="8747125" cy="308133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r>
              <a:rPr lang="tr-TR" altLang="tr-TR" sz="2800" b="1">
                <a:cs typeface="Times New Roman" pitchFamily="18" charset="0"/>
              </a:rPr>
              <a:t>*Sana güzel mi güzel bir elbise aldım.</a:t>
            </a:r>
            <a:endParaRPr lang="tr-TR" altLang="tr-TR" sz="2800" b="1"/>
          </a:p>
          <a:p>
            <a:r>
              <a:rPr lang="tr-TR" altLang="tr-TR" sz="2800" b="1">
                <a:solidFill>
                  <a:srgbClr val="99FF33"/>
                </a:solidFill>
                <a:cs typeface="Times New Roman" pitchFamily="18" charset="0"/>
              </a:rPr>
              <a:t>(pekiştirme göreviyle kullanılmış)</a:t>
            </a:r>
          </a:p>
          <a:p>
            <a:r>
              <a:rPr lang="tr-TR" altLang="tr-TR" sz="2800" b="1">
                <a:cs typeface="Times New Roman" pitchFamily="18" charset="0"/>
              </a:rPr>
              <a:t>*Bu testi de çözdün mü konuyu daha iyi anlarsın.</a:t>
            </a:r>
            <a:endParaRPr lang="tr-TR" altLang="tr-TR" sz="2800" b="1"/>
          </a:p>
          <a:p>
            <a:r>
              <a:rPr lang="tr-TR" altLang="tr-TR" sz="2800" b="1">
                <a:solidFill>
                  <a:srgbClr val="99FF33"/>
                </a:solidFill>
                <a:cs typeface="Times New Roman" pitchFamily="18" charset="0"/>
              </a:rPr>
              <a:t>(Çözdüğün zaman)</a:t>
            </a:r>
          </a:p>
          <a:p>
            <a:r>
              <a:rPr lang="tr-TR" altLang="tr-TR" sz="2800" b="1">
                <a:cs typeface="Times New Roman" pitchFamily="18" charset="0"/>
              </a:rPr>
              <a:t>*Tüm bunları ben mi yapmışım?</a:t>
            </a:r>
            <a:endParaRPr lang="tr-TR" altLang="tr-TR" sz="2800" b="1"/>
          </a:p>
          <a:p>
            <a:r>
              <a:rPr lang="tr-TR" altLang="tr-TR" sz="2800" b="1">
                <a:solidFill>
                  <a:srgbClr val="99FF33"/>
                </a:solidFill>
                <a:cs typeface="Times New Roman" pitchFamily="18" charset="0"/>
              </a:rPr>
              <a:t>(reddetme,kabullenmeme)</a:t>
            </a:r>
          </a:p>
          <a:p>
            <a:endParaRPr lang="tr-TR" altLang="tr-TR" sz="2800" b="1">
              <a:solidFill>
                <a:srgbClr val="99FF33"/>
              </a:solidFill>
            </a:endParaRPr>
          </a:p>
        </p:txBody>
      </p:sp>
      <p:sp>
        <p:nvSpPr>
          <p:cNvPr id="8195" name="Text Box 3"/>
          <p:cNvSpPr txBox="1">
            <a:spLocks noChangeArrowheads="1"/>
          </p:cNvSpPr>
          <p:nvPr/>
        </p:nvSpPr>
        <p:spPr bwMode="auto">
          <a:xfrm>
            <a:off x="152400" y="457200"/>
            <a:ext cx="8761413" cy="22256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r>
              <a:rPr lang="tr-TR" altLang="tr-TR" sz="3500" b="1">
                <a:solidFill>
                  <a:srgbClr val="FFFF00"/>
                </a:solidFill>
                <a:effectLst>
                  <a:outerShdw blurRad="38100" dist="38100" dir="2700000" algn="tl">
                    <a:srgbClr val="000000"/>
                  </a:outerShdw>
                </a:effectLst>
                <a:cs typeface="Times New Roman" pitchFamily="18" charset="0"/>
              </a:rPr>
              <a:t>Soru edatı olan “mı,mi,mu,mü” cümleye soru anlamından başka anlamlar da katabilir.</a:t>
            </a:r>
          </a:p>
          <a:p>
            <a:endParaRPr lang="tr-TR" altLang="tr-TR" sz="3500">
              <a:solidFill>
                <a:srgbClr val="FFFF00"/>
              </a:solidFill>
              <a:effectLst>
                <a:outerShdw blurRad="38100" dist="38100" dir="2700000" algn="tl">
                  <a:srgbClr val="000000"/>
                </a:outerShdw>
              </a:effectLst>
            </a:endParaRPr>
          </a:p>
        </p:txBody>
      </p:sp>
    </p:spTree>
  </p:cSld>
  <p:clrMapOvr>
    <a:masterClrMapping/>
  </p:clrMapOvr>
  <p:transition>
    <p:zoom dir="in"/>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2" presetClass="entr" presetSubtype="8" fill="hold" grpId="0" nodeType="afterEffect">
                                  <p:stCondLst>
                                    <p:cond delay="0"/>
                                  </p:stCondLst>
                                  <p:childTnLst>
                                    <p:set>
                                      <p:cBhvr>
                                        <p:cTn id="6" dur="1" fill="hold">
                                          <p:stCondLst>
                                            <p:cond delay="0"/>
                                          </p:stCondLst>
                                        </p:cTn>
                                        <p:tgtEl>
                                          <p:spTgt spid="8195"/>
                                        </p:tgtEl>
                                        <p:attrNameLst>
                                          <p:attrName>style.visibility</p:attrName>
                                        </p:attrNameLst>
                                      </p:cBhvr>
                                      <p:to>
                                        <p:strVal val="visible"/>
                                      </p:to>
                                    </p:set>
                                    <p:anim calcmode="lin" valueType="num">
                                      <p:cBhvr additive="base">
                                        <p:cTn id="7" dur="500"/>
                                        <p:tgtEl>
                                          <p:spTgt spid="8195"/>
                                        </p:tgtEl>
                                        <p:attrNameLst>
                                          <p:attrName>ppt_x</p:attrName>
                                        </p:attrNameLst>
                                      </p:cBhvr>
                                      <p:tavLst>
                                        <p:tav tm="0">
                                          <p:val>
                                            <p:strVal val="#ppt_x-#ppt_w*1.125000"/>
                                          </p:val>
                                        </p:tav>
                                        <p:tav tm="100000">
                                          <p:val>
                                            <p:strVal val="#ppt_x"/>
                                          </p:val>
                                        </p:tav>
                                      </p:tavLst>
                                    </p:anim>
                                    <p:animEffect transition="in" filter="wipe(right)">
                                      <p:cBhvr>
                                        <p:cTn id="8" dur="500"/>
                                        <p:tgtEl>
                                          <p:spTgt spid="8195"/>
                                        </p:tgtEl>
                                      </p:cBhvr>
                                    </p:animEffect>
                                  </p:childTnLst>
                                  <p:subTnLst>
                                    <p:audio>
                                      <p:cMediaNode>
                                        <p:cTn display="0" masterRel="sameClick">
                                          <p:stCondLst>
                                            <p:cond evt="begin" delay="0">
                                              <p:tn val="5"/>
                                            </p:cond>
                                          </p:stCondLst>
                                          <p:endCondLst>
                                            <p:cond evt="onStopAudio" delay="0">
                                              <p:tgtEl>
                                                <p:sldTgt/>
                                              </p:tgtEl>
                                            </p:cond>
                                          </p:endCondLst>
                                        </p:cTn>
                                        <p:tgtEl>
                                          <p:sndTgt r:embed="rId2" name="camera.wav"/>
                                        </p:tgtEl>
                                      </p:cMediaNode>
                                    </p:audio>
                                  </p:subTnLst>
                                </p:cTn>
                              </p:par>
                            </p:childTnLst>
                          </p:cTn>
                        </p:par>
                        <p:par>
                          <p:cTn id="9" fill="hold" nodeType="afterGroup">
                            <p:stCondLst>
                              <p:cond delay="500"/>
                            </p:stCondLst>
                            <p:childTnLst>
                              <p:par>
                                <p:cTn id="10" presetID="12" presetClass="entr" presetSubtype="8" fill="hold" grpId="0" nodeType="afterEffect">
                                  <p:stCondLst>
                                    <p:cond delay="5000"/>
                                  </p:stCondLst>
                                  <p:childTnLst>
                                    <p:set>
                                      <p:cBhvr>
                                        <p:cTn id="11" dur="1" fill="hold">
                                          <p:stCondLst>
                                            <p:cond delay="0"/>
                                          </p:stCondLst>
                                        </p:cTn>
                                        <p:tgtEl>
                                          <p:spTgt spid="8194"/>
                                        </p:tgtEl>
                                        <p:attrNameLst>
                                          <p:attrName>style.visibility</p:attrName>
                                        </p:attrNameLst>
                                      </p:cBhvr>
                                      <p:to>
                                        <p:strVal val="visible"/>
                                      </p:to>
                                    </p:set>
                                    <p:anim calcmode="lin" valueType="num">
                                      <p:cBhvr additive="base">
                                        <p:cTn id="12" dur="500"/>
                                        <p:tgtEl>
                                          <p:spTgt spid="8194"/>
                                        </p:tgtEl>
                                        <p:attrNameLst>
                                          <p:attrName>ppt_x</p:attrName>
                                        </p:attrNameLst>
                                      </p:cBhvr>
                                      <p:tavLst>
                                        <p:tav tm="0">
                                          <p:val>
                                            <p:strVal val="#ppt_x-#ppt_w*1.125000"/>
                                          </p:val>
                                        </p:tav>
                                        <p:tav tm="100000">
                                          <p:val>
                                            <p:strVal val="#ppt_x"/>
                                          </p:val>
                                        </p:tav>
                                      </p:tavLst>
                                    </p:anim>
                                    <p:animEffect transition="in" filter="wipe(right)">
                                      <p:cBhvr>
                                        <p:cTn id="13" dur="500"/>
                                        <p:tgtEl>
                                          <p:spTgt spid="8194"/>
                                        </p:tgtEl>
                                      </p:cBhvr>
                                    </p:animEffect>
                                  </p:childTnLst>
                                  <p:subTnLst>
                                    <p:audio>
                                      <p:cMediaNode>
                                        <p:cTn display="0" masterRel="sameClick">
                                          <p:stCondLst>
                                            <p:cond evt="begin" delay="0">
                                              <p:tn val="10"/>
                                            </p:cond>
                                          </p:stCondLst>
                                          <p:endCondLst>
                                            <p:cond evt="onStopAudio" delay="0">
                                              <p:tgtEl>
                                                <p:sldTgt/>
                                              </p:tgtEl>
                                            </p:cond>
                                          </p:endCondLst>
                                        </p:cTn>
                                        <p:tgtEl>
                                          <p:sndTgt r:embed="rId2" name="camera.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4" grpId="0" autoUpdateAnimBg="0"/>
      <p:bldP spid="8195" grpId="0"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p:cSld>
    <p:bg>
      <p:bgPr>
        <a:gradFill rotWithShape="0">
          <a:gsLst>
            <a:gs pos="0">
              <a:srgbClr val="000000"/>
            </a:gs>
            <a:gs pos="20000">
              <a:srgbClr val="000040"/>
            </a:gs>
            <a:gs pos="50000">
              <a:srgbClr val="400040"/>
            </a:gs>
            <a:gs pos="75000">
              <a:srgbClr val="8F0040"/>
            </a:gs>
            <a:gs pos="89999">
              <a:srgbClr val="F27300"/>
            </a:gs>
            <a:gs pos="100000">
              <a:srgbClr val="FFBF00"/>
            </a:gs>
          </a:gsLst>
          <a:lin ang="5400000" scaled="1"/>
        </a:gradFill>
        <a:effectLst/>
      </p:bgPr>
    </p:bg>
    <p:spTree>
      <p:nvGrpSpPr>
        <p:cNvPr id="1" name=""/>
        <p:cNvGrpSpPr/>
        <p:nvPr/>
      </p:nvGrpSpPr>
      <p:grpSpPr>
        <a:xfrm>
          <a:off x="0" y="0"/>
          <a:ext cx="0" cy="0"/>
          <a:chOff x="0" y="0"/>
          <a:chExt cx="0" cy="0"/>
        </a:xfrm>
      </p:grpSpPr>
      <p:sp>
        <p:nvSpPr>
          <p:cNvPr id="9218" name="Text Box 2"/>
          <p:cNvSpPr txBox="1">
            <a:spLocks noChangeArrowheads="1"/>
          </p:cNvSpPr>
          <p:nvPr/>
        </p:nvSpPr>
        <p:spPr bwMode="auto">
          <a:xfrm>
            <a:off x="1219200" y="914400"/>
            <a:ext cx="5570538" cy="7778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r>
              <a:rPr lang="tr-TR" altLang="tr-TR" sz="4500" b="1">
                <a:solidFill>
                  <a:srgbClr val="FFFF00"/>
                </a:solidFill>
                <a:effectLst>
                  <a:outerShdw blurRad="38100" dist="38100" dir="2700000" algn="tl">
                    <a:srgbClr val="FFFFFF"/>
                  </a:outerShdw>
                </a:effectLst>
                <a:cs typeface="Times New Roman" pitchFamily="18" charset="0"/>
              </a:rPr>
              <a:t>4)Sayıların yazımı:  </a:t>
            </a:r>
            <a:endParaRPr lang="tr-TR" altLang="tr-TR" sz="4500" b="1">
              <a:solidFill>
                <a:srgbClr val="FFFF00"/>
              </a:solidFill>
              <a:effectLst>
                <a:outerShdw blurRad="38100" dist="38100" dir="2700000" algn="tl">
                  <a:srgbClr val="FFFFFF"/>
                </a:outerShdw>
              </a:effectLst>
            </a:endParaRPr>
          </a:p>
        </p:txBody>
      </p:sp>
      <p:sp>
        <p:nvSpPr>
          <p:cNvPr id="9219" name="Text Box 3"/>
          <p:cNvSpPr txBox="1">
            <a:spLocks noChangeArrowheads="1"/>
          </p:cNvSpPr>
          <p:nvPr/>
        </p:nvSpPr>
        <p:spPr bwMode="auto">
          <a:xfrm>
            <a:off x="533400" y="2133600"/>
            <a:ext cx="7832725" cy="26543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r>
              <a:rPr lang="tr-TR" altLang="tr-TR" sz="2800" b="1">
                <a:solidFill>
                  <a:srgbClr val="FFFF00"/>
                </a:solidFill>
                <a:cs typeface="Times New Roman" pitchFamily="18" charset="0"/>
              </a:rPr>
              <a:t>Sayılar daima ayrı yazılır;ancak çek ve senetlerde </a:t>
            </a:r>
            <a:endParaRPr lang="tr-TR" altLang="tr-TR" sz="2800" b="1">
              <a:solidFill>
                <a:srgbClr val="FFFF00"/>
              </a:solidFill>
            </a:endParaRPr>
          </a:p>
          <a:p>
            <a:r>
              <a:rPr lang="tr-TR" altLang="tr-TR" sz="2800" b="1">
                <a:solidFill>
                  <a:srgbClr val="FFFF00"/>
                </a:solidFill>
                <a:cs typeface="Times New Roman" pitchFamily="18" charset="0"/>
              </a:rPr>
              <a:t>sahtekarlığın önlenmesi amacıyla bitişik yazılır.</a:t>
            </a:r>
          </a:p>
          <a:p>
            <a:r>
              <a:rPr lang="tr-TR" altLang="tr-TR" sz="2800" b="1">
                <a:solidFill>
                  <a:srgbClr val="FFFF00"/>
                </a:solidFill>
                <a:cs typeface="Times New Roman" pitchFamily="18" charset="0"/>
              </a:rPr>
              <a:t>*Yaş otuz beş yolun yarısı eder.</a:t>
            </a:r>
          </a:p>
          <a:p>
            <a:r>
              <a:rPr lang="tr-TR" altLang="tr-TR" sz="2800" b="1">
                <a:solidFill>
                  <a:srgbClr val="FFFF00"/>
                </a:solidFill>
                <a:cs typeface="Times New Roman" pitchFamily="18" charset="0"/>
              </a:rPr>
              <a:t>*Bu yıl dershanemize tam bin beş yüz altmış </a:t>
            </a:r>
            <a:endParaRPr lang="tr-TR" altLang="tr-TR" sz="2800" b="1">
              <a:solidFill>
                <a:srgbClr val="FFFF00"/>
              </a:solidFill>
            </a:endParaRPr>
          </a:p>
          <a:p>
            <a:r>
              <a:rPr lang="tr-TR" altLang="tr-TR" sz="2800" b="1">
                <a:solidFill>
                  <a:srgbClr val="FFFF00"/>
                </a:solidFill>
                <a:cs typeface="Times New Roman" pitchFamily="18" charset="0"/>
              </a:rPr>
              <a:t>kişi kayıt yaptırdı.</a:t>
            </a:r>
          </a:p>
          <a:p>
            <a:endParaRPr lang="tr-TR" altLang="tr-TR" sz="2800" b="1">
              <a:solidFill>
                <a:srgbClr val="FFFF00"/>
              </a:solidFill>
            </a:endParaRPr>
          </a:p>
        </p:txBody>
      </p:sp>
    </p:spTree>
  </p:cSld>
  <p:clrMapOvr>
    <a:masterClrMapping/>
  </p:clrMapOvr>
  <p:transition>
    <p:zoom dir="in"/>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 presetClass="entr" presetSubtype="10" fill="hold" grpId="0" nodeType="afterEffect">
                                  <p:stCondLst>
                                    <p:cond delay="7000"/>
                                  </p:stCondLst>
                                  <p:childTnLst>
                                    <p:set>
                                      <p:cBhvr>
                                        <p:cTn id="6" dur="1" fill="hold">
                                          <p:stCondLst>
                                            <p:cond delay="0"/>
                                          </p:stCondLst>
                                        </p:cTn>
                                        <p:tgtEl>
                                          <p:spTgt spid="9218"/>
                                        </p:tgtEl>
                                        <p:attrNameLst>
                                          <p:attrName>style.visibility</p:attrName>
                                        </p:attrNameLst>
                                      </p:cBhvr>
                                      <p:to>
                                        <p:strVal val="visible"/>
                                      </p:to>
                                    </p:set>
                                    <p:animEffect transition="in" filter="checkerboard(across)">
                                      <p:cBhvr>
                                        <p:cTn id="7" dur="500"/>
                                        <p:tgtEl>
                                          <p:spTgt spid="9218"/>
                                        </p:tgtEl>
                                      </p:cBhvr>
                                    </p:animEffect>
                                  </p:childTnLst>
                                  <p:subTnLst>
                                    <p:audio>
                                      <p:cMediaNode>
                                        <p:cTn display="0" masterRel="sameClick">
                                          <p:stCondLst>
                                            <p:cond evt="begin" delay="0">
                                              <p:tn val="5"/>
                                            </p:cond>
                                          </p:stCondLst>
                                          <p:endCondLst>
                                            <p:cond evt="onStopAudio" delay="0">
                                              <p:tgtEl>
                                                <p:sldTgt/>
                                              </p:tgtEl>
                                            </p:cond>
                                          </p:endCondLst>
                                        </p:cTn>
                                        <p:tgtEl>
                                          <p:sndTgt r:embed="rId2" name="chimes.wav"/>
                                        </p:tgtEl>
                                      </p:cMediaNode>
                                    </p:audio>
                                  </p:subTnLst>
                                </p:cTn>
                              </p:par>
                            </p:childTnLst>
                          </p:cTn>
                        </p:par>
                        <p:par>
                          <p:cTn id="8" fill="hold" nodeType="afterGroup">
                            <p:stCondLst>
                              <p:cond delay="7500"/>
                            </p:stCondLst>
                            <p:childTnLst>
                              <p:par>
                                <p:cTn id="9" presetID="5" presetClass="entr" presetSubtype="10" fill="hold" grpId="0" nodeType="afterEffect">
                                  <p:stCondLst>
                                    <p:cond delay="7000"/>
                                  </p:stCondLst>
                                  <p:childTnLst>
                                    <p:set>
                                      <p:cBhvr>
                                        <p:cTn id="10" dur="1" fill="hold">
                                          <p:stCondLst>
                                            <p:cond delay="0"/>
                                          </p:stCondLst>
                                        </p:cTn>
                                        <p:tgtEl>
                                          <p:spTgt spid="9219"/>
                                        </p:tgtEl>
                                        <p:attrNameLst>
                                          <p:attrName>style.visibility</p:attrName>
                                        </p:attrNameLst>
                                      </p:cBhvr>
                                      <p:to>
                                        <p:strVal val="visible"/>
                                      </p:to>
                                    </p:set>
                                    <p:animEffect transition="in" filter="checkerboard(across)">
                                      <p:cBhvr>
                                        <p:cTn id="11" dur="500"/>
                                        <p:tgtEl>
                                          <p:spTgt spid="9219"/>
                                        </p:tgtEl>
                                      </p:cBhvr>
                                    </p:animEffect>
                                  </p:childTnLst>
                                  <p:subTnLst>
                                    <p:audio>
                                      <p:cMediaNode>
                                        <p:cTn display="0" masterRel="sameClick">
                                          <p:stCondLst>
                                            <p:cond evt="begin" delay="0">
                                              <p:tn val="9"/>
                                            </p:cond>
                                          </p:stCondLst>
                                          <p:endCondLst>
                                            <p:cond evt="onStopAudio" delay="0">
                                              <p:tgtEl>
                                                <p:sldTgt/>
                                              </p:tgtEl>
                                            </p:cond>
                                          </p:endCondLst>
                                        </p:cTn>
                                        <p:tgtEl>
                                          <p:sndTgt r:embed="rId2" name="chimes.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8" grpId="0" autoUpdateAnimBg="0"/>
      <p:bldP spid="9219" grpId="0"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p:cSld>
    <p:bg>
      <p:bgPr>
        <a:gradFill rotWithShape="0">
          <a:gsLst>
            <a:gs pos="0">
              <a:srgbClr val="FFF200"/>
            </a:gs>
            <a:gs pos="45000">
              <a:srgbClr val="FF7A00"/>
            </a:gs>
            <a:gs pos="70000">
              <a:srgbClr val="FF0300"/>
            </a:gs>
            <a:gs pos="100000">
              <a:srgbClr val="4D0808"/>
            </a:gs>
          </a:gsLst>
          <a:lin ang="5400000" scaled="1"/>
        </a:gradFill>
        <a:effectLst/>
      </p:bgPr>
    </p:bg>
    <p:spTree>
      <p:nvGrpSpPr>
        <p:cNvPr id="1" name=""/>
        <p:cNvGrpSpPr/>
        <p:nvPr/>
      </p:nvGrpSpPr>
      <p:grpSpPr>
        <a:xfrm>
          <a:off x="0" y="0"/>
          <a:ext cx="0" cy="0"/>
          <a:chOff x="0" y="0"/>
          <a:chExt cx="0" cy="0"/>
        </a:xfrm>
      </p:grpSpPr>
      <p:sp>
        <p:nvSpPr>
          <p:cNvPr id="10242" name="Text Box 2"/>
          <p:cNvSpPr txBox="1">
            <a:spLocks noChangeArrowheads="1"/>
          </p:cNvSpPr>
          <p:nvPr/>
        </p:nvSpPr>
        <p:spPr bwMode="auto">
          <a:xfrm>
            <a:off x="685800" y="152400"/>
            <a:ext cx="7562850" cy="8540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r>
              <a:rPr lang="tr-TR" altLang="tr-TR" sz="5000" b="1">
                <a:solidFill>
                  <a:srgbClr val="0000FF"/>
                </a:solidFill>
                <a:cs typeface="Times New Roman" pitchFamily="18" charset="0"/>
              </a:rPr>
              <a:t>5)Kısaltmaların Yazımı:  </a:t>
            </a:r>
            <a:endParaRPr lang="tr-TR" altLang="tr-TR" sz="5000"/>
          </a:p>
        </p:txBody>
      </p:sp>
      <p:sp>
        <p:nvSpPr>
          <p:cNvPr id="10243" name="Text Box 3"/>
          <p:cNvSpPr txBox="1">
            <a:spLocks noChangeArrowheads="1"/>
          </p:cNvSpPr>
          <p:nvPr/>
        </p:nvSpPr>
        <p:spPr bwMode="auto">
          <a:xfrm>
            <a:off x="307975" y="1066800"/>
            <a:ext cx="8836025" cy="55721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r>
              <a:rPr lang="tr-TR" altLang="tr-TR" b="1">
                <a:solidFill>
                  <a:srgbClr val="0000FF"/>
                </a:solidFill>
                <a:cs typeface="Times New Roman" pitchFamily="18" charset="0"/>
              </a:rPr>
              <a:t>Birkaç kelimeden oluşan kurum ve kuruluş adlarının kısaltmaları </a:t>
            </a:r>
            <a:endParaRPr lang="tr-TR" altLang="tr-TR" b="1">
              <a:solidFill>
                <a:srgbClr val="0000FF"/>
              </a:solidFill>
            </a:endParaRPr>
          </a:p>
          <a:p>
            <a:r>
              <a:rPr lang="tr-TR" altLang="tr-TR" b="1">
                <a:solidFill>
                  <a:srgbClr val="0000FF"/>
                </a:solidFill>
                <a:cs typeface="Times New Roman" pitchFamily="18" charset="0"/>
              </a:rPr>
              <a:t>yapılırken araya nokta konmaz.</a:t>
            </a:r>
            <a:endParaRPr lang="tr-TR" altLang="tr-TR" b="1">
              <a:cs typeface="Times New Roman" pitchFamily="18" charset="0"/>
            </a:endParaRPr>
          </a:p>
          <a:p>
            <a:r>
              <a:rPr lang="tr-TR" altLang="tr-TR" b="1">
                <a:solidFill>
                  <a:srgbClr val="FFFF00"/>
                </a:solidFill>
                <a:cs typeface="Times New Roman" pitchFamily="18" charset="0"/>
              </a:rPr>
              <a:t>*TBMM              *PTT          *THY           </a:t>
            </a:r>
            <a:endParaRPr lang="tr-TR" altLang="tr-TR" b="1">
              <a:solidFill>
                <a:srgbClr val="FFFF00"/>
              </a:solidFill>
            </a:endParaRPr>
          </a:p>
          <a:p>
            <a:r>
              <a:rPr lang="tr-TR" altLang="tr-TR" b="1">
                <a:solidFill>
                  <a:srgbClr val="FFFF00"/>
                </a:solidFill>
                <a:cs typeface="Times New Roman" pitchFamily="18" charset="0"/>
              </a:rPr>
              <a:t>*TEK     *KKTC        *MTA      *DSİ</a:t>
            </a:r>
          </a:p>
          <a:p>
            <a:r>
              <a:rPr lang="tr-TR" altLang="tr-TR" b="1">
                <a:solidFill>
                  <a:srgbClr val="0000FF"/>
                </a:solidFill>
                <a:cs typeface="Times New Roman" pitchFamily="18" charset="0"/>
              </a:rPr>
              <a:t>     Cümle içerisine kısaltmalara bir ek getirileceği zaman</a:t>
            </a:r>
            <a:endParaRPr lang="tr-TR" altLang="tr-TR" b="1">
              <a:solidFill>
                <a:srgbClr val="0000FF"/>
              </a:solidFill>
            </a:endParaRPr>
          </a:p>
          <a:p>
            <a:r>
              <a:rPr lang="tr-TR" altLang="tr-TR" b="1">
                <a:solidFill>
                  <a:srgbClr val="0000FF"/>
                </a:solidFill>
                <a:cs typeface="Times New Roman" pitchFamily="18" charset="0"/>
              </a:rPr>
              <a:t> kısaltmanın son harfinin okunuşu esas alınır.</a:t>
            </a:r>
            <a:endParaRPr lang="tr-TR" altLang="tr-TR" b="1">
              <a:cs typeface="Times New Roman" pitchFamily="18" charset="0"/>
            </a:endParaRPr>
          </a:p>
          <a:p>
            <a:r>
              <a:rPr lang="tr-TR" altLang="tr-TR" sz="3000" b="1">
                <a:solidFill>
                  <a:srgbClr val="99FF33"/>
                </a:solidFill>
                <a:cs typeface="Times New Roman" pitchFamily="18" charset="0"/>
              </a:rPr>
              <a:t>*Kardeşim THY’da çalışıyor.(yanlış)</a:t>
            </a:r>
          </a:p>
          <a:p>
            <a:r>
              <a:rPr lang="tr-TR" altLang="tr-TR" sz="3000" b="1">
                <a:solidFill>
                  <a:srgbClr val="0000FF"/>
                </a:solidFill>
                <a:cs typeface="Times New Roman" pitchFamily="18" charset="0"/>
              </a:rPr>
              <a:t>*Kardeşim THY’de çalışıyor.(doğru)</a:t>
            </a:r>
            <a:endParaRPr lang="tr-TR" altLang="tr-TR" sz="3000" b="1">
              <a:cs typeface="Times New Roman" pitchFamily="18" charset="0"/>
            </a:endParaRPr>
          </a:p>
          <a:p>
            <a:r>
              <a:rPr lang="tr-TR" altLang="tr-TR" sz="3000" b="1">
                <a:solidFill>
                  <a:srgbClr val="99FF33"/>
                </a:solidFill>
                <a:cs typeface="Times New Roman" pitchFamily="18" charset="0"/>
              </a:rPr>
              <a:t>*Aç bakalım TV’da ne var? (yanlış)</a:t>
            </a:r>
          </a:p>
          <a:p>
            <a:r>
              <a:rPr lang="tr-TR" altLang="tr-TR" sz="3000" b="1">
                <a:solidFill>
                  <a:srgbClr val="0000FF"/>
                </a:solidFill>
                <a:cs typeface="Times New Roman" pitchFamily="18" charset="0"/>
              </a:rPr>
              <a:t>*Aç bakalım TV’de ne var? (doğru)</a:t>
            </a:r>
            <a:endParaRPr lang="tr-TR" altLang="tr-TR" sz="3000" b="1">
              <a:cs typeface="Times New Roman" pitchFamily="18" charset="0"/>
            </a:endParaRPr>
          </a:p>
          <a:p>
            <a:r>
              <a:rPr lang="tr-TR" altLang="tr-TR" b="1">
                <a:solidFill>
                  <a:srgbClr val="0000FF"/>
                </a:solidFill>
                <a:cs typeface="Times New Roman" pitchFamily="18" charset="0"/>
              </a:rPr>
              <a:t>    </a:t>
            </a:r>
            <a:r>
              <a:rPr lang="tr-TR" altLang="tr-TR" b="1">
                <a:solidFill>
                  <a:srgbClr val="99FFCC"/>
                </a:solidFill>
                <a:cs typeface="Times New Roman" pitchFamily="18" charset="0"/>
              </a:rPr>
              <a:t>Tek bir sözcüğün kısaltması yapılıyorsa kısaltmanın sonuna</a:t>
            </a:r>
            <a:endParaRPr lang="tr-TR" altLang="tr-TR" b="1">
              <a:solidFill>
                <a:srgbClr val="99FFCC"/>
              </a:solidFill>
            </a:endParaRPr>
          </a:p>
          <a:p>
            <a:r>
              <a:rPr lang="tr-TR" altLang="tr-TR" b="1">
                <a:solidFill>
                  <a:srgbClr val="99FFCC"/>
                </a:solidFill>
                <a:cs typeface="Times New Roman" pitchFamily="18" charset="0"/>
              </a:rPr>
              <a:t> nokta konur:</a:t>
            </a:r>
          </a:p>
          <a:p>
            <a:r>
              <a:rPr lang="tr-TR" altLang="tr-TR" b="1">
                <a:solidFill>
                  <a:srgbClr val="FFFF00"/>
                </a:solidFill>
                <a:cs typeface="Times New Roman" pitchFamily="18" charset="0"/>
              </a:rPr>
              <a:t>*Dr.         *Prof.          *  c.            *  s.          *  bk.</a:t>
            </a:r>
          </a:p>
          <a:p>
            <a:endParaRPr lang="tr-TR" altLang="tr-TR" b="1">
              <a:solidFill>
                <a:srgbClr val="FFFF00"/>
              </a:solidFill>
            </a:endParaRPr>
          </a:p>
        </p:txBody>
      </p:sp>
    </p:spTree>
  </p:cSld>
  <p:clrMapOvr>
    <a:masterClrMapping/>
  </p:clrMapOvr>
  <p:transition>
    <p:zoom dir="in"/>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4" presetClass="entr" presetSubtype="5" fill="hold" grpId="0" nodeType="afterEffect">
                                  <p:stCondLst>
                                    <p:cond delay="0"/>
                                  </p:stCondLst>
                                  <p:childTnLst>
                                    <p:set>
                                      <p:cBhvr>
                                        <p:cTn id="6" dur="1" fill="hold">
                                          <p:stCondLst>
                                            <p:cond delay="0"/>
                                          </p:stCondLst>
                                        </p:cTn>
                                        <p:tgtEl>
                                          <p:spTgt spid="10242"/>
                                        </p:tgtEl>
                                        <p:attrNameLst>
                                          <p:attrName>style.visibility</p:attrName>
                                        </p:attrNameLst>
                                      </p:cBhvr>
                                      <p:to>
                                        <p:strVal val="visible"/>
                                      </p:to>
                                    </p:set>
                                    <p:animEffect transition="in" filter="randombar(vertical)">
                                      <p:cBhvr>
                                        <p:cTn id="7" dur="500"/>
                                        <p:tgtEl>
                                          <p:spTgt spid="10242"/>
                                        </p:tgtEl>
                                      </p:cBhvr>
                                    </p:animEffect>
                                  </p:childTnLst>
                                  <p:subTnLst>
                                    <p:audio>
                                      <p:cMediaNode>
                                        <p:cTn display="0" masterRel="sameClick">
                                          <p:stCondLst>
                                            <p:cond evt="begin" delay="0">
                                              <p:tn val="5"/>
                                            </p:cond>
                                          </p:stCondLst>
                                          <p:endCondLst>
                                            <p:cond evt="onStopAudio" delay="0">
                                              <p:tgtEl>
                                                <p:sldTgt/>
                                              </p:tgtEl>
                                            </p:cond>
                                          </p:endCondLst>
                                        </p:cTn>
                                        <p:tgtEl>
                                          <p:sndTgt r:embed="rId2" name="type.wav"/>
                                        </p:tgtEl>
                                      </p:cMediaNode>
                                    </p:audio>
                                  </p:subTnLst>
                                </p:cTn>
                              </p:par>
                            </p:childTnLst>
                          </p:cTn>
                        </p:par>
                        <p:par>
                          <p:cTn id="8" fill="hold" nodeType="afterGroup">
                            <p:stCondLst>
                              <p:cond delay="500"/>
                            </p:stCondLst>
                            <p:childTnLst>
                              <p:par>
                                <p:cTn id="9" presetID="14" presetClass="entr" presetSubtype="5" fill="hold" grpId="0" nodeType="afterEffect">
                                  <p:stCondLst>
                                    <p:cond delay="5000"/>
                                  </p:stCondLst>
                                  <p:childTnLst>
                                    <p:set>
                                      <p:cBhvr>
                                        <p:cTn id="10" dur="1" fill="hold">
                                          <p:stCondLst>
                                            <p:cond delay="0"/>
                                          </p:stCondLst>
                                        </p:cTn>
                                        <p:tgtEl>
                                          <p:spTgt spid="10243"/>
                                        </p:tgtEl>
                                        <p:attrNameLst>
                                          <p:attrName>style.visibility</p:attrName>
                                        </p:attrNameLst>
                                      </p:cBhvr>
                                      <p:to>
                                        <p:strVal val="visible"/>
                                      </p:to>
                                    </p:set>
                                    <p:animEffect transition="in" filter="randombar(vertical)">
                                      <p:cBhvr>
                                        <p:cTn id="11" dur="500"/>
                                        <p:tgtEl>
                                          <p:spTgt spid="10243"/>
                                        </p:tgtEl>
                                      </p:cBhvr>
                                    </p:animEffect>
                                  </p:childTnLst>
                                  <p:subTnLst>
                                    <p:audio>
                                      <p:cMediaNode>
                                        <p:cTn display="0" masterRel="sameClick">
                                          <p:stCondLst>
                                            <p:cond evt="begin" delay="0">
                                              <p:tn val="9"/>
                                            </p:cond>
                                          </p:stCondLst>
                                          <p:endCondLst>
                                            <p:cond evt="onStopAudio" delay="0">
                                              <p:tgtEl>
                                                <p:sldTgt/>
                                              </p:tgtEl>
                                            </p:cond>
                                          </p:endCondLst>
                                        </p:cTn>
                                        <p:tgtEl>
                                          <p:sndTgt r:embed="rId2" name="type.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2" grpId="0" autoUpdateAnimBg="0"/>
      <p:bldP spid="10243" grpId="0"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2"/>
            </a:gs>
            <a:gs pos="100000">
              <a:schemeClr val="accent2">
                <a:gamma/>
                <a:tint val="23922"/>
                <a:invGamma/>
              </a:schemeClr>
            </a:gs>
          </a:gsLst>
          <a:lin ang="5400000" scaled="1"/>
        </a:gradFill>
        <a:effectLst/>
      </p:bgPr>
    </p:bg>
    <p:spTree>
      <p:nvGrpSpPr>
        <p:cNvPr id="1" name=""/>
        <p:cNvGrpSpPr/>
        <p:nvPr/>
      </p:nvGrpSpPr>
      <p:grpSpPr>
        <a:xfrm>
          <a:off x="0" y="0"/>
          <a:ext cx="0" cy="0"/>
          <a:chOff x="0" y="0"/>
          <a:chExt cx="0" cy="0"/>
        </a:xfrm>
      </p:grpSpPr>
      <p:sp>
        <p:nvSpPr>
          <p:cNvPr id="11266" name="Text Box 2"/>
          <p:cNvSpPr txBox="1">
            <a:spLocks noChangeArrowheads="1"/>
          </p:cNvSpPr>
          <p:nvPr/>
        </p:nvSpPr>
        <p:spPr bwMode="auto">
          <a:xfrm>
            <a:off x="304800" y="152400"/>
            <a:ext cx="8636000" cy="7937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r>
              <a:rPr lang="tr-TR" altLang="tr-TR" sz="4600" b="1">
                <a:solidFill>
                  <a:srgbClr val="99FFCC"/>
                </a:solidFill>
                <a:cs typeface="Times New Roman" pitchFamily="18" charset="0"/>
              </a:rPr>
              <a:t>6)Gün ve Ay Adlarının Yazımı: </a:t>
            </a:r>
            <a:endParaRPr lang="tr-TR" altLang="tr-TR" sz="4600">
              <a:solidFill>
                <a:srgbClr val="99FFCC"/>
              </a:solidFill>
            </a:endParaRPr>
          </a:p>
        </p:txBody>
      </p:sp>
      <p:sp>
        <p:nvSpPr>
          <p:cNvPr id="11267" name="Text Box 3"/>
          <p:cNvSpPr txBox="1">
            <a:spLocks noChangeArrowheads="1"/>
          </p:cNvSpPr>
          <p:nvPr/>
        </p:nvSpPr>
        <p:spPr bwMode="auto">
          <a:xfrm>
            <a:off x="228600" y="1066800"/>
            <a:ext cx="8580438" cy="46640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r>
              <a:rPr lang="tr-TR" altLang="tr-TR" sz="3000" b="1">
                <a:solidFill>
                  <a:srgbClr val="FFFF00"/>
                </a:solidFill>
                <a:cs typeface="Times New Roman" pitchFamily="18" charset="0"/>
              </a:rPr>
              <a:t>Cümle içinde geçen gün ve ay isimleri küçük harfle </a:t>
            </a:r>
            <a:endParaRPr lang="tr-TR" altLang="tr-TR" sz="3000" b="1">
              <a:solidFill>
                <a:srgbClr val="FFFF00"/>
              </a:solidFill>
            </a:endParaRPr>
          </a:p>
          <a:p>
            <a:r>
              <a:rPr lang="tr-TR" altLang="tr-TR" sz="3000" b="1">
                <a:solidFill>
                  <a:srgbClr val="FFFF00"/>
                </a:solidFill>
                <a:cs typeface="Times New Roman" pitchFamily="18" charset="0"/>
              </a:rPr>
              <a:t>başlar;</a:t>
            </a:r>
            <a:r>
              <a:rPr lang="tr-TR" altLang="tr-TR" sz="3000" b="1">
                <a:solidFill>
                  <a:srgbClr val="FFFF00"/>
                </a:solidFill>
              </a:rPr>
              <a:t> </a:t>
            </a:r>
            <a:r>
              <a:rPr lang="tr-TR" altLang="tr-TR" sz="3000" b="1">
                <a:solidFill>
                  <a:srgbClr val="FFFF00"/>
                </a:solidFill>
                <a:cs typeface="Times New Roman" pitchFamily="18" charset="0"/>
              </a:rPr>
              <a:t>ancak gün ve ay isimleri bir tarihe </a:t>
            </a:r>
            <a:endParaRPr lang="tr-TR" altLang="tr-TR" sz="3000" b="1">
              <a:solidFill>
                <a:srgbClr val="FFFF00"/>
              </a:solidFill>
            </a:endParaRPr>
          </a:p>
          <a:p>
            <a:r>
              <a:rPr lang="tr-TR" altLang="tr-TR" sz="3000" b="1">
                <a:solidFill>
                  <a:srgbClr val="FFFF00"/>
                </a:solidFill>
                <a:cs typeface="Times New Roman" pitchFamily="18" charset="0"/>
              </a:rPr>
              <a:t>bağlanmışsa </a:t>
            </a:r>
            <a:r>
              <a:rPr lang="tr-TR" altLang="tr-TR" sz="3000" b="1">
                <a:solidFill>
                  <a:srgbClr val="FFFF00"/>
                </a:solidFill>
              </a:rPr>
              <a:t> </a:t>
            </a:r>
            <a:r>
              <a:rPr lang="tr-TR" altLang="tr-TR" sz="3000" b="1">
                <a:solidFill>
                  <a:srgbClr val="FFFF00"/>
                </a:solidFill>
                <a:cs typeface="Times New Roman" pitchFamily="18" charset="0"/>
              </a:rPr>
              <a:t>yani yanında</a:t>
            </a:r>
            <a:r>
              <a:rPr lang="tr-TR" altLang="tr-TR" sz="3000" b="1">
                <a:solidFill>
                  <a:srgbClr val="FFFF00"/>
                </a:solidFill>
              </a:rPr>
              <a:t> </a:t>
            </a:r>
            <a:r>
              <a:rPr lang="tr-TR" altLang="tr-TR" sz="3000" b="1">
                <a:solidFill>
                  <a:srgbClr val="FFFF00"/>
                </a:solidFill>
                <a:cs typeface="Times New Roman" pitchFamily="18" charset="0"/>
              </a:rPr>
              <a:t>bir rakam varsa büyük</a:t>
            </a:r>
            <a:endParaRPr lang="tr-TR" altLang="tr-TR" sz="3000" b="1">
              <a:solidFill>
                <a:srgbClr val="FFFF00"/>
              </a:solidFill>
            </a:endParaRPr>
          </a:p>
          <a:p>
            <a:r>
              <a:rPr lang="tr-TR" altLang="tr-TR" sz="3000" b="1">
                <a:solidFill>
                  <a:srgbClr val="FFFF00"/>
                </a:solidFill>
                <a:cs typeface="Times New Roman" pitchFamily="18" charset="0"/>
              </a:rPr>
              <a:t> harfle başlatılır.</a:t>
            </a:r>
          </a:p>
          <a:p>
            <a:r>
              <a:rPr lang="tr-TR" altLang="tr-TR" sz="3000" b="1">
                <a:cs typeface="Times New Roman" pitchFamily="18" charset="0"/>
              </a:rPr>
              <a:t>*Okullar haziranda kapanıyor.(doğru)</a:t>
            </a:r>
          </a:p>
          <a:p>
            <a:r>
              <a:rPr lang="tr-TR" altLang="tr-TR" sz="3000" b="1">
                <a:cs typeface="Times New Roman" pitchFamily="18" charset="0"/>
              </a:rPr>
              <a:t>*Okullar 14 Haziran’da kapanıyor.(doğru)</a:t>
            </a:r>
          </a:p>
          <a:p>
            <a:r>
              <a:rPr lang="tr-TR" altLang="tr-TR" sz="3000" b="1">
                <a:cs typeface="Times New Roman" pitchFamily="18" charset="0"/>
              </a:rPr>
              <a:t>*Ben 21 Mart 1978 Salı günü doğmuşum.(doğru)</a:t>
            </a:r>
          </a:p>
          <a:p>
            <a:r>
              <a:rPr lang="tr-TR" altLang="tr-TR" sz="3000" b="1">
                <a:solidFill>
                  <a:srgbClr val="FF3300"/>
                </a:solidFill>
                <a:cs typeface="Times New Roman" pitchFamily="18" charset="0"/>
              </a:rPr>
              <a:t>*Sınav 16 haziran’da yapılacak(yanlış) </a:t>
            </a:r>
          </a:p>
          <a:p>
            <a:r>
              <a:rPr lang="tr-TR" altLang="tr-TR" sz="3000" b="1">
                <a:cs typeface="Times New Roman" pitchFamily="18" charset="0"/>
              </a:rPr>
              <a:t>*Sınav 16 Haziran’da yapılacak. (doğru)</a:t>
            </a:r>
          </a:p>
          <a:p>
            <a:endParaRPr lang="tr-TR" altLang="tr-TR" sz="3000" b="1"/>
          </a:p>
        </p:txBody>
      </p:sp>
    </p:spTree>
  </p:cSld>
  <p:clrMapOvr>
    <a:masterClrMapping/>
  </p:clrMapOvr>
  <p:transition>
    <p:zoom dir="in"/>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16" fill="hold" grpId="0" nodeType="afterEffect">
                                  <p:stCondLst>
                                    <p:cond delay="0"/>
                                  </p:stCondLst>
                                  <p:childTnLst>
                                    <p:set>
                                      <p:cBhvr>
                                        <p:cTn id="6" dur="1" fill="hold">
                                          <p:stCondLst>
                                            <p:cond delay="0"/>
                                          </p:stCondLst>
                                        </p:cTn>
                                        <p:tgtEl>
                                          <p:spTgt spid="11266"/>
                                        </p:tgtEl>
                                        <p:attrNameLst>
                                          <p:attrName>style.visibility</p:attrName>
                                        </p:attrNameLst>
                                      </p:cBhvr>
                                      <p:to>
                                        <p:strVal val="visible"/>
                                      </p:to>
                                    </p:set>
                                    <p:animEffect transition="in" filter="box(in)">
                                      <p:cBhvr>
                                        <p:cTn id="7" dur="500"/>
                                        <p:tgtEl>
                                          <p:spTgt spid="11266"/>
                                        </p:tgtEl>
                                      </p:cBhvr>
                                    </p:animEffect>
                                  </p:childTnLst>
                                  <p:subTnLst>
                                    <p:audio>
                                      <p:cMediaNode>
                                        <p:cTn display="0" masterRel="sameClick">
                                          <p:stCondLst>
                                            <p:cond evt="begin" delay="0">
                                              <p:tn val="5"/>
                                            </p:cond>
                                          </p:stCondLst>
                                          <p:endCondLst>
                                            <p:cond evt="onStopAudio" delay="0">
                                              <p:tgtEl>
                                                <p:sldTgt/>
                                              </p:tgtEl>
                                            </p:cond>
                                          </p:endCondLst>
                                        </p:cTn>
                                        <p:tgtEl>
                                          <p:sndTgt r:embed="rId2" name="whoosh.wav"/>
                                        </p:tgtEl>
                                      </p:cMediaNode>
                                    </p:audio>
                                  </p:subTnLst>
                                </p:cTn>
                              </p:par>
                            </p:childTnLst>
                          </p:cTn>
                        </p:par>
                        <p:par>
                          <p:cTn id="8" fill="hold" nodeType="afterGroup">
                            <p:stCondLst>
                              <p:cond delay="500"/>
                            </p:stCondLst>
                            <p:childTnLst>
                              <p:par>
                                <p:cTn id="9" presetID="4" presetClass="entr" presetSubtype="32" fill="hold" grpId="0" nodeType="afterEffect">
                                  <p:stCondLst>
                                    <p:cond delay="5000"/>
                                  </p:stCondLst>
                                  <p:childTnLst>
                                    <p:set>
                                      <p:cBhvr>
                                        <p:cTn id="10" dur="1" fill="hold">
                                          <p:stCondLst>
                                            <p:cond delay="0"/>
                                          </p:stCondLst>
                                        </p:cTn>
                                        <p:tgtEl>
                                          <p:spTgt spid="11267"/>
                                        </p:tgtEl>
                                        <p:attrNameLst>
                                          <p:attrName>style.visibility</p:attrName>
                                        </p:attrNameLst>
                                      </p:cBhvr>
                                      <p:to>
                                        <p:strVal val="visible"/>
                                      </p:to>
                                    </p:set>
                                    <p:animEffect transition="in" filter="box(out)">
                                      <p:cBhvr>
                                        <p:cTn id="11" dur="500"/>
                                        <p:tgtEl>
                                          <p:spTgt spid="11267"/>
                                        </p:tgtEl>
                                      </p:cBhvr>
                                    </p:animEffect>
                                  </p:childTnLst>
                                  <p:subTnLst>
                                    <p:audio>
                                      <p:cMediaNode>
                                        <p:cTn display="0" masterRel="sameClick">
                                          <p:stCondLst>
                                            <p:cond evt="begin" delay="0">
                                              <p:tn val="9"/>
                                            </p:cond>
                                          </p:stCondLst>
                                          <p:endCondLst>
                                            <p:cond evt="onStopAudio" delay="0">
                                              <p:tgtEl>
                                                <p:sldTgt/>
                                              </p:tgtEl>
                                            </p:cond>
                                          </p:endCondLst>
                                        </p:cTn>
                                        <p:tgtEl>
                                          <p:sndTgt r:embed="rId2" name="whoosh.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6" grpId="0" autoUpdateAnimBg="0"/>
      <p:bldP spid="11267" grpId="0"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p:cSld>
    <p:bg>
      <p:bgPr>
        <a:gradFill rotWithShape="0">
          <a:gsLst>
            <a:gs pos="0">
              <a:srgbClr val="FF3300"/>
            </a:gs>
            <a:gs pos="100000">
              <a:srgbClr val="C2C2E1"/>
            </a:gs>
          </a:gsLst>
          <a:lin ang="5400000" scaled="1"/>
        </a:gradFill>
        <a:effectLst/>
      </p:bgPr>
    </p:bg>
    <p:spTree>
      <p:nvGrpSpPr>
        <p:cNvPr id="1" name=""/>
        <p:cNvGrpSpPr/>
        <p:nvPr/>
      </p:nvGrpSpPr>
      <p:grpSpPr>
        <a:xfrm>
          <a:off x="0" y="0"/>
          <a:ext cx="0" cy="0"/>
          <a:chOff x="0" y="0"/>
          <a:chExt cx="0" cy="0"/>
        </a:xfrm>
      </p:grpSpPr>
      <p:sp>
        <p:nvSpPr>
          <p:cNvPr id="12290" name="Text Box 2"/>
          <p:cNvSpPr txBox="1">
            <a:spLocks noChangeArrowheads="1"/>
          </p:cNvSpPr>
          <p:nvPr/>
        </p:nvSpPr>
        <p:spPr bwMode="auto">
          <a:xfrm>
            <a:off x="457200" y="0"/>
            <a:ext cx="8234363" cy="8540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r>
              <a:rPr lang="tr-TR" altLang="tr-TR" sz="5000" b="1">
                <a:solidFill>
                  <a:srgbClr val="FFFF00"/>
                </a:solidFill>
                <a:cs typeface="Times New Roman" pitchFamily="18" charset="0"/>
              </a:rPr>
              <a:t>7)Yön İsimlerinin Yazımı:   </a:t>
            </a:r>
            <a:endParaRPr lang="tr-TR" altLang="tr-TR" sz="5000">
              <a:solidFill>
                <a:srgbClr val="FFFF00"/>
              </a:solidFill>
            </a:endParaRPr>
          </a:p>
        </p:txBody>
      </p:sp>
      <p:sp>
        <p:nvSpPr>
          <p:cNvPr id="12291" name="Text Box 3"/>
          <p:cNvSpPr txBox="1">
            <a:spLocks noChangeArrowheads="1"/>
          </p:cNvSpPr>
          <p:nvPr/>
        </p:nvSpPr>
        <p:spPr bwMode="auto">
          <a:xfrm>
            <a:off x="365125" y="879475"/>
            <a:ext cx="8274050" cy="52038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r>
              <a:rPr lang="tr-TR" altLang="tr-TR">
                <a:solidFill>
                  <a:srgbClr val="FFFF00"/>
                </a:solidFill>
                <a:cs typeface="Times New Roman" pitchFamily="18" charset="0"/>
              </a:rPr>
              <a:t> Yer-yön bildiren (doğu ,batı,güney,kuzey,orta…) sözcükler, </a:t>
            </a:r>
            <a:endParaRPr lang="tr-TR" altLang="tr-TR">
              <a:solidFill>
                <a:srgbClr val="FFFF00"/>
              </a:solidFill>
            </a:endParaRPr>
          </a:p>
          <a:p>
            <a:r>
              <a:rPr lang="tr-TR" altLang="tr-TR">
                <a:solidFill>
                  <a:srgbClr val="FFFF00"/>
                </a:solidFill>
                <a:cs typeface="Times New Roman" pitchFamily="18" charset="0"/>
              </a:rPr>
              <a:t>tek başına ya da özel isimden sonra kullanıldıklarında küçük </a:t>
            </a:r>
            <a:endParaRPr lang="tr-TR" altLang="tr-TR">
              <a:solidFill>
                <a:srgbClr val="FFFF00"/>
              </a:solidFill>
            </a:endParaRPr>
          </a:p>
          <a:p>
            <a:r>
              <a:rPr lang="tr-TR" altLang="tr-TR">
                <a:solidFill>
                  <a:srgbClr val="FFFF00"/>
                </a:solidFill>
                <a:cs typeface="Times New Roman" pitchFamily="18" charset="0"/>
              </a:rPr>
              <a:t>harfle,özel isimden önce kullanıldıklarında büyük harfle başlar:</a:t>
            </a:r>
          </a:p>
          <a:p>
            <a:r>
              <a:rPr lang="tr-TR" altLang="tr-TR">
                <a:solidFill>
                  <a:srgbClr val="99FF33"/>
                </a:solidFill>
                <a:cs typeface="Times New Roman" pitchFamily="18" charset="0"/>
              </a:rPr>
              <a:t>*Siz Kuzey Amerika’yı gördünüz mü?</a:t>
            </a:r>
          </a:p>
          <a:p>
            <a:r>
              <a:rPr lang="tr-TR" altLang="tr-TR">
                <a:solidFill>
                  <a:srgbClr val="FFFF00"/>
                </a:solidFill>
                <a:cs typeface="Times New Roman" pitchFamily="18" charset="0"/>
              </a:rPr>
              <a:t>*Siz Amerika’nın kuzeyini gördünüz mü?</a:t>
            </a:r>
          </a:p>
          <a:p>
            <a:r>
              <a:rPr lang="tr-TR" altLang="tr-TR">
                <a:cs typeface="Times New Roman" pitchFamily="18" charset="0"/>
              </a:rPr>
              <a:t>*Bu insanlar buraya Güney Asya’dan gelmişler.</a:t>
            </a:r>
          </a:p>
          <a:p>
            <a:r>
              <a:rPr lang="tr-TR" altLang="tr-TR">
                <a:solidFill>
                  <a:srgbClr val="FFFF00"/>
                </a:solidFill>
                <a:cs typeface="Times New Roman" pitchFamily="18" charset="0"/>
              </a:rPr>
              <a:t>*Bu insanlar buraya Asya’nın güneyinden gelmişler.</a:t>
            </a:r>
          </a:p>
          <a:p>
            <a:r>
              <a:rPr lang="tr-TR" altLang="tr-TR">
                <a:solidFill>
                  <a:srgbClr val="99FF33"/>
                </a:solidFill>
                <a:cs typeface="Times New Roman" pitchFamily="18" charset="0"/>
              </a:rPr>
              <a:t>*Sizin daha da batıya gitmeniz gerekiyor.</a:t>
            </a:r>
          </a:p>
          <a:p>
            <a:r>
              <a:rPr lang="tr-TR" altLang="tr-TR" b="1">
                <a:solidFill>
                  <a:schemeClr val="accent2"/>
                </a:solidFill>
                <a:effectLst>
                  <a:outerShdw blurRad="38100" dist="38100" dir="2700000" algn="tl">
                    <a:srgbClr val="000000"/>
                  </a:outerShdw>
                </a:effectLst>
                <a:cs typeface="Times New Roman" pitchFamily="18" charset="0"/>
              </a:rPr>
              <a:t>NOT:  </a:t>
            </a:r>
          </a:p>
          <a:p>
            <a:r>
              <a:rPr lang="tr-TR" altLang="tr-TR" b="1">
                <a:solidFill>
                  <a:schemeClr val="accent2"/>
                </a:solidFill>
                <a:effectLst>
                  <a:outerShdw blurRad="38100" dist="38100" dir="2700000" algn="tl">
                    <a:srgbClr val="000000"/>
                  </a:outerShdw>
                </a:effectLst>
                <a:cs typeface="Times New Roman" pitchFamily="18" charset="0"/>
              </a:rPr>
              <a:t>Yer-yön bildiren kelimeler eğer bir insan topluluğunun yerini </a:t>
            </a:r>
            <a:endParaRPr lang="tr-TR" altLang="tr-TR" b="1">
              <a:solidFill>
                <a:schemeClr val="accent2"/>
              </a:solidFill>
              <a:effectLst>
                <a:outerShdw blurRad="38100" dist="38100" dir="2700000" algn="tl">
                  <a:srgbClr val="000000"/>
                </a:outerShdw>
              </a:effectLst>
            </a:endParaRPr>
          </a:p>
          <a:p>
            <a:r>
              <a:rPr lang="tr-TR" altLang="tr-TR" b="1">
                <a:solidFill>
                  <a:schemeClr val="accent2"/>
                </a:solidFill>
                <a:effectLst>
                  <a:outerShdw blurRad="38100" dist="38100" dir="2700000" algn="tl">
                    <a:srgbClr val="000000"/>
                  </a:outerShdw>
                </a:effectLst>
                <a:cs typeface="Times New Roman" pitchFamily="18" charset="0"/>
              </a:rPr>
              <a:t>tutuyorsa büyük harfle başlatılmalıdır.</a:t>
            </a:r>
          </a:p>
          <a:p>
            <a:r>
              <a:rPr lang="tr-TR" altLang="tr-TR">
                <a:solidFill>
                  <a:srgbClr val="FFFF00"/>
                </a:solidFill>
                <a:cs typeface="Times New Roman" pitchFamily="18" charset="0"/>
              </a:rPr>
              <a:t>*Bu konuda Batı bizi anlamıyor.</a:t>
            </a:r>
          </a:p>
          <a:p>
            <a:r>
              <a:rPr lang="tr-TR" altLang="tr-TR" b="1">
                <a:solidFill>
                  <a:schemeClr val="accent2"/>
                </a:solidFill>
                <a:cs typeface="Times New Roman" pitchFamily="18" charset="0"/>
              </a:rPr>
              <a:t>*Dün Doğu bu haberle çalkalandı.</a:t>
            </a:r>
          </a:p>
          <a:p>
            <a:endParaRPr lang="tr-TR" altLang="tr-TR" b="1">
              <a:solidFill>
                <a:schemeClr val="accent2"/>
              </a:solidFill>
            </a:endParaRPr>
          </a:p>
        </p:txBody>
      </p:sp>
    </p:spTree>
  </p:cSld>
  <p:clrMapOvr>
    <a:masterClrMapping/>
  </p:clrMapOvr>
  <p:transition>
    <p:zoom dir="in"/>
  </p:transition>
</p:sld>
</file>

<file path=ppt/slides/slide15.xml><?xml version="1.0" encoding="utf-8"?>
<p:sld xmlns:a="http://schemas.openxmlformats.org/drawingml/2006/main" xmlns:r="http://schemas.openxmlformats.org/officeDocument/2006/relationships" xmlns:p="http://schemas.openxmlformats.org/presentationml/2006/main">
  <p:cSld>
    <p:bg>
      <p:bgPr>
        <a:gradFill rotWithShape="0">
          <a:gsLst>
            <a:gs pos="0">
              <a:srgbClr val="FF99FF"/>
            </a:gs>
            <a:gs pos="100000">
              <a:srgbClr val="FF99FF">
                <a:gamma/>
                <a:tint val="23922"/>
                <a:invGamma/>
              </a:srgbClr>
            </a:gs>
          </a:gsLst>
          <a:lin ang="5400000" scaled="1"/>
        </a:gradFill>
        <a:effectLst/>
      </p:bgPr>
    </p:bg>
    <p:spTree>
      <p:nvGrpSpPr>
        <p:cNvPr id="1" name=""/>
        <p:cNvGrpSpPr/>
        <p:nvPr/>
      </p:nvGrpSpPr>
      <p:grpSpPr>
        <a:xfrm>
          <a:off x="0" y="0"/>
          <a:ext cx="0" cy="0"/>
          <a:chOff x="0" y="0"/>
          <a:chExt cx="0" cy="0"/>
        </a:xfrm>
      </p:grpSpPr>
      <p:sp>
        <p:nvSpPr>
          <p:cNvPr id="13314" name="Text Box 2"/>
          <p:cNvSpPr txBox="1">
            <a:spLocks noChangeArrowheads="1"/>
          </p:cNvSpPr>
          <p:nvPr/>
        </p:nvSpPr>
        <p:spPr bwMode="auto">
          <a:xfrm>
            <a:off x="609600" y="762000"/>
            <a:ext cx="7380288" cy="7778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r>
              <a:rPr lang="tr-TR" altLang="tr-TR" sz="4500">
                <a:solidFill>
                  <a:srgbClr val="FF3300"/>
                </a:solidFill>
                <a:effectLst>
                  <a:outerShdw blurRad="38100" dist="38100" dir="2700000" algn="tl">
                    <a:srgbClr val="000000"/>
                  </a:outerShdw>
                </a:effectLst>
                <a:cs typeface="Times New Roman" pitchFamily="18" charset="0"/>
              </a:rPr>
              <a:t>8.Coğrafi Terimlerin Yazımı:</a:t>
            </a:r>
            <a:endParaRPr lang="tr-TR" altLang="tr-TR" sz="4500">
              <a:solidFill>
                <a:srgbClr val="FF3300"/>
              </a:solidFill>
              <a:effectLst>
                <a:outerShdw blurRad="38100" dist="38100" dir="2700000" algn="tl">
                  <a:srgbClr val="000000"/>
                </a:outerShdw>
              </a:effectLst>
            </a:endParaRPr>
          </a:p>
        </p:txBody>
      </p:sp>
      <p:sp>
        <p:nvSpPr>
          <p:cNvPr id="13315" name="Text Box 3"/>
          <p:cNvSpPr txBox="1">
            <a:spLocks noChangeArrowheads="1"/>
          </p:cNvSpPr>
          <p:nvPr/>
        </p:nvSpPr>
        <p:spPr bwMode="auto">
          <a:xfrm>
            <a:off x="314325" y="1676400"/>
            <a:ext cx="8677275" cy="39608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r>
              <a:rPr lang="tr-TR" altLang="tr-TR" b="1">
                <a:solidFill>
                  <a:srgbClr val="0000FF"/>
                </a:solidFill>
                <a:cs typeface="Times New Roman" pitchFamily="18" charset="0"/>
              </a:rPr>
              <a:t> </a:t>
            </a:r>
            <a:r>
              <a:rPr lang="tr-TR" altLang="tr-TR" sz="2800" b="1">
                <a:solidFill>
                  <a:srgbClr val="0000FF"/>
                </a:solidFill>
                <a:cs typeface="Times New Roman" pitchFamily="18" charset="0"/>
              </a:rPr>
              <a:t>“Ay,Güneş,Dünya,Mars…” gibi kelimeler eğer coğrafi bir</a:t>
            </a:r>
            <a:r>
              <a:rPr lang="tr-TR" altLang="tr-TR" sz="2800" b="1">
                <a:solidFill>
                  <a:srgbClr val="0000FF"/>
                </a:solidFill>
              </a:rPr>
              <a:t> </a:t>
            </a:r>
            <a:r>
              <a:rPr lang="tr-TR" altLang="tr-TR" sz="2800" b="1">
                <a:solidFill>
                  <a:srgbClr val="0000FF"/>
                </a:solidFill>
                <a:cs typeface="Times New Roman" pitchFamily="18" charset="0"/>
              </a:rPr>
              <a:t> terim olarak gök cisimlerini anlatmak için kullanılırsa büyük</a:t>
            </a:r>
            <a:r>
              <a:rPr lang="tr-TR" altLang="tr-TR" sz="2800" b="1">
                <a:solidFill>
                  <a:srgbClr val="0000FF"/>
                </a:solidFill>
              </a:rPr>
              <a:t> </a:t>
            </a:r>
            <a:r>
              <a:rPr lang="tr-TR" altLang="tr-TR" sz="2800" b="1">
                <a:solidFill>
                  <a:srgbClr val="0000FF"/>
                </a:solidFill>
                <a:cs typeface="Times New Roman" pitchFamily="18" charset="0"/>
              </a:rPr>
              <a:t> harfle, bunun dışında kullanılırsa küçük harfle başlar:</a:t>
            </a:r>
            <a:endParaRPr lang="tr-TR" altLang="tr-TR" sz="2800" b="1">
              <a:cs typeface="Times New Roman" pitchFamily="18" charset="0"/>
            </a:endParaRPr>
          </a:p>
          <a:p>
            <a:r>
              <a:rPr lang="tr-TR" altLang="tr-TR" b="1">
                <a:solidFill>
                  <a:srgbClr val="FF3300"/>
                </a:solidFill>
                <a:cs typeface="Times New Roman" pitchFamily="18" charset="0"/>
              </a:rPr>
              <a:t>*Ay,Dünya’nın uydusudur.</a:t>
            </a:r>
          </a:p>
          <a:p>
            <a:r>
              <a:rPr lang="tr-TR" altLang="tr-TR" sz="2200" b="1">
                <a:solidFill>
                  <a:srgbClr val="FF3300"/>
                </a:solidFill>
                <a:cs typeface="Times New Roman" pitchFamily="18" charset="0"/>
              </a:rPr>
              <a:t>*Siz, Dünya’nın Ay’a ve Güneş’e olan uzaklığını biliyor musunuz?</a:t>
            </a:r>
          </a:p>
          <a:p>
            <a:r>
              <a:rPr lang="tr-TR" altLang="tr-TR" b="1">
                <a:solidFill>
                  <a:srgbClr val="0000FF"/>
                </a:solidFill>
                <a:cs typeface="Times New Roman" pitchFamily="18" charset="0"/>
              </a:rPr>
              <a:t>*Daha dünyalar kadar işim var.(terimlikten çıkmış)</a:t>
            </a:r>
            <a:endParaRPr lang="tr-TR" altLang="tr-TR" b="1">
              <a:cs typeface="Times New Roman" pitchFamily="18" charset="0"/>
            </a:endParaRPr>
          </a:p>
          <a:p>
            <a:r>
              <a:rPr lang="tr-TR" altLang="tr-TR" b="1">
                <a:solidFill>
                  <a:srgbClr val="0000FF"/>
                </a:solidFill>
                <a:cs typeface="Times New Roman" pitchFamily="18" charset="0"/>
              </a:rPr>
              <a:t>*Pencereden içeriye güneş giriyordu.</a:t>
            </a:r>
            <a:endParaRPr lang="tr-TR" altLang="tr-TR" b="1">
              <a:solidFill>
                <a:srgbClr val="0000FF"/>
              </a:solidFill>
            </a:endParaRPr>
          </a:p>
          <a:p>
            <a:r>
              <a:rPr lang="tr-TR" altLang="tr-TR" b="1">
                <a:solidFill>
                  <a:srgbClr val="0000FF"/>
                </a:solidFill>
                <a:cs typeface="Times New Roman" pitchFamily="18" charset="0"/>
              </a:rPr>
              <a:t>(terimlikten çıkmış ,güneş ışığı anlamında)</a:t>
            </a:r>
            <a:endParaRPr lang="tr-TR" altLang="tr-TR" b="1">
              <a:cs typeface="Times New Roman" pitchFamily="18" charset="0"/>
            </a:endParaRPr>
          </a:p>
          <a:p>
            <a:endParaRPr lang="tr-TR" altLang="tr-TR" b="1"/>
          </a:p>
        </p:txBody>
      </p:sp>
    </p:spTree>
  </p:cSld>
  <p:clrMapOvr>
    <a:masterClrMapping/>
  </p:clrMapOvr>
  <p:transition>
    <p:zoom dir="in"/>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13314"/>
                                        </p:tgtEl>
                                        <p:attrNameLst>
                                          <p:attrName>style.visibility</p:attrName>
                                        </p:attrNameLst>
                                      </p:cBhvr>
                                      <p:to>
                                        <p:strVal val="visible"/>
                                      </p:to>
                                    </p:set>
                                    <p:animEffect transition="in" filter="wipe(up)">
                                      <p:cBhvr>
                                        <p:cTn id="7" dur="500"/>
                                        <p:tgtEl>
                                          <p:spTgt spid="13314"/>
                                        </p:tgtEl>
                                      </p:cBhvr>
                                    </p:animEffect>
                                  </p:childTnLst>
                                  <p:subTnLst>
                                    <p:audio>
                                      <p:cMediaNode>
                                        <p:cTn display="0" masterRel="sameClick">
                                          <p:stCondLst>
                                            <p:cond evt="begin" delay="0">
                                              <p:tn val="5"/>
                                            </p:cond>
                                          </p:stCondLst>
                                          <p:endCondLst>
                                            <p:cond evt="onStopAudio" delay="0">
                                              <p:tgtEl>
                                                <p:sldTgt/>
                                              </p:tgtEl>
                                            </p:cond>
                                          </p:endCondLst>
                                        </p:cTn>
                                        <p:tgtEl>
                                          <p:sndTgt r:embed="rId2" name="chimes.wav"/>
                                        </p:tgtEl>
                                      </p:cMediaNode>
                                    </p:audio>
                                  </p:subTnLst>
                                </p:cTn>
                              </p:par>
                            </p:childTnLst>
                          </p:cTn>
                        </p:par>
                        <p:par>
                          <p:cTn id="8" fill="hold" nodeType="afterGroup">
                            <p:stCondLst>
                              <p:cond delay="500"/>
                            </p:stCondLst>
                            <p:childTnLst>
                              <p:par>
                                <p:cTn id="9" presetID="22" presetClass="entr" presetSubtype="1" fill="hold" grpId="0" nodeType="afterEffect">
                                  <p:stCondLst>
                                    <p:cond delay="5000"/>
                                  </p:stCondLst>
                                  <p:childTnLst>
                                    <p:set>
                                      <p:cBhvr>
                                        <p:cTn id="10" dur="1" fill="hold">
                                          <p:stCondLst>
                                            <p:cond delay="0"/>
                                          </p:stCondLst>
                                        </p:cTn>
                                        <p:tgtEl>
                                          <p:spTgt spid="13315"/>
                                        </p:tgtEl>
                                        <p:attrNameLst>
                                          <p:attrName>style.visibility</p:attrName>
                                        </p:attrNameLst>
                                      </p:cBhvr>
                                      <p:to>
                                        <p:strVal val="visible"/>
                                      </p:to>
                                    </p:set>
                                    <p:animEffect transition="in" filter="wipe(up)">
                                      <p:cBhvr>
                                        <p:cTn id="11" dur="500"/>
                                        <p:tgtEl>
                                          <p:spTgt spid="13315"/>
                                        </p:tgtEl>
                                      </p:cBhvr>
                                    </p:animEffect>
                                  </p:childTnLst>
                                  <p:subTnLst>
                                    <p:audio>
                                      <p:cMediaNode>
                                        <p:cTn display="0" masterRel="sameClick">
                                          <p:stCondLst>
                                            <p:cond evt="begin" delay="0">
                                              <p:tn val="9"/>
                                            </p:cond>
                                          </p:stCondLst>
                                          <p:endCondLst>
                                            <p:cond evt="onStopAudio" delay="0">
                                              <p:tgtEl>
                                                <p:sldTgt/>
                                              </p:tgtEl>
                                            </p:cond>
                                          </p:endCondLst>
                                        </p:cTn>
                                        <p:tgtEl>
                                          <p:sndTgt r:embed="rId2" name="chimes.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4" grpId="0" autoUpdateAnimBg="0"/>
      <p:bldP spid="13315" grpId="0"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FFFF00"/>
        </a:solidFill>
        <a:effectLst/>
      </p:bgPr>
    </p:bg>
    <p:spTree>
      <p:nvGrpSpPr>
        <p:cNvPr id="1" name=""/>
        <p:cNvGrpSpPr/>
        <p:nvPr/>
      </p:nvGrpSpPr>
      <p:grpSpPr>
        <a:xfrm>
          <a:off x="0" y="0"/>
          <a:ext cx="0" cy="0"/>
          <a:chOff x="0" y="0"/>
          <a:chExt cx="0" cy="0"/>
        </a:xfrm>
      </p:grpSpPr>
      <p:sp>
        <p:nvSpPr>
          <p:cNvPr id="21506" name="Text Box 2"/>
          <p:cNvSpPr txBox="1">
            <a:spLocks noChangeArrowheads="1"/>
          </p:cNvSpPr>
          <p:nvPr/>
        </p:nvSpPr>
        <p:spPr bwMode="auto">
          <a:xfrm>
            <a:off x="609600" y="579438"/>
            <a:ext cx="7508875" cy="10064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r>
              <a:rPr lang="tr-TR" altLang="tr-TR" sz="6000" b="1">
                <a:solidFill>
                  <a:srgbClr val="0000FF"/>
                </a:solidFill>
                <a:effectLst>
                  <a:outerShdw blurRad="38100" dist="38100" dir="2700000" algn="tl">
                    <a:srgbClr val="000000"/>
                  </a:outerShdw>
                </a:effectLst>
                <a:cs typeface="Times New Roman" pitchFamily="18" charset="0"/>
              </a:rPr>
              <a:t>9)Tarihlerin Yazılışı:</a:t>
            </a:r>
            <a:endParaRPr lang="tr-TR" altLang="tr-TR" sz="6000">
              <a:solidFill>
                <a:srgbClr val="FF3300"/>
              </a:solidFill>
              <a:effectLst>
                <a:outerShdw blurRad="38100" dist="38100" dir="2700000" algn="tl">
                  <a:srgbClr val="000000"/>
                </a:outerShdw>
              </a:effectLst>
            </a:endParaRPr>
          </a:p>
        </p:txBody>
      </p:sp>
      <p:sp>
        <p:nvSpPr>
          <p:cNvPr id="21507" name="Text Box 3"/>
          <p:cNvSpPr txBox="1">
            <a:spLocks noChangeArrowheads="1"/>
          </p:cNvSpPr>
          <p:nvPr/>
        </p:nvSpPr>
        <p:spPr bwMode="auto">
          <a:xfrm>
            <a:off x="314325" y="1676400"/>
            <a:ext cx="8677275" cy="47275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r>
              <a:rPr lang="tr-TR" altLang="tr-TR" b="1">
                <a:solidFill>
                  <a:srgbClr val="0000FF"/>
                </a:solidFill>
                <a:cs typeface="Times New Roman" pitchFamily="18" charset="0"/>
              </a:rPr>
              <a:t> </a:t>
            </a:r>
            <a:r>
              <a:rPr lang="tr-TR" altLang="tr-TR" sz="2800" b="1">
                <a:solidFill>
                  <a:srgbClr val="FF3300"/>
                </a:solidFill>
                <a:cs typeface="Times New Roman" pitchFamily="18" charset="0"/>
              </a:rPr>
              <a:t>Gün ve yıl sayıları rakamla ;</a:t>
            </a:r>
            <a:r>
              <a:rPr lang="tr-TR" altLang="tr-TR" sz="2800" b="1">
                <a:solidFill>
                  <a:srgbClr val="FF3300"/>
                </a:solidFill>
              </a:rPr>
              <a:t> </a:t>
            </a:r>
            <a:r>
              <a:rPr lang="tr-TR" altLang="tr-TR" sz="2800" b="1">
                <a:solidFill>
                  <a:srgbClr val="FF3300"/>
                </a:solidFill>
                <a:cs typeface="Times New Roman" pitchFamily="18" charset="0"/>
              </a:rPr>
              <a:t>ay, hem rakamla hem de yazıyla gösterilebilir:</a:t>
            </a:r>
          </a:p>
          <a:p>
            <a:r>
              <a:rPr lang="tr-TR" altLang="tr-TR" sz="2800" b="1">
                <a:solidFill>
                  <a:srgbClr val="0000FF"/>
                </a:solidFill>
                <a:cs typeface="Times New Roman" pitchFamily="18" charset="0"/>
              </a:rPr>
              <a:t>*21 Mart 1978                   </a:t>
            </a:r>
            <a:endParaRPr lang="tr-TR" altLang="tr-TR" sz="2800" b="1">
              <a:solidFill>
                <a:srgbClr val="0000FF"/>
              </a:solidFill>
            </a:endParaRPr>
          </a:p>
          <a:p>
            <a:r>
              <a:rPr lang="tr-TR" altLang="tr-TR" sz="2800" b="1">
                <a:solidFill>
                  <a:srgbClr val="0000FF"/>
                </a:solidFill>
                <a:cs typeface="Times New Roman" pitchFamily="18" charset="0"/>
              </a:rPr>
              <a:t>*25.11.1930         </a:t>
            </a:r>
            <a:endParaRPr lang="tr-TR" altLang="tr-TR" sz="2800" b="1">
              <a:solidFill>
                <a:srgbClr val="0000FF"/>
              </a:solidFill>
            </a:endParaRPr>
          </a:p>
          <a:p>
            <a:r>
              <a:rPr lang="tr-TR" altLang="tr-TR" sz="2800" b="1">
                <a:solidFill>
                  <a:srgbClr val="0000FF"/>
                </a:solidFill>
                <a:cs typeface="Times New Roman" pitchFamily="18" charset="0"/>
              </a:rPr>
              <a:t>*11.X.2000     </a:t>
            </a:r>
            <a:endParaRPr lang="tr-TR" altLang="tr-TR" sz="2800" b="1">
              <a:solidFill>
                <a:srgbClr val="0000FF"/>
              </a:solidFill>
            </a:endParaRPr>
          </a:p>
          <a:p>
            <a:r>
              <a:rPr lang="tr-TR" altLang="tr-TR" sz="2800" b="1">
                <a:solidFill>
                  <a:srgbClr val="0000FF"/>
                </a:solidFill>
                <a:cs typeface="Times New Roman" pitchFamily="18" charset="0"/>
              </a:rPr>
              <a:t>*18/01/1919</a:t>
            </a:r>
            <a:endParaRPr lang="tr-TR" altLang="tr-TR" sz="2800" b="1">
              <a:cs typeface="Times New Roman" pitchFamily="18" charset="0"/>
            </a:endParaRPr>
          </a:p>
          <a:p>
            <a:r>
              <a:rPr lang="tr-TR" altLang="tr-TR" sz="2800" b="1">
                <a:solidFill>
                  <a:srgbClr val="FF3300"/>
                </a:solidFill>
                <a:cs typeface="Times New Roman" pitchFamily="18" charset="0"/>
              </a:rPr>
              <a:t>Not:Tarih bildiren sayılardan sonra gelen ekler,kesme işaretiyle ayrılır.</a:t>
            </a:r>
          </a:p>
          <a:p>
            <a:r>
              <a:rPr lang="tr-TR" altLang="tr-TR" sz="2800" b="1">
                <a:solidFill>
                  <a:srgbClr val="0000FF"/>
                </a:solidFill>
                <a:cs typeface="Times New Roman" pitchFamily="18" charset="0"/>
              </a:rPr>
              <a:t>*19 Mayıs 1919’da                   </a:t>
            </a:r>
            <a:endParaRPr lang="tr-TR" altLang="tr-TR" sz="2800" b="1">
              <a:solidFill>
                <a:srgbClr val="0000FF"/>
              </a:solidFill>
            </a:endParaRPr>
          </a:p>
          <a:p>
            <a:r>
              <a:rPr lang="tr-TR" altLang="tr-TR" sz="2800" b="1">
                <a:solidFill>
                  <a:srgbClr val="0000FF"/>
                </a:solidFill>
                <a:cs typeface="Times New Roman" pitchFamily="18" charset="0"/>
              </a:rPr>
              <a:t>*18.12.1933’te  </a:t>
            </a:r>
            <a:endParaRPr lang="tr-TR" altLang="tr-TR" sz="2800" b="1">
              <a:cs typeface="Times New Roman" pitchFamily="18" charset="0"/>
            </a:endParaRPr>
          </a:p>
          <a:p>
            <a:endParaRPr lang="tr-TR" altLang="tr-TR" b="1"/>
          </a:p>
        </p:txBody>
      </p:sp>
    </p:spTree>
  </p:cSld>
  <p:clrMapOvr>
    <a:masterClrMapping/>
  </p:clrMapOvr>
  <p:transition>
    <p:zoom dir="in"/>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21506"/>
                                        </p:tgtEl>
                                        <p:attrNameLst>
                                          <p:attrName>style.visibility</p:attrName>
                                        </p:attrNameLst>
                                      </p:cBhvr>
                                      <p:to>
                                        <p:strVal val="visible"/>
                                      </p:to>
                                    </p:set>
                                    <p:animEffect transition="in" filter="wipe(up)">
                                      <p:cBhvr>
                                        <p:cTn id="7" dur="500"/>
                                        <p:tgtEl>
                                          <p:spTgt spid="21506"/>
                                        </p:tgtEl>
                                      </p:cBhvr>
                                    </p:animEffect>
                                  </p:childTnLst>
                                  <p:subTnLst>
                                    <p:audio>
                                      <p:cMediaNode>
                                        <p:cTn display="0" masterRel="sameClick">
                                          <p:stCondLst>
                                            <p:cond evt="begin" delay="0">
                                              <p:tn val="5"/>
                                            </p:cond>
                                          </p:stCondLst>
                                          <p:endCondLst>
                                            <p:cond evt="onStopAudio" delay="0">
                                              <p:tgtEl>
                                                <p:sldTgt/>
                                              </p:tgtEl>
                                            </p:cond>
                                          </p:endCondLst>
                                        </p:cTn>
                                        <p:tgtEl>
                                          <p:sndTgt r:embed="rId2" name="chimes.wav"/>
                                        </p:tgtEl>
                                      </p:cMediaNode>
                                    </p:audio>
                                  </p:subTnLst>
                                </p:cTn>
                              </p:par>
                            </p:childTnLst>
                          </p:cTn>
                        </p:par>
                        <p:par>
                          <p:cTn id="8" fill="hold" nodeType="afterGroup">
                            <p:stCondLst>
                              <p:cond delay="500"/>
                            </p:stCondLst>
                            <p:childTnLst>
                              <p:par>
                                <p:cTn id="9" presetID="22" presetClass="entr" presetSubtype="1" fill="hold" grpId="0" nodeType="afterEffect">
                                  <p:stCondLst>
                                    <p:cond delay="5000"/>
                                  </p:stCondLst>
                                  <p:childTnLst>
                                    <p:set>
                                      <p:cBhvr>
                                        <p:cTn id="10" dur="1" fill="hold">
                                          <p:stCondLst>
                                            <p:cond delay="0"/>
                                          </p:stCondLst>
                                        </p:cTn>
                                        <p:tgtEl>
                                          <p:spTgt spid="21507"/>
                                        </p:tgtEl>
                                        <p:attrNameLst>
                                          <p:attrName>style.visibility</p:attrName>
                                        </p:attrNameLst>
                                      </p:cBhvr>
                                      <p:to>
                                        <p:strVal val="visible"/>
                                      </p:to>
                                    </p:set>
                                    <p:animEffect transition="in" filter="wipe(up)">
                                      <p:cBhvr>
                                        <p:cTn id="11" dur="500"/>
                                        <p:tgtEl>
                                          <p:spTgt spid="21507"/>
                                        </p:tgtEl>
                                      </p:cBhvr>
                                    </p:animEffect>
                                  </p:childTnLst>
                                  <p:subTnLst>
                                    <p:audio>
                                      <p:cMediaNode>
                                        <p:cTn display="0" masterRel="sameClick">
                                          <p:stCondLst>
                                            <p:cond evt="begin" delay="0">
                                              <p:tn val="9"/>
                                            </p:cond>
                                          </p:stCondLst>
                                          <p:endCondLst>
                                            <p:cond evt="onStopAudio" delay="0">
                                              <p:tgtEl>
                                                <p:sldTgt/>
                                              </p:tgtEl>
                                            </p:cond>
                                          </p:endCondLst>
                                        </p:cTn>
                                        <p:tgtEl>
                                          <p:sndTgt r:embed="rId2" name="chimes.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6" grpId="0" autoUpdateAnimBg="0"/>
      <p:bldP spid="21507" grpId="0"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p:cSld>
    <p:bg>
      <p:bgPr>
        <a:gradFill rotWithShape="0">
          <a:gsLst>
            <a:gs pos="0">
              <a:srgbClr val="00FFCC"/>
            </a:gs>
            <a:gs pos="100000">
              <a:srgbClr val="00FFCC">
                <a:gamma/>
                <a:tint val="23922"/>
                <a:invGamma/>
              </a:srgbClr>
            </a:gs>
          </a:gsLst>
          <a:lin ang="5400000" scaled="1"/>
        </a:gradFill>
        <a:effectLst/>
      </p:bgPr>
    </p:bg>
    <p:spTree>
      <p:nvGrpSpPr>
        <p:cNvPr id="1" name=""/>
        <p:cNvGrpSpPr/>
        <p:nvPr/>
      </p:nvGrpSpPr>
      <p:grpSpPr>
        <a:xfrm>
          <a:off x="0" y="0"/>
          <a:ext cx="0" cy="0"/>
          <a:chOff x="0" y="0"/>
          <a:chExt cx="0" cy="0"/>
        </a:xfrm>
      </p:grpSpPr>
      <p:sp>
        <p:nvSpPr>
          <p:cNvPr id="22530" name="Text Box 2"/>
          <p:cNvSpPr txBox="1">
            <a:spLocks noChangeArrowheads="1"/>
          </p:cNvSpPr>
          <p:nvPr/>
        </p:nvSpPr>
        <p:spPr bwMode="auto">
          <a:xfrm>
            <a:off x="304800" y="762000"/>
            <a:ext cx="8412163" cy="7778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r>
              <a:rPr lang="tr-TR" altLang="tr-TR" sz="4500" b="1">
                <a:solidFill>
                  <a:srgbClr val="FF3300"/>
                </a:solidFill>
                <a:effectLst>
                  <a:outerShdw blurRad="38100" dist="38100" dir="2700000" algn="tl">
                    <a:srgbClr val="000000"/>
                  </a:outerShdw>
                </a:effectLst>
                <a:cs typeface="Times New Roman" pitchFamily="18" charset="0"/>
              </a:rPr>
              <a:t>10)Birleşik Sözcüklerin Yazımı:</a:t>
            </a:r>
            <a:endParaRPr lang="tr-TR" altLang="tr-TR" sz="4500">
              <a:solidFill>
                <a:srgbClr val="FF3300"/>
              </a:solidFill>
              <a:effectLst>
                <a:outerShdw blurRad="38100" dist="38100" dir="2700000" algn="tl">
                  <a:srgbClr val="000000"/>
                </a:outerShdw>
              </a:effectLst>
            </a:endParaRPr>
          </a:p>
        </p:txBody>
      </p:sp>
      <p:sp>
        <p:nvSpPr>
          <p:cNvPr id="22531" name="Text Box 3"/>
          <p:cNvSpPr txBox="1">
            <a:spLocks noChangeArrowheads="1"/>
          </p:cNvSpPr>
          <p:nvPr/>
        </p:nvSpPr>
        <p:spPr bwMode="auto">
          <a:xfrm>
            <a:off x="228600" y="1676400"/>
            <a:ext cx="8677275" cy="493553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r>
              <a:rPr lang="tr-TR" altLang="tr-TR" b="1">
                <a:solidFill>
                  <a:srgbClr val="0000FF"/>
                </a:solidFill>
                <a:cs typeface="Times New Roman" pitchFamily="18" charset="0"/>
              </a:rPr>
              <a:t> </a:t>
            </a:r>
            <a:r>
              <a:rPr lang="tr-TR" altLang="tr-TR" sz="3000" b="1">
                <a:solidFill>
                  <a:srgbClr val="99FF33"/>
                </a:solidFill>
                <a:effectLst>
                  <a:outerShdw blurRad="38100" dist="38100" dir="2700000" algn="tl">
                    <a:srgbClr val="000000"/>
                  </a:outerShdw>
                </a:effectLst>
                <a:cs typeface="Times New Roman" pitchFamily="18" charset="0"/>
              </a:rPr>
              <a:t>İki ya da daha çok sözcüğün yeni bir kavramı karşılamak üzere birleşip kalıplaşmasıyla oluşan sözcüklere birleşik sözcük denir.</a:t>
            </a:r>
          </a:p>
          <a:p>
            <a:r>
              <a:rPr lang="tr-TR" altLang="tr-TR" sz="2800" b="1">
                <a:solidFill>
                  <a:srgbClr val="0000FF"/>
                </a:solidFill>
                <a:cs typeface="Times New Roman" pitchFamily="18" charset="0"/>
              </a:rPr>
              <a:t>Birleşik sözcüklerden  bazıları bitişik yazılırken bazıları da ayrı yazılır.Bir birleşik sözcüğün bitişik yazılması için şu özellikleri taşıması gerekir:</a:t>
            </a:r>
            <a:endParaRPr lang="tr-TR" altLang="tr-TR" sz="2800" b="1">
              <a:cs typeface="Times New Roman" pitchFamily="18" charset="0"/>
            </a:endParaRPr>
          </a:p>
          <a:p>
            <a:r>
              <a:rPr lang="tr-TR" altLang="tr-TR" b="1">
                <a:solidFill>
                  <a:srgbClr val="FF3300"/>
                </a:solidFill>
                <a:effectLst>
                  <a:outerShdw blurRad="38100" dist="38100" dir="2700000" algn="tl">
                    <a:srgbClr val="000000"/>
                  </a:outerShdw>
                </a:effectLst>
                <a:cs typeface="Times New Roman" pitchFamily="18" charset="0"/>
              </a:rPr>
              <a:t>a)Anlam Kaymasıyla Oluşmuş Birleşik Sözcükler Bitişik Yazılır:</a:t>
            </a:r>
          </a:p>
          <a:p>
            <a:r>
              <a:rPr lang="tr-TR" altLang="tr-TR" b="1">
                <a:solidFill>
                  <a:srgbClr val="FF3300"/>
                </a:solidFill>
                <a:cs typeface="Times New Roman" pitchFamily="18" charset="0"/>
              </a:rPr>
              <a:t>        Hanımeli, Kabakulak,Suçiçeği,Kuşpalazı,</a:t>
            </a:r>
          </a:p>
          <a:p>
            <a:r>
              <a:rPr lang="tr-TR" altLang="tr-TR" b="1">
                <a:solidFill>
                  <a:srgbClr val="0000FF"/>
                </a:solidFill>
                <a:effectLst>
                  <a:outerShdw blurRad="38100" dist="38100" dir="2700000" algn="tl">
                    <a:srgbClr val="000000"/>
                  </a:outerShdw>
                </a:effectLst>
                <a:cs typeface="Times New Roman" pitchFamily="18" charset="0"/>
              </a:rPr>
              <a:t>b)Ses Değişikliği Yoluyla Oluşmuş Birleşik Sözcükler Bitişik Yazılır:</a:t>
            </a:r>
            <a:r>
              <a:rPr lang="tr-TR" altLang="tr-TR" b="1">
                <a:solidFill>
                  <a:srgbClr val="0000FF"/>
                </a:solidFill>
                <a:cs typeface="Times New Roman" pitchFamily="18" charset="0"/>
              </a:rPr>
              <a:t>                                                                                                        	</a:t>
            </a:r>
            <a:r>
              <a:rPr lang="tr-TR" altLang="tr-TR" b="1">
                <a:solidFill>
                  <a:srgbClr val="FF3300"/>
                </a:solidFill>
                <a:cs typeface="Times New Roman" pitchFamily="18" charset="0"/>
              </a:rPr>
              <a:t>Sütlaç,Kaynana,Cumartesi,Nasıl,Niçin,Zannetmek,Hissetmek,Emretmek,Sabretmek,</a:t>
            </a:r>
            <a:r>
              <a:rPr lang="tr-TR" altLang="tr-TR" b="1">
                <a:solidFill>
                  <a:srgbClr val="FF3300"/>
                </a:solidFill>
              </a:rPr>
              <a:t> </a:t>
            </a:r>
            <a:r>
              <a:rPr lang="tr-TR" altLang="tr-TR" b="1">
                <a:solidFill>
                  <a:srgbClr val="FF3300"/>
                </a:solidFill>
                <a:cs typeface="Times New Roman" pitchFamily="18" charset="0"/>
              </a:rPr>
              <a:t>Kaybolmak,Kahrolmak,reddetmek</a:t>
            </a:r>
          </a:p>
        </p:txBody>
      </p:sp>
    </p:spTree>
  </p:cSld>
  <p:clrMapOvr>
    <a:masterClrMapping/>
  </p:clrMapOvr>
  <p:transition>
    <p:zoom dir="in"/>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22530"/>
                                        </p:tgtEl>
                                        <p:attrNameLst>
                                          <p:attrName>style.visibility</p:attrName>
                                        </p:attrNameLst>
                                      </p:cBhvr>
                                      <p:to>
                                        <p:strVal val="visible"/>
                                      </p:to>
                                    </p:set>
                                    <p:animEffect transition="in" filter="wipe(up)">
                                      <p:cBhvr>
                                        <p:cTn id="7" dur="500"/>
                                        <p:tgtEl>
                                          <p:spTgt spid="22530"/>
                                        </p:tgtEl>
                                      </p:cBhvr>
                                    </p:animEffect>
                                  </p:childTnLst>
                                  <p:subTnLst>
                                    <p:audio>
                                      <p:cMediaNode>
                                        <p:cTn display="0" masterRel="sameClick">
                                          <p:stCondLst>
                                            <p:cond evt="begin" delay="0">
                                              <p:tn val="5"/>
                                            </p:cond>
                                          </p:stCondLst>
                                          <p:endCondLst>
                                            <p:cond evt="onStopAudio" delay="0">
                                              <p:tgtEl>
                                                <p:sldTgt/>
                                              </p:tgtEl>
                                            </p:cond>
                                          </p:endCondLst>
                                        </p:cTn>
                                        <p:tgtEl>
                                          <p:sndTgt r:embed="rId2" name="chimes.wav"/>
                                        </p:tgtEl>
                                      </p:cMediaNode>
                                    </p:audio>
                                  </p:subTnLst>
                                </p:cTn>
                              </p:par>
                            </p:childTnLst>
                          </p:cTn>
                        </p:par>
                        <p:par>
                          <p:cTn id="8" fill="hold" nodeType="afterGroup">
                            <p:stCondLst>
                              <p:cond delay="500"/>
                            </p:stCondLst>
                            <p:childTnLst>
                              <p:par>
                                <p:cTn id="9" presetID="22" presetClass="entr" presetSubtype="1" fill="hold" grpId="0" nodeType="afterEffect">
                                  <p:stCondLst>
                                    <p:cond delay="5000"/>
                                  </p:stCondLst>
                                  <p:childTnLst>
                                    <p:set>
                                      <p:cBhvr>
                                        <p:cTn id="10" dur="1" fill="hold">
                                          <p:stCondLst>
                                            <p:cond delay="0"/>
                                          </p:stCondLst>
                                        </p:cTn>
                                        <p:tgtEl>
                                          <p:spTgt spid="22531"/>
                                        </p:tgtEl>
                                        <p:attrNameLst>
                                          <p:attrName>style.visibility</p:attrName>
                                        </p:attrNameLst>
                                      </p:cBhvr>
                                      <p:to>
                                        <p:strVal val="visible"/>
                                      </p:to>
                                    </p:set>
                                    <p:animEffect transition="in" filter="wipe(up)">
                                      <p:cBhvr>
                                        <p:cTn id="11" dur="500"/>
                                        <p:tgtEl>
                                          <p:spTgt spid="22531"/>
                                        </p:tgtEl>
                                      </p:cBhvr>
                                    </p:animEffect>
                                  </p:childTnLst>
                                  <p:subTnLst>
                                    <p:audio>
                                      <p:cMediaNode>
                                        <p:cTn display="0" masterRel="sameClick">
                                          <p:stCondLst>
                                            <p:cond evt="begin" delay="0">
                                              <p:tn val="9"/>
                                            </p:cond>
                                          </p:stCondLst>
                                          <p:endCondLst>
                                            <p:cond evt="onStopAudio" delay="0">
                                              <p:tgtEl>
                                                <p:sldTgt/>
                                              </p:tgtEl>
                                            </p:cond>
                                          </p:endCondLst>
                                        </p:cTn>
                                        <p:tgtEl>
                                          <p:sndTgt r:embed="rId2" name="chimes.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0" grpId="0" autoUpdateAnimBg="0"/>
      <p:bldP spid="22531" grpId="0"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p:cSld>
    <p:bg>
      <p:bgPr>
        <a:gradFill rotWithShape="0">
          <a:gsLst>
            <a:gs pos="0">
              <a:srgbClr val="99FFCC"/>
            </a:gs>
            <a:gs pos="100000">
              <a:srgbClr val="99FFCC">
                <a:gamma/>
                <a:tint val="23922"/>
                <a:invGamma/>
              </a:srgbClr>
            </a:gs>
          </a:gsLst>
          <a:lin ang="5400000" scaled="1"/>
        </a:gradFill>
        <a:effectLst/>
      </p:bgPr>
    </p:bg>
    <p:spTree>
      <p:nvGrpSpPr>
        <p:cNvPr id="1" name=""/>
        <p:cNvGrpSpPr/>
        <p:nvPr/>
      </p:nvGrpSpPr>
      <p:grpSpPr>
        <a:xfrm>
          <a:off x="0" y="0"/>
          <a:ext cx="0" cy="0"/>
          <a:chOff x="0" y="0"/>
          <a:chExt cx="0" cy="0"/>
        </a:xfrm>
      </p:grpSpPr>
      <p:sp>
        <p:nvSpPr>
          <p:cNvPr id="23554" name="Text Box 2"/>
          <p:cNvSpPr txBox="1">
            <a:spLocks noChangeArrowheads="1"/>
          </p:cNvSpPr>
          <p:nvPr/>
        </p:nvSpPr>
        <p:spPr bwMode="auto">
          <a:xfrm>
            <a:off x="228600" y="457200"/>
            <a:ext cx="8734425" cy="35036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r>
              <a:rPr lang="tr-TR" altLang="tr-TR" sz="2600" b="1">
                <a:solidFill>
                  <a:srgbClr val="FF3300"/>
                </a:solidFill>
                <a:effectLst>
                  <a:outerShdw blurRad="38100" dist="38100" dir="2700000" algn="tl">
                    <a:srgbClr val="000000"/>
                  </a:outerShdw>
                </a:effectLst>
                <a:cs typeface="Times New Roman" pitchFamily="18" charset="0"/>
              </a:rPr>
              <a:t>c)Tür Değişmesi Yoluyla Oluşmuş Birleşik Sözcükler Bitişik Yazılır: </a:t>
            </a:r>
          </a:p>
          <a:p>
            <a:r>
              <a:rPr lang="tr-TR" altLang="tr-TR">
                <a:solidFill>
                  <a:srgbClr val="0000FF"/>
                </a:solidFill>
                <a:effectLst>
                  <a:outerShdw blurRad="38100" dist="38100" dir="2700000" algn="tl">
                    <a:srgbClr val="000000"/>
                  </a:outerShdw>
                </a:effectLst>
                <a:cs typeface="Times New Roman" pitchFamily="18" charset="0"/>
              </a:rPr>
              <a:t>Gecekondu,Biçerdöver,Bilirkişi,Dedikodu,Ateşkes</a:t>
            </a:r>
            <a:endParaRPr lang="tr-TR" altLang="tr-TR">
              <a:solidFill>
                <a:srgbClr val="FF3300"/>
              </a:solidFill>
              <a:effectLst>
                <a:outerShdw blurRad="38100" dist="38100" dir="2700000" algn="tl">
                  <a:srgbClr val="000000"/>
                </a:outerShdw>
              </a:effectLst>
              <a:cs typeface="Times New Roman" pitchFamily="18" charset="0"/>
            </a:endParaRPr>
          </a:p>
          <a:p>
            <a:r>
              <a:rPr lang="tr-TR" altLang="tr-TR" sz="2800" b="1">
                <a:solidFill>
                  <a:srgbClr val="FF3300"/>
                </a:solidFill>
                <a:effectLst>
                  <a:outerShdw blurRad="38100" dist="38100" dir="2700000" algn="tl">
                    <a:srgbClr val="000000"/>
                  </a:outerShdw>
                </a:effectLst>
                <a:cs typeface="Times New Roman" pitchFamily="18" charset="0"/>
              </a:rPr>
              <a:t>d)Kurallı Birleşik Fiiller Bitişik Yazılır:</a:t>
            </a:r>
          </a:p>
          <a:p>
            <a:r>
              <a:rPr lang="tr-TR" altLang="tr-TR">
                <a:solidFill>
                  <a:srgbClr val="0000FF"/>
                </a:solidFill>
                <a:effectLst>
                  <a:outerShdw blurRad="38100" dist="38100" dir="2700000" algn="tl">
                    <a:srgbClr val="000000"/>
                  </a:outerShdw>
                </a:effectLst>
                <a:cs typeface="Times New Roman" pitchFamily="18" charset="0"/>
              </a:rPr>
              <a:t>*Yapıverdi,Alıverdi,Öpüver,Koşuver (Tezlik birleşik fiili)</a:t>
            </a:r>
            <a:endParaRPr lang="tr-TR" altLang="tr-TR">
              <a:solidFill>
                <a:srgbClr val="FF3300"/>
              </a:solidFill>
              <a:effectLst>
                <a:outerShdw blurRad="38100" dist="38100" dir="2700000" algn="tl">
                  <a:srgbClr val="000000"/>
                </a:outerShdw>
              </a:effectLst>
              <a:cs typeface="Times New Roman" pitchFamily="18" charset="0"/>
            </a:endParaRPr>
          </a:p>
          <a:p>
            <a:r>
              <a:rPr lang="tr-TR" altLang="tr-TR">
                <a:solidFill>
                  <a:srgbClr val="0000FF"/>
                </a:solidFill>
                <a:effectLst>
                  <a:outerShdw blurRad="38100" dist="38100" dir="2700000" algn="tl">
                    <a:srgbClr val="000000"/>
                  </a:outerShdw>
                </a:effectLst>
                <a:cs typeface="Times New Roman" pitchFamily="18" charset="0"/>
              </a:rPr>
              <a:t>*Yapabildi,Yürüyebiliyor,Çalışabilmiş (Yeterlilik birleşik fiili)</a:t>
            </a:r>
            <a:endParaRPr lang="tr-TR" altLang="tr-TR">
              <a:solidFill>
                <a:srgbClr val="FF3300"/>
              </a:solidFill>
              <a:effectLst>
                <a:outerShdw blurRad="38100" dist="38100" dir="2700000" algn="tl">
                  <a:srgbClr val="000000"/>
                </a:outerShdw>
              </a:effectLst>
              <a:cs typeface="Times New Roman" pitchFamily="18" charset="0"/>
            </a:endParaRPr>
          </a:p>
          <a:p>
            <a:r>
              <a:rPr lang="tr-TR" altLang="tr-TR">
                <a:solidFill>
                  <a:srgbClr val="0000FF"/>
                </a:solidFill>
                <a:effectLst>
                  <a:outerShdw blurRad="38100" dist="38100" dir="2700000" algn="tl">
                    <a:srgbClr val="000000"/>
                  </a:outerShdw>
                </a:effectLst>
                <a:cs typeface="Times New Roman" pitchFamily="18" charset="0"/>
              </a:rPr>
              <a:t>*Bakakaldı,Süregelmiştir,Koşadursun (Süreklilik birleşik fiili)</a:t>
            </a:r>
            <a:endParaRPr lang="tr-TR" altLang="tr-TR">
              <a:solidFill>
                <a:srgbClr val="FF3300"/>
              </a:solidFill>
              <a:effectLst>
                <a:outerShdw blurRad="38100" dist="38100" dir="2700000" algn="tl">
                  <a:srgbClr val="000000"/>
                </a:outerShdw>
              </a:effectLst>
              <a:cs typeface="Times New Roman" pitchFamily="18" charset="0"/>
            </a:endParaRPr>
          </a:p>
          <a:p>
            <a:r>
              <a:rPr lang="tr-TR" altLang="tr-TR">
                <a:solidFill>
                  <a:srgbClr val="0000FF"/>
                </a:solidFill>
                <a:effectLst>
                  <a:outerShdw blurRad="38100" dist="38100" dir="2700000" algn="tl">
                    <a:srgbClr val="000000"/>
                  </a:outerShdw>
                </a:effectLst>
                <a:cs typeface="Times New Roman" pitchFamily="18" charset="0"/>
              </a:rPr>
              <a:t>*Düşeyazdı,Öleyazdı(Yaklaşma birleşik fiili)</a:t>
            </a:r>
            <a:endParaRPr lang="tr-TR" altLang="tr-TR">
              <a:solidFill>
                <a:srgbClr val="FF3300"/>
              </a:solidFill>
              <a:effectLst>
                <a:outerShdw blurRad="38100" dist="38100" dir="2700000" algn="tl">
                  <a:srgbClr val="000000"/>
                </a:outerShdw>
              </a:effectLst>
              <a:cs typeface="Times New Roman" pitchFamily="18" charset="0"/>
            </a:endParaRPr>
          </a:p>
          <a:p>
            <a:endParaRPr lang="tr-TR" altLang="tr-TR">
              <a:solidFill>
                <a:srgbClr val="FF3300"/>
              </a:solidFill>
              <a:effectLst>
                <a:outerShdw blurRad="38100" dist="38100" dir="2700000" algn="tl">
                  <a:srgbClr val="000000"/>
                </a:outerShdw>
              </a:effectLst>
            </a:endParaRPr>
          </a:p>
        </p:txBody>
      </p:sp>
      <p:sp>
        <p:nvSpPr>
          <p:cNvPr id="23555" name="Text Box 3"/>
          <p:cNvSpPr txBox="1">
            <a:spLocks noChangeArrowheads="1"/>
          </p:cNvSpPr>
          <p:nvPr/>
        </p:nvSpPr>
        <p:spPr bwMode="auto">
          <a:xfrm>
            <a:off x="228600" y="3581400"/>
            <a:ext cx="8677275" cy="30194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r>
              <a:rPr lang="tr-TR" altLang="tr-TR" b="1">
                <a:solidFill>
                  <a:srgbClr val="0000FF"/>
                </a:solidFill>
                <a:cs typeface="Times New Roman" pitchFamily="18" charset="0"/>
              </a:rPr>
              <a:t> </a:t>
            </a:r>
            <a:r>
              <a:rPr lang="tr-TR" altLang="tr-TR" sz="2800" b="1">
                <a:solidFill>
                  <a:srgbClr val="FF3300"/>
                </a:solidFill>
                <a:cs typeface="Times New Roman" pitchFamily="18" charset="0"/>
              </a:rPr>
              <a:t>Not: </a:t>
            </a:r>
          </a:p>
          <a:p>
            <a:r>
              <a:rPr lang="tr-TR" altLang="tr-TR" sz="2800" b="1">
                <a:solidFill>
                  <a:srgbClr val="0000FF"/>
                </a:solidFill>
                <a:cs typeface="Times New Roman" pitchFamily="18" charset="0"/>
              </a:rPr>
              <a:t>Etmek, olmak yardımcı eylemleri önündeki isimle birleşirken önündeki isimde bir ünlü düşmesi ya da bir ünsüz türemesi varsa bitişik, yoksa ayrı yazılır:</a:t>
            </a:r>
            <a:endParaRPr lang="tr-TR" altLang="tr-TR" sz="2800" b="1">
              <a:cs typeface="Times New Roman" pitchFamily="18" charset="0"/>
            </a:endParaRPr>
          </a:p>
          <a:p>
            <a:r>
              <a:rPr lang="tr-TR" altLang="tr-TR" sz="2800" b="1">
                <a:solidFill>
                  <a:srgbClr val="0000FF"/>
                </a:solidFill>
                <a:cs typeface="Times New Roman" pitchFamily="18" charset="0"/>
              </a:rPr>
              <a:t>*Hissetmek ,Reddetmek,Emretmek, Terk etmek,</a:t>
            </a:r>
            <a:r>
              <a:rPr lang="tr-TR" altLang="tr-TR" sz="2800" b="1">
                <a:solidFill>
                  <a:srgbClr val="0000FF"/>
                </a:solidFill>
              </a:rPr>
              <a:t> </a:t>
            </a:r>
            <a:r>
              <a:rPr lang="tr-TR" altLang="tr-TR" sz="2800" b="1">
                <a:solidFill>
                  <a:srgbClr val="0000FF"/>
                </a:solidFill>
                <a:cs typeface="Times New Roman" pitchFamily="18" charset="0"/>
              </a:rPr>
              <a:t>Hasta olmak,Ayırt etmek… </a:t>
            </a:r>
            <a:endParaRPr lang="tr-TR" altLang="tr-TR" sz="2800" b="1">
              <a:cs typeface="Times New Roman" pitchFamily="18" charset="0"/>
            </a:endParaRPr>
          </a:p>
          <a:p>
            <a:endParaRPr lang="tr-TR" altLang="tr-TR" b="1"/>
          </a:p>
        </p:txBody>
      </p:sp>
    </p:spTree>
  </p:cSld>
  <p:clrMapOvr>
    <a:masterClrMapping/>
  </p:clrMapOvr>
  <p:transition>
    <p:zoom dir="in"/>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23554"/>
                                        </p:tgtEl>
                                        <p:attrNameLst>
                                          <p:attrName>style.visibility</p:attrName>
                                        </p:attrNameLst>
                                      </p:cBhvr>
                                      <p:to>
                                        <p:strVal val="visible"/>
                                      </p:to>
                                    </p:set>
                                    <p:animEffect transition="in" filter="wipe(up)">
                                      <p:cBhvr>
                                        <p:cTn id="7" dur="500"/>
                                        <p:tgtEl>
                                          <p:spTgt spid="23554"/>
                                        </p:tgtEl>
                                      </p:cBhvr>
                                    </p:animEffect>
                                  </p:childTnLst>
                                  <p:subTnLst>
                                    <p:audio>
                                      <p:cMediaNode>
                                        <p:cTn display="0" masterRel="sameClick">
                                          <p:stCondLst>
                                            <p:cond evt="begin" delay="0">
                                              <p:tn val="5"/>
                                            </p:cond>
                                          </p:stCondLst>
                                          <p:endCondLst>
                                            <p:cond evt="onStopAudio" delay="0">
                                              <p:tgtEl>
                                                <p:sldTgt/>
                                              </p:tgtEl>
                                            </p:cond>
                                          </p:endCondLst>
                                        </p:cTn>
                                        <p:tgtEl>
                                          <p:sndTgt r:embed="rId2" name="chimes.wav"/>
                                        </p:tgtEl>
                                      </p:cMediaNode>
                                    </p:audio>
                                  </p:subTnLst>
                                </p:cTn>
                              </p:par>
                            </p:childTnLst>
                          </p:cTn>
                        </p:par>
                        <p:par>
                          <p:cTn id="8" fill="hold" nodeType="afterGroup">
                            <p:stCondLst>
                              <p:cond delay="500"/>
                            </p:stCondLst>
                            <p:childTnLst>
                              <p:par>
                                <p:cTn id="9" presetID="22" presetClass="entr" presetSubtype="1" fill="hold" grpId="0" nodeType="afterEffect">
                                  <p:stCondLst>
                                    <p:cond delay="5000"/>
                                  </p:stCondLst>
                                  <p:childTnLst>
                                    <p:set>
                                      <p:cBhvr>
                                        <p:cTn id="10" dur="1" fill="hold">
                                          <p:stCondLst>
                                            <p:cond delay="0"/>
                                          </p:stCondLst>
                                        </p:cTn>
                                        <p:tgtEl>
                                          <p:spTgt spid="23555"/>
                                        </p:tgtEl>
                                        <p:attrNameLst>
                                          <p:attrName>style.visibility</p:attrName>
                                        </p:attrNameLst>
                                      </p:cBhvr>
                                      <p:to>
                                        <p:strVal val="visible"/>
                                      </p:to>
                                    </p:set>
                                    <p:animEffect transition="in" filter="wipe(up)">
                                      <p:cBhvr>
                                        <p:cTn id="11" dur="500"/>
                                        <p:tgtEl>
                                          <p:spTgt spid="23555"/>
                                        </p:tgtEl>
                                      </p:cBhvr>
                                    </p:animEffect>
                                  </p:childTnLst>
                                  <p:subTnLst>
                                    <p:audio>
                                      <p:cMediaNode>
                                        <p:cTn display="0" masterRel="sameClick">
                                          <p:stCondLst>
                                            <p:cond evt="begin" delay="0">
                                              <p:tn val="9"/>
                                            </p:cond>
                                          </p:stCondLst>
                                          <p:endCondLst>
                                            <p:cond evt="onStopAudio" delay="0">
                                              <p:tgtEl>
                                                <p:sldTgt/>
                                              </p:tgtEl>
                                            </p:cond>
                                          </p:endCondLst>
                                        </p:cTn>
                                        <p:tgtEl>
                                          <p:sndTgt r:embed="rId2" name="chimes.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4" grpId="0" autoUpdateAnimBg="0"/>
      <p:bldP spid="23555" grpId="0"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p:cSld>
    <p:bg>
      <p:bgPr>
        <a:gradFill rotWithShape="0">
          <a:gsLst>
            <a:gs pos="0">
              <a:srgbClr val="FF99FF"/>
            </a:gs>
            <a:gs pos="100000">
              <a:srgbClr val="FF99FF">
                <a:gamma/>
                <a:tint val="23922"/>
                <a:invGamma/>
              </a:srgbClr>
            </a:gs>
          </a:gsLst>
          <a:lin ang="5400000" scaled="1"/>
        </a:gradFill>
        <a:effectLst/>
      </p:bgPr>
    </p:bg>
    <p:spTree>
      <p:nvGrpSpPr>
        <p:cNvPr id="1" name=""/>
        <p:cNvGrpSpPr/>
        <p:nvPr/>
      </p:nvGrpSpPr>
      <p:grpSpPr>
        <a:xfrm>
          <a:off x="0" y="0"/>
          <a:ext cx="0" cy="0"/>
          <a:chOff x="0" y="0"/>
          <a:chExt cx="0" cy="0"/>
        </a:xfrm>
      </p:grpSpPr>
      <p:sp>
        <p:nvSpPr>
          <p:cNvPr id="24578" name="Text Box 2"/>
          <p:cNvSpPr txBox="1">
            <a:spLocks noChangeArrowheads="1"/>
          </p:cNvSpPr>
          <p:nvPr/>
        </p:nvSpPr>
        <p:spPr bwMode="auto">
          <a:xfrm>
            <a:off x="838200" y="533400"/>
            <a:ext cx="6745288" cy="7778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r>
              <a:rPr lang="tr-TR" altLang="tr-TR" sz="4500" b="1">
                <a:solidFill>
                  <a:srgbClr val="0000FF"/>
                </a:solidFill>
                <a:effectLst>
                  <a:outerShdw blurRad="38100" dist="38100" dir="2700000" algn="tl">
                    <a:srgbClr val="000000"/>
                  </a:outerShdw>
                </a:effectLst>
                <a:cs typeface="Times New Roman" pitchFamily="18" charset="0"/>
              </a:rPr>
              <a:t>11)İkilemelerin Yazımı:  </a:t>
            </a:r>
            <a:endParaRPr lang="tr-TR" altLang="tr-TR" sz="4500">
              <a:solidFill>
                <a:srgbClr val="FF3300"/>
              </a:solidFill>
              <a:effectLst>
                <a:outerShdw blurRad="38100" dist="38100" dir="2700000" algn="tl">
                  <a:srgbClr val="000000"/>
                </a:outerShdw>
              </a:effectLst>
            </a:endParaRPr>
          </a:p>
        </p:txBody>
      </p:sp>
      <p:sp>
        <p:nvSpPr>
          <p:cNvPr id="24579" name="Text Box 3"/>
          <p:cNvSpPr txBox="1">
            <a:spLocks noChangeArrowheads="1"/>
          </p:cNvSpPr>
          <p:nvPr/>
        </p:nvSpPr>
        <p:spPr bwMode="auto">
          <a:xfrm>
            <a:off x="228600" y="1676400"/>
            <a:ext cx="8677275" cy="23780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r>
              <a:rPr lang="tr-TR" altLang="tr-TR" b="1">
                <a:solidFill>
                  <a:srgbClr val="0000FF"/>
                </a:solidFill>
                <a:cs typeface="Times New Roman" pitchFamily="18" charset="0"/>
              </a:rPr>
              <a:t> </a:t>
            </a:r>
            <a:r>
              <a:rPr lang="tr-TR" altLang="tr-TR" sz="3000" b="1">
                <a:solidFill>
                  <a:srgbClr val="0000FF"/>
                </a:solidFill>
                <a:effectLst>
                  <a:outerShdw blurRad="38100" dist="38100" dir="2700000" algn="tl">
                    <a:srgbClr val="000000"/>
                  </a:outerShdw>
                </a:effectLst>
                <a:cs typeface="Times New Roman" pitchFamily="18" charset="0"/>
              </a:rPr>
              <a:t>İkilemeler ayrı yazılır ve aralarına herhangi bir noktalama işareti konmaz.</a:t>
            </a:r>
            <a:endParaRPr lang="tr-TR" altLang="tr-TR" sz="3000" b="1">
              <a:solidFill>
                <a:srgbClr val="99FF33"/>
              </a:solidFill>
              <a:effectLst>
                <a:outerShdw blurRad="38100" dist="38100" dir="2700000" algn="tl">
                  <a:srgbClr val="000000"/>
                </a:outerShdw>
              </a:effectLst>
              <a:cs typeface="Times New Roman" pitchFamily="18" charset="0"/>
            </a:endParaRPr>
          </a:p>
          <a:p>
            <a:r>
              <a:rPr lang="tr-TR" altLang="tr-TR" sz="3000" b="1">
                <a:solidFill>
                  <a:srgbClr val="FF3300"/>
                </a:solidFill>
                <a:effectLst>
                  <a:outerShdw blurRad="38100" dist="38100" dir="2700000" algn="tl">
                    <a:srgbClr val="000000"/>
                  </a:outerShdw>
                </a:effectLst>
                <a:cs typeface="Times New Roman" pitchFamily="18" charset="0"/>
              </a:rPr>
              <a:t>*Beni er geç anlayacaksın.</a:t>
            </a:r>
          </a:p>
          <a:p>
            <a:r>
              <a:rPr lang="tr-TR" altLang="tr-TR" sz="3000" b="1">
                <a:solidFill>
                  <a:srgbClr val="0000FF"/>
                </a:solidFill>
                <a:effectLst>
                  <a:outerShdw blurRad="38100" dist="38100" dir="2700000" algn="tl">
                    <a:srgbClr val="000000"/>
                  </a:outerShdw>
                </a:effectLst>
                <a:cs typeface="Times New Roman" pitchFamily="18" charset="0"/>
              </a:rPr>
              <a:t>*Sen de doğru dürüst bir iş bulamadın gitti.</a:t>
            </a:r>
            <a:endParaRPr lang="tr-TR" altLang="tr-TR" sz="3000" b="1">
              <a:solidFill>
                <a:srgbClr val="99FF33"/>
              </a:solidFill>
              <a:effectLst>
                <a:outerShdw blurRad="38100" dist="38100" dir="2700000" algn="tl">
                  <a:srgbClr val="000000"/>
                </a:outerShdw>
              </a:effectLst>
              <a:cs typeface="Times New Roman" pitchFamily="18" charset="0"/>
            </a:endParaRPr>
          </a:p>
          <a:p>
            <a:r>
              <a:rPr lang="tr-TR" altLang="tr-TR" sz="3000" b="1">
                <a:solidFill>
                  <a:srgbClr val="FF3300"/>
                </a:solidFill>
                <a:effectLst>
                  <a:outerShdw blurRad="38100" dist="38100" dir="2700000" algn="tl">
                    <a:srgbClr val="000000"/>
                  </a:outerShdw>
                </a:effectLst>
                <a:cs typeface="Times New Roman" pitchFamily="18" charset="0"/>
              </a:rPr>
              <a:t>*Beni görü</a:t>
            </a:r>
            <a:r>
              <a:rPr lang="tr-TR" altLang="tr-TR" sz="3000" b="1">
                <a:solidFill>
                  <a:srgbClr val="FF3300"/>
                </a:solidFill>
                <a:effectLst>
                  <a:outerShdw blurRad="38100" dist="38100" dir="2700000" algn="tl">
                    <a:srgbClr val="000000"/>
                  </a:outerShdw>
                </a:effectLst>
              </a:rPr>
              <a:t>n</a:t>
            </a:r>
            <a:r>
              <a:rPr lang="tr-TR" altLang="tr-TR" sz="3000" b="1">
                <a:solidFill>
                  <a:srgbClr val="FF3300"/>
                </a:solidFill>
                <a:effectLst>
                  <a:outerShdw blurRad="38100" dist="38100" dir="2700000" algn="tl">
                    <a:srgbClr val="000000"/>
                  </a:outerShdw>
                </a:effectLst>
                <a:cs typeface="Times New Roman" pitchFamily="18" charset="0"/>
              </a:rPr>
              <a:t>ce koşa koşa yanıma geldi.</a:t>
            </a:r>
          </a:p>
        </p:txBody>
      </p:sp>
    </p:spTree>
  </p:cSld>
  <p:clrMapOvr>
    <a:masterClrMapping/>
  </p:clrMapOvr>
  <p:transition>
    <p:zoom dir="in"/>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24578"/>
                                        </p:tgtEl>
                                        <p:attrNameLst>
                                          <p:attrName>style.visibility</p:attrName>
                                        </p:attrNameLst>
                                      </p:cBhvr>
                                      <p:to>
                                        <p:strVal val="visible"/>
                                      </p:to>
                                    </p:set>
                                    <p:animEffect transition="in" filter="wipe(up)">
                                      <p:cBhvr>
                                        <p:cTn id="7" dur="500"/>
                                        <p:tgtEl>
                                          <p:spTgt spid="24578"/>
                                        </p:tgtEl>
                                      </p:cBhvr>
                                    </p:animEffect>
                                  </p:childTnLst>
                                  <p:subTnLst>
                                    <p:audio>
                                      <p:cMediaNode>
                                        <p:cTn display="0" masterRel="sameClick">
                                          <p:stCondLst>
                                            <p:cond evt="begin" delay="0">
                                              <p:tn val="5"/>
                                            </p:cond>
                                          </p:stCondLst>
                                          <p:endCondLst>
                                            <p:cond evt="onStopAudio" delay="0">
                                              <p:tgtEl>
                                                <p:sldTgt/>
                                              </p:tgtEl>
                                            </p:cond>
                                          </p:endCondLst>
                                        </p:cTn>
                                        <p:tgtEl>
                                          <p:sndTgt r:embed="rId2" name="chimes.wav"/>
                                        </p:tgtEl>
                                      </p:cMediaNode>
                                    </p:audio>
                                  </p:subTnLst>
                                </p:cTn>
                              </p:par>
                            </p:childTnLst>
                          </p:cTn>
                        </p:par>
                        <p:par>
                          <p:cTn id="8" fill="hold" nodeType="afterGroup">
                            <p:stCondLst>
                              <p:cond delay="500"/>
                            </p:stCondLst>
                            <p:childTnLst>
                              <p:par>
                                <p:cTn id="9" presetID="22" presetClass="entr" presetSubtype="1" fill="hold" grpId="0" nodeType="afterEffect">
                                  <p:stCondLst>
                                    <p:cond delay="5000"/>
                                  </p:stCondLst>
                                  <p:childTnLst>
                                    <p:set>
                                      <p:cBhvr>
                                        <p:cTn id="10" dur="1" fill="hold">
                                          <p:stCondLst>
                                            <p:cond delay="0"/>
                                          </p:stCondLst>
                                        </p:cTn>
                                        <p:tgtEl>
                                          <p:spTgt spid="24579"/>
                                        </p:tgtEl>
                                        <p:attrNameLst>
                                          <p:attrName>style.visibility</p:attrName>
                                        </p:attrNameLst>
                                      </p:cBhvr>
                                      <p:to>
                                        <p:strVal val="visible"/>
                                      </p:to>
                                    </p:set>
                                    <p:animEffect transition="in" filter="wipe(up)">
                                      <p:cBhvr>
                                        <p:cTn id="11" dur="500"/>
                                        <p:tgtEl>
                                          <p:spTgt spid="24579"/>
                                        </p:tgtEl>
                                      </p:cBhvr>
                                    </p:animEffect>
                                  </p:childTnLst>
                                  <p:subTnLst>
                                    <p:audio>
                                      <p:cMediaNode>
                                        <p:cTn display="0" masterRel="sameClick">
                                          <p:stCondLst>
                                            <p:cond evt="begin" delay="0">
                                              <p:tn val="9"/>
                                            </p:cond>
                                          </p:stCondLst>
                                          <p:endCondLst>
                                            <p:cond evt="onStopAudio" delay="0">
                                              <p:tgtEl>
                                                <p:sldTgt/>
                                              </p:tgtEl>
                                            </p:cond>
                                          </p:endCondLst>
                                        </p:cTn>
                                        <p:tgtEl>
                                          <p:sndTgt r:embed="rId2" name="chimes.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78" grpId="0" autoUpdateAnimBg="0"/>
      <p:bldP spid="24579" grpId="0"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2"/>
            </a:gs>
            <a:gs pos="100000">
              <a:schemeClr val="accent2">
                <a:gamma/>
                <a:tint val="23922"/>
                <a:invGamma/>
              </a:schemeClr>
            </a:gs>
          </a:gsLst>
          <a:lin ang="5400000" scaled="1"/>
        </a:gradFill>
        <a:effectLst/>
      </p:bgPr>
    </p:bg>
    <p:spTree>
      <p:nvGrpSpPr>
        <p:cNvPr id="1" name=""/>
        <p:cNvGrpSpPr/>
        <p:nvPr/>
      </p:nvGrpSpPr>
      <p:grpSpPr>
        <a:xfrm>
          <a:off x="0" y="0"/>
          <a:ext cx="0" cy="0"/>
          <a:chOff x="0" y="0"/>
          <a:chExt cx="0" cy="0"/>
        </a:xfrm>
      </p:grpSpPr>
      <p:sp>
        <p:nvSpPr>
          <p:cNvPr id="3074" name="Text Box 2"/>
          <p:cNvSpPr txBox="1">
            <a:spLocks noChangeArrowheads="1"/>
          </p:cNvSpPr>
          <p:nvPr/>
        </p:nvSpPr>
        <p:spPr bwMode="auto">
          <a:xfrm>
            <a:off x="0" y="1905000"/>
            <a:ext cx="8915400" cy="762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r>
              <a:rPr lang="tr-TR" altLang="tr-TR" sz="4400">
                <a:solidFill>
                  <a:schemeClr val="bg1"/>
                </a:solidFill>
              </a:rPr>
              <a:t>	</a:t>
            </a:r>
            <a:r>
              <a:rPr lang="tr-TR" altLang="tr-TR" sz="4400">
                <a:solidFill>
                  <a:schemeClr val="bg1"/>
                </a:solidFill>
                <a:cs typeface="Times New Roman" pitchFamily="18" charset="0"/>
              </a:rPr>
              <a:t>Türkçe</a:t>
            </a:r>
            <a:r>
              <a:rPr lang="tr-TR" altLang="tr-TR" sz="4400">
                <a:solidFill>
                  <a:schemeClr val="bg1"/>
                </a:solidFill>
              </a:rPr>
              <a:t>’</a:t>
            </a:r>
            <a:r>
              <a:rPr lang="tr-TR" altLang="tr-TR" sz="4400">
                <a:solidFill>
                  <a:schemeClr val="bg1"/>
                </a:solidFill>
                <a:cs typeface="Times New Roman" pitchFamily="18" charset="0"/>
              </a:rPr>
              <a:t>de  üç çeşit “ki” vardır:</a:t>
            </a:r>
            <a:endParaRPr lang="tr-TR" altLang="tr-TR" sz="4400">
              <a:solidFill>
                <a:srgbClr val="99FF33"/>
              </a:solidFill>
            </a:endParaRPr>
          </a:p>
        </p:txBody>
      </p:sp>
      <p:sp>
        <p:nvSpPr>
          <p:cNvPr id="3075" name="Text Box 3"/>
          <p:cNvSpPr txBox="1">
            <a:spLocks noChangeArrowheads="1"/>
          </p:cNvSpPr>
          <p:nvPr/>
        </p:nvSpPr>
        <p:spPr bwMode="auto">
          <a:xfrm>
            <a:off x="381000" y="1066800"/>
            <a:ext cx="8210550" cy="6413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r>
              <a:rPr lang="tr-TR" altLang="tr-TR" sz="3600" b="1">
                <a:solidFill>
                  <a:srgbClr val="FFFF00"/>
                </a:solidFill>
                <a:cs typeface="Times New Roman" pitchFamily="18" charset="0"/>
              </a:rPr>
              <a:t>1) “ki” bağlacının ve “-ki” ekinin yazımı:</a:t>
            </a:r>
          </a:p>
        </p:txBody>
      </p:sp>
      <p:sp>
        <p:nvSpPr>
          <p:cNvPr id="3076" name="Text Box 4"/>
          <p:cNvSpPr txBox="1">
            <a:spLocks noChangeArrowheads="1"/>
          </p:cNvSpPr>
          <p:nvPr/>
        </p:nvSpPr>
        <p:spPr bwMode="auto">
          <a:xfrm>
            <a:off x="746125" y="2614613"/>
            <a:ext cx="5670550" cy="762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r>
              <a:rPr lang="tr-TR" altLang="tr-TR" sz="4400">
                <a:solidFill>
                  <a:srgbClr val="FF3300"/>
                </a:solidFill>
              </a:rPr>
              <a:t>	a) </a:t>
            </a:r>
            <a:r>
              <a:rPr lang="tr-TR" altLang="tr-TR" sz="4400">
                <a:solidFill>
                  <a:srgbClr val="FF3300"/>
                </a:solidFill>
                <a:cs typeface="Times New Roman" pitchFamily="18" charset="0"/>
              </a:rPr>
              <a:t>Bağlaç olan“ki”</a:t>
            </a:r>
            <a:r>
              <a:rPr lang="tr-TR" altLang="tr-TR" sz="4400">
                <a:solidFill>
                  <a:schemeClr val="bg1"/>
                </a:solidFill>
              </a:rPr>
              <a:t>	</a:t>
            </a:r>
            <a:endParaRPr lang="tr-TR" altLang="tr-TR"/>
          </a:p>
        </p:txBody>
      </p:sp>
      <p:sp>
        <p:nvSpPr>
          <p:cNvPr id="3077" name="Text Box 5"/>
          <p:cNvSpPr txBox="1">
            <a:spLocks noChangeArrowheads="1"/>
          </p:cNvSpPr>
          <p:nvPr/>
        </p:nvSpPr>
        <p:spPr bwMode="auto">
          <a:xfrm>
            <a:off x="669925" y="3300413"/>
            <a:ext cx="5721350" cy="762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r>
              <a:rPr lang="tr-TR" altLang="tr-TR" sz="4400">
                <a:solidFill>
                  <a:schemeClr val="bg1"/>
                </a:solidFill>
              </a:rPr>
              <a:t>	b) S</a:t>
            </a:r>
            <a:r>
              <a:rPr lang="tr-TR" altLang="tr-TR" sz="4400">
                <a:solidFill>
                  <a:schemeClr val="bg1"/>
                </a:solidFill>
                <a:cs typeface="Times New Roman" pitchFamily="18" charset="0"/>
              </a:rPr>
              <a:t>ıfat yapan  “–ki”</a:t>
            </a:r>
            <a:endParaRPr lang="tr-TR" altLang="tr-TR"/>
          </a:p>
        </p:txBody>
      </p:sp>
      <p:sp>
        <p:nvSpPr>
          <p:cNvPr id="3078" name="Text Box 6"/>
          <p:cNvSpPr txBox="1">
            <a:spLocks noChangeArrowheads="1"/>
          </p:cNvSpPr>
          <p:nvPr/>
        </p:nvSpPr>
        <p:spPr bwMode="auto">
          <a:xfrm>
            <a:off x="1600200" y="3962400"/>
            <a:ext cx="7164388" cy="11271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r>
              <a:rPr lang="tr-TR" altLang="tr-TR" sz="4400">
                <a:solidFill>
                  <a:srgbClr val="99FF33"/>
                </a:solidFill>
              </a:rPr>
              <a:t>c)</a:t>
            </a:r>
            <a:r>
              <a:rPr lang="tr-TR" altLang="tr-TR" sz="4400">
                <a:solidFill>
                  <a:srgbClr val="99FF33"/>
                </a:solidFill>
                <a:cs typeface="Times New Roman" pitchFamily="18" charset="0"/>
              </a:rPr>
              <a:t> zamir olan(ilgi zamiri) “–ki”</a:t>
            </a:r>
            <a:endParaRPr lang="tr-TR" altLang="tr-TR" sz="4400">
              <a:solidFill>
                <a:srgbClr val="99FF33"/>
              </a:solidFill>
            </a:endParaRPr>
          </a:p>
          <a:p>
            <a:endParaRPr lang="tr-TR" altLang="tr-TR"/>
          </a:p>
        </p:txBody>
      </p:sp>
    </p:spTree>
  </p:cSld>
  <p:clrMapOvr>
    <a:masterClrMapping/>
  </p:clrMapOvr>
  <p:transition>
    <p:zoom dir="in"/>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2" presetClass="entr" presetSubtype="4" fill="hold" grpId="0" nodeType="afterEffect">
                                  <p:stCondLst>
                                    <p:cond delay="0"/>
                                  </p:stCondLst>
                                  <p:childTnLst>
                                    <p:set>
                                      <p:cBhvr>
                                        <p:cTn id="6" dur="1" fill="hold">
                                          <p:stCondLst>
                                            <p:cond delay="0"/>
                                          </p:stCondLst>
                                        </p:cTn>
                                        <p:tgtEl>
                                          <p:spTgt spid="3075"/>
                                        </p:tgtEl>
                                        <p:attrNameLst>
                                          <p:attrName>style.visibility</p:attrName>
                                        </p:attrNameLst>
                                      </p:cBhvr>
                                      <p:to>
                                        <p:strVal val="visible"/>
                                      </p:to>
                                    </p:set>
                                    <p:anim calcmode="lin" valueType="num">
                                      <p:cBhvr additive="base">
                                        <p:cTn id="7" dur="500"/>
                                        <p:tgtEl>
                                          <p:spTgt spid="3075"/>
                                        </p:tgtEl>
                                        <p:attrNameLst>
                                          <p:attrName>ppt_y</p:attrName>
                                        </p:attrNameLst>
                                      </p:cBhvr>
                                      <p:tavLst>
                                        <p:tav tm="0">
                                          <p:val>
                                            <p:strVal val="#ppt_y+#ppt_h*1.125000"/>
                                          </p:val>
                                        </p:tav>
                                        <p:tav tm="100000">
                                          <p:val>
                                            <p:strVal val="#ppt_y"/>
                                          </p:val>
                                        </p:tav>
                                      </p:tavLst>
                                    </p:anim>
                                    <p:animEffect transition="in" filter="wipe(up)">
                                      <p:cBhvr>
                                        <p:cTn id="8" dur="500"/>
                                        <p:tgtEl>
                                          <p:spTgt spid="3075"/>
                                        </p:tgtEl>
                                      </p:cBhvr>
                                    </p:animEffect>
                                  </p:childTnLst>
                                  <p:subTnLst>
                                    <p:audio>
                                      <p:cMediaNode>
                                        <p:cTn display="0" masterRel="sameClick">
                                          <p:stCondLst>
                                            <p:cond evt="begin" delay="0">
                                              <p:tn val="5"/>
                                            </p:cond>
                                          </p:stCondLst>
                                          <p:endCondLst>
                                            <p:cond evt="onStopAudio" delay="0">
                                              <p:tgtEl>
                                                <p:sldTgt/>
                                              </p:tgtEl>
                                            </p:cond>
                                          </p:endCondLst>
                                        </p:cTn>
                                        <p:tgtEl>
                                          <p:sndTgt r:embed="rId2" name="type.wav"/>
                                        </p:tgtEl>
                                      </p:cMediaNode>
                                    </p:audio>
                                  </p:subTnLst>
                                </p:cTn>
                              </p:par>
                            </p:childTnLst>
                          </p:cTn>
                        </p:par>
                        <p:par>
                          <p:cTn id="9" fill="hold" nodeType="afterGroup">
                            <p:stCondLst>
                              <p:cond delay="500"/>
                            </p:stCondLst>
                            <p:childTnLst>
                              <p:par>
                                <p:cTn id="10" presetID="2" presetClass="entr" presetSubtype="8" fill="hold" grpId="0" nodeType="afterEffect">
                                  <p:stCondLst>
                                    <p:cond delay="0"/>
                                  </p:stCondLst>
                                  <p:iterate type="wd">
                                    <p:tmPct val="100000"/>
                                  </p:iterate>
                                  <p:childTnLst>
                                    <p:set>
                                      <p:cBhvr>
                                        <p:cTn id="11" dur="1" fill="hold">
                                          <p:stCondLst>
                                            <p:cond delay="0"/>
                                          </p:stCondLst>
                                        </p:cTn>
                                        <p:tgtEl>
                                          <p:spTgt spid="3074"/>
                                        </p:tgtEl>
                                        <p:attrNameLst>
                                          <p:attrName>style.visibility</p:attrName>
                                        </p:attrNameLst>
                                      </p:cBhvr>
                                      <p:to>
                                        <p:strVal val="visible"/>
                                      </p:to>
                                    </p:set>
                                    <p:anim calcmode="lin" valueType="num">
                                      <p:cBhvr additive="base">
                                        <p:cTn id="12" dur="300" fill="hold"/>
                                        <p:tgtEl>
                                          <p:spTgt spid="3074"/>
                                        </p:tgtEl>
                                        <p:attrNameLst>
                                          <p:attrName>ppt_x</p:attrName>
                                        </p:attrNameLst>
                                      </p:cBhvr>
                                      <p:tavLst>
                                        <p:tav tm="0">
                                          <p:val>
                                            <p:strVal val="0-#ppt_w/2"/>
                                          </p:val>
                                        </p:tav>
                                        <p:tav tm="100000">
                                          <p:val>
                                            <p:strVal val="#ppt_x"/>
                                          </p:val>
                                        </p:tav>
                                      </p:tavLst>
                                    </p:anim>
                                    <p:anim calcmode="lin" valueType="num">
                                      <p:cBhvr additive="base">
                                        <p:cTn id="13" dur="300" fill="hold"/>
                                        <p:tgtEl>
                                          <p:spTgt spid="3074"/>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0"/>
                                            </p:cond>
                                          </p:stCondLst>
                                          <p:endCondLst>
                                            <p:cond evt="onStopAudio" delay="0">
                                              <p:tgtEl>
                                                <p:sldTgt/>
                                              </p:tgtEl>
                                            </p:cond>
                                          </p:endCondLst>
                                        </p:cTn>
                                        <p:tgtEl>
                                          <p:sndTgt r:embed="rId2" name="type.wav"/>
                                        </p:tgtEl>
                                      </p:cMediaNode>
                                    </p:audio>
                                  </p:subTnLst>
                                </p:cTn>
                              </p:par>
                            </p:childTnLst>
                          </p:cTn>
                        </p:par>
                        <p:par>
                          <p:cTn id="14" fill="hold" nodeType="afterGroup">
                            <p:stCondLst>
                              <p:cond delay="2900"/>
                            </p:stCondLst>
                            <p:childTnLst>
                              <p:par>
                                <p:cTn id="15" presetID="18" presetClass="entr" presetSubtype="12" fill="hold" grpId="0" nodeType="afterEffect">
                                  <p:stCondLst>
                                    <p:cond delay="0"/>
                                  </p:stCondLst>
                                  <p:childTnLst>
                                    <p:set>
                                      <p:cBhvr>
                                        <p:cTn id="16" dur="1" fill="hold">
                                          <p:stCondLst>
                                            <p:cond delay="0"/>
                                          </p:stCondLst>
                                        </p:cTn>
                                        <p:tgtEl>
                                          <p:spTgt spid="3076"/>
                                        </p:tgtEl>
                                        <p:attrNameLst>
                                          <p:attrName>style.visibility</p:attrName>
                                        </p:attrNameLst>
                                      </p:cBhvr>
                                      <p:to>
                                        <p:strVal val="visible"/>
                                      </p:to>
                                    </p:set>
                                    <p:animEffect transition="in" filter="strips(downLeft)">
                                      <p:cBhvr>
                                        <p:cTn id="17" dur="500"/>
                                        <p:tgtEl>
                                          <p:spTgt spid="3076"/>
                                        </p:tgtEl>
                                      </p:cBhvr>
                                    </p:animEffect>
                                  </p:childTnLst>
                                  <p:subTnLst>
                                    <p:audio>
                                      <p:cMediaNode>
                                        <p:cTn display="0" masterRel="sameClick">
                                          <p:stCondLst>
                                            <p:cond evt="begin" delay="0">
                                              <p:tn val="15"/>
                                            </p:cond>
                                          </p:stCondLst>
                                          <p:endCondLst>
                                            <p:cond evt="onStopAudio" delay="0">
                                              <p:tgtEl>
                                                <p:sldTgt/>
                                              </p:tgtEl>
                                            </p:cond>
                                          </p:endCondLst>
                                        </p:cTn>
                                        <p:tgtEl>
                                          <p:sndTgt r:embed="rId2" name="type.wav"/>
                                        </p:tgtEl>
                                      </p:cMediaNode>
                                    </p:audio>
                                  </p:subTnLst>
                                </p:cTn>
                              </p:par>
                            </p:childTnLst>
                          </p:cTn>
                        </p:par>
                        <p:par>
                          <p:cTn id="18" fill="hold" nodeType="afterGroup">
                            <p:stCondLst>
                              <p:cond delay="3400"/>
                            </p:stCondLst>
                            <p:childTnLst>
                              <p:par>
                                <p:cTn id="19" presetID="17" presetClass="entr" presetSubtype="8" fill="hold" grpId="0" nodeType="afterEffect">
                                  <p:stCondLst>
                                    <p:cond delay="0"/>
                                  </p:stCondLst>
                                  <p:childTnLst>
                                    <p:set>
                                      <p:cBhvr>
                                        <p:cTn id="20" dur="1" fill="hold">
                                          <p:stCondLst>
                                            <p:cond delay="0"/>
                                          </p:stCondLst>
                                        </p:cTn>
                                        <p:tgtEl>
                                          <p:spTgt spid="3077"/>
                                        </p:tgtEl>
                                        <p:attrNameLst>
                                          <p:attrName>style.visibility</p:attrName>
                                        </p:attrNameLst>
                                      </p:cBhvr>
                                      <p:to>
                                        <p:strVal val="visible"/>
                                      </p:to>
                                    </p:set>
                                    <p:anim calcmode="lin" valueType="num">
                                      <p:cBhvr>
                                        <p:cTn id="21" dur="500" fill="hold"/>
                                        <p:tgtEl>
                                          <p:spTgt spid="3077"/>
                                        </p:tgtEl>
                                        <p:attrNameLst>
                                          <p:attrName>ppt_x</p:attrName>
                                        </p:attrNameLst>
                                      </p:cBhvr>
                                      <p:tavLst>
                                        <p:tav tm="0">
                                          <p:val>
                                            <p:strVal val="#ppt_x-#ppt_w/2"/>
                                          </p:val>
                                        </p:tav>
                                        <p:tav tm="100000">
                                          <p:val>
                                            <p:strVal val="#ppt_x"/>
                                          </p:val>
                                        </p:tav>
                                      </p:tavLst>
                                    </p:anim>
                                    <p:anim calcmode="lin" valueType="num">
                                      <p:cBhvr>
                                        <p:cTn id="22" dur="500" fill="hold"/>
                                        <p:tgtEl>
                                          <p:spTgt spid="3077"/>
                                        </p:tgtEl>
                                        <p:attrNameLst>
                                          <p:attrName>ppt_y</p:attrName>
                                        </p:attrNameLst>
                                      </p:cBhvr>
                                      <p:tavLst>
                                        <p:tav tm="0">
                                          <p:val>
                                            <p:strVal val="#ppt_y"/>
                                          </p:val>
                                        </p:tav>
                                        <p:tav tm="100000">
                                          <p:val>
                                            <p:strVal val="#ppt_y"/>
                                          </p:val>
                                        </p:tav>
                                      </p:tavLst>
                                    </p:anim>
                                    <p:anim calcmode="lin" valueType="num">
                                      <p:cBhvr>
                                        <p:cTn id="23" dur="500" fill="hold"/>
                                        <p:tgtEl>
                                          <p:spTgt spid="3077"/>
                                        </p:tgtEl>
                                        <p:attrNameLst>
                                          <p:attrName>ppt_w</p:attrName>
                                        </p:attrNameLst>
                                      </p:cBhvr>
                                      <p:tavLst>
                                        <p:tav tm="0">
                                          <p:val>
                                            <p:fltVal val="0"/>
                                          </p:val>
                                        </p:tav>
                                        <p:tav tm="100000">
                                          <p:val>
                                            <p:strVal val="#ppt_w"/>
                                          </p:val>
                                        </p:tav>
                                      </p:tavLst>
                                    </p:anim>
                                    <p:anim calcmode="lin" valueType="num">
                                      <p:cBhvr>
                                        <p:cTn id="24" dur="500" fill="hold"/>
                                        <p:tgtEl>
                                          <p:spTgt spid="3077"/>
                                        </p:tgtEl>
                                        <p:attrNameLst>
                                          <p:attrName>ppt_h</p:attrName>
                                        </p:attrNameLst>
                                      </p:cBhvr>
                                      <p:tavLst>
                                        <p:tav tm="0">
                                          <p:val>
                                            <p:strVal val="#ppt_h"/>
                                          </p:val>
                                        </p:tav>
                                        <p:tav tm="100000">
                                          <p:val>
                                            <p:strVal val="#ppt_h"/>
                                          </p:val>
                                        </p:tav>
                                      </p:tavLst>
                                    </p:anim>
                                  </p:childTnLst>
                                  <p:subTnLst>
                                    <p:audio>
                                      <p:cMediaNode>
                                        <p:cTn display="0" masterRel="sameClick">
                                          <p:stCondLst>
                                            <p:cond evt="begin" delay="0">
                                              <p:tn val="19"/>
                                            </p:cond>
                                          </p:stCondLst>
                                          <p:endCondLst>
                                            <p:cond evt="onStopAudio" delay="0">
                                              <p:tgtEl>
                                                <p:sldTgt/>
                                              </p:tgtEl>
                                            </p:cond>
                                          </p:endCondLst>
                                        </p:cTn>
                                        <p:tgtEl>
                                          <p:sndTgt r:embed="rId2" name="type.wav"/>
                                        </p:tgtEl>
                                      </p:cMediaNode>
                                    </p:audio>
                                  </p:subTnLst>
                                </p:cTn>
                              </p:par>
                            </p:childTnLst>
                          </p:cTn>
                        </p:par>
                        <p:par>
                          <p:cTn id="25" fill="hold" nodeType="afterGroup">
                            <p:stCondLst>
                              <p:cond delay="3900"/>
                            </p:stCondLst>
                            <p:childTnLst>
                              <p:par>
                                <p:cTn id="26" presetID="18" presetClass="entr" presetSubtype="12" fill="hold" grpId="0" nodeType="afterEffect">
                                  <p:stCondLst>
                                    <p:cond delay="0"/>
                                  </p:stCondLst>
                                  <p:childTnLst>
                                    <p:set>
                                      <p:cBhvr>
                                        <p:cTn id="27" dur="1" fill="hold">
                                          <p:stCondLst>
                                            <p:cond delay="0"/>
                                          </p:stCondLst>
                                        </p:cTn>
                                        <p:tgtEl>
                                          <p:spTgt spid="3078"/>
                                        </p:tgtEl>
                                        <p:attrNameLst>
                                          <p:attrName>style.visibility</p:attrName>
                                        </p:attrNameLst>
                                      </p:cBhvr>
                                      <p:to>
                                        <p:strVal val="visible"/>
                                      </p:to>
                                    </p:set>
                                    <p:animEffect transition="in" filter="strips(downLeft)">
                                      <p:cBhvr>
                                        <p:cTn id="28" dur="500"/>
                                        <p:tgtEl>
                                          <p:spTgt spid="3078"/>
                                        </p:tgtEl>
                                      </p:cBhvr>
                                    </p:animEffect>
                                  </p:childTnLst>
                                  <p:subTnLst>
                                    <p:audio>
                                      <p:cMediaNode>
                                        <p:cTn display="0" masterRel="sameClick">
                                          <p:stCondLst>
                                            <p:cond evt="begin" delay="0">
                                              <p:tn val="26"/>
                                            </p:cond>
                                          </p:stCondLst>
                                          <p:endCondLst>
                                            <p:cond evt="onStopAudio" delay="0">
                                              <p:tgtEl>
                                                <p:sldTgt/>
                                              </p:tgtEl>
                                            </p:cond>
                                          </p:endCondLst>
                                        </p:cTn>
                                        <p:tgtEl>
                                          <p:sndTgt r:embed="rId2" name="type.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autoUpdateAnimBg="0"/>
      <p:bldP spid="3075" grpId="0" autoUpdateAnimBg="0"/>
      <p:bldP spid="3076" grpId="0" autoUpdateAnimBg="0"/>
      <p:bldP spid="3077" grpId="0" autoUpdateAnimBg="0"/>
      <p:bldP spid="3078" grpId="0" autoUpdateAnimBg="0"/>
    </p:bldLst>
  </p:timing>
</p:sld>
</file>

<file path=ppt/slides/slide20.xml><?xml version="1.0" encoding="utf-8"?>
<p:sld xmlns:a="http://schemas.openxmlformats.org/drawingml/2006/main" xmlns:r="http://schemas.openxmlformats.org/officeDocument/2006/relationships" xmlns:p="http://schemas.openxmlformats.org/presentationml/2006/main">
  <p:cSld>
    <p:bg>
      <p:bgPr>
        <a:gradFill rotWithShape="0">
          <a:gsLst>
            <a:gs pos="0">
              <a:srgbClr val="FF3300"/>
            </a:gs>
            <a:gs pos="100000">
              <a:srgbClr val="99FF33"/>
            </a:gs>
          </a:gsLst>
          <a:lin ang="5400000" scaled="1"/>
        </a:gradFill>
        <a:effectLst/>
      </p:bgPr>
    </p:bg>
    <p:spTree>
      <p:nvGrpSpPr>
        <p:cNvPr id="1" name=""/>
        <p:cNvGrpSpPr/>
        <p:nvPr/>
      </p:nvGrpSpPr>
      <p:grpSpPr>
        <a:xfrm>
          <a:off x="0" y="0"/>
          <a:ext cx="0" cy="0"/>
          <a:chOff x="0" y="0"/>
          <a:chExt cx="0" cy="0"/>
        </a:xfrm>
      </p:grpSpPr>
      <p:sp>
        <p:nvSpPr>
          <p:cNvPr id="25602" name="Text Box 2"/>
          <p:cNvSpPr txBox="1">
            <a:spLocks noChangeArrowheads="1"/>
          </p:cNvSpPr>
          <p:nvPr/>
        </p:nvSpPr>
        <p:spPr bwMode="auto">
          <a:xfrm>
            <a:off x="457200" y="457200"/>
            <a:ext cx="7848600" cy="57943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r>
              <a:rPr lang="tr-TR" altLang="tr-TR" sz="3200" b="1">
                <a:solidFill>
                  <a:srgbClr val="0000FF"/>
                </a:solidFill>
                <a:effectLst>
                  <a:outerShdw blurRad="38100" dist="38100" dir="2700000" algn="tl">
                    <a:srgbClr val="000000"/>
                  </a:outerShdw>
                </a:effectLst>
                <a:cs typeface="Times New Roman" pitchFamily="18" charset="0"/>
              </a:rPr>
              <a:t>12)Büyük Harflerin Kullanıldığı Yerler:</a:t>
            </a:r>
            <a:endParaRPr lang="tr-TR" altLang="tr-TR" sz="3200">
              <a:solidFill>
                <a:srgbClr val="FF3300"/>
              </a:solidFill>
              <a:effectLst>
                <a:outerShdw blurRad="38100" dist="38100" dir="2700000" algn="tl">
                  <a:srgbClr val="000000"/>
                </a:outerShdw>
              </a:effectLst>
            </a:endParaRPr>
          </a:p>
        </p:txBody>
      </p:sp>
      <p:sp>
        <p:nvSpPr>
          <p:cNvPr id="25603" name="Text Box 3"/>
          <p:cNvSpPr txBox="1">
            <a:spLocks noChangeArrowheads="1"/>
          </p:cNvSpPr>
          <p:nvPr/>
        </p:nvSpPr>
        <p:spPr bwMode="auto">
          <a:xfrm>
            <a:off x="228600" y="1143000"/>
            <a:ext cx="8677275" cy="51212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r>
              <a:rPr lang="tr-TR" altLang="tr-TR" b="1">
                <a:solidFill>
                  <a:srgbClr val="0000FF"/>
                </a:solidFill>
                <a:cs typeface="Times New Roman" pitchFamily="18" charset="0"/>
              </a:rPr>
              <a:t> </a:t>
            </a:r>
            <a:r>
              <a:rPr lang="tr-TR" altLang="tr-TR" sz="3000" b="1">
                <a:solidFill>
                  <a:srgbClr val="0000FF"/>
                </a:solidFill>
                <a:effectLst>
                  <a:outerShdw blurRad="38100" dist="38100" dir="2700000" algn="tl">
                    <a:srgbClr val="000000"/>
                  </a:outerShdw>
                </a:effectLst>
                <a:cs typeface="Times New Roman" pitchFamily="18" charset="0"/>
              </a:rPr>
              <a:t> </a:t>
            </a:r>
            <a:r>
              <a:rPr lang="tr-TR" altLang="tr-TR" sz="3000" b="1">
                <a:solidFill>
                  <a:srgbClr val="99FF33"/>
                </a:solidFill>
                <a:effectLst>
                  <a:outerShdw blurRad="38100" dist="38100" dir="2700000" algn="tl">
                    <a:srgbClr val="000000"/>
                  </a:outerShdw>
                </a:effectLst>
                <a:cs typeface="Times New Roman" pitchFamily="18" charset="0"/>
              </a:rPr>
              <a:t>1)Her cümle büyük harfle başlar:</a:t>
            </a:r>
          </a:p>
          <a:p>
            <a:r>
              <a:rPr lang="tr-TR" altLang="tr-TR" sz="3000">
                <a:solidFill>
                  <a:srgbClr val="0000FF"/>
                </a:solidFill>
                <a:cs typeface="Times New Roman" pitchFamily="18" charset="0"/>
              </a:rPr>
              <a:t>*Sana bakmak bütün rastlantıları reddedip bir mucizeyi anlatmaktır.</a:t>
            </a:r>
            <a:endParaRPr lang="tr-TR" altLang="tr-TR" sz="3000">
              <a:solidFill>
                <a:srgbClr val="99FF33"/>
              </a:solidFill>
              <a:cs typeface="Times New Roman" pitchFamily="18" charset="0"/>
            </a:endParaRPr>
          </a:p>
          <a:p>
            <a:r>
              <a:rPr lang="tr-TR" altLang="tr-TR" sz="3000" b="1">
                <a:solidFill>
                  <a:srgbClr val="99FF33"/>
                </a:solidFill>
                <a:cs typeface="Times New Roman" pitchFamily="18" charset="0"/>
              </a:rPr>
              <a:t>*Yazdığım bütün şiirler,sana başlayan bir kitap için önsöz.</a:t>
            </a:r>
          </a:p>
          <a:p>
            <a:r>
              <a:rPr lang="tr-TR" altLang="tr-TR" sz="3000">
                <a:solidFill>
                  <a:srgbClr val="0000FF"/>
                </a:solidFill>
                <a:cs typeface="Times New Roman" pitchFamily="18" charset="0"/>
              </a:rPr>
              <a:t>*Aşk sorgusunda şahanem yalnız kelepçeler sanıktır.</a:t>
            </a:r>
            <a:endParaRPr lang="tr-TR" altLang="tr-TR" sz="3000">
              <a:solidFill>
                <a:srgbClr val="0000FF"/>
              </a:solidFill>
            </a:endParaRPr>
          </a:p>
          <a:p>
            <a:r>
              <a:rPr lang="tr-TR" altLang="tr-TR" sz="3000" b="1">
                <a:solidFill>
                  <a:srgbClr val="FF3300"/>
                </a:solidFill>
                <a:cs typeface="Times New Roman" pitchFamily="18" charset="0"/>
              </a:rPr>
              <a:t>2)Yazı başlıklarının her sözcüğü büyük harfle başlar:</a:t>
            </a:r>
            <a:endParaRPr lang="tr-TR" altLang="tr-TR" sz="3000">
              <a:solidFill>
                <a:srgbClr val="FF3300"/>
              </a:solidFill>
              <a:cs typeface="Times New Roman" pitchFamily="18" charset="0"/>
            </a:endParaRPr>
          </a:p>
          <a:p>
            <a:r>
              <a:rPr lang="tr-TR" altLang="tr-TR" sz="3000">
                <a:solidFill>
                  <a:srgbClr val="0000FF"/>
                </a:solidFill>
                <a:cs typeface="Times New Roman" pitchFamily="18" charset="0"/>
              </a:rPr>
              <a:t>     *Türk Dilinin Korunması           </a:t>
            </a:r>
            <a:endParaRPr lang="tr-TR" altLang="tr-TR" sz="3000">
              <a:solidFill>
                <a:srgbClr val="0000FF"/>
              </a:solidFill>
            </a:endParaRPr>
          </a:p>
          <a:p>
            <a:r>
              <a:rPr lang="tr-TR" altLang="tr-TR" sz="3000">
                <a:solidFill>
                  <a:srgbClr val="0000FF"/>
                </a:solidFill>
              </a:rPr>
              <a:t>     </a:t>
            </a:r>
            <a:r>
              <a:rPr lang="tr-TR" altLang="tr-TR" sz="3000">
                <a:solidFill>
                  <a:srgbClr val="0000FF"/>
                </a:solidFill>
                <a:cs typeface="Times New Roman" pitchFamily="18" charset="0"/>
              </a:rPr>
              <a:t>*Aile Eğitiminin Önemi</a:t>
            </a:r>
          </a:p>
          <a:p>
            <a:endParaRPr lang="tr-TR" altLang="tr-TR" sz="3000">
              <a:solidFill>
                <a:srgbClr val="0000FF"/>
              </a:solidFill>
            </a:endParaRPr>
          </a:p>
        </p:txBody>
      </p:sp>
    </p:spTree>
  </p:cSld>
  <p:clrMapOvr>
    <a:masterClrMapping/>
  </p:clrMapOvr>
  <p:transition>
    <p:zoom dir="in"/>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25602"/>
                                        </p:tgtEl>
                                        <p:attrNameLst>
                                          <p:attrName>style.visibility</p:attrName>
                                        </p:attrNameLst>
                                      </p:cBhvr>
                                      <p:to>
                                        <p:strVal val="visible"/>
                                      </p:to>
                                    </p:set>
                                    <p:animEffect transition="in" filter="wipe(up)">
                                      <p:cBhvr>
                                        <p:cTn id="7" dur="500"/>
                                        <p:tgtEl>
                                          <p:spTgt spid="25602"/>
                                        </p:tgtEl>
                                      </p:cBhvr>
                                    </p:animEffect>
                                  </p:childTnLst>
                                  <p:subTnLst>
                                    <p:audio>
                                      <p:cMediaNode>
                                        <p:cTn display="0" masterRel="sameClick">
                                          <p:stCondLst>
                                            <p:cond evt="begin" delay="0">
                                              <p:tn val="5"/>
                                            </p:cond>
                                          </p:stCondLst>
                                          <p:endCondLst>
                                            <p:cond evt="onStopAudio" delay="0">
                                              <p:tgtEl>
                                                <p:sldTgt/>
                                              </p:tgtEl>
                                            </p:cond>
                                          </p:endCondLst>
                                        </p:cTn>
                                        <p:tgtEl>
                                          <p:sndTgt r:embed="rId2" name="chimes.wav"/>
                                        </p:tgtEl>
                                      </p:cMediaNode>
                                    </p:audio>
                                  </p:subTnLst>
                                </p:cTn>
                              </p:par>
                            </p:childTnLst>
                          </p:cTn>
                        </p:par>
                        <p:par>
                          <p:cTn id="8" fill="hold" nodeType="afterGroup">
                            <p:stCondLst>
                              <p:cond delay="500"/>
                            </p:stCondLst>
                            <p:childTnLst>
                              <p:par>
                                <p:cTn id="9" presetID="22" presetClass="entr" presetSubtype="1" fill="hold" grpId="0" nodeType="afterEffect">
                                  <p:stCondLst>
                                    <p:cond delay="5000"/>
                                  </p:stCondLst>
                                  <p:childTnLst>
                                    <p:set>
                                      <p:cBhvr>
                                        <p:cTn id="10" dur="1" fill="hold">
                                          <p:stCondLst>
                                            <p:cond delay="0"/>
                                          </p:stCondLst>
                                        </p:cTn>
                                        <p:tgtEl>
                                          <p:spTgt spid="25603"/>
                                        </p:tgtEl>
                                        <p:attrNameLst>
                                          <p:attrName>style.visibility</p:attrName>
                                        </p:attrNameLst>
                                      </p:cBhvr>
                                      <p:to>
                                        <p:strVal val="visible"/>
                                      </p:to>
                                    </p:set>
                                    <p:animEffect transition="in" filter="wipe(up)">
                                      <p:cBhvr>
                                        <p:cTn id="11" dur="500"/>
                                        <p:tgtEl>
                                          <p:spTgt spid="25603"/>
                                        </p:tgtEl>
                                      </p:cBhvr>
                                    </p:animEffect>
                                  </p:childTnLst>
                                  <p:subTnLst>
                                    <p:audio>
                                      <p:cMediaNode>
                                        <p:cTn display="0" masterRel="sameClick">
                                          <p:stCondLst>
                                            <p:cond evt="begin" delay="0">
                                              <p:tn val="9"/>
                                            </p:cond>
                                          </p:stCondLst>
                                          <p:endCondLst>
                                            <p:cond evt="onStopAudio" delay="0">
                                              <p:tgtEl>
                                                <p:sldTgt/>
                                              </p:tgtEl>
                                            </p:cond>
                                          </p:endCondLst>
                                        </p:cTn>
                                        <p:tgtEl>
                                          <p:sndTgt r:embed="rId2" name="chimes.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2" grpId="0" autoUpdateAnimBg="0"/>
      <p:bldP spid="25603" grpId="0" autoUpdateAnimBg="0"/>
    </p:bldLst>
  </p:timing>
</p:sld>
</file>

<file path=ppt/slides/slide21.xml><?xml version="1.0" encoding="utf-8"?>
<p:sld xmlns:a="http://schemas.openxmlformats.org/drawingml/2006/main" xmlns:r="http://schemas.openxmlformats.org/officeDocument/2006/relationships" xmlns:p="http://schemas.openxmlformats.org/presentationml/2006/main">
  <p:cSld>
    <p:bg>
      <p:bgPr>
        <a:gradFill rotWithShape="0">
          <a:gsLst>
            <a:gs pos="0">
              <a:srgbClr val="FF3300"/>
            </a:gs>
            <a:gs pos="100000">
              <a:srgbClr val="99FF33"/>
            </a:gs>
          </a:gsLst>
          <a:lin ang="5400000" scaled="1"/>
        </a:gradFill>
        <a:effectLst/>
      </p:bgPr>
    </p:bg>
    <p:spTree>
      <p:nvGrpSpPr>
        <p:cNvPr id="1" name=""/>
        <p:cNvGrpSpPr/>
        <p:nvPr/>
      </p:nvGrpSpPr>
      <p:grpSpPr>
        <a:xfrm>
          <a:off x="0" y="0"/>
          <a:ext cx="0" cy="0"/>
          <a:chOff x="0" y="0"/>
          <a:chExt cx="0" cy="0"/>
        </a:xfrm>
      </p:grpSpPr>
      <p:sp>
        <p:nvSpPr>
          <p:cNvPr id="27651" name="Text Box 3"/>
          <p:cNvSpPr txBox="1">
            <a:spLocks noChangeArrowheads="1"/>
          </p:cNvSpPr>
          <p:nvPr/>
        </p:nvSpPr>
        <p:spPr bwMode="auto">
          <a:xfrm>
            <a:off x="228600" y="457200"/>
            <a:ext cx="8677275" cy="55689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r>
              <a:rPr lang="tr-TR" altLang="tr-TR">
                <a:solidFill>
                  <a:srgbClr val="0000FF"/>
                </a:solidFill>
                <a:cs typeface="Times New Roman" pitchFamily="18" charset="0"/>
              </a:rPr>
              <a:t> </a:t>
            </a:r>
            <a:r>
              <a:rPr lang="tr-TR" altLang="tr-TR">
                <a:solidFill>
                  <a:srgbClr val="0000FF"/>
                </a:solidFill>
                <a:effectLst>
                  <a:outerShdw blurRad="38100" dist="38100" dir="2700000" algn="tl">
                    <a:srgbClr val="000000"/>
                  </a:outerShdw>
                </a:effectLst>
                <a:cs typeface="Times New Roman" pitchFamily="18" charset="0"/>
              </a:rPr>
              <a:t> </a:t>
            </a:r>
            <a:r>
              <a:rPr lang="tr-TR" altLang="tr-TR">
                <a:solidFill>
                  <a:srgbClr val="FFFF00"/>
                </a:solidFill>
                <a:effectLst>
                  <a:outerShdw blurRad="38100" dist="38100" dir="2700000" algn="tl">
                    <a:srgbClr val="000000"/>
                  </a:outerShdw>
                </a:effectLst>
                <a:cs typeface="Times New Roman" pitchFamily="18" charset="0"/>
              </a:rPr>
              <a:t>3)Bütün özel adlar büyük harfle başlar.Özel adların başlıcaları aşağıda belirtilmiştir:</a:t>
            </a:r>
          </a:p>
          <a:p>
            <a:r>
              <a:rPr lang="tr-TR" altLang="tr-TR">
                <a:solidFill>
                  <a:srgbClr val="99FF33"/>
                </a:solidFill>
                <a:effectLst>
                  <a:outerShdw blurRad="38100" dist="38100" dir="2700000" algn="tl">
                    <a:srgbClr val="000000"/>
                  </a:outerShdw>
                </a:effectLst>
                <a:cs typeface="Times New Roman" pitchFamily="18" charset="0"/>
              </a:rPr>
              <a:t>a)Kişi ad ve soyadları: </a:t>
            </a:r>
          </a:p>
          <a:p>
            <a:r>
              <a:rPr lang="tr-TR" altLang="tr-TR">
                <a:solidFill>
                  <a:srgbClr val="0000FF"/>
                </a:solidFill>
                <a:cs typeface="Times New Roman" pitchFamily="18" charset="0"/>
              </a:rPr>
              <a:t>*Faruk Nafiz Çamlıbel    *Halit Ziya Uşaklıgil </a:t>
            </a:r>
            <a:endParaRPr lang="tr-TR" altLang="tr-TR">
              <a:solidFill>
                <a:srgbClr val="99FF33"/>
              </a:solidFill>
              <a:cs typeface="Times New Roman" pitchFamily="18" charset="0"/>
            </a:endParaRPr>
          </a:p>
          <a:p>
            <a:r>
              <a:rPr lang="tr-TR" altLang="tr-TR">
                <a:solidFill>
                  <a:srgbClr val="99FF33"/>
                </a:solidFill>
                <a:effectLst>
                  <a:outerShdw blurRad="38100" dist="38100" dir="2700000" algn="tl">
                    <a:srgbClr val="000000"/>
                  </a:outerShdw>
                </a:effectLst>
                <a:cs typeface="Times New Roman" pitchFamily="18" charset="0"/>
              </a:rPr>
              <a:t>b)Hayvanlara verilen adlar:</a:t>
            </a:r>
          </a:p>
          <a:p>
            <a:r>
              <a:rPr lang="tr-TR" altLang="tr-TR">
                <a:solidFill>
                  <a:srgbClr val="0000FF"/>
                </a:solidFill>
                <a:cs typeface="Times New Roman" pitchFamily="18" charset="0"/>
              </a:rPr>
              <a:t>*Sobanın başında uyuyan Pamuk mu?</a:t>
            </a:r>
            <a:endParaRPr lang="tr-TR" altLang="tr-TR">
              <a:solidFill>
                <a:srgbClr val="99FF33"/>
              </a:solidFill>
              <a:cs typeface="Times New Roman" pitchFamily="18" charset="0"/>
            </a:endParaRPr>
          </a:p>
          <a:p>
            <a:r>
              <a:rPr lang="tr-TR" altLang="tr-TR">
                <a:solidFill>
                  <a:srgbClr val="0000FF"/>
                </a:solidFill>
                <a:cs typeface="Times New Roman" pitchFamily="18" charset="0"/>
              </a:rPr>
              <a:t>*Bugün Boncuk keyifsiz gibi.</a:t>
            </a:r>
            <a:endParaRPr lang="tr-TR" altLang="tr-TR">
              <a:solidFill>
                <a:srgbClr val="99FF33"/>
              </a:solidFill>
              <a:cs typeface="Times New Roman" pitchFamily="18" charset="0"/>
            </a:endParaRPr>
          </a:p>
          <a:p>
            <a:r>
              <a:rPr lang="tr-TR" altLang="tr-TR">
                <a:solidFill>
                  <a:srgbClr val="FF3300"/>
                </a:solidFill>
                <a:effectLst>
                  <a:outerShdw blurRad="38100" dist="38100" dir="2700000" algn="tl">
                    <a:srgbClr val="000000"/>
                  </a:outerShdw>
                </a:effectLst>
                <a:cs typeface="Times New Roman" pitchFamily="18" charset="0"/>
              </a:rPr>
              <a:t>c)Ulus,mezhep,tarikat din adları:</a:t>
            </a:r>
          </a:p>
          <a:p>
            <a:r>
              <a:rPr lang="tr-TR" altLang="tr-TR">
                <a:solidFill>
                  <a:srgbClr val="0000FF"/>
                </a:solidFill>
                <a:cs typeface="Times New Roman" pitchFamily="18" charset="0"/>
              </a:rPr>
              <a:t>*Biz İslamiyet’i 10. yüzyılda kabul ettik.</a:t>
            </a:r>
            <a:endParaRPr lang="tr-TR" altLang="tr-TR">
              <a:solidFill>
                <a:srgbClr val="99FF33"/>
              </a:solidFill>
              <a:cs typeface="Times New Roman" pitchFamily="18" charset="0"/>
            </a:endParaRPr>
          </a:p>
          <a:p>
            <a:r>
              <a:rPr lang="tr-TR" altLang="tr-TR">
                <a:solidFill>
                  <a:srgbClr val="0000FF"/>
                </a:solidFill>
                <a:cs typeface="Times New Roman" pitchFamily="18" charset="0"/>
              </a:rPr>
              <a:t>*Anadolu’da kurulan tarikatlardan biri de Aleviliktir.</a:t>
            </a:r>
            <a:endParaRPr lang="tr-TR" altLang="tr-TR">
              <a:solidFill>
                <a:srgbClr val="99FF33"/>
              </a:solidFill>
              <a:cs typeface="Times New Roman" pitchFamily="18" charset="0"/>
            </a:endParaRPr>
          </a:p>
          <a:p>
            <a:r>
              <a:rPr lang="tr-TR" altLang="tr-TR">
                <a:solidFill>
                  <a:srgbClr val="FF3300"/>
                </a:solidFill>
                <a:effectLst>
                  <a:outerShdw blurRad="38100" dist="38100" dir="2700000" algn="tl">
                    <a:srgbClr val="000000"/>
                  </a:outerShdw>
                </a:effectLst>
                <a:cs typeface="Times New Roman" pitchFamily="18" charset="0"/>
              </a:rPr>
              <a:t>d)Ülke adları:</a:t>
            </a:r>
          </a:p>
          <a:p>
            <a:r>
              <a:rPr lang="tr-TR" altLang="tr-TR">
                <a:solidFill>
                  <a:srgbClr val="0000FF"/>
                </a:solidFill>
                <a:cs typeface="Times New Roman" pitchFamily="18" charset="0"/>
              </a:rPr>
              <a:t>*Türkiye ile Yunanistan ilişkileri eskisine göre şimdi daha iyi.</a:t>
            </a:r>
            <a:endParaRPr lang="tr-TR" altLang="tr-TR">
              <a:solidFill>
                <a:srgbClr val="99FF33"/>
              </a:solidFill>
              <a:cs typeface="Times New Roman" pitchFamily="18" charset="0"/>
            </a:endParaRPr>
          </a:p>
          <a:p>
            <a:r>
              <a:rPr lang="tr-TR" altLang="tr-TR">
                <a:solidFill>
                  <a:srgbClr val="FF3300"/>
                </a:solidFill>
                <a:effectLst>
                  <a:outerShdw blurRad="38100" dist="38100" dir="2700000" algn="tl">
                    <a:srgbClr val="000000"/>
                  </a:outerShdw>
                </a:effectLst>
                <a:cs typeface="Times New Roman" pitchFamily="18" charset="0"/>
              </a:rPr>
              <a:t>e)Bulvar,sokak,mahalle adları:</a:t>
            </a:r>
          </a:p>
          <a:p>
            <a:r>
              <a:rPr lang="tr-TR" altLang="tr-TR">
                <a:solidFill>
                  <a:srgbClr val="0000FF"/>
                </a:solidFill>
                <a:cs typeface="Times New Roman" pitchFamily="18" charset="0"/>
              </a:rPr>
              <a:t>*Biz Turgut Özal Bulvarı’nda oturuyoruz.</a:t>
            </a:r>
            <a:endParaRPr lang="tr-TR" altLang="tr-TR">
              <a:solidFill>
                <a:srgbClr val="99FF33"/>
              </a:solidFill>
              <a:cs typeface="Times New Roman" pitchFamily="18" charset="0"/>
            </a:endParaRPr>
          </a:p>
          <a:p>
            <a:r>
              <a:rPr lang="tr-TR" altLang="tr-TR">
                <a:solidFill>
                  <a:srgbClr val="0000FF"/>
                </a:solidFill>
                <a:cs typeface="Times New Roman" pitchFamily="18" charset="0"/>
              </a:rPr>
              <a:t>*Mimar Sinan Mahallesi’ne yeni bir okul yapılıyor.  </a:t>
            </a:r>
          </a:p>
        </p:txBody>
      </p:sp>
    </p:spTree>
  </p:cSld>
  <p:clrMapOvr>
    <a:masterClrMapping/>
  </p:clrMapOvr>
  <p:transition>
    <p:zoom dir="in"/>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1" fill="hold" grpId="0" nodeType="afterEffect">
                                  <p:stCondLst>
                                    <p:cond delay="5000"/>
                                  </p:stCondLst>
                                  <p:childTnLst>
                                    <p:set>
                                      <p:cBhvr>
                                        <p:cTn id="6" dur="1" fill="hold">
                                          <p:stCondLst>
                                            <p:cond delay="0"/>
                                          </p:stCondLst>
                                        </p:cTn>
                                        <p:tgtEl>
                                          <p:spTgt spid="27651"/>
                                        </p:tgtEl>
                                        <p:attrNameLst>
                                          <p:attrName>style.visibility</p:attrName>
                                        </p:attrNameLst>
                                      </p:cBhvr>
                                      <p:to>
                                        <p:strVal val="visible"/>
                                      </p:to>
                                    </p:set>
                                    <p:animEffect transition="in" filter="wipe(up)">
                                      <p:cBhvr>
                                        <p:cTn id="7" dur="500"/>
                                        <p:tgtEl>
                                          <p:spTgt spid="27651"/>
                                        </p:tgtEl>
                                      </p:cBhvr>
                                    </p:animEffect>
                                  </p:childTnLst>
                                  <p:subTnLst>
                                    <p:audio>
                                      <p:cMediaNode>
                                        <p:cTn display="0" masterRel="sameClick">
                                          <p:stCondLst>
                                            <p:cond evt="begin" delay="0">
                                              <p:tn val="5"/>
                                            </p:cond>
                                          </p:stCondLst>
                                          <p:endCondLst>
                                            <p:cond evt="onStopAudio" delay="0">
                                              <p:tgtEl>
                                                <p:sldTgt/>
                                              </p:tgtEl>
                                            </p:cond>
                                          </p:endCondLst>
                                        </p:cTn>
                                        <p:tgtEl>
                                          <p:sndTgt r:embed="rId2" name="chimes.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1" grpId="0" autoUpdateAnimBg="0"/>
    </p:bldLst>
  </p:timing>
</p:sld>
</file>

<file path=ppt/slides/slide22.xml><?xml version="1.0" encoding="utf-8"?>
<p:sld xmlns:a="http://schemas.openxmlformats.org/drawingml/2006/main" xmlns:r="http://schemas.openxmlformats.org/officeDocument/2006/relationships" xmlns:p="http://schemas.openxmlformats.org/presentationml/2006/main">
  <p:cSld>
    <p:bg>
      <p:bgPr>
        <a:gradFill rotWithShape="0">
          <a:gsLst>
            <a:gs pos="0">
              <a:srgbClr val="FF3300"/>
            </a:gs>
            <a:gs pos="100000">
              <a:srgbClr val="99FF33"/>
            </a:gs>
          </a:gsLst>
          <a:lin ang="5400000" scaled="1"/>
        </a:gradFill>
        <a:effectLst/>
      </p:bgPr>
    </p:bg>
    <p:spTree>
      <p:nvGrpSpPr>
        <p:cNvPr id="1" name=""/>
        <p:cNvGrpSpPr/>
        <p:nvPr/>
      </p:nvGrpSpPr>
      <p:grpSpPr>
        <a:xfrm>
          <a:off x="0" y="0"/>
          <a:ext cx="0" cy="0"/>
          <a:chOff x="0" y="0"/>
          <a:chExt cx="0" cy="0"/>
        </a:xfrm>
      </p:grpSpPr>
      <p:sp>
        <p:nvSpPr>
          <p:cNvPr id="28674" name="Text Box 2"/>
          <p:cNvSpPr txBox="1">
            <a:spLocks noChangeArrowheads="1"/>
          </p:cNvSpPr>
          <p:nvPr/>
        </p:nvSpPr>
        <p:spPr bwMode="auto">
          <a:xfrm>
            <a:off x="228600" y="152400"/>
            <a:ext cx="8677275" cy="64420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r>
              <a:rPr lang="tr-TR" altLang="tr-TR" sz="2600" b="1">
                <a:solidFill>
                  <a:srgbClr val="0000FF"/>
                </a:solidFill>
                <a:cs typeface="Times New Roman" pitchFamily="18" charset="0"/>
              </a:rPr>
              <a:t> </a:t>
            </a:r>
            <a:r>
              <a:rPr lang="tr-TR" altLang="tr-TR" sz="2600" b="1">
                <a:solidFill>
                  <a:srgbClr val="0000FF"/>
                </a:solidFill>
                <a:effectLst>
                  <a:outerShdw blurRad="38100" dist="38100" dir="2700000" algn="tl">
                    <a:srgbClr val="000000"/>
                  </a:outerShdw>
                </a:effectLst>
                <a:cs typeface="Times New Roman" pitchFamily="18" charset="0"/>
              </a:rPr>
              <a:t> </a:t>
            </a:r>
            <a:r>
              <a:rPr lang="tr-TR" altLang="tr-TR" sz="2600" b="1">
                <a:solidFill>
                  <a:srgbClr val="FFFF00"/>
                </a:solidFill>
                <a:effectLst>
                  <a:outerShdw blurRad="38100" dist="38100" dir="2700000" algn="tl">
                    <a:srgbClr val="000000"/>
                  </a:outerShdw>
                </a:effectLst>
                <a:cs typeface="Times New Roman" pitchFamily="18" charset="0"/>
              </a:rPr>
              <a:t>f)Kıta,bölge,dağ ,ova,deniz,göl,ırmak…adları:</a:t>
            </a:r>
            <a:endParaRPr lang="tr-TR" altLang="tr-TR" sz="2600" b="1">
              <a:solidFill>
                <a:srgbClr val="FFFF00"/>
              </a:solidFill>
              <a:effectLst>
                <a:outerShdw blurRad="38100" dist="38100" dir="2700000" algn="tl">
                  <a:srgbClr val="000000"/>
                </a:outerShdw>
              </a:effectLst>
            </a:endParaRPr>
          </a:p>
          <a:p>
            <a:r>
              <a:rPr lang="tr-TR" altLang="tr-TR" sz="2600" b="1">
                <a:solidFill>
                  <a:srgbClr val="0000FF"/>
                </a:solidFill>
                <a:cs typeface="Times New Roman" pitchFamily="18" charset="0"/>
              </a:rPr>
              <a:t>Dağ,ova,deniz,göl,ırmak adları eğer kendinden önceki özel isme dahilse büyük harfle başlar,dahil değilse küçük harfle başlar.</a:t>
            </a:r>
            <a:endParaRPr lang="tr-TR" altLang="tr-TR" sz="2600" b="1">
              <a:solidFill>
                <a:srgbClr val="99FF33"/>
              </a:solidFill>
              <a:cs typeface="Times New Roman" pitchFamily="18" charset="0"/>
            </a:endParaRPr>
          </a:p>
          <a:p>
            <a:r>
              <a:rPr lang="tr-TR" altLang="tr-TR" sz="2600" b="1">
                <a:solidFill>
                  <a:srgbClr val="FFFF00"/>
                </a:solidFill>
                <a:cs typeface="Times New Roman" pitchFamily="18" charset="0"/>
              </a:rPr>
              <a:t>*Konya Ovası Türkiye’nin buğday ambarıdır.</a:t>
            </a:r>
          </a:p>
          <a:p>
            <a:r>
              <a:rPr lang="tr-TR" altLang="tr-TR" sz="2600" b="1">
                <a:solidFill>
                  <a:srgbClr val="0000FF"/>
                </a:solidFill>
                <a:cs typeface="Times New Roman" pitchFamily="18" charset="0"/>
              </a:rPr>
              <a:t>     Yukarıdaki cümlede ‘ova’ sözcüğü özel isme dahil olduğu için yani ikisi bir olup bir yeri karşıladığı için büyük harfle başlar.Eğer ‘ova’ sözcüğünü çıkarıp sadece Konya dersek aklımıza Konya Ovası değil, Konya şehri gelecektir.</a:t>
            </a:r>
            <a:endParaRPr lang="tr-TR" altLang="tr-TR" sz="2600" b="1">
              <a:solidFill>
                <a:srgbClr val="99FF33"/>
              </a:solidFill>
              <a:cs typeface="Times New Roman" pitchFamily="18" charset="0"/>
            </a:endParaRPr>
          </a:p>
          <a:p>
            <a:r>
              <a:rPr lang="tr-TR" altLang="tr-TR" sz="2600" b="1">
                <a:solidFill>
                  <a:srgbClr val="FF3300"/>
                </a:solidFill>
                <a:cs typeface="Times New Roman" pitchFamily="18" charset="0"/>
              </a:rPr>
              <a:t>*Toros dağları Akdeniz’dedir.</a:t>
            </a:r>
          </a:p>
          <a:p>
            <a:r>
              <a:rPr lang="tr-TR" altLang="tr-TR" sz="2600" b="1">
                <a:solidFill>
                  <a:srgbClr val="0000FF"/>
                </a:solidFill>
                <a:cs typeface="Times New Roman" pitchFamily="18" charset="0"/>
              </a:rPr>
              <a:t>Yukarıdaki cümlede ‘dağ’ sözcüğü  özel isme (Toros) dahil olmadığı için küçük yazılır.</a:t>
            </a:r>
            <a:endParaRPr lang="tr-TR" altLang="tr-TR" sz="2600" b="1">
              <a:solidFill>
                <a:srgbClr val="99FF33"/>
              </a:solidFill>
              <a:cs typeface="Times New Roman" pitchFamily="18" charset="0"/>
            </a:endParaRPr>
          </a:p>
          <a:p>
            <a:r>
              <a:rPr lang="tr-TR" altLang="tr-TR" sz="2600" b="1">
                <a:solidFill>
                  <a:srgbClr val="FF3300"/>
                </a:solidFill>
                <a:cs typeface="Times New Roman" pitchFamily="18" charset="0"/>
              </a:rPr>
              <a:t>Özel ismin önündeki dağ sözcüğünü çıkarttığımızda Torosların tek başına yer adını karşıladığını görürüz.Öyleyse ‘dağ’ sözcüğü özel isme dahil değildir ve küçük harfle başlatılmalıdır.</a:t>
            </a:r>
          </a:p>
        </p:txBody>
      </p:sp>
    </p:spTree>
  </p:cSld>
  <p:clrMapOvr>
    <a:masterClrMapping/>
  </p:clrMapOvr>
  <p:transition>
    <p:zoom dir="in"/>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1" fill="hold" grpId="0" nodeType="afterEffect">
                                  <p:stCondLst>
                                    <p:cond delay="5000"/>
                                  </p:stCondLst>
                                  <p:childTnLst>
                                    <p:set>
                                      <p:cBhvr>
                                        <p:cTn id="6" dur="1" fill="hold">
                                          <p:stCondLst>
                                            <p:cond delay="0"/>
                                          </p:stCondLst>
                                        </p:cTn>
                                        <p:tgtEl>
                                          <p:spTgt spid="28674"/>
                                        </p:tgtEl>
                                        <p:attrNameLst>
                                          <p:attrName>style.visibility</p:attrName>
                                        </p:attrNameLst>
                                      </p:cBhvr>
                                      <p:to>
                                        <p:strVal val="visible"/>
                                      </p:to>
                                    </p:set>
                                    <p:animEffect transition="in" filter="wipe(up)">
                                      <p:cBhvr>
                                        <p:cTn id="7" dur="500"/>
                                        <p:tgtEl>
                                          <p:spTgt spid="28674"/>
                                        </p:tgtEl>
                                      </p:cBhvr>
                                    </p:animEffect>
                                  </p:childTnLst>
                                  <p:subTnLst>
                                    <p:audio>
                                      <p:cMediaNode>
                                        <p:cTn display="0" masterRel="sameClick">
                                          <p:stCondLst>
                                            <p:cond evt="begin" delay="0">
                                              <p:tn val="5"/>
                                            </p:cond>
                                          </p:stCondLst>
                                          <p:endCondLst>
                                            <p:cond evt="onStopAudio" delay="0">
                                              <p:tgtEl>
                                                <p:sldTgt/>
                                              </p:tgtEl>
                                            </p:cond>
                                          </p:endCondLst>
                                        </p:cTn>
                                        <p:tgtEl>
                                          <p:sndTgt r:embed="rId2" name="chimes.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4" grpId="0" autoUpdateAnimBg="0"/>
    </p:bldLst>
  </p:timing>
</p:sld>
</file>

<file path=ppt/slides/slide23.xml><?xml version="1.0" encoding="utf-8"?>
<p:sld xmlns:a="http://schemas.openxmlformats.org/drawingml/2006/main" xmlns:r="http://schemas.openxmlformats.org/officeDocument/2006/relationships" xmlns:p="http://schemas.openxmlformats.org/presentationml/2006/main">
  <p:cSld>
    <p:bg>
      <p:bgPr>
        <a:gradFill rotWithShape="0">
          <a:gsLst>
            <a:gs pos="0">
              <a:srgbClr val="FF3300"/>
            </a:gs>
            <a:gs pos="100000">
              <a:srgbClr val="99FF33"/>
            </a:gs>
          </a:gsLst>
          <a:lin ang="5400000" scaled="1"/>
        </a:gradFill>
        <a:effectLst/>
      </p:bgPr>
    </p:bg>
    <p:spTree>
      <p:nvGrpSpPr>
        <p:cNvPr id="1" name=""/>
        <p:cNvGrpSpPr/>
        <p:nvPr/>
      </p:nvGrpSpPr>
      <p:grpSpPr>
        <a:xfrm>
          <a:off x="0" y="0"/>
          <a:ext cx="0" cy="0"/>
          <a:chOff x="0" y="0"/>
          <a:chExt cx="0" cy="0"/>
        </a:xfrm>
      </p:grpSpPr>
      <p:sp>
        <p:nvSpPr>
          <p:cNvPr id="26627" name="Text Box 3"/>
          <p:cNvSpPr txBox="1">
            <a:spLocks noChangeArrowheads="1"/>
          </p:cNvSpPr>
          <p:nvPr/>
        </p:nvSpPr>
        <p:spPr bwMode="auto">
          <a:xfrm>
            <a:off x="228600" y="533400"/>
            <a:ext cx="8677275" cy="54530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r>
              <a:rPr lang="tr-TR" altLang="tr-TR" sz="3200" b="1">
                <a:solidFill>
                  <a:srgbClr val="0000FF"/>
                </a:solidFill>
                <a:cs typeface="Times New Roman" pitchFamily="18" charset="0"/>
              </a:rPr>
              <a:t>*Siz Tuz Gölü’nü hiç gördünüz mü?</a:t>
            </a:r>
            <a:endParaRPr lang="tr-TR" altLang="tr-TR" sz="3200" b="1">
              <a:solidFill>
                <a:srgbClr val="99FF33"/>
              </a:solidFill>
              <a:cs typeface="Times New Roman" pitchFamily="18" charset="0"/>
            </a:endParaRPr>
          </a:p>
          <a:p>
            <a:r>
              <a:rPr lang="tr-TR" altLang="tr-TR" sz="3200" b="1">
                <a:solidFill>
                  <a:srgbClr val="0000FF"/>
                </a:solidFill>
                <a:cs typeface="Times New Roman" pitchFamily="18" charset="0"/>
              </a:rPr>
              <a:t>      </a:t>
            </a:r>
            <a:r>
              <a:rPr lang="tr-TR" altLang="tr-TR" sz="3200" b="1">
                <a:cs typeface="Times New Roman" pitchFamily="18" charset="0"/>
              </a:rPr>
              <a:t>Yukarıdaki cümlede ‘göl’ sözcüğü büyük harfle başlamalıdır;çünkü ‘göl’ sözcüğü özel isme dahildir.Göl sözcüğünü cümleden çıkartıp tek başına ‘tuz’  dediğimizde yine tek başına kast edilen yeri karşılamadığını görüyoruz.</a:t>
            </a:r>
            <a:r>
              <a:rPr lang="tr-TR" altLang="tr-TR" sz="3200" b="1"/>
              <a:t> </a:t>
            </a:r>
            <a:r>
              <a:rPr lang="tr-TR" altLang="tr-TR" sz="3200" b="1">
                <a:cs typeface="Times New Roman" pitchFamily="18" charset="0"/>
              </a:rPr>
              <a:t>Öyleyse buradaki göl sözcüğü özel isme dahildir ve büyük harfle başlatılmalıdır.Aşağıdaki örnekleri de bu mantık çerçevesinde inceleyiniz.</a:t>
            </a:r>
          </a:p>
          <a:p>
            <a:r>
              <a:rPr lang="tr-TR" altLang="tr-TR" sz="3200" b="1">
                <a:solidFill>
                  <a:srgbClr val="0000FF"/>
                </a:solidFill>
                <a:cs typeface="Times New Roman" pitchFamily="18" charset="0"/>
              </a:rPr>
              <a:t>*Meriç nehri     *Alp dağları    *Van Gölü   </a:t>
            </a:r>
            <a:endParaRPr lang="tr-TR" altLang="tr-TR" sz="3200" b="1">
              <a:solidFill>
                <a:srgbClr val="0000FF"/>
              </a:solidFill>
            </a:endParaRPr>
          </a:p>
          <a:p>
            <a:r>
              <a:rPr lang="tr-TR" altLang="tr-TR" sz="3200" b="1">
                <a:solidFill>
                  <a:srgbClr val="0000FF"/>
                </a:solidFill>
                <a:cs typeface="Times New Roman" pitchFamily="18" charset="0"/>
              </a:rPr>
              <a:t>*Ağrı Dağı       *Çanakkale Boğazı</a:t>
            </a:r>
          </a:p>
        </p:txBody>
      </p:sp>
    </p:spTree>
  </p:cSld>
  <p:clrMapOvr>
    <a:masterClrMapping/>
  </p:clrMapOvr>
  <p:transition>
    <p:zoom dir="in"/>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1" fill="hold" grpId="0" nodeType="afterEffect">
                                  <p:stCondLst>
                                    <p:cond delay="5000"/>
                                  </p:stCondLst>
                                  <p:childTnLst>
                                    <p:set>
                                      <p:cBhvr>
                                        <p:cTn id="6" dur="1" fill="hold">
                                          <p:stCondLst>
                                            <p:cond delay="0"/>
                                          </p:stCondLst>
                                        </p:cTn>
                                        <p:tgtEl>
                                          <p:spTgt spid="26627"/>
                                        </p:tgtEl>
                                        <p:attrNameLst>
                                          <p:attrName>style.visibility</p:attrName>
                                        </p:attrNameLst>
                                      </p:cBhvr>
                                      <p:to>
                                        <p:strVal val="visible"/>
                                      </p:to>
                                    </p:set>
                                    <p:animEffect transition="in" filter="wipe(up)">
                                      <p:cBhvr>
                                        <p:cTn id="7" dur="500"/>
                                        <p:tgtEl>
                                          <p:spTgt spid="26627"/>
                                        </p:tgtEl>
                                      </p:cBhvr>
                                    </p:animEffect>
                                  </p:childTnLst>
                                  <p:subTnLst>
                                    <p:audio>
                                      <p:cMediaNode>
                                        <p:cTn display="0" masterRel="sameClick">
                                          <p:stCondLst>
                                            <p:cond evt="begin" delay="0">
                                              <p:tn val="5"/>
                                            </p:cond>
                                          </p:stCondLst>
                                          <p:endCondLst>
                                            <p:cond evt="onStopAudio" delay="0">
                                              <p:tgtEl>
                                                <p:sldTgt/>
                                              </p:tgtEl>
                                            </p:cond>
                                          </p:endCondLst>
                                        </p:cTn>
                                        <p:tgtEl>
                                          <p:sndTgt r:embed="rId2" name="chimes.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7" grpId="0" autoUpdateAnimBg="0"/>
    </p:bldLst>
  </p:timing>
</p:sld>
</file>

<file path=ppt/slides/slide24.xml><?xml version="1.0" encoding="utf-8"?>
<p:sld xmlns:a="http://schemas.openxmlformats.org/drawingml/2006/main" xmlns:r="http://schemas.openxmlformats.org/officeDocument/2006/relationships" xmlns:p="http://schemas.openxmlformats.org/presentationml/2006/main">
  <p:cSld>
    <p:bg>
      <p:bgPr>
        <a:gradFill rotWithShape="0">
          <a:gsLst>
            <a:gs pos="0">
              <a:srgbClr val="FF3300"/>
            </a:gs>
            <a:gs pos="100000">
              <a:srgbClr val="99FF33"/>
            </a:gs>
          </a:gsLst>
          <a:lin ang="5400000" scaled="1"/>
        </a:gradFill>
        <a:effectLst/>
      </p:bgPr>
    </p:bg>
    <p:spTree>
      <p:nvGrpSpPr>
        <p:cNvPr id="1" name=""/>
        <p:cNvGrpSpPr/>
        <p:nvPr/>
      </p:nvGrpSpPr>
      <p:grpSpPr>
        <a:xfrm>
          <a:off x="0" y="0"/>
          <a:ext cx="0" cy="0"/>
          <a:chOff x="0" y="0"/>
          <a:chExt cx="0" cy="0"/>
        </a:xfrm>
      </p:grpSpPr>
      <p:sp>
        <p:nvSpPr>
          <p:cNvPr id="30722" name="Text Box 2"/>
          <p:cNvSpPr txBox="1">
            <a:spLocks noChangeArrowheads="1"/>
          </p:cNvSpPr>
          <p:nvPr/>
        </p:nvSpPr>
        <p:spPr bwMode="auto">
          <a:xfrm>
            <a:off x="228600" y="533400"/>
            <a:ext cx="8915400" cy="5207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r>
              <a:rPr lang="tr-TR" altLang="tr-TR" sz="3200" b="1">
                <a:solidFill>
                  <a:srgbClr val="0000FF"/>
                </a:solidFill>
                <a:cs typeface="Times New Roman" pitchFamily="18" charset="0"/>
              </a:rPr>
              <a:t>g)Kurum,kuruluş,örgüt,parti,dernek adları:</a:t>
            </a:r>
            <a:endParaRPr lang="tr-TR" altLang="tr-TR" sz="3200" b="1">
              <a:solidFill>
                <a:srgbClr val="99FF33"/>
              </a:solidFill>
              <a:cs typeface="Times New Roman" pitchFamily="18" charset="0"/>
            </a:endParaRPr>
          </a:p>
          <a:p>
            <a:r>
              <a:rPr lang="tr-TR" altLang="tr-TR" sz="3200" b="1">
                <a:solidFill>
                  <a:srgbClr val="0000FF"/>
                </a:solidFill>
                <a:cs typeface="Times New Roman" pitchFamily="18" charset="0"/>
              </a:rPr>
              <a:t>   </a:t>
            </a:r>
            <a:r>
              <a:rPr lang="tr-TR" altLang="tr-TR" b="1">
                <a:cs typeface="Times New Roman" pitchFamily="18" charset="0"/>
              </a:rPr>
              <a:t>*Sosyal Sigortalar Kurumu  bugün zor durumdadır.</a:t>
            </a:r>
            <a:endParaRPr lang="tr-TR" altLang="tr-TR" b="1"/>
          </a:p>
          <a:p>
            <a:r>
              <a:rPr lang="tr-TR" altLang="tr-TR" b="1"/>
              <a:t>    </a:t>
            </a:r>
            <a:r>
              <a:rPr lang="tr-TR" altLang="tr-TR" b="1">
                <a:cs typeface="Times New Roman" pitchFamily="18" charset="0"/>
              </a:rPr>
              <a:t>*Cumhuriyet Halk Partisi ,Atatürk tarafından kurulmuştur.</a:t>
            </a:r>
            <a:endParaRPr lang="tr-TR" altLang="tr-TR" b="1"/>
          </a:p>
          <a:p>
            <a:r>
              <a:rPr lang="tr-TR" altLang="tr-TR" b="1">
                <a:solidFill>
                  <a:srgbClr val="0000FF"/>
                </a:solidFill>
                <a:cs typeface="Times New Roman" pitchFamily="18" charset="0"/>
              </a:rPr>
              <a:t>h)Yapı,yapıt,kitap,dergi,gazete adları:</a:t>
            </a:r>
            <a:endParaRPr lang="tr-TR" altLang="tr-TR" b="1">
              <a:cs typeface="Times New Roman" pitchFamily="18" charset="0"/>
            </a:endParaRPr>
          </a:p>
          <a:p>
            <a:r>
              <a:rPr lang="tr-TR" altLang="tr-TR" sz="2200" b="1">
                <a:cs typeface="Times New Roman" pitchFamily="18" charset="0"/>
              </a:rPr>
              <a:t>*Ben Topkapı  Sarayı’nı görmeyi çok isterdim.</a:t>
            </a:r>
          </a:p>
          <a:p>
            <a:r>
              <a:rPr lang="tr-TR" altLang="tr-TR" sz="2200" b="1">
                <a:cs typeface="Times New Roman" pitchFamily="18" charset="0"/>
              </a:rPr>
              <a:t>*Sizlere Küçük Ağa’yı ve Çalıkuşu’nu okumanızı tavsiye ediyorum.</a:t>
            </a:r>
          </a:p>
          <a:p>
            <a:r>
              <a:rPr lang="tr-TR" altLang="tr-TR" sz="2200" b="1">
                <a:cs typeface="Times New Roman" pitchFamily="18" charset="0"/>
              </a:rPr>
              <a:t>*Geçenlerde bu makalem Türk Dili’nde de yayımlandı.</a:t>
            </a:r>
          </a:p>
          <a:p>
            <a:r>
              <a:rPr lang="tr-TR" altLang="tr-TR" b="1">
                <a:solidFill>
                  <a:srgbClr val="0000FF"/>
                </a:solidFill>
                <a:cs typeface="Times New Roman" pitchFamily="18" charset="0"/>
              </a:rPr>
              <a:t>Not:Özel ada dahil olmayan gazete ve dergi adları büyük harfle başlamaz:</a:t>
            </a:r>
            <a:endParaRPr lang="tr-TR" altLang="tr-TR" b="1">
              <a:cs typeface="Times New Roman" pitchFamily="18" charset="0"/>
            </a:endParaRPr>
          </a:p>
          <a:p>
            <a:r>
              <a:rPr lang="tr-TR" altLang="tr-TR" sz="2200" b="1">
                <a:cs typeface="Times New Roman" pitchFamily="18" charset="0"/>
              </a:rPr>
              <a:t>*Dün Hürriyet gazetesinde yayımlanan köşe yazısını okudun mu?</a:t>
            </a:r>
          </a:p>
          <a:p>
            <a:r>
              <a:rPr lang="tr-TR" altLang="tr-TR" sz="2200" b="1">
                <a:cs typeface="Times New Roman" pitchFamily="18" charset="0"/>
              </a:rPr>
              <a:t>*Kanun Resmi Gazete’de yayımlandı.</a:t>
            </a:r>
          </a:p>
          <a:p>
            <a:r>
              <a:rPr lang="tr-TR" altLang="tr-TR" sz="2200" b="1">
                <a:cs typeface="Times New Roman" pitchFamily="18" charset="0"/>
              </a:rPr>
              <a:t>*Dergah dergisinde yayımlanan Kırık Aynalar adlı öyküyü okuduktan sonra öyküyü sever oldum.</a:t>
            </a:r>
          </a:p>
          <a:p>
            <a:endParaRPr lang="tr-TR" altLang="tr-TR" sz="2200" b="1"/>
          </a:p>
        </p:txBody>
      </p:sp>
    </p:spTree>
  </p:cSld>
  <p:clrMapOvr>
    <a:masterClrMapping/>
  </p:clrMapOvr>
  <p:transition>
    <p:zoom dir="in"/>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1" fill="hold" grpId="0" nodeType="afterEffect">
                                  <p:stCondLst>
                                    <p:cond delay="5000"/>
                                  </p:stCondLst>
                                  <p:childTnLst>
                                    <p:set>
                                      <p:cBhvr>
                                        <p:cTn id="6" dur="1" fill="hold">
                                          <p:stCondLst>
                                            <p:cond delay="0"/>
                                          </p:stCondLst>
                                        </p:cTn>
                                        <p:tgtEl>
                                          <p:spTgt spid="30722"/>
                                        </p:tgtEl>
                                        <p:attrNameLst>
                                          <p:attrName>style.visibility</p:attrName>
                                        </p:attrNameLst>
                                      </p:cBhvr>
                                      <p:to>
                                        <p:strVal val="visible"/>
                                      </p:to>
                                    </p:set>
                                    <p:animEffect transition="in" filter="wipe(up)">
                                      <p:cBhvr>
                                        <p:cTn id="7" dur="500"/>
                                        <p:tgtEl>
                                          <p:spTgt spid="30722"/>
                                        </p:tgtEl>
                                      </p:cBhvr>
                                    </p:animEffect>
                                  </p:childTnLst>
                                  <p:subTnLst>
                                    <p:audio>
                                      <p:cMediaNode>
                                        <p:cTn display="0" masterRel="sameClick">
                                          <p:stCondLst>
                                            <p:cond evt="begin" delay="0">
                                              <p:tn val="5"/>
                                            </p:cond>
                                          </p:stCondLst>
                                          <p:endCondLst>
                                            <p:cond evt="onStopAudio" delay="0">
                                              <p:tgtEl>
                                                <p:sldTgt/>
                                              </p:tgtEl>
                                            </p:cond>
                                          </p:endCondLst>
                                        </p:cTn>
                                        <p:tgtEl>
                                          <p:sndTgt r:embed="rId2" name="chimes.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2" grpId="0" autoUpdateAnimBg="0"/>
    </p:bldLst>
  </p:timing>
</p:sld>
</file>

<file path=ppt/slides/slide25.xml><?xml version="1.0" encoding="utf-8"?>
<p:sld xmlns:a="http://schemas.openxmlformats.org/drawingml/2006/main" xmlns:r="http://schemas.openxmlformats.org/officeDocument/2006/relationships" xmlns:p="http://schemas.openxmlformats.org/presentationml/2006/main">
  <p:cSld>
    <p:bg>
      <p:bgPr>
        <a:gradFill rotWithShape="0">
          <a:gsLst>
            <a:gs pos="0">
              <a:srgbClr val="FF3300"/>
            </a:gs>
            <a:gs pos="100000">
              <a:srgbClr val="99FF33"/>
            </a:gs>
          </a:gsLst>
          <a:lin ang="5400000" scaled="1"/>
        </a:gradFill>
        <a:effectLst/>
      </p:bgPr>
    </p:bg>
    <p:spTree>
      <p:nvGrpSpPr>
        <p:cNvPr id="1" name=""/>
        <p:cNvGrpSpPr/>
        <p:nvPr/>
      </p:nvGrpSpPr>
      <p:grpSpPr>
        <a:xfrm>
          <a:off x="0" y="0"/>
          <a:ext cx="0" cy="0"/>
          <a:chOff x="0" y="0"/>
          <a:chExt cx="0" cy="0"/>
        </a:xfrm>
      </p:grpSpPr>
      <p:sp>
        <p:nvSpPr>
          <p:cNvPr id="31746" name="Text Box 2"/>
          <p:cNvSpPr txBox="1">
            <a:spLocks noChangeArrowheads="1"/>
          </p:cNvSpPr>
          <p:nvPr/>
        </p:nvSpPr>
        <p:spPr bwMode="auto">
          <a:xfrm>
            <a:off x="228600" y="533400"/>
            <a:ext cx="8677275" cy="61499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r>
              <a:rPr lang="tr-TR" altLang="tr-TR" b="1">
                <a:solidFill>
                  <a:srgbClr val="0000FF"/>
                </a:solidFill>
                <a:effectLst>
                  <a:outerShdw blurRad="38100" dist="38100" dir="2700000" algn="tl">
                    <a:srgbClr val="000000"/>
                  </a:outerShdw>
                </a:effectLst>
                <a:cs typeface="Times New Roman" pitchFamily="18" charset="0"/>
              </a:rPr>
              <a:t>i)Unvanlar,takma adlar:Lakaplar, unvanlar büyük harfle başlar.</a:t>
            </a:r>
            <a:endParaRPr lang="tr-TR" altLang="tr-TR" b="1">
              <a:solidFill>
                <a:srgbClr val="99FF33"/>
              </a:solidFill>
              <a:effectLst>
                <a:outerShdw blurRad="38100" dist="38100" dir="2700000" algn="tl">
                  <a:srgbClr val="000000"/>
                </a:outerShdw>
              </a:effectLst>
            </a:endParaRPr>
          </a:p>
          <a:p>
            <a:r>
              <a:rPr lang="tr-TR" altLang="tr-TR" sz="2200">
                <a:cs typeface="Times New Roman" pitchFamily="18" charset="0"/>
              </a:rPr>
              <a:t>*Tarık Buğra eserinde Çolak Salih’in fiziki betimlemesini çok güzel yapar.</a:t>
            </a:r>
            <a:endParaRPr lang="tr-TR" altLang="tr-TR" sz="2200"/>
          </a:p>
          <a:p>
            <a:r>
              <a:rPr lang="tr-TR" altLang="tr-TR" sz="2200">
                <a:cs typeface="Times New Roman" pitchFamily="18" charset="0"/>
              </a:rPr>
              <a:t>*Ahmet Mithat Efendi adeta bir yazı makinesidir.</a:t>
            </a:r>
            <a:endParaRPr lang="tr-TR" altLang="tr-TR" sz="2200"/>
          </a:p>
          <a:p>
            <a:r>
              <a:rPr lang="tr-TR" altLang="tr-TR" sz="2200">
                <a:cs typeface="Times New Roman" pitchFamily="18" charset="0"/>
              </a:rPr>
              <a:t>*Ahmet Bey içeride mi?</a:t>
            </a:r>
            <a:endParaRPr lang="tr-TR" altLang="tr-TR" sz="2200"/>
          </a:p>
          <a:p>
            <a:r>
              <a:rPr lang="tr-TR" altLang="tr-TR" sz="2200">
                <a:cs typeface="Times New Roman" pitchFamily="18" charset="0"/>
              </a:rPr>
              <a:t>*Sultan Hanım da mı yok?</a:t>
            </a:r>
            <a:endParaRPr lang="tr-TR" altLang="tr-TR" sz="2200"/>
          </a:p>
          <a:p>
            <a:r>
              <a:rPr lang="tr-TR" altLang="tr-TR" sz="2200">
                <a:cs typeface="Times New Roman" pitchFamily="18" charset="0"/>
              </a:rPr>
              <a:t>*Dün Doktor Ahmet Bey bizdeydi.</a:t>
            </a:r>
            <a:endParaRPr lang="tr-TR" altLang="tr-TR" sz="2200"/>
          </a:p>
          <a:p>
            <a:r>
              <a:rPr lang="tr-TR" altLang="tr-TR" sz="2200">
                <a:cs typeface="Times New Roman" pitchFamily="18" charset="0"/>
              </a:rPr>
              <a:t>*Ahmet doktor olmak istiyormuş.</a:t>
            </a:r>
          </a:p>
          <a:p>
            <a:r>
              <a:rPr lang="tr-TR" altLang="tr-TR" b="1">
                <a:solidFill>
                  <a:srgbClr val="FF3300"/>
                </a:solidFill>
                <a:cs typeface="Times New Roman" pitchFamily="18" charset="0"/>
              </a:rPr>
              <a:t>Not: </a:t>
            </a:r>
          </a:p>
          <a:p>
            <a:r>
              <a:rPr lang="tr-TR" altLang="tr-TR" b="1">
                <a:solidFill>
                  <a:srgbClr val="FF3300"/>
                </a:solidFill>
                <a:cs typeface="Times New Roman" pitchFamily="18" charset="0"/>
              </a:rPr>
              <a:t>Akrabalık bildiren sözcükler küçük harfle başlar.</a:t>
            </a:r>
          </a:p>
          <a:p>
            <a:r>
              <a:rPr lang="tr-TR" altLang="tr-TR" b="1">
                <a:solidFill>
                  <a:srgbClr val="0000FF"/>
                </a:solidFill>
                <a:cs typeface="Times New Roman" pitchFamily="18" charset="0"/>
              </a:rPr>
              <a:t>*Ne güzel komşumuzdun sen Fahriye abla!</a:t>
            </a:r>
            <a:endParaRPr lang="tr-TR" altLang="tr-TR" b="1">
              <a:solidFill>
                <a:srgbClr val="99FF33"/>
              </a:solidFill>
              <a:cs typeface="Times New Roman" pitchFamily="18" charset="0"/>
            </a:endParaRPr>
          </a:p>
          <a:p>
            <a:r>
              <a:rPr lang="tr-TR" altLang="tr-TR" b="1">
                <a:solidFill>
                  <a:srgbClr val="0000FF"/>
                </a:solidFill>
                <a:cs typeface="Times New Roman" pitchFamily="18" charset="0"/>
              </a:rPr>
              <a:t>*Yarın Ayşe teyzem gelecek.</a:t>
            </a:r>
            <a:endParaRPr lang="tr-TR" altLang="tr-TR" b="1">
              <a:solidFill>
                <a:srgbClr val="99FF33"/>
              </a:solidFill>
              <a:cs typeface="Times New Roman" pitchFamily="18" charset="0"/>
            </a:endParaRPr>
          </a:p>
          <a:p>
            <a:r>
              <a:rPr lang="tr-TR" altLang="tr-TR" b="1">
                <a:solidFill>
                  <a:srgbClr val="0000FF"/>
                </a:solidFill>
                <a:cs typeface="Times New Roman" pitchFamily="18" charset="0"/>
              </a:rPr>
              <a:t>      </a:t>
            </a:r>
            <a:r>
              <a:rPr lang="tr-TR" altLang="tr-TR" b="1">
                <a:solidFill>
                  <a:srgbClr val="FF3300"/>
                </a:solidFill>
                <a:cs typeface="Times New Roman" pitchFamily="18" charset="0"/>
              </a:rPr>
              <a:t>Ancak akrabalık bildiren sözcük kişinin lakabı olmuşsa büyük harfle başlatılmalıdır.</a:t>
            </a:r>
          </a:p>
          <a:p>
            <a:r>
              <a:rPr lang="tr-TR" altLang="tr-TR" b="1">
                <a:solidFill>
                  <a:srgbClr val="0000FF"/>
                </a:solidFill>
                <a:cs typeface="Times New Roman" pitchFamily="18" charset="0"/>
              </a:rPr>
              <a:t>*Burada ona herkes Nene Hatun derdi.</a:t>
            </a:r>
            <a:endParaRPr lang="tr-TR" altLang="tr-TR" b="1">
              <a:solidFill>
                <a:srgbClr val="0000FF"/>
              </a:solidFill>
            </a:endParaRPr>
          </a:p>
          <a:p>
            <a:r>
              <a:rPr lang="tr-TR" altLang="tr-TR" sz="2600" b="1">
                <a:solidFill>
                  <a:srgbClr val="FF3300"/>
                </a:solidFill>
                <a:effectLst>
                  <a:outerShdw blurRad="38100" dist="38100" dir="2700000" algn="tl">
                    <a:srgbClr val="000000"/>
                  </a:outerShdw>
                </a:effectLst>
                <a:cs typeface="Times New Roman" pitchFamily="18" charset="0"/>
              </a:rPr>
              <a:t>ı)Dil adları:</a:t>
            </a:r>
          </a:p>
          <a:p>
            <a:r>
              <a:rPr lang="tr-TR" altLang="tr-TR" b="1">
                <a:solidFill>
                  <a:srgbClr val="0000FF"/>
                </a:solidFill>
                <a:cs typeface="Times New Roman" pitchFamily="18" charset="0"/>
              </a:rPr>
              <a:t>*Türkçe</a:t>
            </a:r>
            <a:r>
              <a:rPr lang="tr-TR" altLang="tr-TR" b="1">
                <a:solidFill>
                  <a:srgbClr val="0000FF"/>
                </a:solidFill>
              </a:rPr>
              <a:t>’</a:t>
            </a:r>
            <a:r>
              <a:rPr lang="tr-TR" altLang="tr-TR" b="1">
                <a:solidFill>
                  <a:srgbClr val="0000FF"/>
                </a:solidFill>
                <a:cs typeface="Times New Roman" pitchFamily="18" charset="0"/>
              </a:rPr>
              <a:t>ye,Arapça ve Farsça</a:t>
            </a:r>
            <a:r>
              <a:rPr lang="tr-TR" altLang="tr-TR" b="1">
                <a:solidFill>
                  <a:srgbClr val="0000FF"/>
                </a:solidFill>
              </a:rPr>
              <a:t>’</a:t>
            </a:r>
            <a:r>
              <a:rPr lang="tr-TR" altLang="tr-TR" b="1">
                <a:solidFill>
                  <a:srgbClr val="0000FF"/>
                </a:solidFill>
                <a:cs typeface="Times New Roman" pitchFamily="18" charset="0"/>
              </a:rPr>
              <a:t>dan pek çok kelime girmiştir.</a:t>
            </a:r>
          </a:p>
          <a:p>
            <a:endParaRPr lang="tr-TR" altLang="tr-TR" b="1">
              <a:solidFill>
                <a:srgbClr val="0000FF"/>
              </a:solidFill>
            </a:endParaRPr>
          </a:p>
        </p:txBody>
      </p:sp>
    </p:spTree>
  </p:cSld>
  <p:clrMapOvr>
    <a:masterClrMapping/>
  </p:clrMapOvr>
  <p:transition>
    <p:zoom dir="in"/>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1" fill="hold" grpId="0" nodeType="afterEffect">
                                  <p:stCondLst>
                                    <p:cond delay="5000"/>
                                  </p:stCondLst>
                                  <p:childTnLst>
                                    <p:set>
                                      <p:cBhvr>
                                        <p:cTn id="6" dur="1" fill="hold">
                                          <p:stCondLst>
                                            <p:cond delay="0"/>
                                          </p:stCondLst>
                                        </p:cTn>
                                        <p:tgtEl>
                                          <p:spTgt spid="31746"/>
                                        </p:tgtEl>
                                        <p:attrNameLst>
                                          <p:attrName>style.visibility</p:attrName>
                                        </p:attrNameLst>
                                      </p:cBhvr>
                                      <p:to>
                                        <p:strVal val="visible"/>
                                      </p:to>
                                    </p:set>
                                    <p:animEffect transition="in" filter="wipe(up)">
                                      <p:cBhvr>
                                        <p:cTn id="7" dur="500"/>
                                        <p:tgtEl>
                                          <p:spTgt spid="31746"/>
                                        </p:tgtEl>
                                      </p:cBhvr>
                                    </p:animEffect>
                                  </p:childTnLst>
                                  <p:subTnLst>
                                    <p:audio>
                                      <p:cMediaNode>
                                        <p:cTn display="0" masterRel="sameClick">
                                          <p:stCondLst>
                                            <p:cond evt="begin" delay="0">
                                              <p:tn val="5"/>
                                            </p:cond>
                                          </p:stCondLst>
                                          <p:endCondLst>
                                            <p:cond evt="onStopAudio" delay="0">
                                              <p:tgtEl>
                                                <p:sldTgt/>
                                              </p:tgtEl>
                                            </p:cond>
                                          </p:endCondLst>
                                        </p:cTn>
                                        <p:tgtEl>
                                          <p:sndTgt r:embed="rId2" name="chimes.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6" grpId="0" autoUpdateAnimBg="0"/>
    </p:bldLst>
  </p:timing>
</p:sld>
</file>

<file path=ppt/slides/slide26.xml><?xml version="1.0" encoding="utf-8"?>
<p:sld xmlns:a="http://schemas.openxmlformats.org/drawingml/2006/main" xmlns:r="http://schemas.openxmlformats.org/officeDocument/2006/relationships" xmlns:p="http://schemas.openxmlformats.org/presentationml/2006/main">
  <p:cSld>
    <p:bg>
      <p:bgPr>
        <a:gradFill rotWithShape="0">
          <a:gsLst>
            <a:gs pos="0">
              <a:srgbClr val="FF3300"/>
            </a:gs>
            <a:gs pos="100000">
              <a:srgbClr val="99FF33"/>
            </a:gs>
          </a:gsLst>
          <a:lin ang="5400000" scaled="1"/>
        </a:gradFill>
        <a:effectLst/>
      </p:bgPr>
    </p:bg>
    <p:spTree>
      <p:nvGrpSpPr>
        <p:cNvPr id="1" name=""/>
        <p:cNvGrpSpPr/>
        <p:nvPr/>
      </p:nvGrpSpPr>
      <p:grpSpPr>
        <a:xfrm>
          <a:off x="0" y="0"/>
          <a:ext cx="0" cy="0"/>
          <a:chOff x="0" y="0"/>
          <a:chExt cx="0" cy="0"/>
        </a:xfrm>
      </p:grpSpPr>
      <p:sp>
        <p:nvSpPr>
          <p:cNvPr id="32770" name="Text Box 2"/>
          <p:cNvSpPr txBox="1">
            <a:spLocks noChangeArrowheads="1"/>
          </p:cNvSpPr>
          <p:nvPr/>
        </p:nvSpPr>
        <p:spPr bwMode="auto">
          <a:xfrm>
            <a:off x="228600" y="533400"/>
            <a:ext cx="8677275" cy="5302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r>
              <a:rPr lang="tr-TR" altLang="tr-TR" sz="3200" b="1">
                <a:solidFill>
                  <a:srgbClr val="FFFF00"/>
                </a:solidFill>
                <a:effectLst>
                  <a:outerShdw blurRad="38100" dist="38100" dir="2700000" algn="tl">
                    <a:srgbClr val="000000"/>
                  </a:outerShdw>
                </a:effectLst>
                <a:cs typeface="Times New Roman" pitchFamily="18" charset="0"/>
              </a:rPr>
              <a:t>j)Din ve mitoloji kavramları:</a:t>
            </a:r>
          </a:p>
          <a:p>
            <a:r>
              <a:rPr lang="tr-TR" altLang="tr-TR" sz="3200">
                <a:solidFill>
                  <a:srgbClr val="0000FF"/>
                </a:solidFill>
                <a:cs typeface="Times New Roman" pitchFamily="18" charset="0"/>
              </a:rPr>
              <a:t>*Tanrı,Allah,Cebrail,Zeus …</a:t>
            </a:r>
            <a:endParaRPr lang="tr-TR" altLang="tr-TR" sz="3200">
              <a:solidFill>
                <a:srgbClr val="99FF33"/>
              </a:solidFill>
              <a:cs typeface="Times New Roman" pitchFamily="18" charset="0"/>
            </a:endParaRPr>
          </a:p>
          <a:p>
            <a:r>
              <a:rPr lang="tr-TR" altLang="tr-TR" sz="3200" b="1">
                <a:effectLst>
                  <a:outerShdw blurRad="38100" dist="38100" dir="2700000" algn="tl">
                    <a:srgbClr val="FFFFFF"/>
                  </a:outerShdw>
                </a:effectLst>
                <a:cs typeface="Times New Roman" pitchFamily="18" charset="0"/>
              </a:rPr>
              <a:t>Not: Tanrı sözcüğü özel ad olarak kullanılmadığı zaman küçük harfle başlatılır.</a:t>
            </a:r>
          </a:p>
          <a:p>
            <a:r>
              <a:rPr lang="tr-TR" altLang="tr-TR" sz="3200">
                <a:cs typeface="Times New Roman" pitchFamily="18" charset="0"/>
              </a:rPr>
              <a:t>*Yunanlılar da tanrılarına kurban sunarmış.</a:t>
            </a:r>
          </a:p>
          <a:p>
            <a:r>
              <a:rPr lang="tr-TR" altLang="tr-TR" sz="3200" b="1">
                <a:solidFill>
                  <a:srgbClr val="0000FF"/>
                </a:solidFill>
                <a:cs typeface="Times New Roman" pitchFamily="18" charset="0"/>
              </a:rPr>
              <a:t>  </a:t>
            </a:r>
            <a:r>
              <a:rPr lang="tr-TR" altLang="tr-TR" sz="3000" b="1">
                <a:solidFill>
                  <a:srgbClr val="0000FF"/>
                </a:solidFill>
                <a:cs typeface="Times New Roman" pitchFamily="18" charset="0"/>
              </a:rPr>
              <a:t>Bazı dini kavramlar gelenekselleşmiş olarak küçük harfle başlar:cennet,cehennem,sırat köprüsü…</a:t>
            </a:r>
            <a:endParaRPr lang="tr-TR" altLang="tr-TR" sz="3000" b="1">
              <a:solidFill>
                <a:srgbClr val="99FF33"/>
              </a:solidFill>
              <a:cs typeface="Times New Roman" pitchFamily="18" charset="0"/>
            </a:endParaRPr>
          </a:p>
          <a:p>
            <a:endParaRPr lang="tr-TR" altLang="tr-TR" sz="2800" b="1">
              <a:solidFill>
                <a:srgbClr val="FF3300"/>
              </a:solidFill>
              <a:effectLst>
                <a:outerShdw blurRad="38100" dist="38100" dir="2700000" algn="tl">
                  <a:srgbClr val="000000"/>
                </a:outerShdw>
              </a:effectLst>
            </a:endParaRPr>
          </a:p>
          <a:p>
            <a:r>
              <a:rPr lang="tr-TR" altLang="tr-TR" sz="2800" b="1">
                <a:solidFill>
                  <a:srgbClr val="FF3300"/>
                </a:solidFill>
                <a:effectLst>
                  <a:outerShdw blurRad="38100" dist="38100" dir="2700000" algn="tl">
                    <a:srgbClr val="000000"/>
                  </a:outerShdw>
                </a:effectLst>
                <a:cs typeface="Times New Roman" pitchFamily="18" charset="0"/>
              </a:rPr>
              <a:t>k)Milli ve dini bayramların adları büyük harfle başlar:</a:t>
            </a:r>
          </a:p>
          <a:p>
            <a:r>
              <a:rPr lang="tr-TR" altLang="tr-TR" sz="3200" b="1">
                <a:solidFill>
                  <a:srgbClr val="0000FF"/>
                </a:solidFill>
                <a:cs typeface="Times New Roman" pitchFamily="18" charset="0"/>
              </a:rPr>
              <a:t>*Kurban Bayramı      *Ramazan Bayramı      *Cumhuriyet Bayramı….</a:t>
            </a:r>
          </a:p>
        </p:txBody>
      </p:sp>
    </p:spTree>
  </p:cSld>
  <p:clrMapOvr>
    <a:masterClrMapping/>
  </p:clrMapOvr>
  <p:transition>
    <p:zoom dir="in"/>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1" fill="hold" grpId="0" nodeType="afterEffect">
                                  <p:stCondLst>
                                    <p:cond delay="5000"/>
                                  </p:stCondLst>
                                  <p:childTnLst>
                                    <p:set>
                                      <p:cBhvr>
                                        <p:cTn id="6" dur="1" fill="hold">
                                          <p:stCondLst>
                                            <p:cond delay="0"/>
                                          </p:stCondLst>
                                        </p:cTn>
                                        <p:tgtEl>
                                          <p:spTgt spid="32770"/>
                                        </p:tgtEl>
                                        <p:attrNameLst>
                                          <p:attrName>style.visibility</p:attrName>
                                        </p:attrNameLst>
                                      </p:cBhvr>
                                      <p:to>
                                        <p:strVal val="visible"/>
                                      </p:to>
                                    </p:set>
                                    <p:animEffect transition="in" filter="wipe(up)">
                                      <p:cBhvr>
                                        <p:cTn id="7" dur="500"/>
                                        <p:tgtEl>
                                          <p:spTgt spid="32770"/>
                                        </p:tgtEl>
                                      </p:cBhvr>
                                    </p:animEffect>
                                  </p:childTnLst>
                                  <p:subTnLst>
                                    <p:audio>
                                      <p:cMediaNode>
                                        <p:cTn display="0" masterRel="sameClick">
                                          <p:stCondLst>
                                            <p:cond evt="begin" delay="0">
                                              <p:tn val="5"/>
                                            </p:cond>
                                          </p:stCondLst>
                                          <p:endCondLst>
                                            <p:cond evt="onStopAudio" delay="0">
                                              <p:tgtEl>
                                                <p:sldTgt/>
                                              </p:tgtEl>
                                            </p:cond>
                                          </p:endCondLst>
                                        </p:cTn>
                                        <p:tgtEl>
                                          <p:sndTgt r:embed="rId2" name="chimes.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0" grpId="0" autoUpdateAnimBg="0"/>
    </p:bldLst>
  </p:timing>
</p:sld>
</file>

<file path=ppt/slides/slide27.xml><?xml version="1.0" encoding="utf-8"?>
<p:sld xmlns:a="http://schemas.openxmlformats.org/drawingml/2006/main" xmlns:r="http://schemas.openxmlformats.org/officeDocument/2006/relationships" xmlns:p="http://schemas.openxmlformats.org/presentationml/2006/main">
  <p:cSld>
    <p:bg>
      <p:bgPr>
        <a:gradFill rotWithShape="0">
          <a:gsLst>
            <a:gs pos="0">
              <a:srgbClr val="FF99FF"/>
            </a:gs>
            <a:gs pos="100000">
              <a:srgbClr val="FF99FF">
                <a:gamma/>
                <a:tint val="23922"/>
                <a:invGamma/>
              </a:srgbClr>
            </a:gs>
          </a:gsLst>
          <a:lin ang="5400000" scaled="1"/>
        </a:gradFill>
        <a:effectLst/>
      </p:bgPr>
    </p:bg>
    <p:spTree>
      <p:nvGrpSpPr>
        <p:cNvPr id="1" name=""/>
        <p:cNvGrpSpPr/>
        <p:nvPr/>
      </p:nvGrpSpPr>
      <p:grpSpPr>
        <a:xfrm>
          <a:off x="0" y="0"/>
          <a:ext cx="0" cy="0"/>
          <a:chOff x="0" y="0"/>
          <a:chExt cx="0" cy="0"/>
        </a:xfrm>
      </p:grpSpPr>
      <p:sp>
        <p:nvSpPr>
          <p:cNvPr id="33794" name="Text Box 2"/>
          <p:cNvSpPr txBox="1">
            <a:spLocks noChangeArrowheads="1"/>
          </p:cNvSpPr>
          <p:nvPr/>
        </p:nvSpPr>
        <p:spPr bwMode="auto">
          <a:xfrm>
            <a:off x="228600" y="152400"/>
            <a:ext cx="8461375" cy="6096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r>
              <a:rPr lang="tr-TR" altLang="tr-TR" sz="3400" b="1">
                <a:solidFill>
                  <a:srgbClr val="FF3300"/>
                </a:solidFill>
                <a:effectLst>
                  <a:outerShdw blurRad="38100" dist="38100" dir="2700000" algn="tl">
                    <a:srgbClr val="000000"/>
                  </a:outerShdw>
                </a:effectLst>
                <a:cs typeface="Times New Roman" pitchFamily="18" charset="0"/>
              </a:rPr>
              <a:t>13)Satır Sonunda Kelimelerin Bölünmesi:</a:t>
            </a:r>
            <a:r>
              <a:rPr lang="tr-TR" altLang="tr-TR" sz="3400" b="1">
                <a:solidFill>
                  <a:srgbClr val="0000FF"/>
                </a:solidFill>
                <a:effectLst>
                  <a:outerShdw blurRad="38100" dist="38100" dir="2700000" algn="tl">
                    <a:srgbClr val="000000"/>
                  </a:outerShdw>
                </a:effectLst>
                <a:cs typeface="Times New Roman" pitchFamily="18" charset="0"/>
              </a:rPr>
              <a:t> </a:t>
            </a:r>
            <a:endParaRPr lang="tr-TR" altLang="tr-TR" sz="3400">
              <a:solidFill>
                <a:srgbClr val="FF3300"/>
              </a:solidFill>
              <a:effectLst>
                <a:outerShdw blurRad="38100" dist="38100" dir="2700000" algn="tl">
                  <a:srgbClr val="000000"/>
                </a:outerShdw>
              </a:effectLst>
            </a:endParaRPr>
          </a:p>
        </p:txBody>
      </p:sp>
      <p:sp>
        <p:nvSpPr>
          <p:cNvPr id="33795" name="Text Box 3"/>
          <p:cNvSpPr txBox="1">
            <a:spLocks noChangeArrowheads="1"/>
          </p:cNvSpPr>
          <p:nvPr/>
        </p:nvSpPr>
        <p:spPr bwMode="auto">
          <a:xfrm>
            <a:off x="228600" y="762000"/>
            <a:ext cx="8677275" cy="59436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r>
              <a:rPr lang="tr-TR" altLang="tr-TR" b="1">
                <a:solidFill>
                  <a:srgbClr val="0000FF"/>
                </a:solidFill>
                <a:cs typeface="Times New Roman" pitchFamily="18" charset="0"/>
              </a:rPr>
              <a:t> </a:t>
            </a:r>
            <a:r>
              <a:rPr lang="tr-TR" altLang="tr-TR" sz="2200" b="1">
                <a:solidFill>
                  <a:srgbClr val="0000FF"/>
                </a:solidFill>
                <a:cs typeface="Times New Roman" pitchFamily="18" charset="0"/>
              </a:rPr>
              <a:t>Türkçe</a:t>
            </a:r>
            <a:r>
              <a:rPr lang="tr-TR" altLang="tr-TR" sz="2200" b="1">
                <a:solidFill>
                  <a:srgbClr val="0000FF"/>
                </a:solidFill>
              </a:rPr>
              <a:t>’</a:t>
            </a:r>
            <a:r>
              <a:rPr lang="tr-TR" altLang="tr-TR" sz="2200" b="1">
                <a:solidFill>
                  <a:srgbClr val="0000FF"/>
                </a:solidFill>
                <a:cs typeface="Times New Roman" pitchFamily="18" charset="0"/>
              </a:rPr>
              <a:t>de satır sonuna sığmayan kelimeler bölünebilir;fakat heceler bölünemez.</a:t>
            </a:r>
            <a:endParaRPr lang="tr-TR" altLang="tr-TR" sz="2200" b="1">
              <a:solidFill>
                <a:srgbClr val="99FF33"/>
              </a:solidFill>
              <a:cs typeface="Times New Roman" pitchFamily="18" charset="0"/>
            </a:endParaRPr>
          </a:p>
          <a:p>
            <a:r>
              <a:rPr lang="tr-TR" altLang="tr-TR" sz="2000" b="1">
                <a:solidFill>
                  <a:srgbClr val="0000FF"/>
                </a:solidFill>
                <a:cs typeface="Times New Roman" pitchFamily="18" charset="0"/>
              </a:rPr>
              <a:t>…………………………………………………………………………gel- </a:t>
            </a:r>
            <a:endParaRPr lang="tr-TR" altLang="tr-TR" sz="2000" b="1">
              <a:solidFill>
                <a:srgbClr val="99FF33"/>
              </a:solidFill>
              <a:cs typeface="Times New Roman" pitchFamily="18" charset="0"/>
            </a:endParaRPr>
          </a:p>
          <a:p>
            <a:r>
              <a:rPr lang="tr-TR" altLang="tr-TR" sz="2000" b="1">
                <a:solidFill>
                  <a:srgbClr val="0000FF"/>
                </a:solidFill>
                <a:cs typeface="Times New Roman" pitchFamily="18" charset="0"/>
              </a:rPr>
              <a:t>iyorum (yanlış)</a:t>
            </a:r>
            <a:endParaRPr lang="tr-TR" altLang="tr-TR" sz="2000" b="1">
              <a:solidFill>
                <a:srgbClr val="99FF33"/>
              </a:solidFill>
              <a:cs typeface="Times New Roman" pitchFamily="18" charset="0"/>
            </a:endParaRPr>
          </a:p>
          <a:p>
            <a:r>
              <a:rPr lang="tr-TR" altLang="tr-TR" sz="2000" b="1">
                <a:solidFill>
                  <a:srgbClr val="0000FF"/>
                </a:solidFill>
                <a:cs typeface="Times New Roman" pitchFamily="18" charset="0"/>
              </a:rPr>
              <a:t>…………………………………………………………………………..ge-</a:t>
            </a:r>
            <a:endParaRPr lang="tr-TR" altLang="tr-TR" sz="2000" b="1">
              <a:solidFill>
                <a:srgbClr val="99FF33"/>
              </a:solidFill>
              <a:cs typeface="Times New Roman" pitchFamily="18" charset="0"/>
            </a:endParaRPr>
          </a:p>
          <a:p>
            <a:r>
              <a:rPr lang="tr-TR" altLang="tr-TR" sz="2000" b="1">
                <a:solidFill>
                  <a:srgbClr val="0000FF"/>
                </a:solidFill>
                <a:cs typeface="Times New Roman" pitchFamily="18" charset="0"/>
              </a:rPr>
              <a:t>liyorum (doğru)</a:t>
            </a:r>
            <a:endParaRPr lang="tr-TR" altLang="tr-TR" sz="2000" b="1">
              <a:solidFill>
                <a:srgbClr val="99FF33"/>
              </a:solidFill>
              <a:cs typeface="Times New Roman" pitchFamily="18" charset="0"/>
            </a:endParaRPr>
          </a:p>
          <a:p>
            <a:r>
              <a:rPr lang="tr-TR" altLang="tr-TR" sz="1800" b="1">
                <a:solidFill>
                  <a:srgbClr val="FF3300"/>
                </a:solidFill>
                <a:effectLst>
                  <a:outerShdw blurRad="38100" dist="38100" dir="2700000" algn="tl">
                    <a:srgbClr val="000000"/>
                  </a:outerShdw>
                </a:effectLst>
                <a:cs typeface="Times New Roman" pitchFamily="18" charset="0"/>
              </a:rPr>
              <a:t>Birleşik kelimeler satır sonunda bölünürken tek bir sözcükmüş gibi hecelere ayrılır.</a:t>
            </a:r>
          </a:p>
          <a:p>
            <a:r>
              <a:rPr lang="tr-TR" altLang="tr-TR" sz="2000" b="1">
                <a:solidFill>
                  <a:srgbClr val="0000FF"/>
                </a:solidFill>
                <a:cs typeface="Times New Roman" pitchFamily="18" charset="0"/>
              </a:rPr>
              <a:t>…………………………………………………………………………baş-</a:t>
            </a:r>
            <a:endParaRPr lang="tr-TR" altLang="tr-TR" sz="2000" b="1">
              <a:solidFill>
                <a:srgbClr val="99FF33"/>
              </a:solidFill>
              <a:cs typeface="Times New Roman" pitchFamily="18" charset="0"/>
            </a:endParaRPr>
          </a:p>
          <a:p>
            <a:r>
              <a:rPr lang="tr-TR" altLang="tr-TR" sz="2000" b="1">
                <a:solidFill>
                  <a:srgbClr val="0000FF"/>
                </a:solidFill>
                <a:cs typeface="Times New Roman" pitchFamily="18" charset="0"/>
              </a:rPr>
              <a:t>öğretmen (yanlış)</a:t>
            </a:r>
            <a:endParaRPr lang="tr-TR" altLang="tr-TR" sz="2000" b="1">
              <a:solidFill>
                <a:srgbClr val="99FF33"/>
              </a:solidFill>
              <a:cs typeface="Times New Roman" pitchFamily="18" charset="0"/>
            </a:endParaRPr>
          </a:p>
          <a:p>
            <a:r>
              <a:rPr lang="tr-TR" altLang="tr-TR" sz="2000" b="1">
                <a:solidFill>
                  <a:srgbClr val="0000FF"/>
                </a:solidFill>
                <a:cs typeface="Times New Roman" pitchFamily="18" charset="0"/>
              </a:rPr>
              <a:t>…………………………………………………………………………..ba-</a:t>
            </a:r>
            <a:endParaRPr lang="tr-TR" altLang="tr-TR" sz="2000" b="1">
              <a:solidFill>
                <a:srgbClr val="99FF33"/>
              </a:solidFill>
              <a:cs typeface="Times New Roman" pitchFamily="18" charset="0"/>
            </a:endParaRPr>
          </a:p>
          <a:p>
            <a:r>
              <a:rPr lang="tr-TR" altLang="tr-TR" sz="2000" b="1">
                <a:solidFill>
                  <a:srgbClr val="0000FF"/>
                </a:solidFill>
                <a:cs typeface="Times New Roman" pitchFamily="18" charset="0"/>
              </a:rPr>
              <a:t>şöğretmen (doğru)</a:t>
            </a:r>
            <a:endParaRPr lang="tr-TR" altLang="tr-TR" sz="2000" b="1">
              <a:solidFill>
                <a:srgbClr val="99FF33"/>
              </a:solidFill>
              <a:cs typeface="Times New Roman" pitchFamily="18" charset="0"/>
            </a:endParaRPr>
          </a:p>
          <a:p>
            <a:r>
              <a:rPr lang="tr-TR" altLang="tr-TR" sz="2000" b="1">
                <a:solidFill>
                  <a:srgbClr val="0000FF"/>
                </a:solidFill>
                <a:cs typeface="Times New Roman" pitchFamily="18" charset="0"/>
              </a:rPr>
              <a:t>………………………………………………………………………….ilk-</a:t>
            </a:r>
            <a:endParaRPr lang="tr-TR" altLang="tr-TR" sz="2000" b="1">
              <a:solidFill>
                <a:srgbClr val="99FF33"/>
              </a:solidFill>
              <a:cs typeface="Times New Roman" pitchFamily="18" charset="0"/>
            </a:endParaRPr>
          </a:p>
          <a:p>
            <a:r>
              <a:rPr lang="tr-TR" altLang="tr-TR" sz="2000" b="1">
                <a:solidFill>
                  <a:srgbClr val="0000FF"/>
                </a:solidFill>
                <a:cs typeface="Times New Roman" pitchFamily="18" charset="0"/>
              </a:rPr>
              <a:t>okul (yanlış)</a:t>
            </a:r>
            <a:endParaRPr lang="tr-TR" altLang="tr-TR" sz="2000" b="1">
              <a:solidFill>
                <a:srgbClr val="99FF33"/>
              </a:solidFill>
              <a:cs typeface="Times New Roman" pitchFamily="18" charset="0"/>
            </a:endParaRPr>
          </a:p>
          <a:p>
            <a:r>
              <a:rPr lang="tr-TR" altLang="tr-TR" sz="2000" b="1">
                <a:solidFill>
                  <a:srgbClr val="0000FF"/>
                </a:solidFill>
                <a:cs typeface="Times New Roman" pitchFamily="18" charset="0"/>
              </a:rPr>
              <a:t>…………………………………………………………………………...il-</a:t>
            </a:r>
            <a:endParaRPr lang="tr-TR" altLang="tr-TR" sz="2000" b="1">
              <a:solidFill>
                <a:srgbClr val="99FF33"/>
              </a:solidFill>
              <a:cs typeface="Times New Roman" pitchFamily="18" charset="0"/>
            </a:endParaRPr>
          </a:p>
          <a:p>
            <a:r>
              <a:rPr lang="tr-TR" altLang="tr-TR" sz="2000" b="1">
                <a:solidFill>
                  <a:srgbClr val="0000FF"/>
                </a:solidFill>
                <a:cs typeface="Times New Roman" pitchFamily="18" charset="0"/>
              </a:rPr>
              <a:t>kokul (doğru)</a:t>
            </a:r>
            <a:endParaRPr lang="tr-TR" altLang="tr-TR" sz="2000" b="1">
              <a:solidFill>
                <a:srgbClr val="99FF33"/>
              </a:solidFill>
              <a:cs typeface="Times New Roman" pitchFamily="18" charset="0"/>
            </a:endParaRPr>
          </a:p>
          <a:p>
            <a:r>
              <a:rPr lang="tr-TR" altLang="tr-TR" sz="2000" b="1">
                <a:solidFill>
                  <a:srgbClr val="0000FF"/>
                </a:solidFill>
                <a:cs typeface="Times New Roman" pitchFamily="18" charset="0"/>
              </a:rPr>
              <a:t>…………………………………………………………………........Durmuş-</a:t>
            </a:r>
            <a:endParaRPr lang="tr-TR" altLang="tr-TR" sz="2000" b="1">
              <a:solidFill>
                <a:srgbClr val="99FF33"/>
              </a:solidFill>
              <a:cs typeface="Times New Roman" pitchFamily="18" charset="0"/>
            </a:endParaRPr>
          </a:p>
          <a:p>
            <a:r>
              <a:rPr lang="tr-TR" altLang="tr-TR" sz="2000" b="1">
                <a:solidFill>
                  <a:srgbClr val="0000FF"/>
                </a:solidFill>
                <a:cs typeface="Times New Roman" pitchFamily="18" charset="0"/>
              </a:rPr>
              <a:t>oğlu (yanlış)</a:t>
            </a:r>
            <a:endParaRPr lang="tr-TR" altLang="tr-TR" sz="2000" b="1">
              <a:solidFill>
                <a:srgbClr val="99FF33"/>
              </a:solidFill>
              <a:cs typeface="Times New Roman" pitchFamily="18" charset="0"/>
            </a:endParaRPr>
          </a:p>
          <a:p>
            <a:r>
              <a:rPr lang="tr-TR" altLang="tr-TR" sz="2000" b="1">
                <a:solidFill>
                  <a:srgbClr val="0000FF"/>
                </a:solidFill>
                <a:cs typeface="Times New Roman" pitchFamily="18" charset="0"/>
              </a:rPr>
              <a:t>………………………………………………………………………..Durmu-</a:t>
            </a:r>
            <a:endParaRPr lang="tr-TR" altLang="tr-TR" sz="2000" b="1">
              <a:solidFill>
                <a:srgbClr val="99FF33"/>
              </a:solidFill>
              <a:cs typeface="Times New Roman" pitchFamily="18" charset="0"/>
            </a:endParaRPr>
          </a:p>
          <a:p>
            <a:r>
              <a:rPr lang="tr-TR" altLang="tr-TR" sz="2000" b="1">
                <a:solidFill>
                  <a:srgbClr val="0000FF"/>
                </a:solidFill>
                <a:cs typeface="Times New Roman" pitchFamily="18" charset="0"/>
              </a:rPr>
              <a:t>şoğlu (doğru)</a:t>
            </a:r>
            <a:endParaRPr lang="tr-TR" altLang="tr-TR" sz="2200" b="1">
              <a:solidFill>
                <a:srgbClr val="0000FF"/>
              </a:solidFill>
              <a:cs typeface="Times New Roman" pitchFamily="18" charset="0"/>
            </a:endParaRPr>
          </a:p>
        </p:txBody>
      </p:sp>
    </p:spTree>
  </p:cSld>
  <p:clrMapOvr>
    <a:masterClrMapping/>
  </p:clrMapOvr>
  <p:transition>
    <p:zoom dir="in"/>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33794"/>
                                        </p:tgtEl>
                                        <p:attrNameLst>
                                          <p:attrName>style.visibility</p:attrName>
                                        </p:attrNameLst>
                                      </p:cBhvr>
                                      <p:to>
                                        <p:strVal val="visible"/>
                                      </p:to>
                                    </p:set>
                                    <p:animEffect transition="in" filter="wipe(up)">
                                      <p:cBhvr>
                                        <p:cTn id="7" dur="500"/>
                                        <p:tgtEl>
                                          <p:spTgt spid="33794"/>
                                        </p:tgtEl>
                                      </p:cBhvr>
                                    </p:animEffect>
                                  </p:childTnLst>
                                  <p:subTnLst>
                                    <p:audio>
                                      <p:cMediaNode>
                                        <p:cTn display="0" masterRel="sameClick">
                                          <p:stCondLst>
                                            <p:cond evt="begin" delay="0">
                                              <p:tn val="5"/>
                                            </p:cond>
                                          </p:stCondLst>
                                          <p:endCondLst>
                                            <p:cond evt="onStopAudio" delay="0">
                                              <p:tgtEl>
                                                <p:sldTgt/>
                                              </p:tgtEl>
                                            </p:cond>
                                          </p:endCondLst>
                                        </p:cTn>
                                        <p:tgtEl>
                                          <p:sndTgt r:embed="rId2" name="chimes.wav"/>
                                        </p:tgtEl>
                                      </p:cMediaNode>
                                    </p:audio>
                                  </p:subTnLst>
                                </p:cTn>
                              </p:par>
                            </p:childTnLst>
                          </p:cTn>
                        </p:par>
                        <p:par>
                          <p:cTn id="8" fill="hold" nodeType="afterGroup">
                            <p:stCondLst>
                              <p:cond delay="500"/>
                            </p:stCondLst>
                            <p:childTnLst>
                              <p:par>
                                <p:cTn id="9" presetID="22" presetClass="entr" presetSubtype="1" fill="hold" grpId="0" nodeType="afterEffect">
                                  <p:stCondLst>
                                    <p:cond delay="5000"/>
                                  </p:stCondLst>
                                  <p:childTnLst>
                                    <p:set>
                                      <p:cBhvr>
                                        <p:cTn id="10" dur="1" fill="hold">
                                          <p:stCondLst>
                                            <p:cond delay="0"/>
                                          </p:stCondLst>
                                        </p:cTn>
                                        <p:tgtEl>
                                          <p:spTgt spid="33795"/>
                                        </p:tgtEl>
                                        <p:attrNameLst>
                                          <p:attrName>style.visibility</p:attrName>
                                        </p:attrNameLst>
                                      </p:cBhvr>
                                      <p:to>
                                        <p:strVal val="visible"/>
                                      </p:to>
                                    </p:set>
                                    <p:animEffect transition="in" filter="wipe(up)">
                                      <p:cBhvr>
                                        <p:cTn id="11" dur="500"/>
                                        <p:tgtEl>
                                          <p:spTgt spid="33795"/>
                                        </p:tgtEl>
                                      </p:cBhvr>
                                    </p:animEffect>
                                  </p:childTnLst>
                                  <p:subTnLst>
                                    <p:audio>
                                      <p:cMediaNode>
                                        <p:cTn display="0" masterRel="sameClick">
                                          <p:stCondLst>
                                            <p:cond evt="begin" delay="0">
                                              <p:tn val="9"/>
                                            </p:cond>
                                          </p:stCondLst>
                                          <p:endCondLst>
                                            <p:cond evt="onStopAudio" delay="0">
                                              <p:tgtEl>
                                                <p:sldTgt/>
                                              </p:tgtEl>
                                            </p:cond>
                                          </p:endCondLst>
                                        </p:cTn>
                                        <p:tgtEl>
                                          <p:sndTgt r:embed="rId2" name="chimes.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794" grpId="0" autoUpdateAnimBg="0"/>
      <p:bldP spid="33795" grpId="0" autoUpdateAnimBg="0"/>
    </p:bldLst>
  </p:timing>
</p:sld>
</file>

<file path=ppt/slides/slide28.xml><?xml version="1.0" encoding="utf-8"?>
<p:sld xmlns:a="http://schemas.openxmlformats.org/drawingml/2006/main" xmlns:r="http://schemas.openxmlformats.org/officeDocument/2006/relationships" xmlns:p="http://schemas.openxmlformats.org/presentationml/2006/main">
  <p:cSld>
    <p:bg>
      <p:bgPr>
        <a:gradFill rotWithShape="0">
          <a:gsLst>
            <a:gs pos="0">
              <a:srgbClr val="FFCCFF"/>
            </a:gs>
            <a:gs pos="100000">
              <a:srgbClr val="FFCCFF">
                <a:gamma/>
                <a:tint val="33725"/>
                <a:invGamma/>
              </a:srgbClr>
            </a:gs>
          </a:gsLst>
          <a:lin ang="5400000" scaled="1"/>
        </a:gradFill>
        <a:effectLst/>
      </p:bgPr>
    </p:bg>
    <p:spTree>
      <p:nvGrpSpPr>
        <p:cNvPr id="1" name=""/>
        <p:cNvGrpSpPr/>
        <p:nvPr/>
      </p:nvGrpSpPr>
      <p:grpSpPr>
        <a:xfrm>
          <a:off x="0" y="0"/>
          <a:ext cx="0" cy="0"/>
          <a:chOff x="0" y="0"/>
          <a:chExt cx="0" cy="0"/>
        </a:xfrm>
      </p:grpSpPr>
      <p:sp>
        <p:nvSpPr>
          <p:cNvPr id="29698" name="Text Box 2"/>
          <p:cNvSpPr txBox="1">
            <a:spLocks noChangeArrowheads="1"/>
          </p:cNvSpPr>
          <p:nvPr/>
        </p:nvSpPr>
        <p:spPr bwMode="auto">
          <a:xfrm>
            <a:off x="228600" y="304800"/>
            <a:ext cx="8831263" cy="64563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r>
              <a:rPr lang="tr-TR" altLang="tr-TR" sz="2200" b="1">
                <a:solidFill>
                  <a:srgbClr val="FF3300"/>
                </a:solidFill>
                <a:effectLst>
                  <a:outerShdw blurRad="38100" dist="38100" dir="2700000" algn="tl">
                    <a:srgbClr val="000000"/>
                  </a:outerShdw>
                </a:effectLst>
                <a:cs typeface="Times New Roman" pitchFamily="18" charset="0"/>
              </a:rPr>
              <a:t>Ayırmada satır  sonunda ve satır başında tek harf bırakılmaz.</a:t>
            </a:r>
          </a:p>
          <a:p>
            <a:r>
              <a:rPr lang="tr-TR" altLang="tr-TR" sz="2200" b="1">
                <a:solidFill>
                  <a:srgbClr val="0000FF"/>
                </a:solidFill>
                <a:cs typeface="Times New Roman" pitchFamily="18" charset="0"/>
              </a:rPr>
              <a:t>……………………………………………………………..………..a-</a:t>
            </a:r>
            <a:endParaRPr lang="tr-TR" altLang="tr-TR" sz="2200" b="1">
              <a:solidFill>
                <a:srgbClr val="99FF33"/>
              </a:solidFill>
              <a:cs typeface="Times New Roman" pitchFamily="18" charset="0"/>
            </a:endParaRPr>
          </a:p>
          <a:p>
            <a:r>
              <a:rPr lang="tr-TR" altLang="tr-TR" sz="2200" b="1">
                <a:solidFill>
                  <a:srgbClr val="0000FF"/>
                </a:solidFill>
                <a:cs typeface="Times New Roman" pitchFamily="18" charset="0"/>
              </a:rPr>
              <a:t>raba (yanlış)</a:t>
            </a:r>
            <a:endParaRPr lang="tr-TR" altLang="tr-TR" sz="2200" b="1">
              <a:solidFill>
                <a:srgbClr val="99FF33"/>
              </a:solidFill>
              <a:cs typeface="Times New Roman" pitchFamily="18" charset="0"/>
            </a:endParaRPr>
          </a:p>
          <a:p>
            <a:r>
              <a:rPr lang="tr-TR" altLang="tr-TR" sz="2200" b="1">
                <a:solidFill>
                  <a:srgbClr val="0000FF"/>
                </a:solidFill>
                <a:cs typeface="Times New Roman" pitchFamily="18" charset="0"/>
              </a:rPr>
              <a:t>…………………………………………………………………….ara-</a:t>
            </a:r>
            <a:endParaRPr lang="tr-TR" altLang="tr-TR" sz="2200" b="1">
              <a:solidFill>
                <a:srgbClr val="99FF33"/>
              </a:solidFill>
              <a:cs typeface="Times New Roman" pitchFamily="18" charset="0"/>
            </a:endParaRPr>
          </a:p>
          <a:p>
            <a:r>
              <a:rPr lang="tr-TR" altLang="tr-TR" sz="2200" b="1">
                <a:solidFill>
                  <a:srgbClr val="0000FF"/>
                </a:solidFill>
                <a:cs typeface="Times New Roman" pitchFamily="18" charset="0"/>
              </a:rPr>
              <a:t>ba (doğru)</a:t>
            </a:r>
            <a:endParaRPr lang="tr-TR" altLang="tr-TR" sz="2200" b="1">
              <a:solidFill>
                <a:srgbClr val="99FF33"/>
              </a:solidFill>
              <a:cs typeface="Times New Roman" pitchFamily="18" charset="0"/>
            </a:endParaRPr>
          </a:p>
          <a:p>
            <a:r>
              <a:rPr lang="tr-TR" altLang="tr-TR" sz="2200" b="1">
                <a:solidFill>
                  <a:srgbClr val="0000FF"/>
                </a:solidFill>
                <a:cs typeface="Times New Roman" pitchFamily="18" charset="0"/>
              </a:rPr>
              <a:t>…………………………………………………………………….niha-</a:t>
            </a:r>
            <a:endParaRPr lang="tr-TR" altLang="tr-TR" sz="2200" b="1">
              <a:solidFill>
                <a:srgbClr val="99FF33"/>
              </a:solidFill>
              <a:cs typeface="Times New Roman" pitchFamily="18" charset="0"/>
            </a:endParaRPr>
          </a:p>
          <a:p>
            <a:r>
              <a:rPr lang="tr-TR" altLang="tr-TR" sz="2200" b="1">
                <a:solidFill>
                  <a:srgbClr val="0000FF"/>
                </a:solidFill>
                <a:cs typeface="Times New Roman" pitchFamily="18" charset="0"/>
              </a:rPr>
              <a:t>i (yanlış)</a:t>
            </a:r>
            <a:endParaRPr lang="tr-TR" altLang="tr-TR" sz="2200" b="1">
              <a:solidFill>
                <a:srgbClr val="99FF33"/>
              </a:solidFill>
              <a:cs typeface="Times New Roman" pitchFamily="18" charset="0"/>
            </a:endParaRPr>
          </a:p>
          <a:p>
            <a:r>
              <a:rPr lang="tr-TR" altLang="tr-TR" sz="2200" b="1">
                <a:solidFill>
                  <a:srgbClr val="0000FF"/>
                </a:solidFill>
                <a:cs typeface="Times New Roman" pitchFamily="18" charset="0"/>
              </a:rPr>
              <a:t>………………………………………………………………………..ni-</a:t>
            </a:r>
            <a:endParaRPr lang="tr-TR" altLang="tr-TR" sz="2200" b="1">
              <a:solidFill>
                <a:srgbClr val="99FF33"/>
              </a:solidFill>
              <a:cs typeface="Times New Roman" pitchFamily="18" charset="0"/>
            </a:endParaRPr>
          </a:p>
          <a:p>
            <a:r>
              <a:rPr lang="tr-TR" altLang="tr-TR" sz="2200" b="1">
                <a:solidFill>
                  <a:srgbClr val="0000FF"/>
                </a:solidFill>
                <a:cs typeface="Times New Roman" pitchFamily="18" charset="0"/>
              </a:rPr>
              <a:t>hai (doğru)</a:t>
            </a:r>
            <a:endParaRPr lang="tr-TR" altLang="tr-TR" sz="2200" b="1">
              <a:solidFill>
                <a:srgbClr val="99FF33"/>
              </a:solidFill>
              <a:cs typeface="Times New Roman" pitchFamily="18" charset="0"/>
            </a:endParaRPr>
          </a:p>
          <a:p>
            <a:r>
              <a:rPr lang="tr-TR" altLang="tr-TR" sz="2200" b="1">
                <a:solidFill>
                  <a:srgbClr val="0000FF"/>
                </a:solidFill>
                <a:cs typeface="Times New Roman" pitchFamily="18" charset="0"/>
              </a:rPr>
              <a:t> </a:t>
            </a:r>
            <a:r>
              <a:rPr lang="tr-TR" altLang="tr-TR" sz="2200" b="1">
                <a:solidFill>
                  <a:srgbClr val="FF3300"/>
                </a:solidFill>
                <a:effectLst>
                  <a:outerShdw blurRad="38100" dist="38100" dir="2700000" algn="tl">
                    <a:srgbClr val="000000"/>
                  </a:outerShdw>
                </a:effectLst>
                <a:cs typeface="Times New Roman" pitchFamily="18" charset="0"/>
              </a:rPr>
              <a:t>Kesme işareti satır sonuna geldiği zaman yalnız kesme işareti kullanılır;</a:t>
            </a:r>
            <a:endParaRPr lang="tr-TR" altLang="tr-TR" sz="2200" b="1">
              <a:solidFill>
                <a:srgbClr val="FF3300"/>
              </a:solidFill>
              <a:effectLst>
                <a:outerShdw blurRad="38100" dist="38100" dir="2700000" algn="tl">
                  <a:srgbClr val="000000"/>
                </a:outerShdw>
              </a:effectLst>
            </a:endParaRPr>
          </a:p>
          <a:p>
            <a:r>
              <a:rPr lang="tr-TR" altLang="tr-TR" sz="2200" b="1">
                <a:solidFill>
                  <a:srgbClr val="FF3300"/>
                </a:solidFill>
                <a:effectLst>
                  <a:outerShdw blurRad="38100" dist="38100" dir="2700000" algn="tl">
                    <a:srgbClr val="000000"/>
                  </a:outerShdw>
                </a:effectLst>
                <a:cs typeface="Times New Roman" pitchFamily="18" charset="0"/>
              </a:rPr>
              <a:t>ayrıca kısa çizgi kullanılmaz.</a:t>
            </a:r>
          </a:p>
          <a:p>
            <a:r>
              <a:rPr lang="tr-TR" altLang="tr-TR" sz="2200" b="1">
                <a:solidFill>
                  <a:srgbClr val="0000FF"/>
                </a:solidFill>
                <a:cs typeface="Times New Roman" pitchFamily="18" charset="0"/>
              </a:rPr>
              <a:t>………………………………………………………………….Edirne’-</a:t>
            </a:r>
            <a:endParaRPr lang="tr-TR" altLang="tr-TR" sz="2200" b="1">
              <a:solidFill>
                <a:srgbClr val="99FF33"/>
              </a:solidFill>
              <a:cs typeface="Times New Roman" pitchFamily="18" charset="0"/>
            </a:endParaRPr>
          </a:p>
          <a:p>
            <a:r>
              <a:rPr lang="tr-TR" altLang="tr-TR" sz="2200" b="1">
                <a:solidFill>
                  <a:srgbClr val="0000FF"/>
                </a:solidFill>
                <a:cs typeface="Times New Roman" pitchFamily="18" charset="0"/>
              </a:rPr>
              <a:t>nin  (yanlış)</a:t>
            </a:r>
            <a:endParaRPr lang="tr-TR" altLang="tr-TR" sz="2200" b="1">
              <a:solidFill>
                <a:srgbClr val="99FF33"/>
              </a:solidFill>
              <a:cs typeface="Times New Roman" pitchFamily="18" charset="0"/>
            </a:endParaRPr>
          </a:p>
          <a:p>
            <a:r>
              <a:rPr lang="tr-TR" altLang="tr-TR" sz="2200" b="1">
                <a:solidFill>
                  <a:srgbClr val="0000FF"/>
                </a:solidFill>
                <a:cs typeface="Times New Roman" pitchFamily="18" charset="0"/>
              </a:rPr>
              <a:t>………………………………………………………………...Edirne’</a:t>
            </a:r>
            <a:endParaRPr lang="tr-TR" altLang="tr-TR" sz="2200" b="1">
              <a:solidFill>
                <a:srgbClr val="99FF33"/>
              </a:solidFill>
              <a:cs typeface="Times New Roman" pitchFamily="18" charset="0"/>
            </a:endParaRPr>
          </a:p>
          <a:p>
            <a:r>
              <a:rPr lang="tr-TR" altLang="tr-TR" sz="2200" b="1">
                <a:solidFill>
                  <a:srgbClr val="0000FF"/>
                </a:solidFill>
                <a:cs typeface="Times New Roman" pitchFamily="18" charset="0"/>
              </a:rPr>
              <a:t>nin  (doğru)</a:t>
            </a:r>
            <a:endParaRPr lang="tr-TR" altLang="tr-TR" sz="2200" b="1">
              <a:solidFill>
                <a:srgbClr val="99FF33"/>
              </a:solidFill>
              <a:cs typeface="Times New Roman" pitchFamily="18" charset="0"/>
            </a:endParaRPr>
          </a:p>
          <a:p>
            <a:r>
              <a:rPr lang="tr-TR" altLang="tr-TR" sz="2200" b="1">
                <a:solidFill>
                  <a:srgbClr val="0000FF"/>
                </a:solidFill>
                <a:cs typeface="Times New Roman" pitchFamily="18" charset="0"/>
              </a:rPr>
              <a:t>……………………………………………………………………2005’-</a:t>
            </a:r>
            <a:endParaRPr lang="tr-TR" altLang="tr-TR" sz="2200" b="1">
              <a:solidFill>
                <a:srgbClr val="99FF33"/>
              </a:solidFill>
              <a:cs typeface="Times New Roman" pitchFamily="18" charset="0"/>
            </a:endParaRPr>
          </a:p>
          <a:p>
            <a:r>
              <a:rPr lang="tr-TR" altLang="tr-TR" sz="2200" b="1">
                <a:solidFill>
                  <a:srgbClr val="0000FF"/>
                </a:solidFill>
                <a:cs typeface="Times New Roman" pitchFamily="18" charset="0"/>
              </a:rPr>
              <a:t>te  (yanlış)</a:t>
            </a:r>
            <a:endParaRPr lang="tr-TR" altLang="tr-TR" sz="2200" b="1">
              <a:solidFill>
                <a:srgbClr val="99FF33"/>
              </a:solidFill>
              <a:cs typeface="Times New Roman" pitchFamily="18" charset="0"/>
            </a:endParaRPr>
          </a:p>
          <a:p>
            <a:r>
              <a:rPr lang="tr-TR" altLang="tr-TR" sz="2200" b="1">
                <a:solidFill>
                  <a:srgbClr val="0000FF"/>
                </a:solidFill>
                <a:cs typeface="Times New Roman" pitchFamily="18" charset="0"/>
              </a:rPr>
              <a:t>……………………………………………………………………..2005’</a:t>
            </a:r>
            <a:endParaRPr lang="tr-TR" altLang="tr-TR" sz="2200" b="1">
              <a:solidFill>
                <a:srgbClr val="99FF33"/>
              </a:solidFill>
              <a:cs typeface="Times New Roman" pitchFamily="18" charset="0"/>
            </a:endParaRPr>
          </a:p>
          <a:p>
            <a:r>
              <a:rPr lang="tr-TR" altLang="tr-TR" sz="2200" b="1">
                <a:solidFill>
                  <a:srgbClr val="0000FF"/>
                </a:solidFill>
                <a:cs typeface="Times New Roman" pitchFamily="18" charset="0"/>
              </a:rPr>
              <a:t>te (doğru)</a:t>
            </a:r>
            <a:endParaRPr lang="tr-TR" altLang="tr-TR"/>
          </a:p>
        </p:txBody>
      </p:sp>
    </p:spTree>
  </p:cSld>
  <p:clrMapOvr>
    <a:masterClrMapping/>
  </p:clrMapOvr>
  <p:transition>
    <p:zoom dir="in"/>
  </p:transition>
</p:sld>
</file>

<file path=ppt/slides/slide29.xml><?xml version="1.0" encoding="utf-8"?>
<p:sld xmlns:a="http://schemas.openxmlformats.org/drawingml/2006/main" xmlns:r="http://schemas.openxmlformats.org/officeDocument/2006/relationships" xmlns:p="http://schemas.openxmlformats.org/presentationml/2006/main">
  <p:cSld>
    <p:bg>
      <p:bgPr>
        <a:gradFill rotWithShape="0">
          <a:gsLst>
            <a:gs pos="0">
              <a:srgbClr val="99FF33">
                <a:gamma/>
                <a:shade val="46275"/>
                <a:invGamma/>
              </a:srgbClr>
            </a:gs>
            <a:gs pos="100000">
              <a:srgbClr val="99FF33"/>
            </a:gs>
          </a:gsLst>
          <a:lin ang="5400000" scaled="1"/>
        </a:gradFill>
        <a:effectLst/>
      </p:bgPr>
    </p:bg>
    <p:spTree>
      <p:nvGrpSpPr>
        <p:cNvPr id="1" name=""/>
        <p:cNvGrpSpPr/>
        <p:nvPr/>
      </p:nvGrpSpPr>
      <p:grpSpPr>
        <a:xfrm>
          <a:off x="0" y="0"/>
          <a:ext cx="0" cy="0"/>
          <a:chOff x="0" y="0"/>
          <a:chExt cx="0" cy="0"/>
        </a:xfrm>
      </p:grpSpPr>
      <p:sp>
        <p:nvSpPr>
          <p:cNvPr id="34818" name="Text Box 2"/>
          <p:cNvSpPr txBox="1">
            <a:spLocks noChangeArrowheads="1"/>
          </p:cNvSpPr>
          <p:nvPr/>
        </p:nvSpPr>
        <p:spPr bwMode="auto">
          <a:xfrm>
            <a:off x="457200" y="152400"/>
            <a:ext cx="7385050" cy="57943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r>
              <a:rPr lang="tr-TR" altLang="tr-TR" sz="3200" b="1">
                <a:solidFill>
                  <a:srgbClr val="FFFF00"/>
                </a:solidFill>
                <a:cs typeface="Times New Roman" pitchFamily="18" charset="0"/>
              </a:rPr>
              <a:t>14)Ses Olaylarıyla İlgili Yazım Kuralları:</a:t>
            </a:r>
            <a:endParaRPr lang="tr-TR" altLang="tr-TR" sz="3200">
              <a:solidFill>
                <a:srgbClr val="FFFF00"/>
              </a:solidFill>
            </a:endParaRPr>
          </a:p>
        </p:txBody>
      </p:sp>
      <p:sp>
        <p:nvSpPr>
          <p:cNvPr id="34819" name="Text Box 3"/>
          <p:cNvSpPr txBox="1">
            <a:spLocks noChangeArrowheads="1"/>
          </p:cNvSpPr>
          <p:nvPr/>
        </p:nvSpPr>
        <p:spPr bwMode="auto">
          <a:xfrm>
            <a:off x="142875" y="685800"/>
            <a:ext cx="9001125" cy="59340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r>
              <a:rPr lang="tr-TR" altLang="tr-TR" b="1">
                <a:solidFill>
                  <a:srgbClr val="99FFCC"/>
                </a:solidFill>
                <a:cs typeface="Times New Roman" pitchFamily="18" charset="0"/>
              </a:rPr>
              <a:t>a)Ünsüz değişimi (yumuşaması) yazıya yansıtılır;</a:t>
            </a:r>
            <a:endParaRPr lang="tr-TR" altLang="tr-TR" b="1">
              <a:solidFill>
                <a:srgbClr val="99FFCC"/>
              </a:solidFill>
            </a:endParaRPr>
          </a:p>
          <a:p>
            <a:r>
              <a:rPr lang="tr-TR" altLang="tr-TR" b="1">
                <a:solidFill>
                  <a:srgbClr val="99FFCC"/>
                </a:solidFill>
                <a:cs typeface="Times New Roman" pitchFamily="18" charset="0"/>
              </a:rPr>
              <a:t>ancak özel isimlerin yumuşaması yazıya yansıtılmaz.</a:t>
            </a:r>
          </a:p>
          <a:p>
            <a:r>
              <a:rPr lang="tr-TR" altLang="tr-TR" b="1">
                <a:solidFill>
                  <a:srgbClr val="FFFF00"/>
                </a:solidFill>
                <a:cs typeface="Times New Roman" pitchFamily="18" charset="0"/>
              </a:rPr>
              <a:t>*Kitapı (yanlış)                kitabı (doğru)</a:t>
            </a:r>
          </a:p>
          <a:p>
            <a:r>
              <a:rPr lang="tr-TR" altLang="tr-TR" b="1">
                <a:solidFill>
                  <a:srgbClr val="FFFF00"/>
                </a:solidFill>
                <a:cs typeface="Times New Roman" pitchFamily="18" charset="0"/>
              </a:rPr>
              <a:t>*Mehmed’in   (yanlış)       Mehmet’in (doğru)</a:t>
            </a:r>
          </a:p>
          <a:p>
            <a:r>
              <a:rPr lang="tr-TR" altLang="tr-TR" b="1">
                <a:solidFill>
                  <a:srgbClr val="FF3300"/>
                </a:solidFill>
                <a:cs typeface="Times New Roman" pitchFamily="18" charset="0"/>
              </a:rPr>
              <a:t>b)Sert ünsüzlerin benzeşmesi yazıya yansıtılır.</a:t>
            </a:r>
          </a:p>
          <a:p>
            <a:r>
              <a:rPr lang="tr-TR" altLang="tr-TR" b="1">
                <a:solidFill>
                  <a:srgbClr val="0000FF"/>
                </a:solidFill>
                <a:cs typeface="Times New Roman" pitchFamily="18" charset="0"/>
              </a:rPr>
              <a:t>*Dolapda  (yanlış)       dolapta (doğru)</a:t>
            </a:r>
            <a:endParaRPr lang="tr-TR" altLang="tr-TR" b="1">
              <a:cs typeface="Times New Roman" pitchFamily="18" charset="0"/>
            </a:endParaRPr>
          </a:p>
          <a:p>
            <a:r>
              <a:rPr lang="tr-TR" altLang="tr-TR" b="1">
                <a:solidFill>
                  <a:srgbClr val="0000FF"/>
                </a:solidFill>
                <a:cs typeface="Times New Roman" pitchFamily="18" charset="0"/>
              </a:rPr>
              <a:t>*2005’de   (yanlış)      2005’te   (doğru)</a:t>
            </a:r>
            <a:endParaRPr lang="tr-TR" altLang="tr-TR" b="1">
              <a:cs typeface="Times New Roman" pitchFamily="18" charset="0"/>
            </a:endParaRPr>
          </a:p>
          <a:p>
            <a:r>
              <a:rPr lang="tr-TR" altLang="tr-TR" b="1">
                <a:solidFill>
                  <a:srgbClr val="FF3300"/>
                </a:solidFill>
                <a:cs typeface="Times New Roman" pitchFamily="18" charset="0"/>
              </a:rPr>
              <a:t>c)Dudak ünsüzlerinin benzeşmesi(iç ses benzeşmesi) yazıda</a:t>
            </a:r>
            <a:endParaRPr lang="tr-TR" altLang="tr-TR" b="1">
              <a:solidFill>
                <a:srgbClr val="FF3300"/>
              </a:solidFill>
            </a:endParaRPr>
          </a:p>
          <a:p>
            <a:r>
              <a:rPr lang="tr-TR" altLang="tr-TR" b="1">
                <a:solidFill>
                  <a:srgbClr val="FF3300"/>
                </a:solidFill>
                <a:cs typeface="Times New Roman" pitchFamily="18" charset="0"/>
              </a:rPr>
              <a:t> gösterilmelidir.</a:t>
            </a:r>
          </a:p>
          <a:p>
            <a:r>
              <a:rPr lang="tr-TR" altLang="tr-TR" b="1">
                <a:solidFill>
                  <a:srgbClr val="0000FF"/>
                </a:solidFill>
                <a:cs typeface="Times New Roman" pitchFamily="18" charset="0"/>
              </a:rPr>
              <a:t>*Perşenbe  (yanlış)     Perşembe(doğru)       </a:t>
            </a:r>
            <a:endParaRPr lang="tr-TR" altLang="tr-TR" b="1">
              <a:solidFill>
                <a:srgbClr val="0000FF"/>
              </a:solidFill>
            </a:endParaRPr>
          </a:p>
          <a:p>
            <a:r>
              <a:rPr lang="tr-TR" altLang="tr-TR" b="1">
                <a:solidFill>
                  <a:srgbClr val="0000FF"/>
                </a:solidFill>
                <a:cs typeface="Times New Roman" pitchFamily="18" charset="0"/>
              </a:rPr>
              <a:t>*penbe (yanlış)    pembe (doğru)</a:t>
            </a:r>
            <a:endParaRPr lang="tr-TR" altLang="tr-TR" b="1">
              <a:cs typeface="Times New Roman" pitchFamily="18" charset="0"/>
            </a:endParaRPr>
          </a:p>
          <a:p>
            <a:r>
              <a:rPr lang="tr-TR" altLang="tr-TR" b="1">
                <a:solidFill>
                  <a:srgbClr val="0000FF"/>
                </a:solidFill>
                <a:cs typeface="Times New Roman" pitchFamily="18" charset="0"/>
              </a:rPr>
              <a:t>*Tenbel  (yanlış)     tembel (doğru)      </a:t>
            </a:r>
            <a:endParaRPr lang="tr-TR" altLang="tr-TR" b="1">
              <a:solidFill>
                <a:srgbClr val="0000FF"/>
              </a:solidFill>
            </a:endParaRPr>
          </a:p>
          <a:p>
            <a:r>
              <a:rPr lang="tr-TR" altLang="tr-TR" b="1">
                <a:solidFill>
                  <a:srgbClr val="0000FF"/>
                </a:solidFill>
                <a:cs typeface="Times New Roman" pitchFamily="18" charset="0"/>
              </a:rPr>
              <a:t>*çenber (yanlış)      çember (doğru)</a:t>
            </a:r>
            <a:endParaRPr lang="tr-TR" altLang="tr-TR" b="1">
              <a:cs typeface="Times New Roman" pitchFamily="18" charset="0"/>
            </a:endParaRPr>
          </a:p>
          <a:p>
            <a:r>
              <a:rPr lang="tr-TR" altLang="tr-TR" b="1">
                <a:solidFill>
                  <a:srgbClr val="0000FF"/>
                </a:solidFill>
                <a:cs typeface="Times New Roman" pitchFamily="18" charset="0"/>
              </a:rPr>
              <a:t> </a:t>
            </a:r>
            <a:r>
              <a:rPr lang="tr-TR" altLang="tr-TR">
                <a:solidFill>
                  <a:srgbClr val="FF3300"/>
                </a:solidFill>
                <a:cs typeface="Times New Roman" pitchFamily="18" charset="0"/>
              </a:rPr>
              <a:t>Ancak kimi özel isimlerde ve birleşik sözcüklerde n’li yazılış doğrudur.</a:t>
            </a:r>
          </a:p>
          <a:p>
            <a:r>
              <a:rPr lang="tr-TR" altLang="tr-TR" b="1">
                <a:solidFill>
                  <a:srgbClr val="0000FF"/>
                </a:solidFill>
                <a:cs typeface="Times New Roman" pitchFamily="18" charset="0"/>
              </a:rPr>
              <a:t>*Saframbolu (yanlış)        Safranbolu (doğru)      </a:t>
            </a:r>
            <a:endParaRPr lang="tr-TR" altLang="tr-TR" b="1">
              <a:solidFill>
                <a:srgbClr val="0000FF"/>
              </a:solidFill>
            </a:endParaRPr>
          </a:p>
          <a:p>
            <a:r>
              <a:rPr lang="tr-TR" altLang="tr-TR" b="1">
                <a:solidFill>
                  <a:srgbClr val="0000FF"/>
                </a:solidFill>
                <a:cs typeface="Times New Roman" pitchFamily="18" charset="0"/>
              </a:rPr>
              <a:t> *ombaşı (yanlış)       onbaşı(doğru)</a:t>
            </a:r>
            <a:endParaRPr lang="tr-TR" altLang="tr-TR" b="1">
              <a:cs typeface="Times New Roman" pitchFamily="18" charset="0"/>
            </a:endParaRPr>
          </a:p>
        </p:txBody>
      </p:sp>
    </p:spTree>
  </p:cSld>
  <p:clrMapOvr>
    <a:masterClrMapping/>
  </p:clrMapOvr>
  <p:transition>
    <p:zoom dir="in"/>
  </p:transition>
</p:sld>
</file>

<file path=ppt/slides/slide3.xml><?xml version="1.0" encoding="utf-8"?>
<p:sld xmlns:a="http://schemas.openxmlformats.org/drawingml/2006/main" xmlns:r="http://schemas.openxmlformats.org/officeDocument/2006/relationships" xmlns:p="http://schemas.openxmlformats.org/presentationml/2006/main">
  <p:cSld>
    <p:bg>
      <p:bgPr>
        <a:gradFill rotWithShape="0">
          <a:gsLst>
            <a:gs pos="0">
              <a:srgbClr val="99FF33">
                <a:gamma/>
                <a:tint val="23922"/>
                <a:invGamma/>
              </a:srgbClr>
            </a:gs>
            <a:gs pos="100000">
              <a:srgbClr val="99FF33"/>
            </a:gs>
          </a:gsLst>
          <a:lin ang="5400000" scaled="1"/>
        </a:gradFill>
        <a:effectLst/>
      </p:bgPr>
    </p:bg>
    <p:spTree>
      <p:nvGrpSpPr>
        <p:cNvPr id="1" name=""/>
        <p:cNvGrpSpPr/>
        <p:nvPr/>
      </p:nvGrpSpPr>
      <p:grpSpPr>
        <a:xfrm>
          <a:off x="0" y="0"/>
          <a:ext cx="0" cy="0"/>
          <a:chOff x="0" y="0"/>
          <a:chExt cx="0" cy="0"/>
        </a:xfrm>
      </p:grpSpPr>
      <p:sp>
        <p:nvSpPr>
          <p:cNvPr id="18434" name="Text Box 2"/>
          <p:cNvSpPr txBox="1">
            <a:spLocks noChangeArrowheads="1"/>
          </p:cNvSpPr>
          <p:nvPr/>
        </p:nvSpPr>
        <p:spPr bwMode="auto">
          <a:xfrm>
            <a:off x="152400" y="1905000"/>
            <a:ext cx="8761413" cy="35210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r>
              <a:rPr lang="tr-TR" altLang="tr-TR" sz="4500">
                <a:solidFill>
                  <a:srgbClr val="FF3300"/>
                </a:solidFill>
                <a:cs typeface="Times New Roman" pitchFamily="18" charset="0"/>
              </a:rPr>
              <a:t>Bağlaç olan “ki” daima ayrı yazılır</a:t>
            </a:r>
            <a:r>
              <a:rPr lang="tr-TR" altLang="tr-TR" sz="4500">
                <a:solidFill>
                  <a:srgbClr val="99FF33"/>
                </a:solidFill>
                <a:cs typeface="Times New Roman" pitchFamily="18" charset="0"/>
              </a:rPr>
              <a:t>.</a:t>
            </a:r>
            <a:endParaRPr lang="tr-TR" altLang="tr-TR" sz="4500">
              <a:solidFill>
                <a:srgbClr val="99FF33"/>
              </a:solidFill>
            </a:endParaRPr>
          </a:p>
          <a:p>
            <a:r>
              <a:rPr lang="tr-TR" altLang="tr-TR" sz="4500">
                <a:solidFill>
                  <a:schemeClr val="bg1"/>
                </a:solidFill>
              </a:rPr>
              <a:t>         </a:t>
            </a:r>
            <a:r>
              <a:rPr lang="tr-TR" altLang="tr-TR" sz="4500">
                <a:solidFill>
                  <a:schemeClr val="accent2"/>
                </a:solidFill>
                <a:cs typeface="Times New Roman" pitchFamily="18" charset="0"/>
              </a:rPr>
              <a:t>Sıfat yapan “–ki”</a:t>
            </a:r>
            <a:r>
              <a:rPr lang="tr-TR" altLang="tr-TR" sz="4500">
                <a:solidFill>
                  <a:schemeClr val="bg1"/>
                </a:solidFill>
                <a:cs typeface="Times New Roman" pitchFamily="18" charset="0"/>
              </a:rPr>
              <a:t> </a:t>
            </a:r>
            <a:r>
              <a:rPr lang="tr-TR" altLang="tr-TR" sz="4500">
                <a:cs typeface="Times New Roman" pitchFamily="18" charset="0"/>
              </a:rPr>
              <a:t>ve </a:t>
            </a:r>
            <a:endParaRPr lang="tr-TR" altLang="tr-TR" sz="4500"/>
          </a:p>
          <a:p>
            <a:r>
              <a:rPr lang="tr-TR" altLang="tr-TR" sz="4500">
                <a:solidFill>
                  <a:schemeClr val="bg1"/>
                </a:solidFill>
              </a:rPr>
              <a:t>         </a:t>
            </a:r>
            <a:r>
              <a:rPr lang="tr-TR" altLang="tr-TR" sz="4500">
                <a:solidFill>
                  <a:srgbClr val="FF3300"/>
                </a:solidFill>
              </a:rPr>
              <a:t>Z</a:t>
            </a:r>
            <a:r>
              <a:rPr lang="tr-TR" altLang="tr-TR" sz="4500">
                <a:solidFill>
                  <a:srgbClr val="FF3300"/>
                </a:solidFill>
                <a:cs typeface="Times New Roman" pitchFamily="18" charset="0"/>
              </a:rPr>
              <a:t>amir olan “-ki”</a:t>
            </a:r>
            <a:r>
              <a:rPr lang="tr-TR" altLang="tr-TR" sz="4500">
                <a:solidFill>
                  <a:schemeClr val="bg1"/>
                </a:solidFill>
                <a:cs typeface="Times New Roman" pitchFamily="18" charset="0"/>
              </a:rPr>
              <a:t> </a:t>
            </a:r>
            <a:r>
              <a:rPr lang="tr-TR" altLang="tr-TR" sz="4500">
                <a:cs typeface="Times New Roman" pitchFamily="18" charset="0"/>
              </a:rPr>
              <a:t>eklendiği </a:t>
            </a:r>
            <a:endParaRPr lang="tr-TR" altLang="tr-TR" sz="4500"/>
          </a:p>
          <a:p>
            <a:r>
              <a:rPr lang="tr-TR" altLang="tr-TR" sz="4500"/>
              <a:t>     </a:t>
            </a:r>
            <a:r>
              <a:rPr lang="tr-TR" altLang="tr-TR" sz="4500">
                <a:cs typeface="Times New Roman" pitchFamily="18" charset="0"/>
              </a:rPr>
              <a:t>sözcüğe bitişik yazılır.</a:t>
            </a:r>
            <a:endParaRPr lang="tr-TR" altLang="tr-TR" sz="4500"/>
          </a:p>
          <a:p>
            <a:r>
              <a:rPr lang="tr-TR" altLang="tr-TR" sz="4500">
                <a:solidFill>
                  <a:schemeClr val="bg1"/>
                </a:solidFill>
              </a:rPr>
              <a:t>  </a:t>
            </a:r>
          </a:p>
        </p:txBody>
      </p:sp>
    </p:spTree>
  </p:cSld>
  <p:clrMapOvr>
    <a:masterClrMapping/>
  </p:clrMapOvr>
  <p:transition>
    <p:zoom dir="in"/>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ntr" presetSubtype="6" fill="hold" grpId="0" nodeType="afterEffect">
                                  <p:stCondLst>
                                    <p:cond delay="0"/>
                                  </p:stCondLst>
                                  <p:childTnLst>
                                    <p:set>
                                      <p:cBhvr>
                                        <p:cTn id="6" dur="1" fill="hold">
                                          <p:stCondLst>
                                            <p:cond delay="0"/>
                                          </p:stCondLst>
                                        </p:cTn>
                                        <p:tgtEl>
                                          <p:spTgt spid="18434"/>
                                        </p:tgtEl>
                                        <p:attrNameLst>
                                          <p:attrName>style.visibility</p:attrName>
                                        </p:attrNameLst>
                                      </p:cBhvr>
                                      <p:to>
                                        <p:strVal val="visible"/>
                                      </p:to>
                                    </p:set>
                                    <p:animEffect transition="in" filter="strips(downRight)">
                                      <p:cBhvr>
                                        <p:cTn id="7" dur="500"/>
                                        <p:tgtEl>
                                          <p:spTgt spid="18434"/>
                                        </p:tgtEl>
                                      </p:cBhvr>
                                    </p:animEffect>
                                  </p:childTnLst>
                                  <p:subTnLst>
                                    <p:audio>
                                      <p:cMediaNode>
                                        <p:cTn display="0" masterRel="sameClick">
                                          <p:stCondLst>
                                            <p:cond evt="begin" delay="0">
                                              <p:tn val="5"/>
                                            </p:cond>
                                          </p:stCondLst>
                                          <p:endCondLst>
                                            <p:cond evt="onStopAudio" delay="0">
                                              <p:tgtEl>
                                                <p:sldTgt/>
                                              </p:tgtEl>
                                            </p:cond>
                                          </p:endCondLst>
                                        </p:cTn>
                                        <p:tgtEl>
                                          <p:sndTgt r:embed="rId2" name="camera.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4" grpId="0" autoUpdateAnimBg="0"/>
    </p:bldLst>
  </p:timing>
</p:sld>
</file>

<file path=ppt/slides/slide30.xml><?xml version="1.0" encoding="utf-8"?>
<p:sld xmlns:a="http://schemas.openxmlformats.org/drawingml/2006/main" xmlns:r="http://schemas.openxmlformats.org/officeDocument/2006/relationships" xmlns:p="http://schemas.openxmlformats.org/presentationml/2006/main">
  <p:cSld>
    <p:bg>
      <p:bgPr>
        <a:gradFill rotWithShape="0">
          <a:gsLst>
            <a:gs pos="0">
              <a:srgbClr val="99FF33">
                <a:gamma/>
                <a:shade val="46275"/>
                <a:invGamma/>
              </a:srgbClr>
            </a:gs>
            <a:gs pos="100000">
              <a:srgbClr val="99FF33"/>
            </a:gs>
          </a:gsLst>
          <a:lin ang="5400000" scaled="1"/>
        </a:gradFill>
        <a:effectLst/>
      </p:bgPr>
    </p:bg>
    <p:spTree>
      <p:nvGrpSpPr>
        <p:cNvPr id="1" name=""/>
        <p:cNvGrpSpPr/>
        <p:nvPr/>
      </p:nvGrpSpPr>
      <p:grpSpPr>
        <a:xfrm>
          <a:off x="0" y="0"/>
          <a:ext cx="0" cy="0"/>
          <a:chOff x="0" y="0"/>
          <a:chExt cx="0" cy="0"/>
        </a:xfrm>
      </p:grpSpPr>
      <p:sp>
        <p:nvSpPr>
          <p:cNvPr id="35843" name="Text Box 3"/>
          <p:cNvSpPr txBox="1">
            <a:spLocks noChangeArrowheads="1"/>
          </p:cNvSpPr>
          <p:nvPr/>
        </p:nvSpPr>
        <p:spPr bwMode="auto">
          <a:xfrm>
            <a:off x="228600" y="685800"/>
            <a:ext cx="8415338" cy="55689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r>
              <a:rPr lang="tr-TR" altLang="tr-TR" b="1">
                <a:solidFill>
                  <a:srgbClr val="FF3300"/>
                </a:solidFill>
                <a:effectLst>
                  <a:outerShdw blurRad="38100" dist="38100" dir="2700000" algn="tl">
                    <a:srgbClr val="000000"/>
                  </a:outerShdw>
                </a:effectLst>
                <a:cs typeface="Times New Roman" pitchFamily="18" charset="0"/>
              </a:rPr>
              <a:t>d)Ünlü düşmesi yazıda gösterilir.</a:t>
            </a:r>
          </a:p>
          <a:p>
            <a:r>
              <a:rPr lang="tr-TR" altLang="tr-TR" b="1">
                <a:solidFill>
                  <a:srgbClr val="FFFF00"/>
                </a:solidFill>
                <a:cs typeface="Times New Roman" pitchFamily="18" charset="0"/>
              </a:rPr>
              <a:t>*ağızı  (yanlış)    ağzı  (doğru)        </a:t>
            </a:r>
            <a:endParaRPr lang="tr-TR" altLang="tr-TR" b="1">
              <a:solidFill>
                <a:srgbClr val="FFFF00"/>
              </a:solidFill>
            </a:endParaRPr>
          </a:p>
          <a:p>
            <a:r>
              <a:rPr lang="tr-TR" altLang="tr-TR" b="1">
                <a:solidFill>
                  <a:srgbClr val="FFFF00"/>
                </a:solidFill>
                <a:cs typeface="Times New Roman" pitchFamily="18" charset="0"/>
              </a:rPr>
              <a:t>*sabır et  (yanlış)     sabret (doğru)</a:t>
            </a:r>
          </a:p>
          <a:p>
            <a:r>
              <a:rPr lang="tr-TR" altLang="tr-TR">
                <a:solidFill>
                  <a:srgbClr val="0000FF"/>
                </a:solidFill>
                <a:cs typeface="Times New Roman" pitchFamily="18" charset="0"/>
              </a:rPr>
              <a:t> </a:t>
            </a:r>
            <a:endParaRPr lang="tr-TR" altLang="tr-TR">
              <a:cs typeface="Times New Roman" pitchFamily="18" charset="0"/>
            </a:endParaRPr>
          </a:p>
          <a:p>
            <a:r>
              <a:rPr lang="tr-TR" altLang="tr-TR" b="1">
                <a:solidFill>
                  <a:srgbClr val="FF3300"/>
                </a:solidFill>
                <a:effectLst>
                  <a:outerShdw blurRad="38100" dist="38100" dir="2700000" algn="tl">
                    <a:srgbClr val="000000"/>
                  </a:outerShdw>
                </a:effectLst>
                <a:cs typeface="Times New Roman" pitchFamily="18" charset="0"/>
              </a:rPr>
              <a:t>e) ‘y’ kaynaştırma ünsüzünden kaynaklanan söyleyişteki </a:t>
            </a:r>
            <a:endParaRPr lang="tr-TR" altLang="tr-TR" b="1">
              <a:solidFill>
                <a:srgbClr val="FF3300"/>
              </a:solidFill>
              <a:effectLst>
                <a:outerShdw blurRad="38100" dist="38100" dir="2700000" algn="tl">
                  <a:srgbClr val="000000"/>
                </a:outerShdw>
              </a:effectLst>
            </a:endParaRPr>
          </a:p>
          <a:p>
            <a:r>
              <a:rPr lang="tr-TR" altLang="tr-TR" b="1">
                <a:solidFill>
                  <a:srgbClr val="FF3300"/>
                </a:solidFill>
                <a:effectLst>
                  <a:outerShdw blurRad="38100" dist="38100" dir="2700000" algn="tl">
                    <a:srgbClr val="000000"/>
                  </a:outerShdw>
                </a:effectLst>
                <a:cs typeface="Times New Roman" pitchFamily="18" charset="0"/>
              </a:rPr>
              <a:t>daralma yazıya yansıtılmaz.</a:t>
            </a:r>
          </a:p>
          <a:p>
            <a:r>
              <a:rPr lang="tr-TR" altLang="tr-TR" b="1">
                <a:solidFill>
                  <a:srgbClr val="0000FF"/>
                </a:solidFill>
                <a:cs typeface="Times New Roman" pitchFamily="18" charset="0"/>
              </a:rPr>
              <a:t>*Sevmiyecekmiş  (yanlış)    sevmeyecekmiş (doğru) </a:t>
            </a:r>
            <a:endParaRPr lang="tr-TR" altLang="tr-TR" b="1">
              <a:solidFill>
                <a:srgbClr val="0000FF"/>
              </a:solidFill>
            </a:endParaRPr>
          </a:p>
          <a:p>
            <a:r>
              <a:rPr lang="tr-TR" altLang="tr-TR" b="1">
                <a:solidFill>
                  <a:srgbClr val="0000FF"/>
                </a:solidFill>
                <a:cs typeface="Times New Roman" pitchFamily="18" charset="0"/>
              </a:rPr>
              <a:t>*yaşıyan (yanlış)    yaşayan (doğru)</a:t>
            </a:r>
            <a:endParaRPr lang="tr-TR" altLang="tr-TR" b="1">
              <a:cs typeface="Times New Roman" pitchFamily="18" charset="0"/>
            </a:endParaRPr>
          </a:p>
          <a:p>
            <a:r>
              <a:rPr lang="tr-TR" altLang="tr-TR" b="1">
                <a:solidFill>
                  <a:srgbClr val="FF3300"/>
                </a:solidFill>
                <a:effectLst>
                  <a:outerShdw blurRad="38100" dist="38100" dir="2700000" algn="tl">
                    <a:srgbClr val="000000"/>
                  </a:outerShdw>
                </a:effectLst>
                <a:cs typeface="Times New Roman" pitchFamily="18" charset="0"/>
              </a:rPr>
              <a:t>f)Söyleyişte bazı sözcüklerde yer değiştirme (göçüşme,metatez) </a:t>
            </a:r>
            <a:endParaRPr lang="tr-TR" altLang="tr-TR" b="1">
              <a:solidFill>
                <a:srgbClr val="FF3300"/>
              </a:solidFill>
              <a:effectLst>
                <a:outerShdw blurRad="38100" dist="38100" dir="2700000" algn="tl">
                  <a:srgbClr val="000000"/>
                </a:outerShdw>
              </a:effectLst>
            </a:endParaRPr>
          </a:p>
          <a:p>
            <a:r>
              <a:rPr lang="tr-TR" altLang="tr-TR" b="1">
                <a:solidFill>
                  <a:srgbClr val="FF3300"/>
                </a:solidFill>
                <a:effectLst>
                  <a:outerShdw blurRad="38100" dist="38100" dir="2700000" algn="tl">
                    <a:srgbClr val="000000"/>
                  </a:outerShdw>
                </a:effectLst>
                <a:cs typeface="Times New Roman" pitchFamily="18" charset="0"/>
              </a:rPr>
              <a:t>olur;ancak bunlar yazıya yansıtılmamalıdır.</a:t>
            </a:r>
          </a:p>
          <a:p>
            <a:r>
              <a:rPr lang="tr-TR" altLang="tr-TR" b="1">
                <a:solidFill>
                  <a:srgbClr val="0000FF"/>
                </a:solidFill>
                <a:cs typeface="Times New Roman" pitchFamily="18" charset="0"/>
              </a:rPr>
              <a:t>*yanlız (yanlış)       yalnız (doğru)      </a:t>
            </a:r>
            <a:endParaRPr lang="tr-TR" altLang="tr-TR" b="1">
              <a:solidFill>
                <a:srgbClr val="0000FF"/>
              </a:solidFill>
            </a:endParaRPr>
          </a:p>
          <a:p>
            <a:r>
              <a:rPr lang="tr-TR" altLang="tr-TR" b="1">
                <a:solidFill>
                  <a:srgbClr val="0000FF"/>
                </a:solidFill>
                <a:cs typeface="Times New Roman" pitchFamily="18" charset="0"/>
              </a:rPr>
              <a:t>*yalnış (yanlış)      yanlış (doğru)</a:t>
            </a:r>
            <a:endParaRPr lang="tr-TR" altLang="tr-TR" b="1">
              <a:cs typeface="Times New Roman" pitchFamily="18" charset="0"/>
            </a:endParaRPr>
          </a:p>
          <a:p>
            <a:r>
              <a:rPr lang="tr-TR" altLang="tr-TR" b="1">
                <a:solidFill>
                  <a:srgbClr val="0000FF"/>
                </a:solidFill>
                <a:cs typeface="Times New Roman" pitchFamily="18" charset="0"/>
              </a:rPr>
              <a:t>*kiprik  (yanlış)     kirpik  (doğru)     </a:t>
            </a:r>
            <a:endParaRPr lang="tr-TR" altLang="tr-TR" b="1">
              <a:solidFill>
                <a:srgbClr val="0000FF"/>
              </a:solidFill>
            </a:endParaRPr>
          </a:p>
          <a:p>
            <a:r>
              <a:rPr lang="tr-TR" altLang="tr-TR" b="1">
                <a:solidFill>
                  <a:srgbClr val="0000FF"/>
                </a:solidFill>
                <a:cs typeface="Times New Roman" pitchFamily="18" charset="0"/>
              </a:rPr>
              <a:t>*kirbit (yanlış)     kibrit (doğru)</a:t>
            </a:r>
            <a:r>
              <a:rPr lang="tr-TR" altLang="tr-TR">
                <a:solidFill>
                  <a:srgbClr val="0000FF"/>
                </a:solidFill>
                <a:cs typeface="Times New Roman" pitchFamily="18" charset="0"/>
              </a:rPr>
              <a:t>   </a:t>
            </a:r>
            <a:endParaRPr lang="tr-TR" altLang="tr-TR">
              <a:cs typeface="Times New Roman" pitchFamily="18" charset="0"/>
            </a:endParaRPr>
          </a:p>
          <a:p>
            <a:endParaRPr lang="tr-TR" altLang="tr-TR"/>
          </a:p>
        </p:txBody>
      </p:sp>
    </p:spTree>
  </p:cSld>
  <p:clrMapOvr>
    <a:masterClrMapping/>
  </p:clrMapOvr>
  <p:transition>
    <p:zoom dir="in"/>
  </p:transition>
</p:sld>
</file>

<file path=ppt/slides/slide31.xml><?xml version="1.0" encoding="utf-8"?>
<p:sld xmlns:a="http://schemas.openxmlformats.org/drawingml/2006/main" xmlns:r="http://schemas.openxmlformats.org/officeDocument/2006/relationships" xmlns:p="http://schemas.openxmlformats.org/presentationml/2006/main">
  <p:cSld>
    <p:bg>
      <p:bgPr>
        <a:gradFill rotWithShape="0">
          <a:gsLst>
            <a:gs pos="0">
              <a:srgbClr val="000000"/>
            </a:gs>
            <a:gs pos="20000">
              <a:srgbClr val="000040"/>
            </a:gs>
            <a:gs pos="50000">
              <a:srgbClr val="400040"/>
            </a:gs>
            <a:gs pos="75000">
              <a:srgbClr val="8F0040"/>
            </a:gs>
            <a:gs pos="89999">
              <a:srgbClr val="F27300"/>
            </a:gs>
            <a:gs pos="100000">
              <a:srgbClr val="FFBF00"/>
            </a:gs>
          </a:gsLst>
          <a:lin ang="5400000" scaled="1"/>
        </a:gradFill>
        <a:effectLst/>
      </p:bgPr>
    </p:bg>
    <p:spTree>
      <p:nvGrpSpPr>
        <p:cNvPr id="1" name=""/>
        <p:cNvGrpSpPr/>
        <p:nvPr/>
      </p:nvGrpSpPr>
      <p:grpSpPr>
        <a:xfrm>
          <a:off x="0" y="0"/>
          <a:ext cx="0" cy="0"/>
          <a:chOff x="0" y="0"/>
          <a:chExt cx="0" cy="0"/>
        </a:xfrm>
      </p:grpSpPr>
      <p:sp>
        <p:nvSpPr>
          <p:cNvPr id="36866" name="WordArt 2"/>
          <p:cNvSpPr>
            <a:spLocks noChangeArrowheads="1" noChangeShapeType="1" noTextEdit="1"/>
          </p:cNvSpPr>
          <p:nvPr/>
        </p:nvSpPr>
        <p:spPr bwMode="auto">
          <a:xfrm>
            <a:off x="152400" y="685800"/>
            <a:ext cx="8610600" cy="4953000"/>
          </a:xfrm>
          <a:prstGeom prst="rect">
            <a:avLst/>
          </a:prstGeom>
        </p:spPr>
        <p:txBody>
          <a:bodyPr wrap="none" fromWordArt="1">
            <a:prstTxWarp prst="textPlain">
              <a:avLst>
                <a:gd name="adj" fmla="val 49833"/>
              </a:avLst>
            </a:prstTxWarp>
          </a:bodyPr>
          <a:lstStyle/>
          <a:p>
            <a:pPr algn="ctr"/>
            <a:r>
              <a:rPr lang="tr-TR" sz="3600" kern="10">
                <a:ln w="12700">
                  <a:solidFill>
                    <a:srgbClr val="EAEAEA"/>
                  </a:solidFill>
                  <a:round/>
                  <a:headEnd/>
                  <a:tailEnd/>
                </a:ln>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outerShdw>
                </a:effectLst>
                <a:latin typeface="Arial Black"/>
              </a:rPr>
              <a:t>UNUTMAYINIZ !</a:t>
            </a:r>
          </a:p>
          <a:p>
            <a:pPr algn="ctr"/>
            <a:r>
              <a:rPr lang="tr-TR" sz="3600" kern="10">
                <a:ln w="12700">
                  <a:solidFill>
                    <a:srgbClr val="EAEAEA"/>
                  </a:solidFill>
                  <a:round/>
                  <a:headEnd/>
                  <a:tailEnd/>
                </a:ln>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outerShdw>
                </a:effectLst>
                <a:latin typeface="Arial Black"/>
              </a:rPr>
              <a:t>İMLA KURALLARINI ÖĞRENMEK</a:t>
            </a:r>
          </a:p>
          <a:p>
            <a:pPr algn="ctr"/>
            <a:r>
              <a:rPr lang="tr-TR" sz="3600" kern="10">
                <a:ln w="12700">
                  <a:solidFill>
                    <a:srgbClr val="EAEAEA"/>
                  </a:solidFill>
                  <a:round/>
                  <a:headEnd/>
                  <a:tailEnd/>
                </a:ln>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outerShdw>
                </a:effectLst>
                <a:latin typeface="Arial Black"/>
              </a:rPr>
              <a:t> DİLİMİZİ DOĞRU KULLANMAK DEMEKTİR.</a:t>
            </a:r>
          </a:p>
        </p:txBody>
      </p:sp>
    </p:spTree>
  </p:cSld>
  <p:clrMapOvr>
    <a:masterClrMapping/>
  </p:clrMapOvr>
  <p:transition>
    <p:zoom dir="in"/>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grpId="0" nodeType="afterEffect">
                                  <p:stCondLst>
                                    <p:cond delay="0"/>
                                  </p:stCondLst>
                                  <p:childTnLst>
                                    <p:set>
                                      <p:cBhvr>
                                        <p:cTn id="6" dur="1" fill="hold">
                                          <p:stCondLst>
                                            <p:cond delay="0"/>
                                          </p:stCondLst>
                                        </p:cTn>
                                        <p:tgtEl>
                                          <p:spTgt spid="36866"/>
                                        </p:tgtEl>
                                        <p:attrNameLst>
                                          <p:attrName>style.visibility</p:attrName>
                                        </p:attrNameLst>
                                      </p:cBhvr>
                                      <p:to>
                                        <p:strVal val="visible"/>
                                      </p:to>
                                    </p:set>
                                    <p:animEffect transition="in" filter="dissolve">
                                      <p:cBhvr>
                                        <p:cTn id="7" dur="500"/>
                                        <p:tgtEl>
                                          <p:spTgt spid="3686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66"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bg>
      <p:bgPr>
        <a:gradFill rotWithShape="0">
          <a:gsLst>
            <a:gs pos="0">
              <a:srgbClr val="FF3300">
                <a:gamma/>
                <a:tint val="23922"/>
                <a:invGamma/>
              </a:srgbClr>
            </a:gs>
            <a:gs pos="100000">
              <a:srgbClr val="FF3300"/>
            </a:gs>
          </a:gsLst>
          <a:lin ang="5400000" scaled="1"/>
        </a:gradFill>
        <a:effectLst/>
      </p:bgPr>
    </p:bg>
    <p:spTree>
      <p:nvGrpSpPr>
        <p:cNvPr id="1" name=""/>
        <p:cNvGrpSpPr/>
        <p:nvPr/>
      </p:nvGrpSpPr>
      <p:grpSpPr>
        <a:xfrm>
          <a:off x="0" y="0"/>
          <a:ext cx="0" cy="0"/>
          <a:chOff x="0" y="0"/>
          <a:chExt cx="0" cy="0"/>
        </a:xfrm>
      </p:grpSpPr>
      <p:sp>
        <p:nvSpPr>
          <p:cNvPr id="19458" name="Text Box 2"/>
          <p:cNvSpPr txBox="1">
            <a:spLocks noChangeArrowheads="1"/>
          </p:cNvSpPr>
          <p:nvPr/>
        </p:nvSpPr>
        <p:spPr bwMode="auto">
          <a:xfrm>
            <a:off x="228600" y="609600"/>
            <a:ext cx="8528050" cy="9461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r>
              <a:rPr lang="tr-TR" altLang="tr-TR" sz="2800" b="1">
                <a:solidFill>
                  <a:srgbClr val="FF3300"/>
                </a:solidFill>
                <a:cs typeface="Times New Roman" pitchFamily="18" charset="0"/>
              </a:rPr>
              <a:t>Dilimizdeki bu üç farklı “-ki”yi birbiriyle </a:t>
            </a:r>
            <a:endParaRPr lang="tr-TR" altLang="tr-TR" sz="2800" b="1">
              <a:solidFill>
                <a:srgbClr val="FF3300"/>
              </a:solidFill>
            </a:endParaRPr>
          </a:p>
          <a:p>
            <a:r>
              <a:rPr lang="tr-TR" altLang="tr-TR" sz="2800" b="1">
                <a:solidFill>
                  <a:srgbClr val="FF3300"/>
                </a:solidFill>
                <a:cs typeface="Times New Roman" pitchFamily="18" charset="0"/>
              </a:rPr>
              <a:t>karıştırmamak </a:t>
            </a:r>
            <a:r>
              <a:rPr lang="tr-TR" altLang="tr-TR" sz="2800" b="1">
                <a:solidFill>
                  <a:srgbClr val="FF3300"/>
                </a:solidFill>
              </a:rPr>
              <a:t> </a:t>
            </a:r>
            <a:r>
              <a:rPr lang="tr-TR" altLang="tr-TR" sz="2800" b="1">
                <a:solidFill>
                  <a:srgbClr val="FF3300"/>
                </a:solidFill>
                <a:cs typeface="Times New Roman" pitchFamily="18" charset="0"/>
              </a:rPr>
              <a:t>için şu pratik yöntemleri uygulayın.</a:t>
            </a:r>
            <a:endParaRPr lang="tr-TR" altLang="tr-TR" sz="2800" b="1">
              <a:solidFill>
                <a:srgbClr val="99FF33"/>
              </a:solidFill>
            </a:endParaRPr>
          </a:p>
        </p:txBody>
      </p:sp>
      <p:sp>
        <p:nvSpPr>
          <p:cNvPr id="19459" name="Text Box 3"/>
          <p:cNvSpPr txBox="1">
            <a:spLocks noChangeArrowheads="1"/>
          </p:cNvSpPr>
          <p:nvPr/>
        </p:nvSpPr>
        <p:spPr bwMode="auto">
          <a:xfrm>
            <a:off x="304800" y="1447800"/>
            <a:ext cx="8267700" cy="9461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r>
              <a:rPr lang="tr-TR" altLang="tr-TR" sz="2800" b="1">
                <a:solidFill>
                  <a:srgbClr val="FFFF00"/>
                </a:solidFill>
                <a:cs typeface="Times New Roman" pitchFamily="18" charset="0"/>
              </a:rPr>
              <a:t>*Cümle içerisinde –ki’den sonra –ler çokluk ekini </a:t>
            </a:r>
            <a:endParaRPr lang="tr-TR" altLang="tr-TR" sz="2800" b="1">
              <a:solidFill>
                <a:srgbClr val="FFFF00"/>
              </a:solidFill>
            </a:endParaRPr>
          </a:p>
          <a:p>
            <a:r>
              <a:rPr lang="tr-TR" altLang="tr-TR" sz="2800" b="1">
                <a:solidFill>
                  <a:srgbClr val="FFFF00"/>
                </a:solidFill>
                <a:cs typeface="Times New Roman" pitchFamily="18" charset="0"/>
              </a:rPr>
              <a:t>getirebiliyorsanız o –ki zamir olan –ki’dir. </a:t>
            </a:r>
          </a:p>
        </p:txBody>
      </p:sp>
      <p:sp>
        <p:nvSpPr>
          <p:cNvPr id="19460" name="Text Box 4"/>
          <p:cNvSpPr txBox="1">
            <a:spLocks noChangeArrowheads="1"/>
          </p:cNvSpPr>
          <p:nvPr/>
        </p:nvSpPr>
        <p:spPr bwMode="auto">
          <a:xfrm>
            <a:off x="304800" y="2362200"/>
            <a:ext cx="8672513" cy="9461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r>
              <a:rPr lang="tr-TR" altLang="tr-TR" sz="2800" b="1">
                <a:solidFill>
                  <a:srgbClr val="99FF33"/>
                </a:solidFill>
                <a:cs typeface="Times New Roman" pitchFamily="18" charset="0"/>
              </a:rPr>
              <a:t>Ayrıca zamir olan –ki’nin bir ismin yerini tuttuğunu ve </a:t>
            </a:r>
            <a:endParaRPr lang="tr-TR" altLang="tr-TR" sz="2800" b="1">
              <a:solidFill>
                <a:srgbClr val="99FF33"/>
              </a:solidFill>
            </a:endParaRPr>
          </a:p>
          <a:p>
            <a:r>
              <a:rPr lang="tr-TR" altLang="tr-TR" sz="2800" b="1">
                <a:solidFill>
                  <a:srgbClr val="99FF33"/>
                </a:solidFill>
                <a:cs typeface="Times New Roman" pitchFamily="18" charset="0"/>
              </a:rPr>
              <a:t>genellikle zamirlerin üzerine geldiğini de unutmayın.</a:t>
            </a:r>
            <a:endParaRPr lang="tr-TR" altLang="tr-TR"/>
          </a:p>
        </p:txBody>
      </p:sp>
      <p:sp>
        <p:nvSpPr>
          <p:cNvPr id="19461" name="Text Box 5"/>
          <p:cNvSpPr txBox="1">
            <a:spLocks noChangeArrowheads="1"/>
          </p:cNvSpPr>
          <p:nvPr/>
        </p:nvSpPr>
        <p:spPr bwMode="auto">
          <a:xfrm>
            <a:off x="228600" y="3200400"/>
            <a:ext cx="8547100" cy="9461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r>
              <a:rPr lang="tr-TR" altLang="tr-TR" sz="2800" b="1">
                <a:solidFill>
                  <a:schemeClr val="bg1"/>
                </a:solidFill>
                <a:cs typeface="Times New Roman" pitchFamily="18" charset="0"/>
              </a:rPr>
              <a:t>---Arabam bozuldu , seninki(ler)ni kullanabilir miyim?</a:t>
            </a:r>
          </a:p>
          <a:p>
            <a:r>
              <a:rPr lang="tr-TR" altLang="tr-TR" sz="2800" b="1">
                <a:solidFill>
                  <a:schemeClr val="bg1"/>
                </a:solidFill>
                <a:cs typeface="Times New Roman" pitchFamily="18" charset="0"/>
              </a:rPr>
              <a:t>---Onunki(ler) seninki(ler)den daha iyi olmuş.</a:t>
            </a:r>
            <a:endParaRPr lang="tr-TR" altLang="tr-TR"/>
          </a:p>
        </p:txBody>
      </p:sp>
      <p:sp>
        <p:nvSpPr>
          <p:cNvPr id="19462" name="Text Box 6"/>
          <p:cNvSpPr txBox="1">
            <a:spLocks noChangeArrowheads="1"/>
          </p:cNvSpPr>
          <p:nvPr/>
        </p:nvSpPr>
        <p:spPr bwMode="auto">
          <a:xfrm>
            <a:off x="365125" y="4105275"/>
            <a:ext cx="8054975" cy="25304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r>
              <a:rPr lang="tr-TR" altLang="tr-TR" sz="2800" b="1">
                <a:solidFill>
                  <a:srgbClr val="99FF33"/>
                </a:solidFill>
                <a:cs typeface="Times New Roman" pitchFamily="18" charset="0"/>
              </a:rPr>
              <a:t>Görüldüğü gibi cümle içerisinde –ki zamirinden </a:t>
            </a:r>
            <a:endParaRPr lang="tr-TR" altLang="tr-TR" sz="2800" b="1">
              <a:solidFill>
                <a:srgbClr val="99FF33"/>
              </a:solidFill>
            </a:endParaRPr>
          </a:p>
          <a:p>
            <a:r>
              <a:rPr lang="tr-TR" altLang="tr-TR" sz="2800" b="1">
                <a:solidFill>
                  <a:srgbClr val="99FF33"/>
                </a:solidFill>
                <a:cs typeface="Times New Roman" pitchFamily="18" charset="0"/>
              </a:rPr>
              <a:t>sonra –ler </a:t>
            </a:r>
            <a:r>
              <a:rPr lang="tr-TR" altLang="tr-TR" sz="2800" b="1">
                <a:solidFill>
                  <a:srgbClr val="99FF33"/>
                </a:solidFill>
              </a:rPr>
              <a:t> </a:t>
            </a:r>
            <a:r>
              <a:rPr lang="tr-TR" altLang="tr-TR" sz="2800" b="1">
                <a:solidFill>
                  <a:srgbClr val="99FF33"/>
                </a:solidFill>
                <a:cs typeface="Times New Roman" pitchFamily="18" charset="0"/>
              </a:rPr>
              <a:t>ekini getirdiğimizde cümlenin yapısında </a:t>
            </a:r>
            <a:endParaRPr lang="tr-TR" altLang="tr-TR" sz="2800" b="1">
              <a:solidFill>
                <a:srgbClr val="99FF33"/>
              </a:solidFill>
            </a:endParaRPr>
          </a:p>
          <a:p>
            <a:r>
              <a:rPr lang="tr-TR" altLang="tr-TR" sz="2800" b="1">
                <a:solidFill>
                  <a:srgbClr val="99FF33"/>
                </a:solidFill>
                <a:cs typeface="Times New Roman" pitchFamily="18" charset="0"/>
              </a:rPr>
              <a:t>herhangi bir bozukluk</a:t>
            </a:r>
            <a:r>
              <a:rPr lang="tr-TR" altLang="tr-TR" sz="2800" b="1">
                <a:solidFill>
                  <a:srgbClr val="99FF33"/>
                </a:solidFill>
              </a:rPr>
              <a:t>  </a:t>
            </a:r>
            <a:r>
              <a:rPr lang="tr-TR" altLang="tr-TR" sz="2800" b="1">
                <a:solidFill>
                  <a:srgbClr val="99FF33"/>
                </a:solidFill>
                <a:cs typeface="Times New Roman" pitchFamily="18" charset="0"/>
              </a:rPr>
              <a:t> meydana gelmiyor.</a:t>
            </a:r>
            <a:endParaRPr lang="tr-TR" altLang="tr-TR" sz="2800" b="1">
              <a:solidFill>
                <a:srgbClr val="99FF33"/>
              </a:solidFill>
            </a:endParaRPr>
          </a:p>
          <a:p>
            <a:r>
              <a:rPr lang="tr-TR" altLang="tr-TR" sz="2800" b="1">
                <a:solidFill>
                  <a:srgbClr val="99FF33"/>
                </a:solidFill>
                <a:cs typeface="Times New Roman" pitchFamily="18" charset="0"/>
              </a:rPr>
              <a:t>Öyleyse bu –ki’ler ilgi zamiridir.</a:t>
            </a:r>
          </a:p>
          <a:p>
            <a:endParaRPr lang="tr-TR" altLang="tr-TR"/>
          </a:p>
          <a:p>
            <a:endParaRPr lang="tr-TR" altLang="tr-TR"/>
          </a:p>
        </p:txBody>
      </p:sp>
    </p:spTree>
  </p:cSld>
  <p:clrMapOvr>
    <a:masterClrMapping/>
  </p:clrMapOvr>
  <p:transition>
    <p:zoom dir="in"/>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7" presetClass="entr" presetSubtype="2" fill="hold" grpId="0" nodeType="afterEffect">
                                  <p:stCondLst>
                                    <p:cond delay="0"/>
                                  </p:stCondLst>
                                  <p:childTnLst>
                                    <p:set>
                                      <p:cBhvr>
                                        <p:cTn id="6" dur="1" fill="hold">
                                          <p:stCondLst>
                                            <p:cond delay="0"/>
                                          </p:stCondLst>
                                        </p:cTn>
                                        <p:tgtEl>
                                          <p:spTgt spid="19458"/>
                                        </p:tgtEl>
                                        <p:attrNameLst>
                                          <p:attrName>style.visibility</p:attrName>
                                        </p:attrNameLst>
                                      </p:cBhvr>
                                      <p:to>
                                        <p:strVal val="visible"/>
                                      </p:to>
                                    </p:set>
                                    <p:anim calcmode="lin" valueType="num">
                                      <p:cBhvr>
                                        <p:cTn id="7" dur="500" fill="hold"/>
                                        <p:tgtEl>
                                          <p:spTgt spid="19458"/>
                                        </p:tgtEl>
                                        <p:attrNameLst>
                                          <p:attrName>ppt_x</p:attrName>
                                        </p:attrNameLst>
                                      </p:cBhvr>
                                      <p:tavLst>
                                        <p:tav tm="0">
                                          <p:val>
                                            <p:strVal val="#ppt_x+#ppt_w/2"/>
                                          </p:val>
                                        </p:tav>
                                        <p:tav tm="100000">
                                          <p:val>
                                            <p:strVal val="#ppt_x"/>
                                          </p:val>
                                        </p:tav>
                                      </p:tavLst>
                                    </p:anim>
                                    <p:anim calcmode="lin" valueType="num">
                                      <p:cBhvr>
                                        <p:cTn id="8" dur="500" fill="hold"/>
                                        <p:tgtEl>
                                          <p:spTgt spid="19458"/>
                                        </p:tgtEl>
                                        <p:attrNameLst>
                                          <p:attrName>ppt_y</p:attrName>
                                        </p:attrNameLst>
                                      </p:cBhvr>
                                      <p:tavLst>
                                        <p:tav tm="0">
                                          <p:val>
                                            <p:strVal val="#ppt_y"/>
                                          </p:val>
                                        </p:tav>
                                        <p:tav tm="100000">
                                          <p:val>
                                            <p:strVal val="#ppt_y"/>
                                          </p:val>
                                        </p:tav>
                                      </p:tavLst>
                                    </p:anim>
                                    <p:anim calcmode="lin" valueType="num">
                                      <p:cBhvr>
                                        <p:cTn id="9" dur="500" fill="hold"/>
                                        <p:tgtEl>
                                          <p:spTgt spid="19458"/>
                                        </p:tgtEl>
                                        <p:attrNameLst>
                                          <p:attrName>ppt_w</p:attrName>
                                        </p:attrNameLst>
                                      </p:cBhvr>
                                      <p:tavLst>
                                        <p:tav tm="0">
                                          <p:val>
                                            <p:fltVal val="0"/>
                                          </p:val>
                                        </p:tav>
                                        <p:tav tm="100000">
                                          <p:val>
                                            <p:strVal val="#ppt_w"/>
                                          </p:val>
                                        </p:tav>
                                      </p:tavLst>
                                    </p:anim>
                                    <p:anim calcmode="lin" valueType="num">
                                      <p:cBhvr>
                                        <p:cTn id="10" dur="500" fill="hold"/>
                                        <p:tgtEl>
                                          <p:spTgt spid="19458"/>
                                        </p:tgtEl>
                                        <p:attrNameLst>
                                          <p:attrName>ppt_h</p:attrName>
                                        </p:attrNameLst>
                                      </p:cBhvr>
                                      <p:tavLst>
                                        <p:tav tm="0">
                                          <p:val>
                                            <p:strVal val="#ppt_h"/>
                                          </p:val>
                                        </p:tav>
                                        <p:tav tm="100000">
                                          <p:val>
                                            <p:strVal val="#ppt_h"/>
                                          </p:val>
                                        </p:tav>
                                      </p:tavLst>
                                    </p:anim>
                                  </p:childTnLst>
                                  <p:subTnLst>
                                    <p:audio>
                                      <p:cMediaNode>
                                        <p:cTn display="0" masterRel="sameClick">
                                          <p:stCondLst>
                                            <p:cond evt="begin" delay="0">
                                              <p:tn val="5"/>
                                            </p:cond>
                                          </p:stCondLst>
                                          <p:endCondLst>
                                            <p:cond evt="onStopAudio" delay="0">
                                              <p:tgtEl>
                                                <p:sldTgt/>
                                              </p:tgtEl>
                                            </p:cond>
                                          </p:endCondLst>
                                        </p:cTn>
                                        <p:tgtEl>
                                          <p:sndTgt r:embed="rId2" name="camera.wav"/>
                                        </p:tgtEl>
                                      </p:cMediaNode>
                                    </p:audio>
                                  </p:subTnLst>
                                </p:cTn>
                              </p:par>
                            </p:childTnLst>
                          </p:cTn>
                        </p:par>
                        <p:par>
                          <p:cTn id="11" fill="hold" nodeType="afterGroup">
                            <p:stCondLst>
                              <p:cond delay="500"/>
                            </p:stCondLst>
                            <p:childTnLst>
                              <p:par>
                                <p:cTn id="12" presetID="23" presetClass="entr" presetSubtype="16" fill="hold" grpId="0" nodeType="afterEffect">
                                  <p:stCondLst>
                                    <p:cond delay="7000"/>
                                  </p:stCondLst>
                                  <p:childTnLst>
                                    <p:set>
                                      <p:cBhvr>
                                        <p:cTn id="13" dur="1" fill="hold">
                                          <p:stCondLst>
                                            <p:cond delay="0"/>
                                          </p:stCondLst>
                                        </p:cTn>
                                        <p:tgtEl>
                                          <p:spTgt spid="19459"/>
                                        </p:tgtEl>
                                        <p:attrNameLst>
                                          <p:attrName>style.visibility</p:attrName>
                                        </p:attrNameLst>
                                      </p:cBhvr>
                                      <p:to>
                                        <p:strVal val="visible"/>
                                      </p:to>
                                    </p:set>
                                    <p:anim calcmode="lin" valueType="num">
                                      <p:cBhvr>
                                        <p:cTn id="14" dur="500" fill="hold"/>
                                        <p:tgtEl>
                                          <p:spTgt spid="19459"/>
                                        </p:tgtEl>
                                        <p:attrNameLst>
                                          <p:attrName>ppt_w</p:attrName>
                                        </p:attrNameLst>
                                      </p:cBhvr>
                                      <p:tavLst>
                                        <p:tav tm="0">
                                          <p:val>
                                            <p:fltVal val="0"/>
                                          </p:val>
                                        </p:tav>
                                        <p:tav tm="100000">
                                          <p:val>
                                            <p:strVal val="#ppt_w"/>
                                          </p:val>
                                        </p:tav>
                                      </p:tavLst>
                                    </p:anim>
                                    <p:anim calcmode="lin" valueType="num">
                                      <p:cBhvr>
                                        <p:cTn id="15" dur="500" fill="hold"/>
                                        <p:tgtEl>
                                          <p:spTgt spid="19459"/>
                                        </p:tgtEl>
                                        <p:attrNameLst>
                                          <p:attrName>ppt_h</p:attrName>
                                        </p:attrNameLst>
                                      </p:cBhvr>
                                      <p:tavLst>
                                        <p:tav tm="0">
                                          <p:val>
                                            <p:fltVal val="0"/>
                                          </p:val>
                                        </p:tav>
                                        <p:tav tm="100000">
                                          <p:val>
                                            <p:strVal val="#ppt_h"/>
                                          </p:val>
                                        </p:tav>
                                      </p:tavLst>
                                    </p:anim>
                                  </p:childTnLst>
                                  <p:subTnLst>
                                    <p:audio>
                                      <p:cMediaNode>
                                        <p:cTn display="0" masterRel="sameClick">
                                          <p:stCondLst>
                                            <p:cond evt="begin" delay="0">
                                              <p:tn val="12"/>
                                            </p:cond>
                                          </p:stCondLst>
                                          <p:endCondLst>
                                            <p:cond evt="onStopAudio" delay="0">
                                              <p:tgtEl>
                                                <p:sldTgt/>
                                              </p:tgtEl>
                                            </p:cond>
                                          </p:endCondLst>
                                        </p:cTn>
                                        <p:tgtEl>
                                          <p:sndTgt r:embed="rId2" name="camera.wav"/>
                                        </p:tgtEl>
                                      </p:cMediaNode>
                                    </p:audio>
                                  </p:subTnLst>
                                </p:cTn>
                              </p:par>
                            </p:childTnLst>
                          </p:cTn>
                        </p:par>
                        <p:par>
                          <p:cTn id="16" fill="hold" nodeType="afterGroup">
                            <p:stCondLst>
                              <p:cond delay="8000"/>
                            </p:stCondLst>
                            <p:childTnLst>
                              <p:par>
                                <p:cTn id="17" presetID="18" presetClass="entr" presetSubtype="6" fill="hold" grpId="0" nodeType="afterEffect">
                                  <p:stCondLst>
                                    <p:cond delay="7000"/>
                                  </p:stCondLst>
                                  <p:childTnLst>
                                    <p:set>
                                      <p:cBhvr>
                                        <p:cTn id="18" dur="1" fill="hold">
                                          <p:stCondLst>
                                            <p:cond delay="0"/>
                                          </p:stCondLst>
                                        </p:cTn>
                                        <p:tgtEl>
                                          <p:spTgt spid="19460"/>
                                        </p:tgtEl>
                                        <p:attrNameLst>
                                          <p:attrName>style.visibility</p:attrName>
                                        </p:attrNameLst>
                                      </p:cBhvr>
                                      <p:to>
                                        <p:strVal val="visible"/>
                                      </p:to>
                                    </p:set>
                                    <p:animEffect transition="in" filter="strips(downRight)">
                                      <p:cBhvr>
                                        <p:cTn id="19" dur="500"/>
                                        <p:tgtEl>
                                          <p:spTgt spid="19460"/>
                                        </p:tgtEl>
                                      </p:cBhvr>
                                    </p:animEffect>
                                  </p:childTnLst>
                                  <p:subTnLst>
                                    <p:audio>
                                      <p:cMediaNode>
                                        <p:cTn display="0" masterRel="sameClick">
                                          <p:stCondLst>
                                            <p:cond evt="begin" delay="0">
                                              <p:tn val="17"/>
                                            </p:cond>
                                          </p:stCondLst>
                                          <p:endCondLst>
                                            <p:cond evt="onStopAudio" delay="0">
                                              <p:tgtEl>
                                                <p:sldTgt/>
                                              </p:tgtEl>
                                            </p:cond>
                                          </p:endCondLst>
                                        </p:cTn>
                                        <p:tgtEl>
                                          <p:sndTgt r:embed="rId2" name="camera.wav"/>
                                        </p:tgtEl>
                                      </p:cMediaNode>
                                    </p:audio>
                                  </p:subTnLst>
                                </p:cTn>
                              </p:par>
                            </p:childTnLst>
                          </p:cTn>
                        </p:par>
                        <p:par>
                          <p:cTn id="20" fill="hold" nodeType="afterGroup">
                            <p:stCondLst>
                              <p:cond delay="15500"/>
                            </p:stCondLst>
                            <p:childTnLst>
                              <p:par>
                                <p:cTn id="21" presetID="12" presetClass="entr" presetSubtype="8" fill="hold" grpId="0" nodeType="afterEffect">
                                  <p:stCondLst>
                                    <p:cond delay="7000"/>
                                  </p:stCondLst>
                                  <p:childTnLst>
                                    <p:set>
                                      <p:cBhvr>
                                        <p:cTn id="22" dur="1" fill="hold">
                                          <p:stCondLst>
                                            <p:cond delay="0"/>
                                          </p:stCondLst>
                                        </p:cTn>
                                        <p:tgtEl>
                                          <p:spTgt spid="19461"/>
                                        </p:tgtEl>
                                        <p:attrNameLst>
                                          <p:attrName>style.visibility</p:attrName>
                                        </p:attrNameLst>
                                      </p:cBhvr>
                                      <p:to>
                                        <p:strVal val="visible"/>
                                      </p:to>
                                    </p:set>
                                    <p:anim calcmode="lin" valueType="num">
                                      <p:cBhvr additive="base">
                                        <p:cTn id="23" dur="500"/>
                                        <p:tgtEl>
                                          <p:spTgt spid="19461"/>
                                        </p:tgtEl>
                                        <p:attrNameLst>
                                          <p:attrName>ppt_x</p:attrName>
                                        </p:attrNameLst>
                                      </p:cBhvr>
                                      <p:tavLst>
                                        <p:tav tm="0">
                                          <p:val>
                                            <p:strVal val="#ppt_x-#ppt_w*1.125000"/>
                                          </p:val>
                                        </p:tav>
                                        <p:tav tm="100000">
                                          <p:val>
                                            <p:strVal val="#ppt_x"/>
                                          </p:val>
                                        </p:tav>
                                      </p:tavLst>
                                    </p:anim>
                                    <p:animEffect transition="in" filter="wipe(right)">
                                      <p:cBhvr>
                                        <p:cTn id="24" dur="500"/>
                                        <p:tgtEl>
                                          <p:spTgt spid="19461"/>
                                        </p:tgtEl>
                                      </p:cBhvr>
                                    </p:animEffect>
                                  </p:childTnLst>
                                  <p:subTnLst>
                                    <p:audio>
                                      <p:cMediaNode>
                                        <p:cTn display="0" masterRel="sameClick">
                                          <p:stCondLst>
                                            <p:cond evt="begin" delay="0">
                                              <p:tn val="21"/>
                                            </p:cond>
                                          </p:stCondLst>
                                          <p:endCondLst>
                                            <p:cond evt="onStopAudio" delay="0">
                                              <p:tgtEl>
                                                <p:sldTgt/>
                                              </p:tgtEl>
                                            </p:cond>
                                          </p:endCondLst>
                                        </p:cTn>
                                        <p:tgtEl>
                                          <p:sndTgt r:embed="rId2" name="camera.wav"/>
                                        </p:tgtEl>
                                      </p:cMediaNode>
                                    </p:audio>
                                  </p:subTnLst>
                                </p:cTn>
                              </p:par>
                            </p:childTnLst>
                          </p:cTn>
                        </p:par>
                        <p:par>
                          <p:cTn id="25" fill="hold" nodeType="afterGroup">
                            <p:stCondLst>
                              <p:cond delay="23000"/>
                            </p:stCondLst>
                            <p:childTnLst>
                              <p:par>
                                <p:cTn id="26" presetID="18" presetClass="entr" presetSubtype="6" fill="hold" grpId="0" nodeType="afterEffect">
                                  <p:stCondLst>
                                    <p:cond delay="7000"/>
                                  </p:stCondLst>
                                  <p:childTnLst>
                                    <p:set>
                                      <p:cBhvr>
                                        <p:cTn id="27" dur="1" fill="hold">
                                          <p:stCondLst>
                                            <p:cond delay="0"/>
                                          </p:stCondLst>
                                        </p:cTn>
                                        <p:tgtEl>
                                          <p:spTgt spid="19462"/>
                                        </p:tgtEl>
                                        <p:attrNameLst>
                                          <p:attrName>style.visibility</p:attrName>
                                        </p:attrNameLst>
                                      </p:cBhvr>
                                      <p:to>
                                        <p:strVal val="visible"/>
                                      </p:to>
                                    </p:set>
                                    <p:animEffect transition="in" filter="strips(downRight)">
                                      <p:cBhvr>
                                        <p:cTn id="28" dur="500"/>
                                        <p:tgtEl>
                                          <p:spTgt spid="19462"/>
                                        </p:tgtEl>
                                      </p:cBhvr>
                                    </p:animEffect>
                                  </p:childTnLst>
                                  <p:subTnLst>
                                    <p:audio>
                                      <p:cMediaNode>
                                        <p:cTn display="0" masterRel="sameClick">
                                          <p:stCondLst>
                                            <p:cond evt="begin" delay="0">
                                              <p:tn val="26"/>
                                            </p:cond>
                                          </p:stCondLst>
                                          <p:endCondLst>
                                            <p:cond evt="onStopAudio" delay="0">
                                              <p:tgtEl>
                                                <p:sldTgt/>
                                              </p:tgtEl>
                                            </p:cond>
                                          </p:endCondLst>
                                        </p:cTn>
                                        <p:tgtEl>
                                          <p:sndTgt r:embed="rId2" name="camera.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8" grpId="0" autoUpdateAnimBg="0"/>
      <p:bldP spid="19459" grpId="0" autoUpdateAnimBg="0"/>
      <p:bldP spid="19460" grpId="0" autoUpdateAnimBg="0"/>
      <p:bldP spid="19461" grpId="0" autoUpdateAnimBg="0"/>
      <p:bldP spid="19462" grpId="0" autoUpdateAnimBg="0"/>
    </p:bldLst>
  </p:timing>
</p:sld>
</file>

<file path=ppt/slides/slide5.xml><?xml version="1.0" encoding="utf-8"?>
<p:sld xmlns:a="http://schemas.openxmlformats.org/drawingml/2006/main" xmlns:r="http://schemas.openxmlformats.org/officeDocument/2006/relationships" xmlns:p="http://schemas.openxmlformats.org/presentationml/2006/main">
  <p:cSld>
    <p:bg>
      <p:bgPr>
        <a:gradFill rotWithShape="0">
          <a:gsLst>
            <a:gs pos="0">
              <a:srgbClr val="FF99FF"/>
            </a:gs>
            <a:gs pos="100000">
              <a:srgbClr val="FF99FF">
                <a:gamma/>
                <a:tint val="23922"/>
                <a:invGamma/>
              </a:srgbClr>
            </a:gs>
          </a:gsLst>
          <a:lin ang="5400000" scaled="1"/>
        </a:gradFill>
        <a:effectLst/>
      </p:bgPr>
    </p:bg>
    <p:spTree>
      <p:nvGrpSpPr>
        <p:cNvPr id="1" name=""/>
        <p:cNvGrpSpPr/>
        <p:nvPr/>
      </p:nvGrpSpPr>
      <p:grpSpPr>
        <a:xfrm>
          <a:off x="0" y="0"/>
          <a:ext cx="0" cy="0"/>
          <a:chOff x="0" y="0"/>
          <a:chExt cx="0" cy="0"/>
        </a:xfrm>
      </p:grpSpPr>
      <p:sp>
        <p:nvSpPr>
          <p:cNvPr id="20483" name="Text Box 3"/>
          <p:cNvSpPr txBox="1">
            <a:spLocks noChangeArrowheads="1"/>
          </p:cNvSpPr>
          <p:nvPr/>
        </p:nvSpPr>
        <p:spPr bwMode="auto">
          <a:xfrm>
            <a:off x="228600" y="685800"/>
            <a:ext cx="8734425" cy="6254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pPr algn="ctr"/>
            <a:r>
              <a:rPr lang="tr-TR" altLang="tr-TR" sz="3500" b="1">
                <a:solidFill>
                  <a:srgbClr val="FF3300"/>
                </a:solidFill>
                <a:cs typeface="Times New Roman" pitchFamily="18" charset="0"/>
              </a:rPr>
              <a:t>*Sıfat yapan –ki de sıfat tamlaması kurar</a:t>
            </a:r>
            <a:r>
              <a:rPr lang="tr-TR" altLang="tr-TR" sz="3500">
                <a:solidFill>
                  <a:srgbClr val="FF3300"/>
                </a:solidFill>
                <a:cs typeface="Times New Roman" pitchFamily="18" charset="0"/>
              </a:rPr>
              <a:t>. </a:t>
            </a:r>
            <a:endParaRPr lang="tr-TR" altLang="tr-TR" sz="3500">
              <a:solidFill>
                <a:srgbClr val="FF3300"/>
              </a:solidFill>
            </a:endParaRPr>
          </a:p>
        </p:txBody>
      </p:sp>
      <p:sp>
        <p:nvSpPr>
          <p:cNvPr id="20484" name="Text Box 4"/>
          <p:cNvSpPr txBox="1">
            <a:spLocks noChangeArrowheads="1"/>
          </p:cNvSpPr>
          <p:nvPr/>
        </p:nvSpPr>
        <p:spPr bwMode="auto">
          <a:xfrm>
            <a:off x="288925" y="1285875"/>
            <a:ext cx="6402388" cy="5191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r>
              <a:rPr lang="tr-TR" altLang="tr-TR" sz="2800">
                <a:solidFill>
                  <a:schemeClr val="accent2"/>
                </a:solidFill>
                <a:cs typeface="Times New Roman" pitchFamily="18" charset="0"/>
              </a:rPr>
              <a:t>Sıfat yapan –ki her zaman bitişik yazılır.</a:t>
            </a:r>
            <a:endParaRPr lang="tr-TR" altLang="tr-TR" sz="2800">
              <a:solidFill>
                <a:schemeClr val="accent2"/>
              </a:solidFill>
            </a:endParaRPr>
          </a:p>
        </p:txBody>
      </p:sp>
      <p:sp>
        <p:nvSpPr>
          <p:cNvPr id="20485" name="Text Box 5"/>
          <p:cNvSpPr txBox="1">
            <a:spLocks noChangeArrowheads="1"/>
          </p:cNvSpPr>
          <p:nvPr/>
        </p:nvSpPr>
        <p:spPr bwMode="auto">
          <a:xfrm>
            <a:off x="228600" y="1905000"/>
            <a:ext cx="8413750" cy="8223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r>
              <a:rPr lang="tr-TR" altLang="tr-TR">
                <a:solidFill>
                  <a:srgbClr val="FF3300"/>
                </a:solidFill>
                <a:cs typeface="Times New Roman" pitchFamily="18" charset="0"/>
              </a:rPr>
              <a:t>Pratik olarak önündeki isme “hangi” sorusunu yönelterek bulur </a:t>
            </a:r>
            <a:endParaRPr lang="tr-TR" altLang="tr-TR">
              <a:solidFill>
                <a:srgbClr val="FF3300"/>
              </a:solidFill>
            </a:endParaRPr>
          </a:p>
          <a:p>
            <a:r>
              <a:rPr lang="tr-TR" altLang="tr-TR">
                <a:solidFill>
                  <a:srgbClr val="FF3300"/>
                </a:solidFill>
                <a:cs typeface="Times New Roman" pitchFamily="18" charset="0"/>
              </a:rPr>
              <a:t>ve diğer –ki’lerden ayırt ederiz.</a:t>
            </a:r>
            <a:endParaRPr lang="tr-TR" altLang="tr-TR">
              <a:solidFill>
                <a:srgbClr val="FF3300"/>
              </a:solidFill>
            </a:endParaRPr>
          </a:p>
        </p:txBody>
      </p:sp>
      <p:sp>
        <p:nvSpPr>
          <p:cNvPr id="20486" name="Text Box 6"/>
          <p:cNvSpPr txBox="1">
            <a:spLocks noChangeArrowheads="1"/>
          </p:cNvSpPr>
          <p:nvPr/>
        </p:nvSpPr>
        <p:spPr bwMode="auto">
          <a:xfrm>
            <a:off x="457200" y="2819400"/>
            <a:ext cx="8485188" cy="8223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r>
              <a:rPr lang="tr-TR" altLang="tr-TR">
                <a:solidFill>
                  <a:schemeClr val="accent2"/>
                </a:solidFill>
                <a:cs typeface="Times New Roman" pitchFamily="18" charset="0"/>
              </a:rPr>
              <a:t>---Sokaktaki çocuklara sahip çıkmamız gerekiyor.(Hangi çocuklar?)</a:t>
            </a:r>
          </a:p>
          <a:p>
            <a:r>
              <a:rPr lang="tr-TR" altLang="tr-TR">
                <a:solidFill>
                  <a:schemeClr val="accent2"/>
                </a:solidFill>
                <a:cs typeface="Times New Roman" pitchFamily="18" charset="0"/>
              </a:rPr>
              <a:t>---Sınıftaki öğrenciler dışarı çıksın.(Hangi öğrenciler?)</a:t>
            </a:r>
            <a:endParaRPr lang="tr-TR" altLang="tr-TR">
              <a:solidFill>
                <a:schemeClr val="accent2"/>
              </a:solidFill>
            </a:endParaRPr>
          </a:p>
        </p:txBody>
      </p:sp>
      <p:sp>
        <p:nvSpPr>
          <p:cNvPr id="20487" name="Text Box 7"/>
          <p:cNvSpPr txBox="1">
            <a:spLocks noChangeArrowheads="1"/>
          </p:cNvSpPr>
          <p:nvPr/>
        </p:nvSpPr>
        <p:spPr bwMode="auto">
          <a:xfrm>
            <a:off x="441325" y="3622675"/>
            <a:ext cx="8474075" cy="15525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r>
              <a:rPr lang="tr-TR" altLang="tr-TR">
                <a:solidFill>
                  <a:srgbClr val="FF3300"/>
                </a:solidFill>
                <a:cs typeface="Times New Roman" pitchFamily="18" charset="0"/>
              </a:rPr>
              <a:t>Görüldüğü gibi sıfat yapan –ki’yi alan sözcüğün hemen önündeki isme hangi sorusunu yöneltebiliyoruz.</a:t>
            </a:r>
            <a:endParaRPr lang="tr-TR" altLang="tr-TR">
              <a:solidFill>
                <a:srgbClr val="FF3300"/>
              </a:solidFill>
            </a:endParaRPr>
          </a:p>
          <a:p>
            <a:r>
              <a:rPr lang="tr-TR" altLang="tr-TR">
                <a:solidFill>
                  <a:srgbClr val="FF3300"/>
                </a:solidFill>
                <a:cs typeface="Times New Roman" pitchFamily="18" charset="0"/>
              </a:rPr>
              <a:t>Öyleyse bu –ki  sıfat yapan –ki’dir ve eklendiği sıfata </a:t>
            </a:r>
            <a:r>
              <a:rPr lang="tr-TR" altLang="tr-TR">
                <a:solidFill>
                  <a:srgbClr val="FF3300"/>
                </a:solidFill>
              </a:rPr>
              <a:t> </a:t>
            </a:r>
            <a:r>
              <a:rPr lang="tr-TR" altLang="tr-TR">
                <a:solidFill>
                  <a:srgbClr val="FF3300"/>
                </a:solidFill>
                <a:cs typeface="Times New Roman" pitchFamily="18" charset="0"/>
              </a:rPr>
              <a:t>daima bitişik yazılır.</a:t>
            </a:r>
            <a:endParaRPr lang="tr-TR" altLang="tr-TR"/>
          </a:p>
        </p:txBody>
      </p:sp>
    </p:spTree>
  </p:cSld>
  <p:clrMapOvr>
    <a:masterClrMapping/>
  </p:clrMapOvr>
  <p:transition>
    <p:zoom dir="in"/>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20483"/>
                                        </p:tgtEl>
                                        <p:attrNameLst>
                                          <p:attrName>style.visibility</p:attrName>
                                        </p:attrNameLst>
                                      </p:cBhvr>
                                      <p:to>
                                        <p:strVal val="visible"/>
                                      </p:to>
                                    </p:set>
                                    <p:anim calcmode="lin" valueType="num">
                                      <p:cBhvr additive="base">
                                        <p:cTn id="7" dur="500" fill="hold"/>
                                        <p:tgtEl>
                                          <p:spTgt spid="20483"/>
                                        </p:tgtEl>
                                        <p:attrNameLst>
                                          <p:attrName>ppt_x</p:attrName>
                                        </p:attrNameLst>
                                      </p:cBhvr>
                                      <p:tavLst>
                                        <p:tav tm="0">
                                          <p:val>
                                            <p:strVal val="0-#ppt_w/2"/>
                                          </p:val>
                                        </p:tav>
                                        <p:tav tm="100000">
                                          <p:val>
                                            <p:strVal val="#ppt_x"/>
                                          </p:val>
                                        </p:tav>
                                      </p:tavLst>
                                    </p:anim>
                                    <p:anim calcmode="lin" valueType="num">
                                      <p:cBhvr additive="base">
                                        <p:cTn id="8" dur="500" fill="hold"/>
                                        <p:tgtEl>
                                          <p:spTgt spid="20483"/>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whoosh.wav"/>
                                        </p:tgtEl>
                                      </p:cMediaNode>
                                    </p:audio>
                                  </p:subTnLst>
                                </p:cTn>
                              </p:par>
                            </p:childTnLst>
                          </p:cTn>
                        </p:par>
                        <p:par>
                          <p:cTn id="9" fill="hold" nodeType="afterGroup">
                            <p:stCondLst>
                              <p:cond delay="500"/>
                            </p:stCondLst>
                            <p:childTnLst>
                              <p:par>
                                <p:cTn id="10" presetID="2" presetClass="entr" presetSubtype="8" fill="hold" grpId="0" nodeType="afterEffect">
                                  <p:stCondLst>
                                    <p:cond delay="7000"/>
                                  </p:stCondLst>
                                  <p:childTnLst>
                                    <p:set>
                                      <p:cBhvr>
                                        <p:cTn id="11" dur="1" fill="hold">
                                          <p:stCondLst>
                                            <p:cond delay="0"/>
                                          </p:stCondLst>
                                        </p:cTn>
                                        <p:tgtEl>
                                          <p:spTgt spid="20484"/>
                                        </p:tgtEl>
                                        <p:attrNameLst>
                                          <p:attrName>style.visibility</p:attrName>
                                        </p:attrNameLst>
                                      </p:cBhvr>
                                      <p:to>
                                        <p:strVal val="visible"/>
                                      </p:to>
                                    </p:set>
                                    <p:anim calcmode="lin" valueType="num">
                                      <p:cBhvr additive="base">
                                        <p:cTn id="12" dur="500" fill="hold"/>
                                        <p:tgtEl>
                                          <p:spTgt spid="20484"/>
                                        </p:tgtEl>
                                        <p:attrNameLst>
                                          <p:attrName>ppt_x</p:attrName>
                                        </p:attrNameLst>
                                      </p:cBhvr>
                                      <p:tavLst>
                                        <p:tav tm="0">
                                          <p:val>
                                            <p:strVal val="0-#ppt_w/2"/>
                                          </p:val>
                                        </p:tav>
                                        <p:tav tm="100000">
                                          <p:val>
                                            <p:strVal val="#ppt_x"/>
                                          </p:val>
                                        </p:tav>
                                      </p:tavLst>
                                    </p:anim>
                                    <p:anim calcmode="lin" valueType="num">
                                      <p:cBhvr additive="base">
                                        <p:cTn id="13" dur="500" fill="hold"/>
                                        <p:tgtEl>
                                          <p:spTgt spid="20484"/>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0"/>
                                            </p:cond>
                                          </p:stCondLst>
                                          <p:endCondLst>
                                            <p:cond evt="onStopAudio" delay="0">
                                              <p:tgtEl>
                                                <p:sldTgt/>
                                              </p:tgtEl>
                                            </p:cond>
                                          </p:endCondLst>
                                        </p:cTn>
                                        <p:tgtEl>
                                          <p:sndTgt r:embed="rId2" name="whoosh.wav"/>
                                        </p:tgtEl>
                                      </p:cMediaNode>
                                    </p:audio>
                                  </p:subTnLst>
                                </p:cTn>
                              </p:par>
                            </p:childTnLst>
                          </p:cTn>
                        </p:par>
                        <p:par>
                          <p:cTn id="14" fill="hold" nodeType="afterGroup">
                            <p:stCondLst>
                              <p:cond delay="8000"/>
                            </p:stCondLst>
                            <p:childTnLst>
                              <p:par>
                                <p:cTn id="15" presetID="2" presetClass="entr" presetSubtype="8" fill="hold" grpId="0" nodeType="afterEffect">
                                  <p:stCondLst>
                                    <p:cond delay="7000"/>
                                  </p:stCondLst>
                                  <p:childTnLst>
                                    <p:set>
                                      <p:cBhvr>
                                        <p:cTn id="16" dur="1" fill="hold">
                                          <p:stCondLst>
                                            <p:cond delay="0"/>
                                          </p:stCondLst>
                                        </p:cTn>
                                        <p:tgtEl>
                                          <p:spTgt spid="20485"/>
                                        </p:tgtEl>
                                        <p:attrNameLst>
                                          <p:attrName>style.visibility</p:attrName>
                                        </p:attrNameLst>
                                      </p:cBhvr>
                                      <p:to>
                                        <p:strVal val="visible"/>
                                      </p:to>
                                    </p:set>
                                    <p:anim calcmode="lin" valueType="num">
                                      <p:cBhvr additive="base">
                                        <p:cTn id="17" dur="500" fill="hold"/>
                                        <p:tgtEl>
                                          <p:spTgt spid="20485"/>
                                        </p:tgtEl>
                                        <p:attrNameLst>
                                          <p:attrName>ppt_x</p:attrName>
                                        </p:attrNameLst>
                                      </p:cBhvr>
                                      <p:tavLst>
                                        <p:tav tm="0">
                                          <p:val>
                                            <p:strVal val="0-#ppt_w/2"/>
                                          </p:val>
                                        </p:tav>
                                        <p:tav tm="100000">
                                          <p:val>
                                            <p:strVal val="#ppt_x"/>
                                          </p:val>
                                        </p:tav>
                                      </p:tavLst>
                                    </p:anim>
                                    <p:anim calcmode="lin" valueType="num">
                                      <p:cBhvr additive="base">
                                        <p:cTn id="18" dur="500" fill="hold"/>
                                        <p:tgtEl>
                                          <p:spTgt spid="20485"/>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5"/>
                                            </p:cond>
                                          </p:stCondLst>
                                          <p:endCondLst>
                                            <p:cond evt="onStopAudio" delay="0">
                                              <p:tgtEl>
                                                <p:sldTgt/>
                                              </p:tgtEl>
                                            </p:cond>
                                          </p:endCondLst>
                                        </p:cTn>
                                        <p:tgtEl>
                                          <p:sndTgt r:embed="rId2" name="whoosh.wav"/>
                                        </p:tgtEl>
                                      </p:cMediaNode>
                                    </p:audio>
                                  </p:subTnLst>
                                </p:cTn>
                              </p:par>
                            </p:childTnLst>
                          </p:cTn>
                        </p:par>
                        <p:par>
                          <p:cTn id="19" fill="hold" nodeType="afterGroup">
                            <p:stCondLst>
                              <p:cond delay="15500"/>
                            </p:stCondLst>
                            <p:childTnLst>
                              <p:par>
                                <p:cTn id="20" presetID="2" presetClass="entr" presetSubtype="8" fill="hold" grpId="0" nodeType="afterEffect">
                                  <p:stCondLst>
                                    <p:cond delay="7000"/>
                                  </p:stCondLst>
                                  <p:childTnLst>
                                    <p:set>
                                      <p:cBhvr>
                                        <p:cTn id="21" dur="1" fill="hold">
                                          <p:stCondLst>
                                            <p:cond delay="0"/>
                                          </p:stCondLst>
                                        </p:cTn>
                                        <p:tgtEl>
                                          <p:spTgt spid="20486"/>
                                        </p:tgtEl>
                                        <p:attrNameLst>
                                          <p:attrName>style.visibility</p:attrName>
                                        </p:attrNameLst>
                                      </p:cBhvr>
                                      <p:to>
                                        <p:strVal val="visible"/>
                                      </p:to>
                                    </p:set>
                                    <p:anim calcmode="lin" valueType="num">
                                      <p:cBhvr additive="base">
                                        <p:cTn id="22" dur="500" fill="hold"/>
                                        <p:tgtEl>
                                          <p:spTgt spid="20486"/>
                                        </p:tgtEl>
                                        <p:attrNameLst>
                                          <p:attrName>ppt_x</p:attrName>
                                        </p:attrNameLst>
                                      </p:cBhvr>
                                      <p:tavLst>
                                        <p:tav tm="0">
                                          <p:val>
                                            <p:strVal val="0-#ppt_w/2"/>
                                          </p:val>
                                        </p:tav>
                                        <p:tav tm="100000">
                                          <p:val>
                                            <p:strVal val="#ppt_x"/>
                                          </p:val>
                                        </p:tav>
                                      </p:tavLst>
                                    </p:anim>
                                    <p:anim calcmode="lin" valueType="num">
                                      <p:cBhvr additive="base">
                                        <p:cTn id="23" dur="500" fill="hold"/>
                                        <p:tgtEl>
                                          <p:spTgt spid="20486"/>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20"/>
                                            </p:cond>
                                          </p:stCondLst>
                                          <p:endCondLst>
                                            <p:cond evt="onStopAudio" delay="0">
                                              <p:tgtEl>
                                                <p:sldTgt/>
                                              </p:tgtEl>
                                            </p:cond>
                                          </p:endCondLst>
                                        </p:cTn>
                                        <p:tgtEl>
                                          <p:sndTgt r:embed="rId2" name="whoosh.wav"/>
                                        </p:tgtEl>
                                      </p:cMediaNode>
                                    </p:audio>
                                  </p:subTnLst>
                                </p:cTn>
                              </p:par>
                            </p:childTnLst>
                          </p:cTn>
                        </p:par>
                        <p:par>
                          <p:cTn id="24" fill="hold" nodeType="afterGroup">
                            <p:stCondLst>
                              <p:cond delay="23000"/>
                            </p:stCondLst>
                            <p:childTnLst>
                              <p:par>
                                <p:cTn id="25" presetID="2" presetClass="entr" presetSubtype="8" fill="hold" grpId="0" nodeType="afterEffect">
                                  <p:stCondLst>
                                    <p:cond delay="7000"/>
                                  </p:stCondLst>
                                  <p:childTnLst>
                                    <p:set>
                                      <p:cBhvr>
                                        <p:cTn id="26" dur="1" fill="hold">
                                          <p:stCondLst>
                                            <p:cond delay="0"/>
                                          </p:stCondLst>
                                        </p:cTn>
                                        <p:tgtEl>
                                          <p:spTgt spid="20487"/>
                                        </p:tgtEl>
                                        <p:attrNameLst>
                                          <p:attrName>style.visibility</p:attrName>
                                        </p:attrNameLst>
                                      </p:cBhvr>
                                      <p:to>
                                        <p:strVal val="visible"/>
                                      </p:to>
                                    </p:set>
                                    <p:anim calcmode="lin" valueType="num">
                                      <p:cBhvr additive="base">
                                        <p:cTn id="27" dur="500" fill="hold"/>
                                        <p:tgtEl>
                                          <p:spTgt spid="20487"/>
                                        </p:tgtEl>
                                        <p:attrNameLst>
                                          <p:attrName>ppt_x</p:attrName>
                                        </p:attrNameLst>
                                      </p:cBhvr>
                                      <p:tavLst>
                                        <p:tav tm="0">
                                          <p:val>
                                            <p:strVal val="0-#ppt_w/2"/>
                                          </p:val>
                                        </p:tav>
                                        <p:tav tm="100000">
                                          <p:val>
                                            <p:strVal val="#ppt_x"/>
                                          </p:val>
                                        </p:tav>
                                      </p:tavLst>
                                    </p:anim>
                                    <p:anim calcmode="lin" valueType="num">
                                      <p:cBhvr additive="base">
                                        <p:cTn id="28" dur="500" fill="hold"/>
                                        <p:tgtEl>
                                          <p:spTgt spid="20487"/>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25"/>
                                            </p:cond>
                                          </p:stCondLst>
                                          <p:endCondLst>
                                            <p:cond evt="onStopAudio" delay="0">
                                              <p:tgtEl>
                                                <p:sldTgt/>
                                              </p:tgtEl>
                                            </p:cond>
                                          </p:endCondLst>
                                        </p:cTn>
                                        <p:tgtEl>
                                          <p:sndTgt r:embed="rId2" name="whoosh.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3" grpId="0" autoUpdateAnimBg="0"/>
      <p:bldP spid="20484" grpId="0" autoUpdateAnimBg="0"/>
      <p:bldP spid="20485" grpId="0" autoUpdateAnimBg="0"/>
      <p:bldP spid="20486" grpId="0" autoUpdateAnimBg="0"/>
      <p:bldP spid="20487" grpId="0" autoUpdateAnimBg="0"/>
    </p:bldLst>
  </p:timing>
</p:sld>
</file>

<file path=ppt/slides/slide6.xml><?xml version="1.0" encoding="utf-8"?>
<p:sld xmlns:a="http://schemas.openxmlformats.org/drawingml/2006/main" xmlns:r="http://schemas.openxmlformats.org/officeDocument/2006/relationships" xmlns:p="http://schemas.openxmlformats.org/presentationml/2006/main">
  <p:cSld>
    <p:bg>
      <p:bgPr>
        <a:gradFill rotWithShape="0">
          <a:gsLst>
            <a:gs pos="0">
              <a:srgbClr val="FFFF00"/>
            </a:gs>
            <a:gs pos="100000">
              <a:srgbClr val="FFFF00">
                <a:gamma/>
                <a:tint val="23922"/>
                <a:invGamma/>
              </a:srgbClr>
            </a:gs>
          </a:gsLst>
          <a:lin ang="5400000" scaled="1"/>
        </a:gradFill>
        <a:effectLst/>
      </p:bgPr>
    </p:bg>
    <p:spTree>
      <p:nvGrpSpPr>
        <p:cNvPr id="1" name=""/>
        <p:cNvGrpSpPr/>
        <p:nvPr/>
      </p:nvGrpSpPr>
      <p:grpSpPr>
        <a:xfrm>
          <a:off x="0" y="0"/>
          <a:ext cx="0" cy="0"/>
          <a:chOff x="0" y="0"/>
          <a:chExt cx="0" cy="0"/>
        </a:xfrm>
      </p:grpSpPr>
      <p:sp>
        <p:nvSpPr>
          <p:cNvPr id="4098" name="Text Box 2"/>
          <p:cNvSpPr txBox="1">
            <a:spLocks noChangeArrowheads="1"/>
          </p:cNvSpPr>
          <p:nvPr/>
        </p:nvSpPr>
        <p:spPr bwMode="auto">
          <a:xfrm>
            <a:off x="0" y="71438"/>
            <a:ext cx="7588250" cy="6096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r>
              <a:rPr lang="tr-TR" altLang="tr-TR" sz="3400">
                <a:solidFill>
                  <a:srgbClr val="FF3300"/>
                </a:solidFill>
                <a:cs typeface="Times New Roman" pitchFamily="18" charset="0"/>
              </a:rPr>
              <a:t>*Bağlaç olan “ki” ise daima ayrı yazılır.</a:t>
            </a:r>
            <a:endParaRPr lang="tr-TR" altLang="tr-TR" sz="3400">
              <a:solidFill>
                <a:srgbClr val="FF3300"/>
              </a:solidFill>
            </a:endParaRPr>
          </a:p>
        </p:txBody>
      </p:sp>
      <p:sp>
        <p:nvSpPr>
          <p:cNvPr id="4099" name="Text Box 3"/>
          <p:cNvSpPr txBox="1">
            <a:spLocks noChangeArrowheads="1"/>
          </p:cNvSpPr>
          <p:nvPr/>
        </p:nvSpPr>
        <p:spPr bwMode="auto">
          <a:xfrm>
            <a:off x="136525" y="650875"/>
            <a:ext cx="9007475" cy="18002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r>
              <a:rPr lang="tr-TR" altLang="tr-TR" sz="2800">
                <a:solidFill>
                  <a:schemeClr val="accent2"/>
                </a:solidFill>
                <a:cs typeface="Times New Roman" pitchFamily="18" charset="0"/>
              </a:rPr>
              <a:t>Diğer “ki”  ekleriyle karıştırmamak için cümleden çıkartırız,</a:t>
            </a:r>
            <a:r>
              <a:rPr lang="tr-TR" altLang="tr-TR" sz="2800">
                <a:solidFill>
                  <a:schemeClr val="accent2"/>
                </a:solidFill>
              </a:rPr>
              <a:t> </a:t>
            </a:r>
            <a:r>
              <a:rPr lang="tr-TR" altLang="tr-TR" sz="2800">
                <a:solidFill>
                  <a:schemeClr val="accent2"/>
                </a:solidFill>
                <a:cs typeface="Times New Roman" pitchFamily="18" charset="0"/>
              </a:rPr>
              <a:t>cümlenin yapısında ciddi bir bozukluk olmuyorsa o “ki”</a:t>
            </a:r>
            <a:r>
              <a:rPr lang="tr-TR" altLang="tr-TR" sz="2800">
                <a:solidFill>
                  <a:schemeClr val="accent2"/>
                </a:solidFill>
              </a:rPr>
              <a:t> </a:t>
            </a:r>
            <a:r>
              <a:rPr lang="tr-TR" altLang="tr-TR" sz="2800">
                <a:solidFill>
                  <a:schemeClr val="accent2"/>
                </a:solidFill>
                <a:cs typeface="Times New Roman" pitchFamily="18" charset="0"/>
              </a:rPr>
              <a:t> bağlaç</a:t>
            </a:r>
            <a:r>
              <a:rPr lang="tr-TR" altLang="tr-TR" sz="2800">
                <a:solidFill>
                  <a:schemeClr val="accent2"/>
                </a:solidFill>
              </a:rPr>
              <a:t> </a:t>
            </a:r>
            <a:r>
              <a:rPr lang="tr-TR" altLang="tr-TR" sz="2800">
                <a:solidFill>
                  <a:schemeClr val="accent2"/>
                </a:solidFill>
                <a:cs typeface="Times New Roman" pitchFamily="18" charset="0"/>
              </a:rPr>
              <a:t> olan “ki”dir.Ayrıca bağlaç olan ki’nin daha vurgulu söylendiğini de </a:t>
            </a:r>
            <a:r>
              <a:rPr lang="tr-TR" altLang="tr-TR" sz="2800">
                <a:solidFill>
                  <a:schemeClr val="accent2"/>
                </a:solidFill>
              </a:rPr>
              <a:t> </a:t>
            </a:r>
            <a:r>
              <a:rPr lang="tr-TR" altLang="tr-TR" sz="2800">
                <a:solidFill>
                  <a:schemeClr val="accent2"/>
                </a:solidFill>
                <a:cs typeface="Times New Roman" pitchFamily="18" charset="0"/>
              </a:rPr>
              <a:t>göz önünde bulundurmak gerekir.</a:t>
            </a:r>
          </a:p>
        </p:txBody>
      </p:sp>
      <p:sp>
        <p:nvSpPr>
          <p:cNvPr id="4100" name="Text Box 4"/>
          <p:cNvSpPr txBox="1">
            <a:spLocks noChangeArrowheads="1"/>
          </p:cNvSpPr>
          <p:nvPr/>
        </p:nvSpPr>
        <p:spPr bwMode="auto">
          <a:xfrm>
            <a:off x="914400" y="2514600"/>
            <a:ext cx="6688138" cy="19177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r>
              <a:rPr lang="tr-TR" altLang="tr-TR">
                <a:cs typeface="Times New Roman" pitchFamily="18" charset="0"/>
              </a:rPr>
              <a:t>*Duydum ki unutmuşsun gözlerimin rengini.</a:t>
            </a:r>
            <a:endParaRPr lang="tr-TR" altLang="tr-TR"/>
          </a:p>
          <a:p>
            <a:r>
              <a:rPr lang="tr-TR" altLang="tr-TR">
                <a:cs typeface="Times New Roman" pitchFamily="18" charset="0"/>
              </a:rPr>
              <a:t>(Duydum unutmuşsun gözlerimin rengini)</a:t>
            </a:r>
          </a:p>
          <a:p>
            <a:r>
              <a:rPr lang="tr-TR" altLang="tr-TR">
                <a:cs typeface="Times New Roman" pitchFamily="18" charset="0"/>
              </a:rPr>
              <a:t>*Sen ki dünyalara değersin.(Sen dünyalara değersin.)</a:t>
            </a:r>
          </a:p>
          <a:p>
            <a:r>
              <a:rPr lang="tr-TR" altLang="tr-TR">
                <a:cs typeface="Times New Roman" pitchFamily="18" charset="0"/>
              </a:rPr>
              <a:t>*Şimdi anlıyorum ki o yaptıklarım bir hataydı.</a:t>
            </a:r>
            <a:endParaRPr lang="tr-TR" altLang="tr-TR"/>
          </a:p>
          <a:p>
            <a:r>
              <a:rPr lang="tr-TR" altLang="tr-TR">
                <a:cs typeface="Times New Roman" pitchFamily="18" charset="0"/>
              </a:rPr>
              <a:t>(Şimdi anlıyorum o yaptıklarım bir hataydı)</a:t>
            </a:r>
            <a:endParaRPr lang="tr-TR" altLang="tr-TR"/>
          </a:p>
        </p:txBody>
      </p:sp>
      <p:sp>
        <p:nvSpPr>
          <p:cNvPr id="4101" name="Text Box 5"/>
          <p:cNvSpPr txBox="1">
            <a:spLocks noChangeArrowheads="1"/>
          </p:cNvSpPr>
          <p:nvPr/>
        </p:nvSpPr>
        <p:spPr bwMode="auto">
          <a:xfrm>
            <a:off x="307975" y="4343400"/>
            <a:ext cx="8836025" cy="19177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r>
              <a:rPr lang="tr-TR" altLang="tr-TR">
                <a:solidFill>
                  <a:schemeClr val="accent2"/>
                </a:solidFill>
                <a:cs typeface="Times New Roman" pitchFamily="18" charset="0"/>
              </a:rPr>
              <a:t>Görüldüğü gibi bağlaç olan –ki cümleden çıkartıldığında </a:t>
            </a:r>
            <a:endParaRPr lang="tr-TR" altLang="tr-TR">
              <a:solidFill>
                <a:schemeClr val="accent2"/>
              </a:solidFill>
            </a:endParaRPr>
          </a:p>
          <a:p>
            <a:r>
              <a:rPr lang="tr-TR" altLang="tr-TR">
                <a:solidFill>
                  <a:schemeClr val="accent2"/>
                </a:solidFill>
                <a:cs typeface="Times New Roman" pitchFamily="18" charset="0"/>
              </a:rPr>
              <a:t>cümlenin anlamında bir daralma olsa da yapısında ciddi bir bozukluk </a:t>
            </a:r>
            <a:endParaRPr lang="tr-TR" altLang="tr-TR">
              <a:solidFill>
                <a:schemeClr val="accent2"/>
              </a:solidFill>
            </a:endParaRPr>
          </a:p>
          <a:p>
            <a:r>
              <a:rPr lang="tr-TR" altLang="tr-TR">
                <a:solidFill>
                  <a:schemeClr val="accent2"/>
                </a:solidFill>
                <a:cs typeface="Times New Roman" pitchFamily="18" charset="0"/>
              </a:rPr>
              <a:t>olmuyor, öyleyse bu –ki’ler bağlaçtır ve daima ayrı yazılır.</a:t>
            </a:r>
          </a:p>
          <a:p>
            <a:r>
              <a:rPr lang="tr-TR" altLang="tr-TR">
                <a:solidFill>
                  <a:srgbClr val="FF3300"/>
                </a:solidFill>
                <a:cs typeface="Times New Roman" pitchFamily="18" charset="0"/>
              </a:rPr>
              <a:t>NOT:</a:t>
            </a:r>
            <a:r>
              <a:rPr lang="tr-TR" altLang="tr-TR">
                <a:solidFill>
                  <a:srgbClr val="FF3300"/>
                </a:solidFill>
              </a:rPr>
              <a:t> </a:t>
            </a:r>
            <a:r>
              <a:rPr lang="tr-TR" altLang="tr-TR">
                <a:solidFill>
                  <a:srgbClr val="FF3300"/>
                </a:solidFill>
                <a:cs typeface="Times New Roman" pitchFamily="18" charset="0"/>
              </a:rPr>
              <a:t>Mademki,halbuki,oysaki,çünkü,sanki… sözcüklerindeki ‘ki’ ler </a:t>
            </a:r>
            <a:endParaRPr lang="tr-TR" altLang="tr-TR">
              <a:solidFill>
                <a:srgbClr val="FF3300"/>
              </a:solidFill>
            </a:endParaRPr>
          </a:p>
          <a:p>
            <a:r>
              <a:rPr lang="tr-TR" altLang="tr-TR">
                <a:solidFill>
                  <a:srgbClr val="FF3300"/>
                </a:solidFill>
                <a:cs typeface="Times New Roman" pitchFamily="18" charset="0"/>
              </a:rPr>
              <a:t>bağlaç olmasına rağmen kalıplaştığı için bitişik yazılır.</a:t>
            </a:r>
            <a:endParaRPr lang="tr-TR" altLang="tr-TR">
              <a:solidFill>
                <a:srgbClr val="FF3300"/>
              </a:solidFill>
            </a:endParaRPr>
          </a:p>
        </p:txBody>
      </p:sp>
    </p:spTree>
  </p:cSld>
  <p:clrMapOvr>
    <a:masterClrMapping/>
  </p:clrMapOvr>
  <p:transition>
    <p:zoom dir="in"/>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2" presetClass="entr" presetSubtype="8" fill="hold" grpId="0" nodeType="afterEffect">
                                  <p:stCondLst>
                                    <p:cond delay="0"/>
                                  </p:stCondLst>
                                  <p:childTnLst>
                                    <p:set>
                                      <p:cBhvr>
                                        <p:cTn id="6" dur="1" fill="hold">
                                          <p:stCondLst>
                                            <p:cond delay="0"/>
                                          </p:stCondLst>
                                        </p:cTn>
                                        <p:tgtEl>
                                          <p:spTgt spid="4098"/>
                                        </p:tgtEl>
                                        <p:attrNameLst>
                                          <p:attrName>style.visibility</p:attrName>
                                        </p:attrNameLst>
                                      </p:cBhvr>
                                      <p:to>
                                        <p:strVal val="visible"/>
                                      </p:to>
                                    </p:set>
                                    <p:anim calcmode="lin" valueType="num">
                                      <p:cBhvr additive="base">
                                        <p:cTn id="7" dur="500"/>
                                        <p:tgtEl>
                                          <p:spTgt spid="4098"/>
                                        </p:tgtEl>
                                        <p:attrNameLst>
                                          <p:attrName>ppt_x</p:attrName>
                                        </p:attrNameLst>
                                      </p:cBhvr>
                                      <p:tavLst>
                                        <p:tav tm="0">
                                          <p:val>
                                            <p:strVal val="#ppt_x-#ppt_w*1.125000"/>
                                          </p:val>
                                        </p:tav>
                                        <p:tav tm="100000">
                                          <p:val>
                                            <p:strVal val="#ppt_x"/>
                                          </p:val>
                                        </p:tav>
                                      </p:tavLst>
                                    </p:anim>
                                    <p:animEffect transition="in" filter="wipe(right)">
                                      <p:cBhvr>
                                        <p:cTn id="8" dur="500"/>
                                        <p:tgtEl>
                                          <p:spTgt spid="4098"/>
                                        </p:tgtEl>
                                      </p:cBhvr>
                                    </p:animEffect>
                                  </p:childTnLst>
                                  <p:subTnLst>
                                    <p:audio>
                                      <p:cMediaNode>
                                        <p:cTn display="0" masterRel="sameClick">
                                          <p:stCondLst>
                                            <p:cond evt="begin" delay="0">
                                              <p:tn val="5"/>
                                            </p:cond>
                                          </p:stCondLst>
                                          <p:endCondLst>
                                            <p:cond evt="onStopAudio" delay="0">
                                              <p:tgtEl>
                                                <p:sldTgt/>
                                              </p:tgtEl>
                                            </p:cond>
                                          </p:endCondLst>
                                        </p:cTn>
                                        <p:tgtEl>
                                          <p:sndTgt r:embed="rId2" name="chimes.wav"/>
                                        </p:tgtEl>
                                      </p:cMediaNode>
                                    </p:audio>
                                  </p:subTnLst>
                                </p:cTn>
                              </p:par>
                            </p:childTnLst>
                          </p:cTn>
                        </p:par>
                        <p:par>
                          <p:cTn id="9" fill="hold" nodeType="afterGroup">
                            <p:stCondLst>
                              <p:cond delay="500"/>
                            </p:stCondLst>
                            <p:childTnLst>
                              <p:par>
                                <p:cTn id="10" presetID="12" presetClass="entr" presetSubtype="8" fill="hold" grpId="0" nodeType="afterEffect">
                                  <p:stCondLst>
                                    <p:cond delay="7000"/>
                                  </p:stCondLst>
                                  <p:childTnLst>
                                    <p:set>
                                      <p:cBhvr>
                                        <p:cTn id="11" dur="1" fill="hold">
                                          <p:stCondLst>
                                            <p:cond delay="0"/>
                                          </p:stCondLst>
                                        </p:cTn>
                                        <p:tgtEl>
                                          <p:spTgt spid="4099"/>
                                        </p:tgtEl>
                                        <p:attrNameLst>
                                          <p:attrName>style.visibility</p:attrName>
                                        </p:attrNameLst>
                                      </p:cBhvr>
                                      <p:to>
                                        <p:strVal val="visible"/>
                                      </p:to>
                                    </p:set>
                                    <p:anim calcmode="lin" valueType="num">
                                      <p:cBhvr additive="base">
                                        <p:cTn id="12" dur="500"/>
                                        <p:tgtEl>
                                          <p:spTgt spid="4099"/>
                                        </p:tgtEl>
                                        <p:attrNameLst>
                                          <p:attrName>ppt_x</p:attrName>
                                        </p:attrNameLst>
                                      </p:cBhvr>
                                      <p:tavLst>
                                        <p:tav tm="0">
                                          <p:val>
                                            <p:strVal val="#ppt_x-#ppt_w*1.125000"/>
                                          </p:val>
                                        </p:tav>
                                        <p:tav tm="100000">
                                          <p:val>
                                            <p:strVal val="#ppt_x"/>
                                          </p:val>
                                        </p:tav>
                                      </p:tavLst>
                                    </p:anim>
                                    <p:animEffect transition="in" filter="wipe(right)">
                                      <p:cBhvr>
                                        <p:cTn id="13" dur="500"/>
                                        <p:tgtEl>
                                          <p:spTgt spid="4099"/>
                                        </p:tgtEl>
                                      </p:cBhvr>
                                    </p:animEffect>
                                  </p:childTnLst>
                                  <p:subTnLst>
                                    <p:audio>
                                      <p:cMediaNode>
                                        <p:cTn display="0" masterRel="sameClick">
                                          <p:stCondLst>
                                            <p:cond evt="begin" delay="0">
                                              <p:tn val="10"/>
                                            </p:cond>
                                          </p:stCondLst>
                                          <p:endCondLst>
                                            <p:cond evt="onStopAudio" delay="0">
                                              <p:tgtEl>
                                                <p:sldTgt/>
                                              </p:tgtEl>
                                            </p:cond>
                                          </p:endCondLst>
                                        </p:cTn>
                                        <p:tgtEl>
                                          <p:sndTgt r:embed="rId2" name="chimes.wav"/>
                                        </p:tgtEl>
                                      </p:cMediaNode>
                                    </p:audio>
                                  </p:subTnLst>
                                </p:cTn>
                              </p:par>
                            </p:childTnLst>
                          </p:cTn>
                        </p:par>
                        <p:par>
                          <p:cTn id="14" fill="hold" nodeType="afterGroup">
                            <p:stCondLst>
                              <p:cond delay="8000"/>
                            </p:stCondLst>
                            <p:childTnLst>
                              <p:par>
                                <p:cTn id="15" presetID="12" presetClass="entr" presetSubtype="8" fill="hold" grpId="0" nodeType="afterEffect">
                                  <p:stCondLst>
                                    <p:cond delay="7000"/>
                                  </p:stCondLst>
                                  <p:childTnLst>
                                    <p:set>
                                      <p:cBhvr>
                                        <p:cTn id="16" dur="1" fill="hold">
                                          <p:stCondLst>
                                            <p:cond delay="0"/>
                                          </p:stCondLst>
                                        </p:cTn>
                                        <p:tgtEl>
                                          <p:spTgt spid="4100"/>
                                        </p:tgtEl>
                                        <p:attrNameLst>
                                          <p:attrName>style.visibility</p:attrName>
                                        </p:attrNameLst>
                                      </p:cBhvr>
                                      <p:to>
                                        <p:strVal val="visible"/>
                                      </p:to>
                                    </p:set>
                                    <p:anim calcmode="lin" valueType="num">
                                      <p:cBhvr additive="base">
                                        <p:cTn id="17" dur="500"/>
                                        <p:tgtEl>
                                          <p:spTgt spid="4100"/>
                                        </p:tgtEl>
                                        <p:attrNameLst>
                                          <p:attrName>ppt_x</p:attrName>
                                        </p:attrNameLst>
                                      </p:cBhvr>
                                      <p:tavLst>
                                        <p:tav tm="0">
                                          <p:val>
                                            <p:strVal val="#ppt_x-#ppt_w*1.125000"/>
                                          </p:val>
                                        </p:tav>
                                        <p:tav tm="100000">
                                          <p:val>
                                            <p:strVal val="#ppt_x"/>
                                          </p:val>
                                        </p:tav>
                                      </p:tavLst>
                                    </p:anim>
                                    <p:animEffect transition="in" filter="wipe(right)">
                                      <p:cBhvr>
                                        <p:cTn id="18" dur="500"/>
                                        <p:tgtEl>
                                          <p:spTgt spid="4100"/>
                                        </p:tgtEl>
                                      </p:cBhvr>
                                    </p:animEffect>
                                  </p:childTnLst>
                                </p:cTn>
                              </p:par>
                            </p:childTnLst>
                          </p:cTn>
                        </p:par>
                        <p:par>
                          <p:cTn id="19" fill="hold" nodeType="afterGroup">
                            <p:stCondLst>
                              <p:cond delay="15500"/>
                            </p:stCondLst>
                            <p:childTnLst>
                              <p:par>
                                <p:cTn id="20" presetID="12" presetClass="entr" presetSubtype="8" fill="hold" grpId="0" nodeType="afterEffect">
                                  <p:stCondLst>
                                    <p:cond delay="7000"/>
                                  </p:stCondLst>
                                  <p:childTnLst>
                                    <p:set>
                                      <p:cBhvr>
                                        <p:cTn id="21" dur="1" fill="hold">
                                          <p:stCondLst>
                                            <p:cond delay="0"/>
                                          </p:stCondLst>
                                        </p:cTn>
                                        <p:tgtEl>
                                          <p:spTgt spid="4101"/>
                                        </p:tgtEl>
                                        <p:attrNameLst>
                                          <p:attrName>style.visibility</p:attrName>
                                        </p:attrNameLst>
                                      </p:cBhvr>
                                      <p:to>
                                        <p:strVal val="visible"/>
                                      </p:to>
                                    </p:set>
                                    <p:anim calcmode="lin" valueType="num">
                                      <p:cBhvr additive="base">
                                        <p:cTn id="22" dur="500"/>
                                        <p:tgtEl>
                                          <p:spTgt spid="4101"/>
                                        </p:tgtEl>
                                        <p:attrNameLst>
                                          <p:attrName>ppt_x</p:attrName>
                                        </p:attrNameLst>
                                      </p:cBhvr>
                                      <p:tavLst>
                                        <p:tav tm="0">
                                          <p:val>
                                            <p:strVal val="#ppt_x-#ppt_w*1.125000"/>
                                          </p:val>
                                        </p:tav>
                                        <p:tav tm="100000">
                                          <p:val>
                                            <p:strVal val="#ppt_x"/>
                                          </p:val>
                                        </p:tav>
                                      </p:tavLst>
                                    </p:anim>
                                    <p:animEffect transition="in" filter="wipe(right)">
                                      <p:cBhvr>
                                        <p:cTn id="23" dur="500"/>
                                        <p:tgtEl>
                                          <p:spTgt spid="410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8" grpId="0" autoUpdateAnimBg="0"/>
      <p:bldP spid="4099" grpId="0" autoUpdateAnimBg="0"/>
      <p:bldP spid="4100" grpId="0" autoUpdateAnimBg="0"/>
      <p:bldP spid="4101" grpId="0" autoUpdateAnimBg="0"/>
    </p:bldLst>
  </p:timing>
</p:sld>
</file>

<file path=ppt/slides/slide7.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2"/>
            </a:gs>
            <a:gs pos="100000">
              <a:schemeClr val="accent2">
                <a:gamma/>
                <a:tint val="23922"/>
                <a:invGamma/>
              </a:schemeClr>
            </a:gs>
          </a:gsLst>
          <a:lin ang="5400000" scaled="1"/>
        </a:gradFill>
        <a:effectLst/>
      </p:bgPr>
    </p:bg>
    <p:spTree>
      <p:nvGrpSpPr>
        <p:cNvPr id="1" name=""/>
        <p:cNvGrpSpPr/>
        <p:nvPr/>
      </p:nvGrpSpPr>
      <p:grpSpPr>
        <a:xfrm>
          <a:off x="0" y="0"/>
          <a:ext cx="0" cy="0"/>
          <a:chOff x="0" y="0"/>
          <a:chExt cx="0" cy="0"/>
        </a:xfrm>
      </p:grpSpPr>
      <p:sp>
        <p:nvSpPr>
          <p:cNvPr id="5122" name="Text Box 2"/>
          <p:cNvSpPr txBox="1">
            <a:spLocks noChangeArrowheads="1"/>
          </p:cNvSpPr>
          <p:nvPr/>
        </p:nvSpPr>
        <p:spPr bwMode="auto">
          <a:xfrm>
            <a:off x="304800" y="1524000"/>
            <a:ext cx="8686800" cy="3378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r>
              <a:rPr lang="tr-TR" altLang="tr-TR">
                <a:solidFill>
                  <a:srgbClr val="FFFF00"/>
                </a:solidFill>
              </a:rPr>
              <a:t>    </a:t>
            </a:r>
            <a:r>
              <a:rPr lang="tr-TR" altLang="tr-TR">
                <a:solidFill>
                  <a:srgbClr val="FFFF00"/>
                </a:solidFill>
                <a:cs typeface="Times New Roman" pitchFamily="18" charset="0"/>
              </a:rPr>
              <a:t>“de” “da” bağlacı da tıpkı “ki” bağlacı gibi ayrı bir sözcük olduğu </a:t>
            </a:r>
            <a:endParaRPr lang="tr-TR" altLang="tr-TR">
              <a:solidFill>
                <a:srgbClr val="FFFF00"/>
              </a:solidFill>
            </a:endParaRPr>
          </a:p>
          <a:p>
            <a:r>
              <a:rPr lang="tr-TR" altLang="tr-TR">
                <a:solidFill>
                  <a:srgbClr val="FFFF00"/>
                </a:solidFill>
                <a:cs typeface="Times New Roman" pitchFamily="18" charset="0"/>
              </a:rPr>
              <a:t>için daima ayrı yazılır.Bulunma durum eki olan “-de,-da, -de,-ta” ise</a:t>
            </a:r>
            <a:endParaRPr lang="tr-TR" altLang="tr-TR">
              <a:solidFill>
                <a:srgbClr val="FFFF00"/>
              </a:solidFill>
            </a:endParaRPr>
          </a:p>
          <a:p>
            <a:r>
              <a:rPr lang="tr-TR" altLang="tr-TR">
                <a:solidFill>
                  <a:srgbClr val="FFFF00"/>
                </a:solidFill>
                <a:cs typeface="Times New Roman" pitchFamily="18" charset="0"/>
              </a:rPr>
              <a:t>eklendiği sözcüğe bitişik yazılır. “de,da” bağlacıyla “-de,-da,-te,-ta” </a:t>
            </a:r>
            <a:endParaRPr lang="tr-TR" altLang="tr-TR">
              <a:solidFill>
                <a:srgbClr val="FFFF00"/>
              </a:solidFill>
            </a:endParaRPr>
          </a:p>
          <a:p>
            <a:r>
              <a:rPr lang="tr-TR" altLang="tr-TR">
                <a:solidFill>
                  <a:srgbClr val="FFFF00"/>
                </a:solidFill>
                <a:cs typeface="Times New Roman" pitchFamily="18" charset="0"/>
              </a:rPr>
              <a:t>ekleri birbiriyle karıştırılmamalıdır.Pratik olarak birbirinden şu şekilde</a:t>
            </a:r>
            <a:r>
              <a:rPr lang="tr-TR" altLang="tr-TR">
                <a:solidFill>
                  <a:srgbClr val="FFFF00"/>
                </a:solidFill>
              </a:rPr>
              <a:t>   </a:t>
            </a:r>
            <a:r>
              <a:rPr lang="tr-TR" altLang="tr-TR">
                <a:solidFill>
                  <a:srgbClr val="FFFF00"/>
                </a:solidFill>
                <a:cs typeface="Times New Roman" pitchFamily="18" charset="0"/>
              </a:rPr>
              <a:t>ayırt ederiz:</a:t>
            </a:r>
            <a:endParaRPr lang="tr-TR" altLang="tr-TR">
              <a:solidFill>
                <a:srgbClr val="FFFF00"/>
              </a:solidFill>
            </a:endParaRPr>
          </a:p>
          <a:p>
            <a:r>
              <a:rPr lang="tr-TR" altLang="tr-TR">
                <a:solidFill>
                  <a:srgbClr val="FF3300"/>
                </a:solidFill>
                <a:effectLst>
                  <a:outerShdw blurRad="38100" dist="38100" dir="2700000" algn="tl">
                    <a:srgbClr val="000000"/>
                  </a:outerShdw>
                </a:effectLst>
                <a:cs typeface="Times New Roman" pitchFamily="18" charset="0"/>
              </a:rPr>
              <a:t>Cümle içerisinde cümleden “de”yi çıkartırız,eğer cümlenin yapısında</a:t>
            </a:r>
            <a:endParaRPr lang="tr-TR" altLang="tr-TR">
              <a:solidFill>
                <a:srgbClr val="FF3300"/>
              </a:solidFill>
              <a:effectLst>
                <a:outerShdw blurRad="38100" dist="38100" dir="2700000" algn="tl">
                  <a:srgbClr val="000000"/>
                </a:outerShdw>
              </a:effectLst>
            </a:endParaRPr>
          </a:p>
          <a:p>
            <a:r>
              <a:rPr lang="tr-TR" altLang="tr-TR">
                <a:solidFill>
                  <a:srgbClr val="FF3300"/>
                </a:solidFill>
                <a:effectLst>
                  <a:outerShdw blurRad="38100" dist="38100" dir="2700000" algn="tl">
                    <a:srgbClr val="000000"/>
                  </a:outerShdw>
                </a:effectLst>
                <a:cs typeface="Times New Roman" pitchFamily="18" charset="0"/>
              </a:rPr>
              <a:t> bir bozukluk olmuyorsa o “de” bağlaçtır.Cümlenin yapısı bozuluyorsa</a:t>
            </a:r>
            <a:r>
              <a:rPr lang="tr-TR" altLang="tr-TR">
                <a:solidFill>
                  <a:srgbClr val="FF3300"/>
                </a:solidFill>
                <a:effectLst>
                  <a:outerShdw blurRad="38100" dist="38100" dir="2700000" algn="tl">
                    <a:srgbClr val="000000"/>
                  </a:outerShdw>
                </a:effectLst>
              </a:rPr>
              <a:t> </a:t>
            </a:r>
            <a:r>
              <a:rPr lang="tr-TR" altLang="tr-TR">
                <a:solidFill>
                  <a:srgbClr val="FF3300"/>
                </a:solidFill>
                <a:effectLst>
                  <a:outerShdw blurRad="38100" dist="38100" dir="2700000" algn="tl">
                    <a:srgbClr val="000000"/>
                  </a:outerShdw>
                </a:effectLst>
                <a:cs typeface="Times New Roman" pitchFamily="18" charset="0"/>
              </a:rPr>
              <a:t> o “de” bulunma durum ekidir.</a:t>
            </a:r>
          </a:p>
          <a:p>
            <a:pPr algn="ctr"/>
            <a:endParaRPr lang="tr-TR" altLang="tr-TR">
              <a:solidFill>
                <a:srgbClr val="FF3300"/>
              </a:solidFill>
              <a:effectLst>
                <a:outerShdw blurRad="38100" dist="38100" dir="2700000" algn="tl">
                  <a:srgbClr val="000000"/>
                </a:outerShdw>
              </a:effectLst>
            </a:endParaRPr>
          </a:p>
        </p:txBody>
      </p:sp>
      <p:sp>
        <p:nvSpPr>
          <p:cNvPr id="5123" name="Text Box 3"/>
          <p:cNvSpPr txBox="1">
            <a:spLocks noChangeArrowheads="1"/>
          </p:cNvSpPr>
          <p:nvPr/>
        </p:nvSpPr>
        <p:spPr bwMode="auto">
          <a:xfrm>
            <a:off x="381000" y="304800"/>
            <a:ext cx="7307263" cy="13112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r>
              <a:rPr lang="tr-TR" altLang="tr-TR" sz="2800" b="1">
                <a:solidFill>
                  <a:srgbClr val="99FF33"/>
                </a:solidFill>
                <a:effectLst>
                  <a:outerShdw blurRad="38100" dist="38100" dir="2700000" algn="tl">
                    <a:srgbClr val="000000"/>
                  </a:outerShdw>
                </a:effectLst>
                <a:cs typeface="Times New Roman" pitchFamily="18" charset="0"/>
              </a:rPr>
              <a:t>2) “de” bağlacının ve “de” bulunma durum </a:t>
            </a:r>
            <a:endParaRPr lang="tr-TR" altLang="tr-TR" sz="2800" b="1">
              <a:solidFill>
                <a:srgbClr val="99FF33"/>
              </a:solidFill>
              <a:effectLst>
                <a:outerShdw blurRad="38100" dist="38100" dir="2700000" algn="tl">
                  <a:srgbClr val="000000"/>
                </a:outerShdw>
              </a:effectLst>
            </a:endParaRPr>
          </a:p>
          <a:p>
            <a:r>
              <a:rPr lang="tr-TR" altLang="tr-TR" sz="2800" b="1">
                <a:solidFill>
                  <a:srgbClr val="99FF33"/>
                </a:solidFill>
                <a:effectLst>
                  <a:outerShdw blurRad="38100" dist="38100" dir="2700000" algn="tl">
                    <a:srgbClr val="000000"/>
                  </a:outerShdw>
                </a:effectLst>
                <a:cs typeface="Times New Roman" pitchFamily="18" charset="0"/>
              </a:rPr>
              <a:t>ekinin yazımı: </a:t>
            </a:r>
          </a:p>
          <a:p>
            <a:endParaRPr lang="tr-TR" altLang="tr-TR" b="1">
              <a:solidFill>
                <a:srgbClr val="99FF33"/>
              </a:solidFill>
              <a:effectLst>
                <a:outerShdw blurRad="38100" dist="38100" dir="2700000" algn="tl">
                  <a:srgbClr val="000000"/>
                </a:outerShdw>
              </a:effectLst>
            </a:endParaRPr>
          </a:p>
        </p:txBody>
      </p:sp>
      <p:sp>
        <p:nvSpPr>
          <p:cNvPr id="5124" name="Text Box 4"/>
          <p:cNvSpPr txBox="1">
            <a:spLocks noChangeArrowheads="1"/>
          </p:cNvSpPr>
          <p:nvPr/>
        </p:nvSpPr>
        <p:spPr bwMode="auto">
          <a:xfrm>
            <a:off x="304800" y="4572000"/>
            <a:ext cx="8397875" cy="23463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r>
              <a:rPr lang="tr-TR" altLang="tr-TR" b="1">
                <a:solidFill>
                  <a:schemeClr val="accent2"/>
                </a:solidFill>
                <a:cs typeface="Times New Roman" pitchFamily="18" charset="0"/>
              </a:rPr>
              <a:t>*Kitap da alacağım.(Kitap alacağım)</a:t>
            </a:r>
          </a:p>
          <a:p>
            <a:r>
              <a:rPr lang="tr-TR" altLang="tr-TR" b="1">
                <a:solidFill>
                  <a:schemeClr val="accent2"/>
                </a:solidFill>
                <a:cs typeface="Times New Roman" pitchFamily="18" charset="0"/>
              </a:rPr>
              <a:t>*Sen de onun gibisin.(Sen onun gibisin)</a:t>
            </a:r>
          </a:p>
          <a:p>
            <a:r>
              <a:rPr lang="tr-TR" altLang="tr-TR" b="1">
                <a:solidFill>
                  <a:schemeClr val="accent2"/>
                </a:solidFill>
                <a:cs typeface="Times New Roman" pitchFamily="18" charset="0"/>
              </a:rPr>
              <a:t> Görüldüğü gibi bağlaç olan “de ,da” cümleden</a:t>
            </a:r>
            <a:r>
              <a:rPr lang="tr-TR" altLang="tr-TR" b="1">
                <a:solidFill>
                  <a:schemeClr val="accent2"/>
                </a:solidFill>
              </a:rPr>
              <a:t> </a:t>
            </a:r>
            <a:r>
              <a:rPr lang="tr-TR" altLang="tr-TR" b="1">
                <a:solidFill>
                  <a:schemeClr val="accent2"/>
                </a:solidFill>
                <a:cs typeface="Times New Roman" pitchFamily="18" charset="0"/>
              </a:rPr>
              <a:t> çıkartıldığında </a:t>
            </a:r>
            <a:r>
              <a:rPr lang="tr-TR" altLang="tr-TR" b="1">
                <a:solidFill>
                  <a:schemeClr val="accent2"/>
                </a:solidFill>
              </a:rPr>
              <a:t> </a:t>
            </a:r>
            <a:r>
              <a:rPr lang="tr-TR" altLang="tr-TR" b="1">
                <a:solidFill>
                  <a:schemeClr val="accent2"/>
                </a:solidFill>
                <a:cs typeface="Times New Roman" pitchFamily="18" charset="0"/>
              </a:rPr>
              <a:t>cümlenin yapısında bir bozukluk olmuyor</a:t>
            </a:r>
            <a:r>
              <a:rPr lang="tr-TR" altLang="tr-TR" b="1">
                <a:solidFill>
                  <a:schemeClr val="accent2"/>
                </a:solidFill>
              </a:rPr>
              <a:t> .</a:t>
            </a:r>
          </a:p>
          <a:p>
            <a:r>
              <a:rPr lang="tr-TR" altLang="tr-TR" sz="2600" b="1">
                <a:solidFill>
                  <a:srgbClr val="0000FF"/>
                </a:solidFill>
                <a:cs typeface="Times New Roman" pitchFamily="18" charset="0"/>
              </a:rPr>
              <a:t>Şimdi de aşağıdaki örnekleri inceleyelim:</a:t>
            </a:r>
            <a:endParaRPr lang="tr-TR" altLang="tr-TR" sz="2600" b="1">
              <a:solidFill>
                <a:schemeClr val="accent2"/>
              </a:solidFill>
              <a:cs typeface="Times New Roman" pitchFamily="18" charset="0"/>
            </a:endParaRPr>
          </a:p>
          <a:p>
            <a:endParaRPr lang="tr-TR" altLang="tr-TR" sz="2600" b="1">
              <a:solidFill>
                <a:schemeClr val="accent2"/>
              </a:solidFill>
            </a:endParaRPr>
          </a:p>
        </p:txBody>
      </p:sp>
    </p:spTree>
  </p:cSld>
  <p:clrMapOvr>
    <a:masterClrMapping/>
  </p:clrMapOvr>
  <p:transition>
    <p:zoom dir="in"/>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7" presetClass="entr" presetSubtype="8" fill="hold" grpId="0" nodeType="afterEffect">
                                  <p:stCondLst>
                                    <p:cond delay="0"/>
                                  </p:stCondLst>
                                  <p:childTnLst>
                                    <p:set>
                                      <p:cBhvr>
                                        <p:cTn id="6" dur="1" fill="hold">
                                          <p:stCondLst>
                                            <p:cond delay="0"/>
                                          </p:stCondLst>
                                        </p:cTn>
                                        <p:tgtEl>
                                          <p:spTgt spid="5123"/>
                                        </p:tgtEl>
                                        <p:attrNameLst>
                                          <p:attrName>style.visibility</p:attrName>
                                        </p:attrNameLst>
                                      </p:cBhvr>
                                      <p:to>
                                        <p:strVal val="visible"/>
                                      </p:to>
                                    </p:set>
                                    <p:anim calcmode="lin" valueType="num">
                                      <p:cBhvr>
                                        <p:cTn id="7" dur="500" fill="hold"/>
                                        <p:tgtEl>
                                          <p:spTgt spid="5123"/>
                                        </p:tgtEl>
                                        <p:attrNameLst>
                                          <p:attrName>ppt_x</p:attrName>
                                        </p:attrNameLst>
                                      </p:cBhvr>
                                      <p:tavLst>
                                        <p:tav tm="0">
                                          <p:val>
                                            <p:strVal val="#ppt_x-#ppt_w/2"/>
                                          </p:val>
                                        </p:tav>
                                        <p:tav tm="100000">
                                          <p:val>
                                            <p:strVal val="#ppt_x"/>
                                          </p:val>
                                        </p:tav>
                                      </p:tavLst>
                                    </p:anim>
                                    <p:anim calcmode="lin" valueType="num">
                                      <p:cBhvr>
                                        <p:cTn id="8" dur="500" fill="hold"/>
                                        <p:tgtEl>
                                          <p:spTgt spid="5123"/>
                                        </p:tgtEl>
                                        <p:attrNameLst>
                                          <p:attrName>ppt_y</p:attrName>
                                        </p:attrNameLst>
                                      </p:cBhvr>
                                      <p:tavLst>
                                        <p:tav tm="0">
                                          <p:val>
                                            <p:strVal val="#ppt_y"/>
                                          </p:val>
                                        </p:tav>
                                        <p:tav tm="100000">
                                          <p:val>
                                            <p:strVal val="#ppt_y"/>
                                          </p:val>
                                        </p:tav>
                                      </p:tavLst>
                                    </p:anim>
                                    <p:anim calcmode="lin" valueType="num">
                                      <p:cBhvr>
                                        <p:cTn id="9" dur="500" fill="hold"/>
                                        <p:tgtEl>
                                          <p:spTgt spid="5123"/>
                                        </p:tgtEl>
                                        <p:attrNameLst>
                                          <p:attrName>ppt_w</p:attrName>
                                        </p:attrNameLst>
                                      </p:cBhvr>
                                      <p:tavLst>
                                        <p:tav tm="0">
                                          <p:val>
                                            <p:fltVal val="0"/>
                                          </p:val>
                                        </p:tav>
                                        <p:tav tm="100000">
                                          <p:val>
                                            <p:strVal val="#ppt_w"/>
                                          </p:val>
                                        </p:tav>
                                      </p:tavLst>
                                    </p:anim>
                                    <p:anim calcmode="lin" valueType="num">
                                      <p:cBhvr>
                                        <p:cTn id="10" dur="500" fill="hold"/>
                                        <p:tgtEl>
                                          <p:spTgt spid="5123"/>
                                        </p:tgtEl>
                                        <p:attrNameLst>
                                          <p:attrName>ppt_h</p:attrName>
                                        </p:attrNameLst>
                                      </p:cBhvr>
                                      <p:tavLst>
                                        <p:tav tm="0">
                                          <p:val>
                                            <p:strVal val="#ppt_h"/>
                                          </p:val>
                                        </p:tav>
                                        <p:tav tm="100000">
                                          <p:val>
                                            <p:strVal val="#ppt_h"/>
                                          </p:val>
                                        </p:tav>
                                      </p:tavLst>
                                    </p:anim>
                                  </p:childTnLst>
                                  <p:subTnLst>
                                    <p:audio>
                                      <p:cMediaNode>
                                        <p:cTn display="0" masterRel="sameClick">
                                          <p:stCondLst>
                                            <p:cond evt="begin" delay="0">
                                              <p:tn val="5"/>
                                            </p:cond>
                                          </p:stCondLst>
                                          <p:endCondLst>
                                            <p:cond evt="onStopAudio" delay="0">
                                              <p:tgtEl>
                                                <p:sldTgt/>
                                              </p:tgtEl>
                                            </p:cond>
                                          </p:endCondLst>
                                        </p:cTn>
                                        <p:tgtEl>
                                          <p:sndTgt r:embed="rId2" name="glass.wav"/>
                                        </p:tgtEl>
                                      </p:cMediaNode>
                                    </p:audio>
                                  </p:subTnLst>
                                </p:cTn>
                              </p:par>
                            </p:childTnLst>
                          </p:cTn>
                        </p:par>
                        <p:par>
                          <p:cTn id="11" fill="hold" nodeType="afterGroup">
                            <p:stCondLst>
                              <p:cond delay="500"/>
                            </p:stCondLst>
                            <p:childTnLst>
                              <p:par>
                                <p:cTn id="12" presetID="17" presetClass="entr" presetSubtype="8" fill="hold" grpId="0" nodeType="afterEffect">
                                  <p:stCondLst>
                                    <p:cond delay="5000"/>
                                  </p:stCondLst>
                                  <p:childTnLst>
                                    <p:set>
                                      <p:cBhvr>
                                        <p:cTn id="13" dur="1" fill="hold">
                                          <p:stCondLst>
                                            <p:cond delay="0"/>
                                          </p:stCondLst>
                                        </p:cTn>
                                        <p:tgtEl>
                                          <p:spTgt spid="5122"/>
                                        </p:tgtEl>
                                        <p:attrNameLst>
                                          <p:attrName>style.visibility</p:attrName>
                                        </p:attrNameLst>
                                      </p:cBhvr>
                                      <p:to>
                                        <p:strVal val="visible"/>
                                      </p:to>
                                    </p:set>
                                    <p:anim calcmode="lin" valueType="num">
                                      <p:cBhvr>
                                        <p:cTn id="14" dur="500" fill="hold"/>
                                        <p:tgtEl>
                                          <p:spTgt spid="5122"/>
                                        </p:tgtEl>
                                        <p:attrNameLst>
                                          <p:attrName>ppt_x</p:attrName>
                                        </p:attrNameLst>
                                      </p:cBhvr>
                                      <p:tavLst>
                                        <p:tav tm="0">
                                          <p:val>
                                            <p:strVal val="#ppt_x-#ppt_w/2"/>
                                          </p:val>
                                        </p:tav>
                                        <p:tav tm="100000">
                                          <p:val>
                                            <p:strVal val="#ppt_x"/>
                                          </p:val>
                                        </p:tav>
                                      </p:tavLst>
                                    </p:anim>
                                    <p:anim calcmode="lin" valueType="num">
                                      <p:cBhvr>
                                        <p:cTn id="15" dur="500" fill="hold"/>
                                        <p:tgtEl>
                                          <p:spTgt spid="5122"/>
                                        </p:tgtEl>
                                        <p:attrNameLst>
                                          <p:attrName>ppt_y</p:attrName>
                                        </p:attrNameLst>
                                      </p:cBhvr>
                                      <p:tavLst>
                                        <p:tav tm="0">
                                          <p:val>
                                            <p:strVal val="#ppt_y"/>
                                          </p:val>
                                        </p:tav>
                                        <p:tav tm="100000">
                                          <p:val>
                                            <p:strVal val="#ppt_y"/>
                                          </p:val>
                                        </p:tav>
                                      </p:tavLst>
                                    </p:anim>
                                    <p:anim calcmode="lin" valueType="num">
                                      <p:cBhvr>
                                        <p:cTn id="16" dur="500" fill="hold"/>
                                        <p:tgtEl>
                                          <p:spTgt spid="5122"/>
                                        </p:tgtEl>
                                        <p:attrNameLst>
                                          <p:attrName>ppt_w</p:attrName>
                                        </p:attrNameLst>
                                      </p:cBhvr>
                                      <p:tavLst>
                                        <p:tav tm="0">
                                          <p:val>
                                            <p:fltVal val="0"/>
                                          </p:val>
                                        </p:tav>
                                        <p:tav tm="100000">
                                          <p:val>
                                            <p:strVal val="#ppt_w"/>
                                          </p:val>
                                        </p:tav>
                                      </p:tavLst>
                                    </p:anim>
                                    <p:anim calcmode="lin" valueType="num">
                                      <p:cBhvr>
                                        <p:cTn id="17" dur="500" fill="hold"/>
                                        <p:tgtEl>
                                          <p:spTgt spid="5122"/>
                                        </p:tgtEl>
                                        <p:attrNameLst>
                                          <p:attrName>ppt_h</p:attrName>
                                        </p:attrNameLst>
                                      </p:cBhvr>
                                      <p:tavLst>
                                        <p:tav tm="0">
                                          <p:val>
                                            <p:strVal val="#ppt_h"/>
                                          </p:val>
                                        </p:tav>
                                        <p:tav tm="100000">
                                          <p:val>
                                            <p:strVal val="#ppt_h"/>
                                          </p:val>
                                        </p:tav>
                                      </p:tavLst>
                                    </p:anim>
                                  </p:childTnLst>
                                  <p:subTnLst>
                                    <p:audio>
                                      <p:cMediaNode>
                                        <p:cTn display="0" masterRel="sameClick">
                                          <p:stCondLst>
                                            <p:cond evt="begin" delay="0">
                                              <p:tn val="12"/>
                                            </p:cond>
                                          </p:stCondLst>
                                          <p:endCondLst>
                                            <p:cond evt="onStopAudio" delay="0">
                                              <p:tgtEl>
                                                <p:sldTgt/>
                                              </p:tgtEl>
                                            </p:cond>
                                          </p:endCondLst>
                                        </p:cTn>
                                        <p:tgtEl>
                                          <p:sndTgt r:embed="rId2" name="glass.wav"/>
                                        </p:tgtEl>
                                      </p:cMediaNode>
                                    </p:audio>
                                  </p:subTnLst>
                                </p:cTn>
                              </p:par>
                            </p:childTnLst>
                          </p:cTn>
                        </p:par>
                        <p:par>
                          <p:cTn id="18" fill="hold" nodeType="afterGroup">
                            <p:stCondLst>
                              <p:cond delay="6000"/>
                            </p:stCondLst>
                            <p:childTnLst>
                              <p:par>
                                <p:cTn id="19" presetID="17" presetClass="entr" presetSubtype="8" fill="hold" grpId="0" nodeType="afterEffect">
                                  <p:stCondLst>
                                    <p:cond delay="7000"/>
                                  </p:stCondLst>
                                  <p:childTnLst>
                                    <p:set>
                                      <p:cBhvr>
                                        <p:cTn id="20" dur="1" fill="hold">
                                          <p:stCondLst>
                                            <p:cond delay="0"/>
                                          </p:stCondLst>
                                        </p:cTn>
                                        <p:tgtEl>
                                          <p:spTgt spid="5124"/>
                                        </p:tgtEl>
                                        <p:attrNameLst>
                                          <p:attrName>style.visibility</p:attrName>
                                        </p:attrNameLst>
                                      </p:cBhvr>
                                      <p:to>
                                        <p:strVal val="visible"/>
                                      </p:to>
                                    </p:set>
                                    <p:anim calcmode="lin" valueType="num">
                                      <p:cBhvr>
                                        <p:cTn id="21" dur="500" fill="hold"/>
                                        <p:tgtEl>
                                          <p:spTgt spid="5124"/>
                                        </p:tgtEl>
                                        <p:attrNameLst>
                                          <p:attrName>ppt_x</p:attrName>
                                        </p:attrNameLst>
                                      </p:cBhvr>
                                      <p:tavLst>
                                        <p:tav tm="0">
                                          <p:val>
                                            <p:strVal val="#ppt_x-#ppt_w/2"/>
                                          </p:val>
                                        </p:tav>
                                        <p:tav tm="100000">
                                          <p:val>
                                            <p:strVal val="#ppt_x"/>
                                          </p:val>
                                        </p:tav>
                                      </p:tavLst>
                                    </p:anim>
                                    <p:anim calcmode="lin" valueType="num">
                                      <p:cBhvr>
                                        <p:cTn id="22" dur="500" fill="hold"/>
                                        <p:tgtEl>
                                          <p:spTgt spid="5124"/>
                                        </p:tgtEl>
                                        <p:attrNameLst>
                                          <p:attrName>ppt_y</p:attrName>
                                        </p:attrNameLst>
                                      </p:cBhvr>
                                      <p:tavLst>
                                        <p:tav tm="0">
                                          <p:val>
                                            <p:strVal val="#ppt_y"/>
                                          </p:val>
                                        </p:tav>
                                        <p:tav tm="100000">
                                          <p:val>
                                            <p:strVal val="#ppt_y"/>
                                          </p:val>
                                        </p:tav>
                                      </p:tavLst>
                                    </p:anim>
                                    <p:anim calcmode="lin" valueType="num">
                                      <p:cBhvr>
                                        <p:cTn id="23" dur="500" fill="hold"/>
                                        <p:tgtEl>
                                          <p:spTgt spid="5124"/>
                                        </p:tgtEl>
                                        <p:attrNameLst>
                                          <p:attrName>ppt_w</p:attrName>
                                        </p:attrNameLst>
                                      </p:cBhvr>
                                      <p:tavLst>
                                        <p:tav tm="0">
                                          <p:val>
                                            <p:fltVal val="0"/>
                                          </p:val>
                                        </p:tav>
                                        <p:tav tm="100000">
                                          <p:val>
                                            <p:strVal val="#ppt_w"/>
                                          </p:val>
                                        </p:tav>
                                      </p:tavLst>
                                    </p:anim>
                                    <p:anim calcmode="lin" valueType="num">
                                      <p:cBhvr>
                                        <p:cTn id="24" dur="500" fill="hold"/>
                                        <p:tgtEl>
                                          <p:spTgt spid="5124"/>
                                        </p:tgtEl>
                                        <p:attrNameLst>
                                          <p:attrName>ppt_h</p:attrName>
                                        </p:attrNameLst>
                                      </p:cBhvr>
                                      <p:tavLst>
                                        <p:tav tm="0">
                                          <p:val>
                                            <p:strVal val="#ppt_h"/>
                                          </p:val>
                                        </p:tav>
                                        <p:tav tm="100000">
                                          <p:val>
                                            <p:strVal val="#ppt_h"/>
                                          </p:val>
                                        </p:tav>
                                      </p:tavLst>
                                    </p:anim>
                                  </p:childTnLst>
                                  <p:subTnLst>
                                    <p:audio>
                                      <p:cMediaNode>
                                        <p:cTn display="0" masterRel="sameClick">
                                          <p:stCondLst>
                                            <p:cond evt="begin" delay="0">
                                              <p:tn val="19"/>
                                            </p:cond>
                                          </p:stCondLst>
                                          <p:endCondLst>
                                            <p:cond evt="onStopAudio" delay="0">
                                              <p:tgtEl>
                                                <p:sldTgt/>
                                              </p:tgtEl>
                                            </p:cond>
                                          </p:endCondLst>
                                        </p:cTn>
                                        <p:tgtEl>
                                          <p:sndTgt r:embed="rId2" name="glass.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2" grpId="0" autoUpdateAnimBg="0"/>
      <p:bldP spid="5123" grpId="0" autoUpdateAnimBg="0"/>
      <p:bldP spid="5124" grpId="0" autoUpdateAnimBg="0"/>
    </p:bldLst>
  </p:timing>
</p:sld>
</file>

<file path=ppt/slides/slide8.xml><?xml version="1.0" encoding="utf-8"?>
<p:sld xmlns:a="http://schemas.openxmlformats.org/drawingml/2006/main" xmlns:r="http://schemas.openxmlformats.org/officeDocument/2006/relationships" xmlns:p="http://schemas.openxmlformats.org/presentationml/2006/main">
  <p:cSld>
    <p:bg>
      <p:bgPr>
        <a:gradFill rotWithShape="0">
          <a:gsLst>
            <a:gs pos="0">
              <a:srgbClr val="FF3300"/>
            </a:gs>
            <a:gs pos="100000">
              <a:srgbClr val="FF3300">
                <a:gamma/>
                <a:tint val="23922"/>
                <a:invGamma/>
              </a:srgbClr>
            </a:gs>
          </a:gsLst>
          <a:lin ang="5400000" scaled="1"/>
        </a:gradFill>
        <a:effectLst/>
      </p:bgPr>
    </p:bg>
    <p:spTree>
      <p:nvGrpSpPr>
        <p:cNvPr id="1" name=""/>
        <p:cNvGrpSpPr/>
        <p:nvPr/>
      </p:nvGrpSpPr>
      <p:grpSpPr>
        <a:xfrm>
          <a:off x="0" y="0"/>
          <a:ext cx="0" cy="0"/>
          <a:chOff x="0" y="0"/>
          <a:chExt cx="0" cy="0"/>
        </a:xfrm>
      </p:grpSpPr>
      <p:sp>
        <p:nvSpPr>
          <p:cNvPr id="6146" name="Text Box 2"/>
          <p:cNvSpPr txBox="1">
            <a:spLocks noChangeArrowheads="1"/>
          </p:cNvSpPr>
          <p:nvPr/>
        </p:nvSpPr>
        <p:spPr bwMode="auto">
          <a:xfrm>
            <a:off x="304800" y="1143000"/>
            <a:ext cx="8616950" cy="48387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r>
              <a:rPr lang="tr-TR" altLang="tr-TR" b="1">
                <a:solidFill>
                  <a:srgbClr val="99FF33"/>
                </a:solidFill>
                <a:effectLst>
                  <a:outerShdw blurRad="38100" dist="38100" dir="2700000" algn="tl">
                    <a:srgbClr val="000000"/>
                  </a:outerShdw>
                </a:effectLst>
                <a:cs typeface="Times New Roman" pitchFamily="18" charset="0"/>
              </a:rPr>
              <a:t>*Sende bir şeylerim kaldı.(Sen bir şeylerim kaldı)</a:t>
            </a:r>
          </a:p>
          <a:p>
            <a:r>
              <a:rPr lang="tr-TR" altLang="tr-TR" b="1">
                <a:solidFill>
                  <a:srgbClr val="99FF33"/>
                </a:solidFill>
                <a:effectLst>
                  <a:outerShdw blurRad="38100" dist="38100" dir="2700000" algn="tl">
                    <a:srgbClr val="000000"/>
                  </a:outerShdw>
                </a:effectLst>
                <a:cs typeface="Times New Roman" pitchFamily="18" charset="0"/>
              </a:rPr>
              <a:t>*Onu otobüste gördüm.(Onu otobüs gördüm)</a:t>
            </a:r>
          </a:p>
          <a:p>
            <a:r>
              <a:rPr lang="tr-TR" altLang="tr-TR" b="1">
                <a:solidFill>
                  <a:srgbClr val="0000FF"/>
                </a:solidFill>
                <a:cs typeface="Times New Roman" pitchFamily="18" charset="0"/>
              </a:rPr>
              <a:t>        Görüldüğü gibi bulunma durum eki cümleden çıkartıldığında </a:t>
            </a:r>
            <a:r>
              <a:rPr lang="tr-TR" altLang="tr-TR" b="1">
                <a:solidFill>
                  <a:srgbClr val="0000FF"/>
                </a:solidFill>
              </a:rPr>
              <a:t> </a:t>
            </a:r>
            <a:r>
              <a:rPr lang="tr-TR" altLang="tr-TR" b="1">
                <a:solidFill>
                  <a:srgbClr val="0000FF"/>
                </a:solidFill>
                <a:cs typeface="Times New Roman" pitchFamily="18" charset="0"/>
              </a:rPr>
              <a:t>cümlenin yapısı bozuluyor.</a:t>
            </a:r>
            <a:endParaRPr lang="tr-TR" altLang="tr-TR" b="1">
              <a:cs typeface="Times New Roman" pitchFamily="18" charset="0"/>
            </a:endParaRPr>
          </a:p>
          <a:p>
            <a:r>
              <a:rPr lang="tr-TR" altLang="tr-TR" b="1">
                <a:solidFill>
                  <a:srgbClr val="FFFF00"/>
                </a:solidFill>
                <a:cs typeface="Times New Roman" pitchFamily="18" charset="0"/>
              </a:rPr>
              <a:t>Önemli uyarı:</a:t>
            </a:r>
            <a:r>
              <a:rPr lang="tr-TR" altLang="tr-TR" b="1">
                <a:solidFill>
                  <a:srgbClr val="0000FF"/>
                </a:solidFill>
                <a:cs typeface="Times New Roman" pitchFamily="18" charset="0"/>
              </a:rPr>
              <a:t> Bağlaç olan “de,da”nın kesinlikle “te,ta” biçimi yoktur.</a:t>
            </a:r>
            <a:endParaRPr lang="tr-TR" altLang="tr-TR" b="1">
              <a:cs typeface="Times New Roman" pitchFamily="18" charset="0"/>
            </a:endParaRPr>
          </a:p>
          <a:p>
            <a:r>
              <a:rPr lang="tr-TR" altLang="tr-TR" b="1">
                <a:solidFill>
                  <a:srgbClr val="0000FF"/>
                </a:solidFill>
                <a:cs typeface="Times New Roman" pitchFamily="18" charset="0"/>
              </a:rPr>
              <a:t>      </a:t>
            </a:r>
            <a:r>
              <a:rPr lang="tr-TR" altLang="tr-TR" b="1">
                <a:solidFill>
                  <a:srgbClr val="FFFF00"/>
                </a:solidFill>
                <a:effectLst>
                  <a:outerShdw blurRad="38100" dist="38100" dir="2700000" algn="tl">
                    <a:srgbClr val="000000"/>
                  </a:outerShdw>
                </a:effectLst>
                <a:cs typeface="Times New Roman" pitchFamily="18" charset="0"/>
              </a:rPr>
              <a:t>*Sana kazak ta alacağım.(yanlış)</a:t>
            </a:r>
          </a:p>
          <a:p>
            <a:r>
              <a:rPr lang="tr-TR" altLang="tr-TR" b="1">
                <a:solidFill>
                  <a:srgbClr val="0000FF"/>
                </a:solidFill>
                <a:cs typeface="Times New Roman" pitchFamily="18" charset="0"/>
              </a:rPr>
              <a:t>       </a:t>
            </a:r>
            <a:r>
              <a:rPr lang="tr-TR" altLang="tr-TR" b="1">
                <a:solidFill>
                  <a:srgbClr val="99FF33"/>
                </a:solidFill>
                <a:effectLst>
                  <a:outerShdw blurRad="38100" dist="38100" dir="2700000" algn="tl">
                    <a:srgbClr val="000000"/>
                  </a:outerShdw>
                </a:effectLst>
                <a:cs typeface="Times New Roman" pitchFamily="18" charset="0"/>
              </a:rPr>
              <a:t>*Sana kazak da alacağım.(doğru)</a:t>
            </a:r>
          </a:p>
          <a:p>
            <a:r>
              <a:rPr lang="tr-TR" altLang="tr-TR" b="1">
                <a:solidFill>
                  <a:srgbClr val="0000FF"/>
                </a:solidFill>
                <a:cs typeface="Times New Roman" pitchFamily="18" charset="0"/>
              </a:rPr>
              <a:t>Ayrıca bağlaç olan “de,da”  bir özel isimden sonra gelirse </a:t>
            </a:r>
            <a:endParaRPr lang="tr-TR" altLang="tr-TR" b="1">
              <a:solidFill>
                <a:srgbClr val="0000FF"/>
              </a:solidFill>
            </a:endParaRPr>
          </a:p>
          <a:p>
            <a:r>
              <a:rPr lang="tr-TR" altLang="tr-TR" b="1">
                <a:solidFill>
                  <a:srgbClr val="0000FF"/>
                </a:solidFill>
                <a:cs typeface="Times New Roman" pitchFamily="18" charset="0"/>
              </a:rPr>
              <a:t>kesme işaretiyle ayrılmaz.</a:t>
            </a:r>
            <a:endParaRPr lang="tr-TR" altLang="tr-TR" b="1">
              <a:cs typeface="Times New Roman" pitchFamily="18" charset="0"/>
            </a:endParaRPr>
          </a:p>
          <a:p>
            <a:r>
              <a:rPr lang="tr-TR" altLang="tr-TR" b="1">
                <a:solidFill>
                  <a:srgbClr val="0000FF"/>
                </a:solidFill>
                <a:cs typeface="Times New Roman" pitchFamily="18" charset="0"/>
              </a:rPr>
              <a:t>        </a:t>
            </a:r>
            <a:r>
              <a:rPr lang="tr-TR" altLang="tr-TR" b="1">
                <a:solidFill>
                  <a:srgbClr val="99FF33"/>
                </a:solidFill>
                <a:effectLst>
                  <a:outerShdw blurRad="38100" dist="38100" dir="2700000" algn="tl">
                    <a:srgbClr val="000000"/>
                  </a:outerShdw>
                </a:effectLst>
                <a:cs typeface="Times New Roman" pitchFamily="18" charset="0"/>
              </a:rPr>
              <a:t>*Bize Ahmet’de gelecek.(yanlış)</a:t>
            </a:r>
          </a:p>
          <a:p>
            <a:r>
              <a:rPr lang="tr-TR" altLang="tr-TR" b="1">
                <a:solidFill>
                  <a:srgbClr val="0000FF"/>
                </a:solidFill>
                <a:cs typeface="Times New Roman" pitchFamily="18" charset="0"/>
              </a:rPr>
              <a:t>        </a:t>
            </a:r>
            <a:r>
              <a:rPr lang="tr-TR" altLang="tr-TR" b="1">
                <a:solidFill>
                  <a:srgbClr val="99FF33"/>
                </a:solidFill>
                <a:effectLst>
                  <a:outerShdw blurRad="38100" dist="38100" dir="2700000" algn="tl">
                    <a:srgbClr val="000000"/>
                  </a:outerShdw>
                </a:effectLst>
                <a:cs typeface="Times New Roman" pitchFamily="18" charset="0"/>
              </a:rPr>
              <a:t>*Bize Ahmet de gelecek.(doğru)</a:t>
            </a:r>
          </a:p>
          <a:p>
            <a:endParaRPr lang="tr-TR" altLang="tr-TR" b="1">
              <a:solidFill>
                <a:srgbClr val="99FF33"/>
              </a:solidFill>
              <a:effectLst>
                <a:outerShdw blurRad="38100" dist="38100" dir="2700000" algn="tl">
                  <a:srgbClr val="000000"/>
                </a:outerShdw>
              </a:effectLst>
            </a:endParaRPr>
          </a:p>
        </p:txBody>
      </p:sp>
    </p:spTree>
  </p:cSld>
  <p:clrMapOvr>
    <a:masterClrMapping/>
  </p:clrMapOvr>
  <p:transition>
    <p:zoom dir="in"/>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5" presetClass="entr" presetSubtype="0" fill="hold" grpId="0" nodeType="afterEffect">
                                  <p:stCondLst>
                                    <p:cond delay="0"/>
                                  </p:stCondLst>
                                  <p:childTnLst>
                                    <p:set>
                                      <p:cBhvr>
                                        <p:cTn id="6" dur="1" fill="hold">
                                          <p:stCondLst>
                                            <p:cond delay="0"/>
                                          </p:stCondLst>
                                        </p:cTn>
                                        <p:tgtEl>
                                          <p:spTgt spid="6146"/>
                                        </p:tgtEl>
                                        <p:attrNameLst>
                                          <p:attrName>style.visibility</p:attrName>
                                        </p:attrNameLst>
                                      </p:cBhvr>
                                      <p:to>
                                        <p:strVal val="visible"/>
                                      </p:to>
                                    </p:set>
                                    <p:anim calcmode="lin" valueType="num">
                                      <p:cBhvr>
                                        <p:cTn id="7" dur="1000" fill="hold"/>
                                        <p:tgtEl>
                                          <p:spTgt spid="6146"/>
                                        </p:tgtEl>
                                        <p:attrNameLst>
                                          <p:attrName>ppt_w</p:attrName>
                                        </p:attrNameLst>
                                      </p:cBhvr>
                                      <p:tavLst>
                                        <p:tav tm="0">
                                          <p:val>
                                            <p:fltVal val="0"/>
                                          </p:val>
                                        </p:tav>
                                        <p:tav tm="100000">
                                          <p:val>
                                            <p:strVal val="#ppt_w"/>
                                          </p:val>
                                        </p:tav>
                                      </p:tavLst>
                                    </p:anim>
                                    <p:anim calcmode="lin" valueType="num">
                                      <p:cBhvr>
                                        <p:cTn id="8" dur="1000" fill="hold"/>
                                        <p:tgtEl>
                                          <p:spTgt spid="6146"/>
                                        </p:tgtEl>
                                        <p:attrNameLst>
                                          <p:attrName>ppt_h</p:attrName>
                                        </p:attrNameLst>
                                      </p:cBhvr>
                                      <p:tavLst>
                                        <p:tav tm="0">
                                          <p:val>
                                            <p:fltVal val="0"/>
                                          </p:val>
                                        </p:tav>
                                        <p:tav tm="100000">
                                          <p:val>
                                            <p:strVal val="#ppt_h"/>
                                          </p:val>
                                        </p:tav>
                                      </p:tavLst>
                                    </p:anim>
                                    <p:anim calcmode="lin" valueType="num">
                                      <p:cBhvr>
                                        <p:cTn id="9" dur="1000" fill="hold"/>
                                        <p:tgtEl>
                                          <p:spTgt spid="6146"/>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6146"/>
                                        </p:tgtEl>
                                        <p:attrNameLst>
                                          <p:attrName>ppt_y</p:attrName>
                                        </p:attrNameLst>
                                      </p:cBhvr>
                                      <p:tavLst>
                                        <p:tav tm="0" fmla="#ppt_y+(sin(-2*pi*(1-$))*-#ppt_x+cos(-2*pi*(1-$))*(1-#ppt_y))*(1-$)">
                                          <p:val>
                                            <p:fltVal val="0"/>
                                          </p:val>
                                        </p:tav>
                                        <p:tav tm="100000">
                                          <p:val>
                                            <p:fltVal val="1"/>
                                          </p:val>
                                        </p:tav>
                                      </p:tavLst>
                                    </p:anim>
                                  </p:childTnLst>
                                  <p:subTnLst>
                                    <p:audio>
                                      <p:cMediaNode>
                                        <p:cTn display="0" masterRel="sameClick">
                                          <p:stCondLst>
                                            <p:cond evt="begin" delay="0">
                                              <p:tn val="5"/>
                                            </p:cond>
                                          </p:stCondLst>
                                          <p:endCondLst>
                                            <p:cond evt="onStopAudio" delay="0">
                                              <p:tgtEl>
                                                <p:sldTgt/>
                                              </p:tgtEl>
                                            </p:cond>
                                          </p:endCondLst>
                                        </p:cTn>
                                        <p:tgtEl>
                                          <p:sndTgt r:embed="rId2" name="carbrake.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autoUpdateAnimBg="0"/>
    </p:bldLst>
  </p:timing>
</p:sld>
</file>

<file path=ppt/slides/slide9.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2"/>
            </a:gs>
            <a:gs pos="100000">
              <a:schemeClr val="accent2">
                <a:gamma/>
                <a:tint val="23922"/>
                <a:invGamma/>
              </a:schemeClr>
            </a:gs>
          </a:gsLst>
          <a:lin ang="5400000" scaled="1"/>
        </a:gradFill>
        <a:effectLst/>
      </p:bgPr>
    </p:bg>
    <p:spTree>
      <p:nvGrpSpPr>
        <p:cNvPr id="1" name=""/>
        <p:cNvGrpSpPr/>
        <p:nvPr/>
      </p:nvGrpSpPr>
      <p:grpSpPr>
        <a:xfrm>
          <a:off x="0" y="0"/>
          <a:ext cx="0" cy="0"/>
          <a:chOff x="0" y="0"/>
          <a:chExt cx="0" cy="0"/>
        </a:xfrm>
      </p:grpSpPr>
      <p:sp>
        <p:nvSpPr>
          <p:cNvPr id="7170" name="Text Box 2"/>
          <p:cNvSpPr txBox="1">
            <a:spLocks noChangeArrowheads="1"/>
          </p:cNvSpPr>
          <p:nvPr/>
        </p:nvSpPr>
        <p:spPr bwMode="auto">
          <a:xfrm>
            <a:off x="838200" y="0"/>
            <a:ext cx="6069013" cy="6413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r>
              <a:rPr lang="tr-TR" altLang="tr-TR" sz="3600">
                <a:solidFill>
                  <a:srgbClr val="FF3300"/>
                </a:solidFill>
                <a:effectLst>
                  <a:outerShdw blurRad="38100" dist="38100" dir="2700000" algn="tl">
                    <a:srgbClr val="000000"/>
                  </a:outerShdw>
                </a:effectLst>
                <a:cs typeface="Times New Roman" pitchFamily="18" charset="0"/>
              </a:rPr>
              <a:t>3. “mi” soru edatının yazımı: </a:t>
            </a:r>
            <a:endParaRPr lang="tr-TR" altLang="tr-TR" sz="3600">
              <a:solidFill>
                <a:srgbClr val="FF3300"/>
              </a:solidFill>
              <a:effectLst>
                <a:outerShdw blurRad="38100" dist="38100" dir="2700000" algn="tl">
                  <a:srgbClr val="000000"/>
                </a:outerShdw>
              </a:effectLst>
            </a:endParaRPr>
          </a:p>
        </p:txBody>
      </p:sp>
      <p:sp>
        <p:nvSpPr>
          <p:cNvPr id="7171" name="Text Box 3"/>
          <p:cNvSpPr txBox="1">
            <a:spLocks noChangeArrowheads="1"/>
          </p:cNvSpPr>
          <p:nvPr/>
        </p:nvSpPr>
        <p:spPr bwMode="auto">
          <a:xfrm>
            <a:off x="0" y="609600"/>
            <a:ext cx="9037638" cy="24685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r>
              <a:rPr lang="tr-TR" altLang="tr-TR" sz="2800" b="1">
                <a:solidFill>
                  <a:srgbClr val="FFFF00"/>
                </a:solidFill>
                <a:cs typeface="Times New Roman" pitchFamily="18" charset="0"/>
              </a:rPr>
              <a:t>“mı,mi,mu,mü” soru edatı eklendiği sözcükten her zaman </a:t>
            </a:r>
            <a:endParaRPr lang="tr-TR" altLang="tr-TR" sz="2800" b="1">
              <a:solidFill>
                <a:srgbClr val="FFFF00"/>
              </a:solidFill>
            </a:endParaRPr>
          </a:p>
          <a:p>
            <a:r>
              <a:rPr lang="tr-TR" altLang="tr-TR" sz="2800" b="1">
                <a:solidFill>
                  <a:srgbClr val="FFFF00"/>
                </a:solidFill>
                <a:cs typeface="Times New Roman" pitchFamily="18" charset="0"/>
              </a:rPr>
              <a:t>ayrı yazılır,kendinden sonra gelen ekler soru edatına</a:t>
            </a:r>
            <a:endParaRPr lang="tr-TR" altLang="tr-TR" sz="2800" b="1">
              <a:solidFill>
                <a:srgbClr val="FFFF00"/>
              </a:solidFill>
            </a:endParaRPr>
          </a:p>
          <a:p>
            <a:r>
              <a:rPr lang="tr-TR" altLang="tr-TR" sz="2800" b="1">
                <a:solidFill>
                  <a:srgbClr val="FFFF00"/>
                </a:solidFill>
                <a:cs typeface="Times New Roman" pitchFamily="18" charset="0"/>
              </a:rPr>
              <a:t> bitişik yazılır:</a:t>
            </a:r>
          </a:p>
          <a:p>
            <a:r>
              <a:rPr lang="tr-TR" altLang="tr-TR">
                <a:solidFill>
                  <a:srgbClr val="FFFF00"/>
                </a:solidFill>
                <a:cs typeface="Times New Roman" pitchFamily="18" charset="0"/>
              </a:rPr>
              <a:t>      </a:t>
            </a:r>
            <a:r>
              <a:rPr lang="tr-TR" altLang="tr-TR">
                <a:solidFill>
                  <a:srgbClr val="FF3300"/>
                </a:solidFill>
                <a:cs typeface="Times New Roman" pitchFamily="18" charset="0"/>
              </a:rPr>
              <a:t>*Yarim İstanbul’u mesken mi tuttun?</a:t>
            </a:r>
          </a:p>
          <a:p>
            <a:r>
              <a:rPr lang="tr-TR" altLang="tr-TR">
                <a:solidFill>
                  <a:srgbClr val="FF3300"/>
                </a:solidFill>
                <a:cs typeface="Times New Roman" pitchFamily="18" charset="0"/>
              </a:rPr>
              <a:t>      *Bize gelecek misiniz?</a:t>
            </a:r>
          </a:p>
          <a:p>
            <a:r>
              <a:rPr lang="tr-TR" altLang="tr-TR">
                <a:solidFill>
                  <a:srgbClr val="FF3300"/>
                </a:solidFill>
                <a:cs typeface="Times New Roman" pitchFamily="18" charset="0"/>
              </a:rPr>
              <a:t>      *Sen miydin dün rüyalarıma giren?</a:t>
            </a:r>
            <a:endParaRPr lang="tr-TR" altLang="tr-TR">
              <a:solidFill>
                <a:srgbClr val="FF3300"/>
              </a:solidFill>
            </a:endParaRPr>
          </a:p>
        </p:txBody>
      </p:sp>
      <p:sp>
        <p:nvSpPr>
          <p:cNvPr id="7172" name="Text Box 4"/>
          <p:cNvSpPr txBox="1">
            <a:spLocks noChangeArrowheads="1"/>
          </p:cNvSpPr>
          <p:nvPr/>
        </p:nvSpPr>
        <p:spPr bwMode="auto">
          <a:xfrm>
            <a:off x="228600" y="3048000"/>
            <a:ext cx="8724900" cy="41084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r>
              <a:rPr lang="tr-TR" altLang="tr-TR" b="1">
                <a:solidFill>
                  <a:srgbClr val="FFFF00"/>
                </a:solidFill>
                <a:cs typeface="Times New Roman" pitchFamily="18" charset="0"/>
              </a:rPr>
              <a:t> </a:t>
            </a:r>
            <a:r>
              <a:rPr lang="tr-TR" altLang="tr-TR" b="1">
                <a:solidFill>
                  <a:srgbClr val="FFFF00"/>
                </a:solidFill>
                <a:effectLst>
                  <a:outerShdw blurRad="38100" dist="38100" dir="2700000" algn="tl">
                    <a:srgbClr val="000000"/>
                  </a:outerShdw>
                </a:effectLst>
                <a:cs typeface="Times New Roman" pitchFamily="18" charset="0"/>
              </a:rPr>
              <a:t>Soru edatı olan “mı mi mu mü” ile fiilden fiil yapan  </a:t>
            </a:r>
            <a:endParaRPr lang="tr-TR" altLang="tr-TR" b="1">
              <a:solidFill>
                <a:srgbClr val="FFFF00"/>
              </a:solidFill>
              <a:effectLst>
                <a:outerShdw blurRad="38100" dist="38100" dir="2700000" algn="tl">
                  <a:srgbClr val="000000"/>
                </a:outerShdw>
              </a:effectLst>
            </a:endParaRPr>
          </a:p>
          <a:p>
            <a:r>
              <a:rPr lang="tr-TR" altLang="tr-TR" b="1">
                <a:solidFill>
                  <a:srgbClr val="FFFF00"/>
                </a:solidFill>
                <a:effectLst>
                  <a:outerShdw blurRad="38100" dist="38100" dir="2700000" algn="tl">
                    <a:srgbClr val="000000"/>
                  </a:outerShdw>
                </a:effectLst>
                <a:cs typeface="Times New Roman" pitchFamily="18" charset="0"/>
              </a:rPr>
              <a:t>olumsuzluk eki olan –ma,-me’nin darlaşmış biçimi birbiriyle</a:t>
            </a:r>
            <a:endParaRPr lang="tr-TR" altLang="tr-TR" b="1">
              <a:solidFill>
                <a:srgbClr val="FFFF00"/>
              </a:solidFill>
              <a:effectLst>
                <a:outerShdw blurRad="38100" dist="38100" dir="2700000" algn="tl">
                  <a:srgbClr val="000000"/>
                </a:outerShdw>
              </a:effectLst>
            </a:endParaRPr>
          </a:p>
          <a:p>
            <a:r>
              <a:rPr lang="tr-TR" altLang="tr-TR" b="1">
                <a:solidFill>
                  <a:srgbClr val="FFFF00"/>
                </a:solidFill>
                <a:effectLst>
                  <a:outerShdw blurRad="38100" dist="38100" dir="2700000" algn="tl">
                    <a:srgbClr val="000000"/>
                  </a:outerShdw>
                </a:effectLst>
                <a:cs typeface="Times New Roman" pitchFamily="18" charset="0"/>
              </a:rPr>
              <a:t> karıştırılmamalıdır:</a:t>
            </a:r>
          </a:p>
          <a:p>
            <a:r>
              <a:rPr lang="tr-TR" altLang="tr-TR">
                <a:solidFill>
                  <a:srgbClr val="FFFF00"/>
                </a:solidFill>
                <a:cs typeface="Times New Roman" pitchFamily="18" charset="0"/>
              </a:rPr>
              <a:t>    </a:t>
            </a:r>
            <a:r>
              <a:rPr lang="tr-TR" altLang="tr-TR" b="1">
                <a:solidFill>
                  <a:srgbClr val="99FF33"/>
                </a:solidFill>
                <a:effectLst>
                  <a:outerShdw blurRad="38100" dist="38100" dir="2700000" algn="tl">
                    <a:srgbClr val="000000"/>
                  </a:outerShdw>
                </a:effectLst>
                <a:cs typeface="Times New Roman" pitchFamily="18" charset="0"/>
              </a:rPr>
              <a:t>*Niçin beni dinle miyorsun?</a:t>
            </a:r>
          </a:p>
          <a:p>
            <a:r>
              <a:rPr lang="tr-TR" altLang="tr-TR">
                <a:solidFill>
                  <a:srgbClr val="FFFF00"/>
                </a:solidFill>
                <a:cs typeface="Times New Roman" pitchFamily="18" charset="0"/>
              </a:rPr>
              <a:t>      </a:t>
            </a:r>
            <a:r>
              <a:rPr lang="tr-TR" altLang="tr-TR">
                <a:solidFill>
                  <a:srgbClr val="FF3300"/>
                </a:solidFill>
                <a:cs typeface="Times New Roman" pitchFamily="18" charset="0"/>
              </a:rPr>
              <a:t>Yukarıdaki cümlede ‘mi’ ayrı yazılmamalıdır;</a:t>
            </a:r>
            <a:endParaRPr lang="tr-TR" altLang="tr-TR">
              <a:solidFill>
                <a:srgbClr val="FF3300"/>
              </a:solidFill>
            </a:endParaRPr>
          </a:p>
          <a:p>
            <a:r>
              <a:rPr lang="tr-TR" altLang="tr-TR">
                <a:solidFill>
                  <a:srgbClr val="FF3300"/>
                </a:solidFill>
                <a:cs typeface="Times New Roman" pitchFamily="18" charset="0"/>
              </a:rPr>
              <a:t>çünkü buradaki mi soru eki değil, –ma,-me olumsuzluk ekinin </a:t>
            </a:r>
            <a:endParaRPr lang="tr-TR" altLang="tr-TR">
              <a:solidFill>
                <a:srgbClr val="FF3300"/>
              </a:solidFill>
            </a:endParaRPr>
          </a:p>
          <a:p>
            <a:r>
              <a:rPr lang="tr-TR" altLang="tr-TR">
                <a:solidFill>
                  <a:srgbClr val="FF3300"/>
                </a:solidFill>
                <a:cs typeface="Times New Roman" pitchFamily="18" charset="0"/>
              </a:rPr>
              <a:t>darlaşmış biçimidir.</a:t>
            </a:r>
            <a:endParaRPr lang="tr-TR" altLang="tr-TR">
              <a:solidFill>
                <a:srgbClr val="FF3300"/>
              </a:solidFill>
            </a:endParaRPr>
          </a:p>
          <a:p>
            <a:r>
              <a:rPr lang="tr-TR" altLang="tr-TR">
                <a:solidFill>
                  <a:srgbClr val="FF3300"/>
                </a:solidFill>
                <a:cs typeface="Times New Roman" pitchFamily="18" charset="0"/>
              </a:rPr>
              <a:t>Cümleden mi’yi çıkartıp cümleyi tekrar </a:t>
            </a:r>
            <a:r>
              <a:rPr lang="tr-TR" altLang="tr-TR">
                <a:solidFill>
                  <a:srgbClr val="FF3300"/>
                </a:solidFill>
              </a:rPr>
              <a:t> </a:t>
            </a:r>
            <a:r>
              <a:rPr lang="tr-TR" altLang="tr-TR">
                <a:solidFill>
                  <a:srgbClr val="FF3300"/>
                </a:solidFill>
                <a:cs typeface="Times New Roman" pitchFamily="18" charset="0"/>
              </a:rPr>
              <a:t>okuduğumuzda cümledeki</a:t>
            </a:r>
            <a:endParaRPr lang="tr-TR" altLang="tr-TR">
              <a:solidFill>
                <a:srgbClr val="FF3300"/>
              </a:solidFill>
            </a:endParaRPr>
          </a:p>
          <a:p>
            <a:r>
              <a:rPr lang="tr-TR" altLang="tr-TR">
                <a:solidFill>
                  <a:srgbClr val="FF3300"/>
                </a:solidFill>
                <a:cs typeface="Times New Roman" pitchFamily="18" charset="0"/>
              </a:rPr>
              <a:t> soru anlamının kaybolmadığını sadece</a:t>
            </a:r>
            <a:r>
              <a:rPr lang="tr-TR" altLang="tr-TR">
                <a:solidFill>
                  <a:srgbClr val="FF3300"/>
                </a:solidFill>
              </a:rPr>
              <a:t> </a:t>
            </a:r>
            <a:r>
              <a:rPr lang="tr-TR" altLang="tr-TR">
                <a:solidFill>
                  <a:srgbClr val="FF3300"/>
                </a:solidFill>
                <a:cs typeface="Times New Roman" pitchFamily="18" charset="0"/>
              </a:rPr>
              <a:t> olumsuzluğun kaybolduğunu </a:t>
            </a:r>
            <a:endParaRPr lang="tr-TR" altLang="tr-TR">
              <a:solidFill>
                <a:srgbClr val="FF3300"/>
              </a:solidFill>
            </a:endParaRPr>
          </a:p>
          <a:p>
            <a:r>
              <a:rPr lang="tr-TR" altLang="tr-TR">
                <a:solidFill>
                  <a:srgbClr val="FF3300"/>
                </a:solidFill>
                <a:cs typeface="Times New Roman" pitchFamily="18" charset="0"/>
              </a:rPr>
              <a:t>görürüz.Cümleye soru anlamını </a:t>
            </a:r>
            <a:r>
              <a:rPr lang="tr-TR" altLang="tr-TR">
                <a:solidFill>
                  <a:srgbClr val="FF3300"/>
                </a:solidFill>
              </a:rPr>
              <a:t> </a:t>
            </a:r>
            <a:r>
              <a:rPr lang="tr-TR" altLang="tr-TR">
                <a:solidFill>
                  <a:srgbClr val="FF3300"/>
                </a:solidFill>
                <a:cs typeface="Times New Roman" pitchFamily="18" charset="0"/>
              </a:rPr>
              <a:t>katan mi değil, ‘niçin’ sözcüğüdür.</a:t>
            </a:r>
          </a:p>
          <a:p>
            <a:endParaRPr lang="tr-TR" altLang="tr-TR">
              <a:solidFill>
                <a:srgbClr val="FF3300"/>
              </a:solidFill>
            </a:endParaRPr>
          </a:p>
        </p:txBody>
      </p:sp>
    </p:spTree>
  </p:cSld>
  <p:clrMapOvr>
    <a:masterClrMapping/>
  </p:clrMapOvr>
  <p:transition>
    <p:zoom dir="in"/>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16" fill="hold" grpId="0" nodeType="afterEffect">
                                  <p:stCondLst>
                                    <p:cond delay="7000"/>
                                  </p:stCondLst>
                                  <p:childTnLst>
                                    <p:set>
                                      <p:cBhvr>
                                        <p:cTn id="6" dur="1" fill="hold">
                                          <p:stCondLst>
                                            <p:cond delay="0"/>
                                          </p:stCondLst>
                                        </p:cTn>
                                        <p:tgtEl>
                                          <p:spTgt spid="7170"/>
                                        </p:tgtEl>
                                        <p:attrNameLst>
                                          <p:attrName>style.visibility</p:attrName>
                                        </p:attrNameLst>
                                      </p:cBhvr>
                                      <p:to>
                                        <p:strVal val="visible"/>
                                      </p:to>
                                    </p:set>
                                    <p:anim calcmode="lin" valueType="num">
                                      <p:cBhvr>
                                        <p:cTn id="7" dur="500" fill="hold"/>
                                        <p:tgtEl>
                                          <p:spTgt spid="7170"/>
                                        </p:tgtEl>
                                        <p:attrNameLst>
                                          <p:attrName>ppt_w</p:attrName>
                                        </p:attrNameLst>
                                      </p:cBhvr>
                                      <p:tavLst>
                                        <p:tav tm="0">
                                          <p:val>
                                            <p:fltVal val="0"/>
                                          </p:val>
                                        </p:tav>
                                        <p:tav tm="100000">
                                          <p:val>
                                            <p:strVal val="#ppt_w"/>
                                          </p:val>
                                        </p:tav>
                                      </p:tavLst>
                                    </p:anim>
                                    <p:anim calcmode="lin" valueType="num">
                                      <p:cBhvr>
                                        <p:cTn id="8" dur="500" fill="hold"/>
                                        <p:tgtEl>
                                          <p:spTgt spid="7170"/>
                                        </p:tgtEl>
                                        <p:attrNameLst>
                                          <p:attrName>ppt_h</p:attrName>
                                        </p:attrNameLst>
                                      </p:cBhvr>
                                      <p:tavLst>
                                        <p:tav tm="0">
                                          <p:val>
                                            <p:fltVal val="0"/>
                                          </p:val>
                                        </p:tav>
                                        <p:tav tm="100000">
                                          <p:val>
                                            <p:strVal val="#ppt_h"/>
                                          </p:val>
                                        </p:tav>
                                      </p:tavLst>
                                    </p:anim>
                                  </p:childTnLst>
                                  <p:subTnLst>
                                    <p:audio>
                                      <p:cMediaNode>
                                        <p:cTn display="0" masterRel="sameClick">
                                          <p:stCondLst>
                                            <p:cond evt="begin" delay="0">
                                              <p:tn val="5"/>
                                            </p:cond>
                                          </p:stCondLst>
                                          <p:endCondLst>
                                            <p:cond evt="onStopAudio" delay="0">
                                              <p:tgtEl>
                                                <p:sldTgt/>
                                              </p:tgtEl>
                                            </p:cond>
                                          </p:endCondLst>
                                        </p:cTn>
                                        <p:tgtEl>
                                          <p:sndTgt r:embed="rId2" name="camera.wav"/>
                                        </p:tgtEl>
                                      </p:cMediaNode>
                                    </p:audio>
                                  </p:subTnLst>
                                </p:cTn>
                              </p:par>
                            </p:childTnLst>
                          </p:cTn>
                        </p:par>
                        <p:par>
                          <p:cTn id="9" fill="hold" nodeType="afterGroup">
                            <p:stCondLst>
                              <p:cond delay="7500"/>
                            </p:stCondLst>
                            <p:childTnLst>
                              <p:par>
                                <p:cTn id="10" presetID="12" presetClass="entr" presetSubtype="8" fill="hold" grpId="0" nodeType="afterEffect">
                                  <p:stCondLst>
                                    <p:cond delay="7000"/>
                                  </p:stCondLst>
                                  <p:childTnLst>
                                    <p:set>
                                      <p:cBhvr>
                                        <p:cTn id="11" dur="1" fill="hold">
                                          <p:stCondLst>
                                            <p:cond delay="0"/>
                                          </p:stCondLst>
                                        </p:cTn>
                                        <p:tgtEl>
                                          <p:spTgt spid="7171"/>
                                        </p:tgtEl>
                                        <p:attrNameLst>
                                          <p:attrName>style.visibility</p:attrName>
                                        </p:attrNameLst>
                                      </p:cBhvr>
                                      <p:to>
                                        <p:strVal val="visible"/>
                                      </p:to>
                                    </p:set>
                                    <p:anim calcmode="lin" valueType="num">
                                      <p:cBhvr additive="base">
                                        <p:cTn id="12" dur="500"/>
                                        <p:tgtEl>
                                          <p:spTgt spid="7171"/>
                                        </p:tgtEl>
                                        <p:attrNameLst>
                                          <p:attrName>ppt_x</p:attrName>
                                        </p:attrNameLst>
                                      </p:cBhvr>
                                      <p:tavLst>
                                        <p:tav tm="0">
                                          <p:val>
                                            <p:strVal val="#ppt_x-#ppt_w*1.125000"/>
                                          </p:val>
                                        </p:tav>
                                        <p:tav tm="100000">
                                          <p:val>
                                            <p:strVal val="#ppt_x"/>
                                          </p:val>
                                        </p:tav>
                                      </p:tavLst>
                                    </p:anim>
                                    <p:animEffect transition="in" filter="wipe(right)">
                                      <p:cBhvr>
                                        <p:cTn id="13" dur="500"/>
                                        <p:tgtEl>
                                          <p:spTgt spid="7171"/>
                                        </p:tgtEl>
                                      </p:cBhvr>
                                    </p:animEffect>
                                  </p:childTnLst>
                                  <p:subTnLst>
                                    <p:audio>
                                      <p:cMediaNode>
                                        <p:cTn display="0" masterRel="sameClick">
                                          <p:stCondLst>
                                            <p:cond evt="begin" delay="0">
                                              <p:tn val="10"/>
                                            </p:cond>
                                          </p:stCondLst>
                                          <p:endCondLst>
                                            <p:cond evt="onStopAudio" delay="0">
                                              <p:tgtEl>
                                                <p:sldTgt/>
                                              </p:tgtEl>
                                            </p:cond>
                                          </p:endCondLst>
                                        </p:cTn>
                                        <p:tgtEl>
                                          <p:sndTgt r:embed="rId2" name="camera.wav"/>
                                        </p:tgtEl>
                                      </p:cMediaNode>
                                    </p:audio>
                                  </p:subTnLst>
                                </p:cTn>
                              </p:par>
                            </p:childTnLst>
                          </p:cTn>
                        </p:par>
                        <p:par>
                          <p:cTn id="14" fill="hold" nodeType="afterGroup">
                            <p:stCondLst>
                              <p:cond delay="15000"/>
                            </p:stCondLst>
                            <p:childTnLst>
                              <p:par>
                                <p:cTn id="15" presetID="12" presetClass="entr" presetSubtype="8" fill="hold" grpId="0" nodeType="afterEffect">
                                  <p:stCondLst>
                                    <p:cond delay="7000"/>
                                  </p:stCondLst>
                                  <p:childTnLst>
                                    <p:set>
                                      <p:cBhvr>
                                        <p:cTn id="16" dur="1" fill="hold">
                                          <p:stCondLst>
                                            <p:cond delay="0"/>
                                          </p:stCondLst>
                                        </p:cTn>
                                        <p:tgtEl>
                                          <p:spTgt spid="7172"/>
                                        </p:tgtEl>
                                        <p:attrNameLst>
                                          <p:attrName>style.visibility</p:attrName>
                                        </p:attrNameLst>
                                      </p:cBhvr>
                                      <p:to>
                                        <p:strVal val="visible"/>
                                      </p:to>
                                    </p:set>
                                    <p:anim calcmode="lin" valueType="num">
                                      <p:cBhvr additive="base">
                                        <p:cTn id="17" dur="500"/>
                                        <p:tgtEl>
                                          <p:spTgt spid="7172"/>
                                        </p:tgtEl>
                                        <p:attrNameLst>
                                          <p:attrName>ppt_x</p:attrName>
                                        </p:attrNameLst>
                                      </p:cBhvr>
                                      <p:tavLst>
                                        <p:tav tm="0">
                                          <p:val>
                                            <p:strVal val="#ppt_x-#ppt_w*1.125000"/>
                                          </p:val>
                                        </p:tav>
                                        <p:tav tm="100000">
                                          <p:val>
                                            <p:strVal val="#ppt_x"/>
                                          </p:val>
                                        </p:tav>
                                      </p:tavLst>
                                    </p:anim>
                                    <p:animEffect transition="in" filter="wipe(right)">
                                      <p:cBhvr>
                                        <p:cTn id="18" dur="500"/>
                                        <p:tgtEl>
                                          <p:spTgt spid="7172"/>
                                        </p:tgtEl>
                                      </p:cBhvr>
                                    </p:animEffect>
                                  </p:childTnLst>
                                  <p:subTnLst>
                                    <p:audio>
                                      <p:cMediaNode>
                                        <p:cTn display="0" masterRel="sameClick">
                                          <p:stCondLst>
                                            <p:cond evt="begin" delay="0">
                                              <p:tn val="15"/>
                                            </p:cond>
                                          </p:stCondLst>
                                          <p:endCondLst>
                                            <p:cond evt="onStopAudio" delay="0">
                                              <p:tgtEl>
                                                <p:sldTgt/>
                                              </p:tgtEl>
                                            </p:cond>
                                          </p:endCondLst>
                                        </p:cTn>
                                        <p:tgtEl>
                                          <p:sndTgt r:embed="rId2" name="camera.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0" grpId="0" autoUpdateAnimBg="0"/>
      <p:bldP spid="7171" grpId="0" autoUpdateAnimBg="0"/>
      <p:bldP spid="7172" grpId="0" autoUpdateAnimBg="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227</TotalTime>
  <Words>2351</Words>
  <PresentationFormat>Ekran Gösterisi (4:3)</PresentationFormat>
  <Paragraphs>309</Paragraphs>
  <Slides>31</Slides>
  <Notes>0</Notes>
  <HiddenSlides>0</HiddenSlides>
  <MMClips>0</MMClips>
  <ScaleCrop>false</ScaleCrop>
  <HeadingPairs>
    <vt:vector size="4" baseType="variant">
      <vt:variant>
        <vt:lpstr>Tema</vt:lpstr>
      </vt:variant>
      <vt:variant>
        <vt:i4>1</vt:i4>
      </vt:variant>
      <vt:variant>
        <vt:lpstr>Slayt Başlıkları</vt:lpstr>
      </vt:variant>
      <vt:variant>
        <vt:i4>31</vt:i4>
      </vt:variant>
    </vt:vector>
  </HeadingPairs>
  <TitlesOfParts>
    <vt:vector size="32" baseType="lpstr">
      <vt:lpstr>Akış</vt:lpstr>
      <vt:lpstr>Slayt 1</vt:lpstr>
      <vt:lpstr>Slayt 2</vt:lpstr>
      <vt:lpstr>Slayt 3</vt:lpstr>
      <vt:lpstr>Slayt 4</vt:lpstr>
      <vt:lpstr>Slayt 5</vt:lpstr>
      <vt:lpstr>Slayt 6</vt:lpstr>
      <vt:lpstr>Slayt 7</vt:lpstr>
      <vt:lpstr>Slayt 8</vt:lpstr>
      <vt:lpstr>Slayt 9</vt:lpstr>
      <vt:lpstr>Slayt 10</vt:lpstr>
      <vt:lpstr>Slayt 11</vt:lpstr>
      <vt:lpstr>Slayt 12</vt:lpstr>
      <vt:lpstr>Slayt 13</vt:lpstr>
      <vt:lpstr>Slayt 14</vt:lpstr>
      <vt:lpstr>Slayt 15</vt:lpstr>
      <vt:lpstr>Slayt 16</vt:lpstr>
      <vt:lpstr>Slayt 17</vt:lpstr>
      <vt:lpstr>Slayt 18</vt:lpstr>
      <vt:lpstr>Slayt 19</vt:lpstr>
      <vt:lpstr>Slayt 20</vt:lpstr>
      <vt:lpstr>Slayt 21</vt:lpstr>
      <vt:lpstr>Slayt 22</vt:lpstr>
      <vt:lpstr>Slayt 23</vt:lpstr>
      <vt:lpstr>Slayt 24</vt:lpstr>
      <vt:lpstr>Slayt 25</vt:lpstr>
      <vt:lpstr>Slayt 26</vt:lpstr>
      <vt:lpstr>Slayt 27</vt:lpstr>
      <vt:lpstr>Slayt 28</vt:lpstr>
      <vt:lpstr>Slayt 29</vt:lpstr>
      <vt:lpstr>Slayt 30</vt:lpstr>
      <vt:lpstr>Slayt 31</vt:lpstr>
    </vt:vector>
  </TitlesOfParts>
  <Manager>www.turkceciler.com</Manager>
  <Company>www.turkceciler.com</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www.turkceciler.com</dc:title>
  <dc:subject>www.turkceciler.com</dc:subject>
  <dc:creator>www.turkceciler.com</dc:creator>
  <cp:keywords>www.turkceciler.com</cp:keywords>
  <dc:description>www.turkceciler.com</dc:description>
  <cp:lastModifiedBy>Your User Name</cp:lastModifiedBy>
  <cp:revision>1</cp:revision>
  <dcterms:created xsi:type="dcterms:W3CDTF">2007-05-28T15:31:05Z</dcterms:created>
  <dcterms:modified xsi:type="dcterms:W3CDTF">2015-01-25T20:57:54Z</dcterms:modified>
  <cp:category>http://www.turkceciler.com</cp:category>
  <cp:contentStatus>www.turkceciler.com</cp:contentStatus>
</cp:coreProperties>
</file>